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25"/>
  </p:notesMasterIdLst>
  <p:sldIdLst>
    <p:sldId id="257" r:id="rId3"/>
    <p:sldId id="259" r:id="rId4"/>
    <p:sldId id="261" r:id="rId5"/>
    <p:sldId id="263" r:id="rId6"/>
    <p:sldId id="264" r:id="rId7"/>
    <p:sldId id="290" r:id="rId8"/>
    <p:sldId id="289" r:id="rId9"/>
    <p:sldId id="291" r:id="rId10"/>
    <p:sldId id="266" r:id="rId11"/>
    <p:sldId id="268" r:id="rId12"/>
    <p:sldId id="292" r:id="rId13"/>
    <p:sldId id="293" r:id="rId14"/>
    <p:sldId id="267" r:id="rId15"/>
    <p:sldId id="270" r:id="rId16"/>
    <p:sldId id="294" r:id="rId17"/>
    <p:sldId id="271" r:id="rId18"/>
    <p:sldId id="272" r:id="rId19"/>
    <p:sldId id="273" r:id="rId20"/>
    <p:sldId id="295" r:id="rId21"/>
    <p:sldId id="296" r:id="rId22"/>
    <p:sldId id="297" r:id="rId23"/>
    <p:sldId id="27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AE9"/>
    <a:srgbClr val="ABDEF4"/>
    <a:srgbClr val="CBEAF8"/>
    <a:srgbClr val="E3F3FB"/>
    <a:srgbClr val="EAF3F8"/>
    <a:srgbClr val="E9F4FA"/>
    <a:srgbClr val="A2D6EF"/>
    <a:srgbClr val="2E4D63"/>
    <a:srgbClr val="5686A8"/>
    <a:srgbClr val="6691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6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606" y="-9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B5FF2-25EA-46D7-B3BA-4582358ABEC7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19EA-75F7-469A-9304-1B2BFF9984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19EA-75F7-469A-9304-1B2BFF99846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-1" y="4887256"/>
            <a:ext cx="12192001" cy="1970743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0" y="5420885"/>
            <a:ext cx="12192000" cy="1437115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0" y="5723451"/>
            <a:ext cx="12192000" cy="1134549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30"/>
          <p:cNvSpPr/>
          <p:nvPr/>
        </p:nvSpPr>
        <p:spPr>
          <a:xfrm rot="20700000" flipH="1">
            <a:off x="9058963" y="426699"/>
            <a:ext cx="895556" cy="619197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0800000">
            <a:off x="1204405" y="3346898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0800000">
            <a:off x="1913518" y="3380302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0800000">
            <a:off x="2547645" y="3413706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716176" y="3346898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078054" y="3380303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506741" y="3413706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888343" y="2576304"/>
            <a:ext cx="6415314" cy="1052197"/>
          </a:xfrm>
        </p:spPr>
        <p:txBody>
          <a:bodyPr anchor="b">
            <a:no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88343" y="3691548"/>
            <a:ext cx="6415314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-1" y="4887258"/>
            <a:ext cx="12192001" cy="1970743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8" name="任意多边形: 形状 7"/>
          <p:cNvSpPr/>
          <p:nvPr/>
        </p:nvSpPr>
        <p:spPr>
          <a:xfrm>
            <a:off x="0" y="5420887"/>
            <a:ext cx="12192000" cy="1437115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9" name="任意多边形: 形状 8"/>
          <p:cNvSpPr/>
          <p:nvPr/>
        </p:nvSpPr>
        <p:spPr>
          <a:xfrm>
            <a:off x="0" y="5723453"/>
            <a:ext cx="12192000" cy="1134549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0" name="任意多边形 30"/>
          <p:cNvSpPr/>
          <p:nvPr/>
        </p:nvSpPr>
        <p:spPr>
          <a:xfrm rot="20700000" flipH="1">
            <a:off x="9058963" y="426701"/>
            <a:ext cx="895556" cy="619197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/>
        </p:nvSpPr>
        <p:spPr>
          <a:xfrm rot="10800000">
            <a:off x="1204406" y="3346900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/>
        </p:nvSpPr>
        <p:spPr>
          <a:xfrm rot="10800000">
            <a:off x="1913519" y="3380302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 rot="10800000">
            <a:off x="2547645" y="3413708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椭圆 13"/>
          <p:cNvSpPr/>
          <p:nvPr/>
        </p:nvSpPr>
        <p:spPr>
          <a:xfrm>
            <a:off x="10716176" y="3346900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椭圆 14"/>
          <p:cNvSpPr/>
          <p:nvPr/>
        </p:nvSpPr>
        <p:spPr>
          <a:xfrm>
            <a:off x="10078055" y="3380303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9506741" y="3413708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888343" y="2572841"/>
            <a:ext cx="6415315" cy="1089529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88343" y="3691549"/>
            <a:ext cx="6415315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 rot="10800000">
            <a:off x="1281392" y="3296034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椭圆 7"/>
          <p:cNvSpPr/>
          <p:nvPr/>
        </p:nvSpPr>
        <p:spPr>
          <a:xfrm rot="10800000">
            <a:off x="1913519" y="3328786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椭圆 8"/>
          <p:cNvSpPr/>
          <p:nvPr/>
        </p:nvSpPr>
        <p:spPr>
          <a:xfrm rot="10800000">
            <a:off x="2484832" y="3362192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椭圆 9"/>
          <p:cNvSpPr/>
          <p:nvPr/>
        </p:nvSpPr>
        <p:spPr>
          <a:xfrm>
            <a:off x="10650376" y="3296034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/>
        </p:nvSpPr>
        <p:spPr>
          <a:xfrm>
            <a:off x="10078055" y="3328787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/>
        </p:nvSpPr>
        <p:spPr>
          <a:xfrm>
            <a:off x="9573551" y="3362192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3" name="直接连接符 12"/>
          <p:cNvCxnSpPr/>
          <p:nvPr/>
        </p:nvCxnSpPr>
        <p:spPr>
          <a:xfrm>
            <a:off x="4560529" y="3420693"/>
            <a:ext cx="44045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/>
          <p:cNvSpPr/>
          <p:nvPr/>
        </p:nvSpPr>
        <p:spPr>
          <a:xfrm>
            <a:off x="2" y="4882638"/>
            <a:ext cx="12191999" cy="1975365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5" name="任意多边形: 形状 14"/>
          <p:cNvSpPr/>
          <p:nvPr/>
        </p:nvSpPr>
        <p:spPr>
          <a:xfrm>
            <a:off x="-1" y="5412811"/>
            <a:ext cx="12192001" cy="1445191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6" name="任意多边形: 形状 15"/>
          <p:cNvSpPr/>
          <p:nvPr/>
        </p:nvSpPr>
        <p:spPr>
          <a:xfrm>
            <a:off x="1" y="5724663"/>
            <a:ext cx="12192001" cy="1133339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7" name="任意多边形 19"/>
          <p:cNvSpPr/>
          <p:nvPr/>
        </p:nvSpPr>
        <p:spPr>
          <a:xfrm rot="20700000" flipH="1">
            <a:off x="8862056" y="447672"/>
            <a:ext cx="886409" cy="612872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60528" y="2566155"/>
            <a:ext cx="4815701" cy="830997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0528" y="3482195"/>
            <a:ext cx="4815701" cy="4616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7922" y="288925"/>
            <a:ext cx="7133927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044696" y="3346900"/>
            <a:ext cx="8102608" cy="267237"/>
            <a:chOff x="1204405" y="3346898"/>
            <a:chExt cx="8102608" cy="267237"/>
          </a:xfrm>
        </p:grpSpPr>
        <p:grpSp>
          <p:nvGrpSpPr>
            <p:cNvPr id="8" name="组合 7"/>
            <p:cNvGrpSpPr/>
            <p:nvPr/>
          </p:nvGrpSpPr>
          <p:grpSpPr>
            <a:xfrm>
              <a:off x="1204405" y="3346898"/>
              <a:ext cx="1476859" cy="267237"/>
              <a:chOff x="1204405" y="3346898"/>
              <a:chExt cx="1476859" cy="267237"/>
            </a:xfrm>
          </p:grpSpPr>
          <p:sp>
            <p:nvSpPr>
              <p:cNvPr id="14" name="椭圆 13"/>
              <p:cNvSpPr/>
              <p:nvPr/>
            </p:nvSpPr>
            <p:spPr>
              <a:xfrm rot="10800000">
                <a:off x="1204405" y="3346898"/>
                <a:ext cx="267237" cy="267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5" name="椭圆 14"/>
              <p:cNvSpPr/>
              <p:nvPr/>
            </p:nvSpPr>
            <p:spPr>
              <a:xfrm rot="10800000">
                <a:off x="1913518" y="3380302"/>
                <a:ext cx="200428" cy="200428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6" name="椭圆 15"/>
              <p:cNvSpPr/>
              <p:nvPr/>
            </p:nvSpPr>
            <p:spPr>
              <a:xfrm rot="10800000">
                <a:off x="2547645" y="3413706"/>
                <a:ext cx="133619" cy="133619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830341" y="3346898"/>
              <a:ext cx="1476672" cy="267237"/>
              <a:chOff x="9506741" y="3346898"/>
              <a:chExt cx="1476672" cy="26723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0716176" y="3346898"/>
                <a:ext cx="267237" cy="267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0078054" y="3380303"/>
                <a:ext cx="200428" cy="200428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9506741" y="3413706"/>
                <a:ext cx="133619" cy="133619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sp>
        <p:nvSpPr>
          <p:cNvPr id="11" name="任意多边形: 形状 10"/>
          <p:cNvSpPr/>
          <p:nvPr/>
        </p:nvSpPr>
        <p:spPr>
          <a:xfrm>
            <a:off x="-1" y="4853388"/>
            <a:ext cx="12192001" cy="2004612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2" name="任意多边形: 形状 11"/>
          <p:cNvSpPr/>
          <p:nvPr/>
        </p:nvSpPr>
        <p:spPr>
          <a:xfrm>
            <a:off x="0" y="5378551"/>
            <a:ext cx="12192000" cy="1445191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3" name="任意多边形: 形状 12"/>
          <p:cNvSpPr/>
          <p:nvPr/>
        </p:nvSpPr>
        <p:spPr>
          <a:xfrm>
            <a:off x="0" y="5723453"/>
            <a:ext cx="12192000" cy="1133339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06964" y="2390776"/>
            <a:ext cx="5178075" cy="1242410"/>
          </a:xfrm>
        </p:spPr>
        <p:txBody>
          <a:bodyPr anchor="b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任意多边形 30"/>
          <p:cNvSpPr/>
          <p:nvPr/>
        </p:nvSpPr>
        <p:spPr>
          <a:xfrm rot="20700000" flipH="1">
            <a:off x="5461137" y="1538366"/>
            <a:ext cx="1269723" cy="877899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49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3506964" y="3652236"/>
            <a:ext cx="5178075" cy="7102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单机此处编辑文本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2018/5/31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75901" y="365125"/>
            <a:ext cx="9779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88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 rot="10800000">
            <a:off x="1281392" y="3296034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0800000">
            <a:off x="1913518" y="3328786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0800000">
            <a:off x="2484831" y="3362190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650376" y="3296034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078054" y="3328787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573550" y="3362190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4560528" y="3420693"/>
            <a:ext cx="440457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/>
          <p:cNvSpPr/>
          <p:nvPr/>
        </p:nvSpPr>
        <p:spPr>
          <a:xfrm>
            <a:off x="1" y="4882636"/>
            <a:ext cx="12191999" cy="1975365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-2" y="5412809"/>
            <a:ext cx="12192001" cy="1445191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/>
        </p:nvSpPr>
        <p:spPr>
          <a:xfrm>
            <a:off x="0" y="5724661"/>
            <a:ext cx="12192001" cy="1133339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 19"/>
          <p:cNvSpPr/>
          <p:nvPr/>
        </p:nvSpPr>
        <p:spPr>
          <a:xfrm rot="20700000" flipH="1">
            <a:off x="8862054" y="447672"/>
            <a:ext cx="886409" cy="612872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60528" y="2566153"/>
            <a:ext cx="4815701" cy="830997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0528" y="3482194"/>
            <a:ext cx="4815701" cy="4616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7921" y="288925"/>
            <a:ext cx="7133926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2044696" y="3346898"/>
            <a:ext cx="8102608" cy="267237"/>
            <a:chOff x="1204405" y="3346898"/>
            <a:chExt cx="8102608" cy="267237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204405" y="3346898"/>
              <a:ext cx="1476859" cy="267237"/>
              <a:chOff x="1204405" y="3346898"/>
              <a:chExt cx="1476859" cy="267237"/>
            </a:xfrm>
          </p:grpSpPr>
          <p:sp>
            <p:nvSpPr>
              <p:cNvPr id="14" name="椭圆 13"/>
              <p:cNvSpPr/>
              <p:nvPr/>
            </p:nvSpPr>
            <p:spPr>
              <a:xfrm rot="10800000">
                <a:off x="1204405" y="3346898"/>
                <a:ext cx="267237" cy="267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 rot="10800000">
                <a:off x="1913518" y="3380302"/>
                <a:ext cx="200428" cy="200428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 rot="10800000">
                <a:off x="2547645" y="3413706"/>
                <a:ext cx="133619" cy="133619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7830341" y="3346898"/>
              <a:ext cx="1476672" cy="267237"/>
              <a:chOff x="9506741" y="3346898"/>
              <a:chExt cx="1476672" cy="26723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0716176" y="3346898"/>
                <a:ext cx="267237" cy="267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0078054" y="3380303"/>
                <a:ext cx="200428" cy="200428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9506741" y="3413706"/>
                <a:ext cx="133619" cy="133619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任意多边形: 形状 10"/>
          <p:cNvSpPr/>
          <p:nvPr/>
        </p:nvSpPr>
        <p:spPr>
          <a:xfrm>
            <a:off x="-1" y="4853388"/>
            <a:ext cx="12192001" cy="2004612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0" y="5378549"/>
            <a:ext cx="12192000" cy="1445191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0" y="5723451"/>
            <a:ext cx="12192000" cy="1133339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06963" y="2390776"/>
            <a:ext cx="5178075" cy="1242410"/>
          </a:xfrm>
        </p:spPr>
        <p:txBody>
          <a:bodyPr anchor="b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任意多边形 30"/>
          <p:cNvSpPr/>
          <p:nvPr/>
        </p:nvSpPr>
        <p:spPr>
          <a:xfrm rot="20700000" flipH="1">
            <a:off x="5461137" y="1538364"/>
            <a:ext cx="1269722" cy="877899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49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3506963" y="3652236"/>
            <a:ext cx="5178075" cy="7102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单机此处编辑文本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2018/5/31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75900" y="365125"/>
            <a:ext cx="9779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88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661847" y="894287"/>
            <a:ext cx="1743908" cy="267237"/>
            <a:chOff x="8626149" y="409857"/>
            <a:chExt cx="1743908" cy="267237"/>
          </a:xfrm>
          <a:solidFill>
            <a:schemeClr val="accent1"/>
          </a:solidFill>
        </p:grpSpPr>
        <p:sp>
          <p:nvSpPr>
            <p:cNvPr id="8" name="椭圆 7"/>
            <p:cNvSpPr/>
            <p:nvPr/>
          </p:nvSpPr>
          <p:spPr>
            <a:xfrm>
              <a:off x="10102820" y="409857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9331080" y="443263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626149" y="476666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84013" y="881666"/>
            <a:ext cx="1743908" cy="267237"/>
            <a:chOff x="8626149" y="409857"/>
            <a:chExt cx="1743908" cy="267237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10102820" y="409857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331080" y="443263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626149" y="476666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2527921" y="365125"/>
            <a:ext cx="71339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661847" y="894287"/>
            <a:ext cx="1743908" cy="267237"/>
            <a:chOff x="8626149" y="409857"/>
            <a:chExt cx="1743908" cy="267237"/>
          </a:xfrm>
          <a:solidFill>
            <a:schemeClr val="accent1"/>
          </a:solidFill>
        </p:grpSpPr>
        <p:sp>
          <p:nvSpPr>
            <p:cNvPr id="8" name="椭圆 7"/>
            <p:cNvSpPr/>
            <p:nvPr/>
          </p:nvSpPr>
          <p:spPr>
            <a:xfrm>
              <a:off x="10102820" y="409857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椭圆 8"/>
            <p:cNvSpPr/>
            <p:nvPr/>
          </p:nvSpPr>
          <p:spPr>
            <a:xfrm>
              <a:off x="9331080" y="443263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椭圆 9"/>
            <p:cNvSpPr/>
            <p:nvPr/>
          </p:nvSpPr>
          <p:spPr>
            <a:xfrm>
              <a:off x="8626149" y="476666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84014" y="881668"/>
            <a:ext cx="1743908" cy="267237"/>
            <a:chOff x="8626149" y="409857"/>
            <a:chExt cx="1743908" cy="267237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10102820" y="409857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9331080" y="443263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8626149" y="476666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2527922" y="365127"/>
            <a:ext cx="71339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E32B8C-E81A-4559-905F-EA468C4AE0F6}" type="datetimeFigureOut">
              <a:rPr lang="zh-CN" altLang="en-US" smtClean="0"/>
              <a:pPr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defTabSz="913765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005332" y="983401"/>
            <a:ext cx="7883737" cy="3842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0" b="1" dirty="0" smtClean="0">
                <a:latin typeface="微軟正黑體" pitchFamily="34" charset="-120"/>
                <a:ea typeface="微軟正黑體" pitchFamily="34" charset="-120"/>
              </a:rPr>
              <a:t>神的真貌</a:t>
            </a:r>
            <a:endParaRPr lang="en-US" altLang="zh-CN" sz="15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CN" sz="7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讲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员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Aileen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59588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4800" b="1" dirty="0" smtClean="0">
                <a:solidFill>
                  <a:srgbClr val="FF0000"/>
                </a:solidFill>
                <a:sym typeface="+mn-ea"/>
              </a:rPr>
              <a:t>温柔慈爱的神</a:t>
            </a:r>
            <a:endParaRPr lang="en-US" altLang="zh-CN" sz="4800" b="1" dirty="0" smtClean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44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耶利米书</a:t>
            </a:r>
            <a:r>
              <a:rPr lang="en-US" altLang="zh-CN" sz="44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9</a:t>
            </a:r>
            <a:r>
              <a:rPr lang="zh-CN" altLang="en-US" sz="44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r>
              <a:rPr lang="en-US" altLang="zh-CN" sz="44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23-24】</a:t>
            </a:r>
          </a:p>
          <a:p>
            <a:pPr marL="0" indent="0" algn="l">
              <a:buNone/>
            </a:pPr>
            <a:r>
              <a:rPr lang="zh-CN" altLang="en-US" sz="44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智</a:t>
            </a:r>
            <a:r>
              <a:rPr lang="zh-CN" altLang="en-US" sz="44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慧人不要因他的智慧夸口</a:t>
            </a:r>
            <a:r>
              <a:rPr lang="en-US" altLang="zh-CN" sz="44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……</a:t>
            </a:r>
            <a:r>
              <a:rPr lang="zh-CN" altLang="en-US" sz="44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夸口的却因他有聪明，认识我是耶和华，又知道我喜悦在世上施行慈爱</a:t>
            </a:r>
            <a:r>
              <a:rPr lang="en-US" altLang="zh-CN" sz="44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……</a:t>
            </a:r>
          </a:p>
          <a:p>
            <a:pPr marL="0" indent="0" algn="l">
              <a:buNone/>
            </a:pPr>
            <a:endParaRPr lang="en-US" altLang="zh-CN" sz="4400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59588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即使我们在成长的过程中曾经跌倒，迟疑，他仍然深爱我们，他的心永远充满怜悯；这是世人所无法明白的。</a:t>
            </a:r>
            <a:endParaRPr lang="en-US" altLang="zh-CN" sz="4800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耶利米书</a:t>
            </a:r>
            <a:r>
              <a:rPr lang="en-US" altLang="zh-CN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30</a:t>
            </a:r>
            <a:r>
              <a:rPr lang="zh-CN" altLang="en-US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r>
              <a:rPr lang="en-US" altLang="zh-CN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21】</a:t>
            </a:r>
          </a:p>
          <a:p>
            <a:pPr marL="0" indent="0" algn="l">
              <a:buNone/>
            </a:pPr>
            <a:r>
              <a:rPr lang="zh-CN" altLang="en-US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我要使他就近我，他也要亲近我。</a:t>
            </a:r>
            <a:endParaRPr lang="en-US" altLang="zh-CN" sz="4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4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3617" y="405130"/>
            <a:ext cx="10515600" cy="59588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我们之所以会因自己的失败而震惊，全是因为我们患有宗教的自大症。</a:t>
            </a:r>
            <a:endParaRPr lang="en-US" altLang="zh-CN" sz="40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神从不因为我们的失败而感到意外，失望或困惑。</a:t>
            </a:r>
            <a:r>
              <a:rPr lang="zh-CN" altLang="en-US" sz="4000" b="1" dirty="0" smtClean="0">
                <a:solidFill>
                  <a:srgbClr val="FF0000"/>
                </a:solidFill>
                <a:sym typeface="+mn-ea"/>
              </a:rPr>
              <a:t>他看重的是我们顺服于他的决心，而不是看重我们肉体的软弱。</a:t>
            </a:r>
            <a:endParaRPr lang="en-US" altLang="zh-CN" sz="4000" b="1" dirty="0" smtClean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44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诗篇</a:t>
            </a:r>
            <a:r>
              <a:rPr lang="en-US" altLang="zh-CN" sz="44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103</a:t>
            </a:r>
            <a:r>
              <a:rPr lang="zh-CN" altLang="en-US" sz="44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r>
              <a:rPr lang="en-US" altLang="zh-CN" sz="44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14】</a:t>
            </a:r>
            <a:r>
              <a:rPr lang="zh-CN" altLang="en-US" sz="44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因为他知道我们的本体，思念我们不过是尘土。</a:t>
            </a:r>
            <a:endParaRPr lang="en-US" altLang="zh-CN" sz="44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u="sng" dirty="0" smtClean="0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 sz="4400" b="1" u="sng" dirty="0" smtClean="0">
                <a:solidFill>
                  <a:srgbClr val="FF0000"/>
                </a:solidFill>
                <a:sym typeface="+mn-ea"/>
              </a:rPr>
              <a:t>喜</a:t>
            </a:r>
            <a:r>
              <a:rPr lang="zh-CN" altLang="en-US" sz="4400" b="1" u="sng" dirty="0" smtClean="0">
                <a:solidFill>
                  <a:srgbClr val="FF0000"/>
                </a:solidFill>
                <a:sym typeface="+mn-ea"/>
              </a:rPr>
              <a:t>乐的神</a:t>
            </a:r>
            <a:endParaRPr lang="en-US" altLang="zh-CN" sz="4400" b="1" u="sng" dirty="0" smtClean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【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路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15:4 -7】“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你们中间谁有一百只羊失去一只，不把这九十九只撇在旷野，去找那失去的羊，直到找着呢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？找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着了，就欢欢喜喜地扛在肩上，回到家里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，就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请朋友邻舍来，对他们说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：‘我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失去的羊已经找着了，你们和我一同欢喜吧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！’我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告诉你们：一个罪人悔改，在天上也要这样为他欢喜，较比为九十九个不用悔改的义人欢喜更大。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altLang="zh-CN" sz="2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神绝不是一位站的远远，满心沮丧的旁观者。当我们在软弱中挣扎，在罪中自怜时，他会主动寻找我们；找着了，就欢欢喜喜地把我们扛在肩上。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你是否想过？</a:t>
            </a:r>
            <a:r>
              <a:rPr lang="zh-CN" altLang="en-US" sz="4000" b="1" dirty="0" smtClean="0">
                <a:solidFill>
                  <a:srgbClr val="FF0000"/>
                </a:solidFill>
                <a:sym typeface="+mn-ea"/>
              </a:rPr>
              <a:t>我们的神在洗净我们罪污的过程中，居然那么欢喜快乐！</a:t>
            </a:r>
            <a:endParaRPr lang="en-US" altLang="zh-CN" sz="4000" b="1" dirty="0" smtClean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2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【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诗</a:t>
            </a: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16:11】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你必将生命的道路指示我</a:t>
            </a: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在你面前有满足的喜乐</a:t>
            </a: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在你右手中有永远的福乐。</a:t>
            </a:r>
            <a:endParaRPr lang="en-US" altLang="zh-CN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【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诗</a:t>
            </a: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103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</a:t>
            </a: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8】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耶和华有怜悯，有恩典，不轻易发怒，且有丰盛的慈爱。</a:t>
            </a:r>
            <a:endParaRPr lang="zh-CN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在</a:t>
            </a:r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我们和他相处的亿万年中，他对我们发怒的时间少之又少；</a:t>
            </a:r>
            <a:r>
              <a:rPr lang="en-US" altLang="zh-CN" sz="3600" b="1" dirty="0" smtClean="0">
                <a:solidFill>
                  <a:srgbClr val="FF0000"/>
                </a:solidFill>
                <a:sym typeface="+mn-ea"/>
              </a:rPr>
              <a:t>99.9999999%</a:t>
            </a:r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的时间，他都是以喜乐的心来对待我们</a:t>
            </a:r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。他以我为乐！</a:t>
            </a:r>
            <a:endParaRPr lang="en-US" altLang="zh-CN" sz="3600" b="1" dirty="0" smtClean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2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379730"/>
            <a:ext cx="10515600" cy="61614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4400" b="1" u="sng" dirty="0" smtClean="0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4400" b="1" u="sng" dirty="0" smtClean="0">
                <a:solidFill>
                  <a:srgbClr val="FF0000"/>
                </a:solidFill>
                <a:sym typeface="+mn-ea"/>
              </a:rPr>
              <a:t> 情感丰</a:t>
            </a:r>
            <a:r>
              <a:rPr lang="zh-CN" altLang="en-US" sz="4400" b="1" u="sng" dirty="0" smtClean="0">
                <a:solidFill>
                  <a:srgbClr val="FF0000"/>
                </a:solidFill>
                <a:sym typeface="+mn-ea"/>
              </a:rPr>
              <a:t>富</a:t>
            </a:r>
            <a:r>
              <a:rPr lang="zh-CN" altLang="en-US" sz="4400" b="1" u="sng" dirty="0" smtClean="0">
                <a:solidFill>
                  <a:srgbClr val="FF0000"/>
                </a:solidFill>
                <a:sym typeface="+mn-ea"/>
              </a:rPr>
              <a:t>的神</a:t>
            </a:r>
            <a:endParaRPr lang="en-US" altLang="zh-CN" sz="4400" b="1" u="sng" dirty="0" smtClean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【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创</a:t>
            </a:r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1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：</a:t>
            </a:r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27】</a:t>
            </a:r>
            <a:r>
              <a:rPr lang="zh-CN" altLang="en-US" sz="4000" b="1" dirty="0" smtClean="0">
                <a:solidFill>
                  <a:srgbClr val="FF0000"/>
                </a:solidFill>
                <a:sym typeface="+mn-ea"/>
              </a:rPr>
              <a:t>神就照着自己的形象造人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，乃是照着他的形像造男造女。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【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诗</a:t>
            </a:r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104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：</a:t>
            </a:r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24】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耶和华啊，你所造的何其多！都是你用智慧造成的；遍地满了你的丰富。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45" y="528955"/>
            <a:ext cx="11633200" cy="61614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4400" b="1" u="sng" dirty="0" smtClean="0">
                <a:solidFill>
                  <a:srgbClr val="FF0000"/>
                </a:solidFill>
                <a:sym typeface="+mn-ea"/>
              </a:rPr>
              <a:t>4.</a:t>
            </a:r>
            <a:r>
              <a:rPr lang="zh-CN" altLang="en-US" sz="4400" b="1" u="sng" dirty="0" smtClean="0">
                <a:solidFill>
                  <a:srgbClr val="FF0000"/>
                </a:solidFill>
                <a:sym typeface="+mn-ea"/>
              </a:rPr>
              <a:t>炽</a:t>
            </a:r>
            <a:r>
              <a:rPr lang="zh-CN" altLang="en-US" sz="4400" b="1" u="sng" dirty="0" smtClean="0">
                <a:solidFill>
                  <a:srgbClr val="FF0000"/>
                </a:solidFill>
                <a:sym typeface="+mn-ea"/>
              </a:rPr>
              <a:t>热的神</a:t>
            </a:r>
            <a:endParaRPr lang="en-US" altLang="zh-CN" sz="4400" b="1" dirty="0" smtClean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【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启</a:t>
            </a:r>
            <a:r>
              <a:rPr lang="en-US" altLang="zh-C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19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：</a:t>
            </a:r>
            <a:r>
              <a:rPr lang="en-US" altLang="zh-C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12】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他的眼睛如火焰</a:t>
            </a:r>
            <a:r>
              <a:rPr lang="en-US" altLang="zh-C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……</a:t>
            </a:r>
          </a:p>
          <a:p>
            <a:pPr marL="0" indent="0">
              <a:buNone/>
            </a:pP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他心中有满腔的需要和炽热的爱要爱我们每一个人。他渴望亲近我们每一个人，就像朋友和恋人渴望相处一般。</a:t>
            </a:r>
            <a:endParaRPr lang="en-US" altLang="zh-CN" sz="44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en-US" altLang="zh-CN" sz="44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u="sng" dirty="0" smtClean="0">
                <a:solidFill>
                  <a:srgbClr val="FF0000"/>
                </a:solidFill>
                <a:sym typeface="+mn-ea"/>
              </a:rPr>
              <a:t>5.</a:t>
            </a:r>
            <a:r>
              <a:rPr lang="zh-CN" altLang="en-US" sz="4400" b="1" u="sng" dirty="0" smtClean="0">
                <a:solidFill>
                  <a:srgbClr val="FF0000"/>
                </a:solidFill>
                <a:sym typeface="+mn-ea"/>
              </a:rPr>
              <a:t> 活力的神</a:t>
            </a:r>
            <a:endParaRPr lang="en-US" altLang="zh-CN" sz="4400" b="1" u="sng" dirty="0" smtClean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【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启</a:t>
            </a:r>
            <a:r>
              <a:rPr lang="en-US" altLang="zh-C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1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：</a:t>
            </a:r>
            <a:r>
              <a:rPr lang="en-US" altLang="zh-C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8】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主神说：“我是阿拉法，我是俄梅戛，是昔在，今在，以后永在的全能者。”</a:t>
            </a:r>
            <a:endParaRPr lang="en-US" altLang="zh-CN" sz="44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696595"/>
            <a:ext cx="10515600" cy="61614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4000" b="1" dirty="0" smtClean="0">
                <a:solidFill>
                  <a:schemeClr val="tx1"/>
                </a:solidFill>
              </a:rPr>
              <a:t>【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箴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8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：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30-31】</a:t>
            </a:r>
          </a:p>
          <a:p>
            <a:pPr marL="0" indent="0">
              <a:buNone/>
            </a:pPr>
            <a:r>
              <a:rPr lang="zh-CN" altLang="en-US" sz="4000" b="1" dirty="0" smtClean="0">
                <a:solidFill>
                  <a:schemeClr val="tx1"/>
                </a:solidFill>
              </a:rPr>
              <a:t>那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时，我在祂那里为工师，日日为祂所喜爱，常常在祂面前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踊跃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。踊跃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在他为人预备可住之地，也喜悦住在世人之间。</a:t>
            </a:r>
            <a:endParaRPr lang="en-US" altLang="zh-CN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4000" b="1" dirty="0" smtClean="0">
                <a:solidFill>
                  <a:schemeClr val="tx1"/>
                </a:solidFill>
              </a:rPr>
              <a:t>“踊跃”的希伯来文含义：笑；玩耍。</a:t>
            </a:r>
            <a:endParaRPr lang="en-US" altLang="zh-CN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4000" b="1" dirty="0" smtClean="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5917" y="1427904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en-US" sz="8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你真的</a:t>
            </a:r>
            <a:r>
              <a:rPr lang="zh-CN" altLang="en-US" sz="8800" b="1" u="sng" dirty="0" smtClean="0">
                <a:solidFill>
                  <a:srgbClr val="FF0000"/>
                </a:solidFill>
                <a:sym typeface="+mn-ea"/>
              </a:rPr>
              <a:t>认识</a:t>
            </a:r>
            <a:r>
              <a:rPr lang="zh-CN" altLang="en-US" sz="8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神吗？</a:t>
            </a:r>
            <a:endParaRPr lang="en-US" altLang="zh-CN" sz="8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8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什么是认识？</a:t>
            </a:r>
            <a:endParaRPr lang="zh-CN" altLang="en-US" sz="8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dirty="0" smtClean="0">
                <a:solidFill>
                  <a:srgbClr val="FF0000"/>
                </a:solidFill>
                <a:sym typeface="+mn-ea"/>
              </a:rPr>
              <a:t>6.</a:t>
            </a:r>
            <a:r>
              <a:rPr lang="zh-CN" altLang="en-US" sz="4400" b="1" dirty="0" smtClean="0">
                <a:solidFill>
                  <a:srgbClr val="FF0000"/>
                </a:solidFill>
                <a:sym typeface="+mn-ea"/>
              </a:rPr>
              <a:t>荣美迷人的神</a:t>
            </a:r>
            <a:endParaRPr lang="en-US" altLang="zh-CN" sz="4400" b="1" dirty="0" smtClean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【诗</a:t>
            </a:r>
            <a:r>
              <a:rPr lang="en-US" altLang="zh-CN" sz="4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27</a:t>
            </a:r>
            <a:r>
              <a:rPr lang="zh-CN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：</a:t>
            </a:r>
            <a:r>
              <a:rPr lang="en-US" altLang="zh-CN" sz="4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4</a:t>
            </a:r>
            <a:r>
              <a:rPr lang="zh-CN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】</a:t>
            </a:r>
          </a:p>
          <a:p>
            <a:pPr marL="0" indent="0">
              <a:buNone/>
            </a:pP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有一件事，我曾求耶和华，我仍要寻求：</a:t>
            </a:r>
          </a:p>
          <a:p>
            <a:pPr marL="0" indent="0">
              <a:buNone/>
            </a:pP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就是一生一世住在耶和华的殿中，</a:t>
            </a:r>
          </a:p>
          <a:p>
            <a:pPr marL="0" indent="0">
              <a:buNone/>
            </a:pP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瞻仰他的荣美，在他的殿里求问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。</a:t>
            </a:r>
            <a:endParaRPr lang="zh-CN" alt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44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神荣美的光辉是出自于他的温柔，喜乐和他对我们的渴望。</a:t>
            </a:r>
            <a:endParaRPr lang="en-US" altLang="zh-CN" sz="44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被弃绝和受谴责的感觉中挣扎的信徒，无法看到神的荣美。被弃绝的灵会关闭其领会神荣美的能力。</a:t>
            </a:r>
            <a:endParaRPr lang="en-US" altLang="zh-CN" sz="440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sym typeface="+mn-ea"/>
              </a:rPr>
              <a:t>要看</a:t>
            </a:r>
            <a:r>
              <a:rPr lang="zh-CN" altLang="en-US" sz="4400" b="1" dirty="0" smtClean="0">
                <a:solidFill>
                  <a:srgbClr val="FF0000"/>
                </a:solidFill>
                <a:sym typeface="+mn-ea"/>
              </a:rPr>
              <a:t>见神的荣美，你必须信任神对你的爱。</a:t>
            </a:r>
            <a:endParaRPr lang="en-US" altLang="zh-CN" sz="4400" b="1" dirty="0" smtClean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 smtClean="0">
                <a:solidFill>
                  <a:srgbClr val="FF0000"/>
                </a:solidFill>
                <a:sym typeface="+mn-ea"/>
              </a:rPr>
              <a:t>让</a:t>
            </a:r>
            <a:r>
              <a:rPr lang="zh-CN" altLang="en-US" sz="4400" b="1" u="sng" dirty="0" smtClean="0">
                <a:solidFill>
                  <a:srgbClr val="FF0000"/>
                </a:solidFill>
                <a:sym typeface="+mn-ea"/>
              </a:rPr>
              <a:t>你从“头脑的“认识进入“灵里”的认识，这就是与他单独建立关系的开始！</a:t>
            </a:r>
            <a:endParaRPr lang="en-US" altLang="zh-CN" sz="4400" b="1" u="sng" dirty="0" smtClean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4400" b="1" u="sng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你准备好要开始重新认识神的奇妙之旅了吗？神还有</a:t>
            </a:r>
            <a:r>
              <a:rPr lang="zh-CN" altLang="en-US" sz="4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极其</a:t>
            </a:r>
            <a:r>
              <a:rPr lang="zh-CN" altLang="en-US" sz="4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丰富的无限美好性情等待你来认识呢！</a:t>
            </a:r>
            <a:r>
              <a:rPr lang="en-US" altLang="zh-CN" sz="4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Let’s go!!!</a:t>
            </a:r>
            <a:endParaRPr lang="zh-CN" altLang="en-US" sz="4400" b="1" u="sng" dirty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61290"/>
            <a:ext cx="10515600" cy="59588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en-US" sz="2800" b="1" i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与人相处的正常步骤：</a:t>
            </a:r>
            <a:endParaRPr lang="en-US" altLang="zh-CN" sz="2800" b="1" i="1" u="sng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2800" b="1" i="1" u="sng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i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认识</a:t>
            </a:r>
            <a:r>
              <a:rPr lang="en-US" altLang="zh-CN" sz="4400" b="1" i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—</a:t>
            </a:r>
            <a:r>
              <a:rPr lang="zh-CN" altLang="en-US" sz="4400" b="1" i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爱的关系</a:t>
            </a:r>
            <a:r>
              <a:rPr lang="en-US" altLang="zh-CN" sz="4400" b="1" i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—</a:t>
            </a:r>
            <a:r>
              <a:rPr lang="zh-CN" altLang="en-US" sz="4400" b="1" i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信任</a:t>
            </a:r>
            <a:r>
              <a:rPr lang="en-US" altLang="zh-CN" sz="4400" b="1" i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—</a:t>
            </a:r>
            <a:r>
              <a:rPr lang="zh-CN" altLang="en-US" sz="4400" b="1" i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经历</a:t>
            </a:r>
            <a:r>
              <a:rPr lang="en-US" altLang="zh-CN" sz="4400" b="1" i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—</a:t>
            </a:r>
            <a:r>
              <a:rPr lang="zh-CN" altLang="en-US" sz="4400" b="1" i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更深认识</a:t>
            </a:r>
            <a:endParaRPr lang="en-US" altLang="zh-CN" sz="4400" b="1" i="1" u="sng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44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与神相处也是如此，让我们退回基督徒生命的第一步</a:t>
            </a:r>
            <a:r>
              <a:rPr lang="zh-CN" altLang="en-US" sz="4400" b="1" dirty="0" smtClean="0">
                <a:solidFill>
                  <a:srgbClr val="FF0000"/>
                </a:solidFill>
                <a:sym typeface="+mn-ea"/>
              </a:rPr>
              <a:t>认识神</a:t>
            </a:r>
            <a:r>
              <a:rPr lang="zh-CN" altLang="en-US" sz="44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吧！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9275" y="599863"/>
            <a:ext cx="10515600" cy="59588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altLang="zh-CN" sz="3200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sym typeface="+mn-ea"/>
              </a:rPr>
              <a:t>跟随神心意的旅程始于认识神心中的情感架构。</a:t>
            </a:r>
            <a:endParaRPr lang="en-US" altLang="zh-CN" sz="7200" b="1" dirty="0" smtClean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例如：合神心意的人</a:t>
            </a:r>
            <a:r>
              <a:rPr lang="en-US" altLang="zh-CN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——</a:t>
            </a:r>
            <a:r>
              <a:rPr lang="zh-CN" altLang="en-US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大卫</a:t>
            </a:r>
            <a:endParaRPr lang="en-US" altLang="zh-CN" sz="4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他是旧约中探究神性情的模范学生。</a:t>
            </a:r>
            <a:endParaRPr lang="en-US" altLang="zh-CN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609" y="422064"/>
            <a:ext cx="10515600" cy="591100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altLang="zh-CN" sz="96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96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你心中神的样子是？</a:t>
            </a:r>
            <a:endParaRPr lang="zh-CN" altLang="en-US" sz="9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3142" y="821266"/>
            <a:ext cx="10515600" cy="537633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en-US" sz="72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  </a:t>
            </a:r>
            <a:r>
              <a:rPr lang="zh-CN" altLang="en-US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神是严苛的上司（父亲），易发怒？</a:t>
            </a:r>
            <a:endParaRPr lang="en-US" altLang="zh-CN" sz="4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72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4" name="Picture 2" descr="C:\Users\qyan\Desktop\上司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2322" y="2011999"/>
            <a:ext cx="7689745" cy="43062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3142" y="821266"/>
            <a:ext cx="10515600" cy="537633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en-US" sz="72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  </a:t>
            </a:r>
            <a:endParaRPr lang="en-US" altLang="zh-CN" sz="72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神看到世人每天犯</a:t>
            </a:r>
            <a:endParaRPr lang="en-US" altLang="zh-CN" sz="4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的罪忧伤，失望，</a:t>
            </a:r>
            <a:endParaRPr lang="en-US" altLang="zh-CN" sz="48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不停叹气？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2050" name="Picture 2" descr="C:\Users\qyan\Desktop\忧伤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7" y="1214438"/>
            <a:ext cx="4509029" cy="450902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3142" y="821266"/>
            <a:ext cx="10515600" cy="537633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altLang="zh-CN" sz="72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神是教堂壁画上的样子？</a:t>
            </a:r>
            <a:endParaRPr lang="en-US" altLang="zh-CN" sz="40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高高在上，疏离冷漠，</a:t>
            </a:r>
            <a:endParaRPr lang="en-US" altLang="zh-CN" sz="40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难以接近？</a:t>
            </a:r>
            <a:endParaRPr lang="en-US" altLang="zh-CN" sz="40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40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3074" name="Picture 2" descr="C:\Users\qyan\Desktop\耶稣宗教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6932" y="1211993"/>
            <a:ext cx="3877735" cy="49224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59588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altLang="zh-CN" sz="6000" b="1" u="sng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9600" b="1" u="sng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神的真实样貌？</a:t>
            </a:r>
            <a:endParaRPr lang="en-US" altLang="zh-CN" sz="9600" b="1" u="sng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 smtClean="0">
                <a:solidFill>
                  <a:schemeClr val="accent3">
                    <a:lumMod val="50000"/>
                  </a:schemeClr>
                </a:solidFill>
                <a:sym typeface="+mn-ea"/>
              </a:rPr>
              <a:t>让我们一同回到圣经真理中重新认识神！</a:t>
            </a:r>
            <a:endParaRPr lang="en-US" altLang="zh-CN" sz="4400" b="1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3600" u="sng" dirty="0" smtClean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3600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60"/>
  <p:tag name="KSO_WM_TAG_VERSION" val="1.0"/>
  <p:tag name="KSO_WM_TEMPLATE_THUMBS_INDEX" val="1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60"/>
  <p:tag name="KSO_WM_TAG_VERSION" val="1.0"/>
  <p:tag name="KSO_WM_TEMPLATE_THUMBS_INDEX" val="1、11、12、16、22、23、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60"/>
  <p:tag name="KSO_WM_TAG_VERSION" val="1.0"/>
  <p:tag name="KSO_WM_SLIDE_ID" val="custom20184560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"/>
  <p:tag name="KSO_WM_BEAUTIFY_FLAG" val="#wm#"/>
  <p:tag name="KSO_WM_SLIDE_SUBTYPE" val="pureT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560_1*i*0"/>
  <p:tag name="KSO_WM_TEMPLATE_CATEGORY" val="custom"/>
  <p:tag name="KSO_WM_TEMPLATE_INDEX" val="20184560"/>
  <p:tag name="KSO_WM_UNIT_INDEX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0"/>
</p:tagLst>
</file>

<file path=ppt/theme/theme1.xml><?xml version="1.0" encoding="utf-8"?>
<a:theme xmlns:a="http://schemas.openxmlformats.org/drawingml/2006/main" name="Office 主题">
  <a:themeElements>
    <a:clrScheme name="自定义 107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07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WPS 演示</Application>
  <PresentationFormat>Custom</PresentationFormat>
  <Paragraphs>82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主题</vt:lpstr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19</cp:revision>
  <dcterms:created xsi:type="dcterms:W3CDTF">2018-02-08T03:37:00Z</dcterms:created>
  <dcterms:modified xsi:type="dcterms:W3CDTF">2018-06-01T09:34:45Z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