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9" r:id="rId3"/>
    <p:sldId id="270" r:id="rId4"/>
    <p:sldId id="271" r:id="rId5"/>
    <p:sldId id="272" r:id="rId6"/>
    <p:sldId id="259" r:id="rId7"/>
    <p:sldId id="274" r:id="rId8"/>
    <p:sldId id="268" r:id="rId9"/>
    <p:sldId id="25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1" autoAdjust="0"/>
    <p:restoredTop sz="94660"/>
  </p:normalViewPr>
  <p:slideViewPr>
    <p:cSldViewPr snapToGrid="0">
      <p:cViewPr varScale="1">
        <p:scale>
          <a:sx n="60" d="100"/>
          <a:sy n="60" d="100"/>
        </p:scale>
        <p:origin x="-1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840051-C0D5-480C-AD86-46B88AFAF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DB2747-3B59-4C58-8E9E-31639EC7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00B6EB-069C-49BE-AC1C-7EAA9E1E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EDC387-C42C-472E-BC7B-B8F3438B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928D5B-D7B3-4F26-885E-235A953A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0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7F204-1549-4784-A917-23E8BDB0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B2B63C5-9BFA-4D54-9CCC-250C23B9A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7173F7-DE1B-433B-844E-88B592DE4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82E085-10DB-479D-8A78-DC34B2A04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D0C5A4-BF4F-49A7-AC6A-D3F8D133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0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BD191FA-E36A-4A25-B489-E4F1B32282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DD67ED1-9AB8-4C9A-9ED6-C06C10C0E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C94987-3EA7-4694-8895-071B5CC5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973B42-C59C-47AA-8645-B43B2323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C44771-6F9B-4D03-9107-A9B6C7A7B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49DB18-A96B-49A2-88F3-48E838E16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D3E1BC-6DB8-477C-BDA4-F8A1DAF98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C7CA71-EC93-45D1-BFEC-596262CF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9CCF89-EED9-40BF-A2D8-C943A1DD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7F7183-310E-419A-A809-DD0CA019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5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04F9F8-8BEE-4067-A225-3EE3C426D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FBFFA3-2044-435F-BF35-8F01D8534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62D3F7-BA65-46C5-BE53-D614B0A12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B2CB24-F12E-49CC-B2D6-B49A0099C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FC247F-DF05-4FB3-BCF5-246676D7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7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5DE82F-A7C5-408E-83E1-BA7E9C8AA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3A4137-88E6-41B8-960D-7CB53ED09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D4A4F0F-4064-4A7F-8105-B052ED490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5A849C-3A03-4071-A189-CB00C5FF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8B6AAB-141D-4225-A720-DFAA11B0E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43BA300-3A9D-47C7-933C-9A01D011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B3DD36-DE41-4D71-875B-F08A41C01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CBB6F6-6B50-472B-8EAA-A1456721A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C98F12-5B73-4DDD-90F1-CA8C325E5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0E6ACE3-66B2-4112-96C3-862723836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0D33E04-3701-4192-AB14-86738B2C8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89DA88A-7F8F-46CF-B045-CB2AA44E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E4366C6-8059-443D-93EB-8B6BA783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A9C72C1-1F96-4B06-B9D9-40524ACD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7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C8404-C7F5-4EEE-B9B4-2963EEDF5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1BED2B-16D5-47E8-A942-C74B6379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E84AC0D-DE29-4771-83E3-3677C506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549EB89-A504-41A5-B539-8660C8A5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3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5317060-0574-4913-8275-2D57E05F0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4CC4501-1FAD-4FEE-A6A2-46E394D7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83395-2BD8-4FF5-A73D-D5D60C20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2409C6-A5D5-4DE2-BFC1-3320155D3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226A8A-E8E2-446C-A4F5-18409B723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36DE18-7201-499F-97A2-220D09868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3BA3E20-1A6C-4BF8-853D-8B9765498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B897EB-C770-45A7-9305-067A2194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407DEB-0FA7-4EA6-A9FB-FE586B426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D93486-CD47-43F2-A2F0-865AA3406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074EE6-A345-4E6B-BDBC-263182721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1346234-5547-4135-A42F-E85D29BB8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72D85A-36E5-4E12-9405-AAED4B7A0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249B28-4B8E-4CD0-90C8-0DA016A3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D52F1AD-37B4-47A0-BD21-49A9C81D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2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25979-652B-42AE-B4CB-48599291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7B7E78-3FB2-4E0E-B885-EBA5770E5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F92C6D-CC8F-4AD2-9103-A3B2004DCF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89B78-E476-41CC-B6E7-293EB9DFCD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2113C9-8107-4066-A3F9-94FE90BAF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907545-9FEA-43A2-ABF5-080FF5D64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2656E-4956-4D8D-904A-EBB5638B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1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A961FDA-4DF5-4CF3-8E62-6ACF74DF9E56}"/>
              </a:ext>
            </a:extLst>
          </p:cNvPr>
          <p:cNvSpPr/>
          <p:nvPr/>
        </p:nvSpPr>
        <p:spPr>
          <a:xfrm>
            <a:off x="2388870" y="1696627"/>
            <a:ext cx="2491740" cy="39612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85B471F-38FA-473E-BA06-87DBF4EBB068}"/>
              </a:ext>
            </a:extLst>
          </p:cNvPr>
          <p:cNvSpPr/>
          <p:nvPr/>
        </p:nvSpPr>
        <p:spPr>
          <a:xfrm>
            <a:off x="2720340" y="1879419"/>
            <a:ext cx="1805940" cy="2258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AA49F70-3D99-46F3-9EAD-6785F9F4C4B2}"/>
              </a:ext>
            </a:extLst>
          </p:cNvPr>
          <p:cNvSpPr/>
          <p:nvPr/>
        </p:nvSpPr>
        <p:spPr>
          <a:xfrm>
            <a:off x="2960371" y="2052052"/>
            <a:ext cx="1314450" cy="7003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E1B879D-1ECD-4273-A684-048349134AD1}"/>
              </a:ext>
            </a:extLst>
          </p:cNvPr>
          <p:cNvSpPr txBox="1"/>
          <p:nvPr/>
        </p:nvSpPr>
        <p:spPr>
          <a:xfrm>
            <a:off x="3080270" y="218766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至圣所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B48E3A-7C29-4E26-8E25-E0A31B0CE283}"/>
              </a:ext>
            </a:extLst>
          </p:cNvPr>
          <p:cNvSpPr txBox="1"/>
          <p:nvPr/>
        </p:nvSpPr>
        <p:spPr>
          <a:xfrm>
            <a:off x="3223200" y="312573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圣所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A030E3-F933-458E-B567-57336614C23C}"/>
              </a:ext>
            </a:extLst>
          </p:cNvPr>
          <p:cNvSpPr txBox="1"/>
          <p:nvPr/>
        </p:nvSpPr>
        <p:spPr>
          <a:xfrm>
            <a:off x="3215503" y="46140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外院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F3E4E73-D135-4802-A49C-2E9C8266F36B}"/>
              </a:ext>
            </a:extLst>
          </p:cNvPr>
          <p:cNvSpPr txBox="1"/>
          <p:nvPr/>
        </p:nvSpPr>
        <p:spPr>
          <a:xfrm>
            <a:off x="3080270" y="599386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外邦人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5E6FEA-3EB0-47FA-993E-B21F348687AC}"/>
              </a:ext>
            </a:extLst>
          </p:cNvPr>
          <p:cNvSpPr txBox="1"/>
          <p:nvPr/>
        </p:nvSpPr>
        <p:spPr>
          <a:xfrm>
            <a:off x="5798978" y="1701614"/>
            <a:ext cx="4236098" cy="3159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圣殿</a:t>
            </a:r>
            <a:endParaRPr lang="en-US" altLang="zh-CN" sz="3600" dirty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至圣所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约柜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圣所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外院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外邦人 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堕落世界</a:t>
            </a:r>
            <a:endParaRPr lang="en-US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54CDFD-12E0-414D-9C2A-11B7F4BEC96F}"/>
              </a:ext>
            </a:extLst>
          </p:cNvPr>
          <p:cNvSpPr txBox="1"/>
          <p:nvPr/>
        </p:nvSpPr>
        <p:spPr>
          <a:xfrm>
            <a:off x="1856793" y="625496"/>
            <a:ext cx="817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天国降临的永恒结构图示</a:t>
            </a:r>
            <a:r>
              <a:rPr lang="zh-CN" altLang="en-US" sz="3600" b="1" dirty="0" smtClean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（二）</a:t>
            </a:r>
            <a:endParaRPr lang="en-US" altLang="zh-CN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50B9277F-6DBC-4544-8341-1BCA69872882}"/>
              </a:ext>
            </a:extLst>
          </p:cNvPr>
          <p:cNvCxnSpPr>
            <a:cxnSpLocks/>
          </p:cNvCxnSpPr>
          <p:nvPr/>
        </p:nvCxnSpPr>
        <p:spPr>
          <a:xfrm>
            <a:off x="5886450" y="2388870"/>
            <a:ext cx="92583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582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C896CA-506B-4361-AFE8-CEB6891A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63" y="363890"/>
            <a:ext cx="10689989" cy="830426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如何成为三类得胜者</a:t>
            </a:r>
            <a:endParaRPr lang="en-US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3FA8937B-07F5-4945-89EB-A41916341F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164486"/>
              </p:ext>
            </p:extLst>
          </p:nvPr>
        </p:nvGraphicFramePr>
        <p:xfrm>
          <a:off x="485190" y="1194316"/>
          <a:ext cx="11196734" cy="5309571"/>
        </p:xfrm>
        <a:graphic>
          <a:graphicData uri="http://schemas.openxmlformats.org/drawingml/2006/table">
            <a:tbl>
              <a:tblPr firstRow="1" firstCol="1" bandRow="1"/>
              <a:tblGrid>
                <a:gridCol w="1222311">
                  <a:extLst>
                    <a:ext uri="{9D8B030D-6E8A-4147-A177-3AD203B41FA5}">
                      <a16:colId xmlns:a16="http://schemas.microsoft.com/office/drawing/2014/main" xmlns="" val="3744202022"/>
                    </a:ext>
                  </a:extLst>
                </a:gridCol>
                <a:gridCol w="3135086">
                  <a:extLst>
                    <a:ext uri="{9D8B030D-6E8A-4147-A177-3AD203B41FA5}">
                      <a16:colId xmlns:a16="http://schemas.microsoft.com/office/drawing/2014/main" xmlns="" val="4215319984"/>
                    </a:ext>
                  </a:extLst>
                </a:gridCol>
                <a:gridCol w="3209730">
                  <a:extLst>
                    <a:ext uri="{9D8B030D-6E8A-4147-A177-3AD203B41FA5}">
                      <a16:colId xmlns:a16="http://schemas.microsoft.com/office/drawing/2014/main" xmlns="" val="1540068429"/>
                    </a:ext>
                  </a:extLst>
                </a:gridCol>
                <a:gridCol w="3629607">
                  <a:extLst>
                    <a:ext uri="{9D8B030D-6E8A-4147-A177-3AD203B41FA5}">
                      <a16:colId xmlns:a16="http://schemas.microsoft.com/office/drawing/2014/main" xmlns="" val="1475682046"/>
                    </a:ext>
                  </a:extLst>
                </a:gridCol>
              </a:tblGrid>
              <a:tr h="5878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553" marR="58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2000" b="1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如何成为第一类得胜者？</a:t>
                      </a:r>
                      <a:endParaRPr lang="en-US" sz="20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2000" b="1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如何成为第二类得胜者？</a:t>
                      </a:r>
                      <a:endParaRPr lang="en-US" sz="20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20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如何成为第三类得胜者？</a:t>
                      </a:r>
                      <a:endParaRPr lang="en-US" sz="20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9000916"/>
                  </a:ext>
                </a:extLst>
              </a:tr>
              <a:tr h="48380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zh-CN" sz="18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点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在基督里新的法理地位 </a:t>
                      </a:r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基督在十字架上已钉死肉体</a:t>
                      </a:r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基督在十架上已彰显了完全的爱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5011171"/>
                  </a:ext>
                </a:extLst>
              </a:tr>
              <a:tr h="7305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我们属于基督光明国度，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</a:b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不属于世界黑暗的国度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我们不必再受制于肉体、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</a:b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血气、老模式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我们来到基督十字架面前</a:t>
                      </a:r>
                      <a:r>
                        <a:rPr 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，领</a:t>
                      </a: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受这份完全的</a:t>
                      </a:r>
                      <a:r>
                        <a:rPr 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爱</a:t>
                      </a:r>
                      <a:r>
                        <a:rPr lang="en-US" alt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天父的爱和基督的爱）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8164070"/>
                  </a:ext>
                </a:extLst>
              </a:tr>
              <a:tr h="177281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1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6897883"/>
                  </a:ext>
                </a:extLst>
              </a:tr>
              <a:tr h="48380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CN" sz="18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点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我们现实的生命状态：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我们现实的生命状态：</a:t>
                      </a:r>
                      <a:endParaRPr lang="en-US" sz="18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我们现实的生命状态：</a:t>
                      </a:r>
                      <a:endParaRPr lang="en-US" sz="18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0195622"/>
                  </a:ext>
                </a:extLst>
              </a:tr>
              <a:tr h="7295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在某些方面仍受制于：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世界和世界的影响</a:t>
                      </a:r>
                      <a:endParaRPr lang="en-US" sz="40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肉体、血气、老模式的表现：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怒气、骄傲、自卑、论断</a:t>
                      </a:r>
                      <a:r>
                        <a:rPr 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…    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新身份仍处在边缘或表</a:t>
                      </a:r>
                      <a:r>
                        <a:rPr 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面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；旧</a:t>
                      </a:r>
                      <a:r>
                        <a:rPr lang="zh-CN" alt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身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份（孤儿和小妹）仍</a:t>
                      </a:r>
                      <a:r>
                        <a:rPr lang="zh-CN" alt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占有核心位置</a:t>
                      </a:r>
                      <a:endParaRPr lang="en-US" sz="40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3488680"/>
                  </a:ext>
                </a:extLst>
              </a:tr>
              <a:tr h="147329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1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5776411"/>
                  </a:ext>
                </a:extLst>
              </a:tr>
              <a:tr h="483806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A-&gt;Z 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、认识世界的虚空</a:t>
                      </a:r>
                      <a:endParaRPr lang="en-US" sz="18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、停止肉体的模式</a:t>
                      </a:r>
                      <a:endParaRPr lang="en-US" sz="18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、悔改回转到神面前</a:t>
                      </a:r>
                      <a:endParaRPr lang="en-US" sz="18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6089914"/>
                  </a:ext>
                </a:extLst>
              </a:tr>
              <a:tr h="4838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、认清世界的邪恶</a:t>
                      </a:r>
                      <a:endParaRPr lang="en-US" sz="280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、等候聆听圣灵声音</a:t>
                      </a:r>
                      <a:endParaRPr lang="en-US" sz="280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内在生活与深度医治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5172030"/>
                  </a:ext>
                </a:extLst>
              </a:tr>
              <a:tr h="4838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、选择耶稣不选择世界</a:t>
                      </a:r>
                      <a:endParaRPr lang="en-US" sz="280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80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、随从圣灵而行</a:t>
                      </a:r>
                      <a:endParaRPr lang="en-US" sz="280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生命破碎与参与服事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2306762"/>
                  </a:ext>
                </a:extLst>
              </a:tr>
              <a:tr h="4838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、经历价值观的改变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、经历行为模式的改变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、新身份成为核心身份</a:t>
                      </a:r>
                      <a:endParaRPr lang="en-US" sz="2800" dirty="0"/>
                    </a:p>
                  </a:txBody>
                  <a:tcPr marL="58553" marR="585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6852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52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A961FDA-4DF5-4CF3-8E62-6ACF74DF9E56}"/>
              </a:ext>
            </a:extLst>
          </p:cNvPr>
          <p:cNvSpPr/>
          <p:nvPr/>
        </p:nvSpPr>
        <p:spPr>
          <a:xfrm>
            <a:off x="2388870" y="1696627"/>
            <a:ext cx="2491740" cy="39612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85B471F-38FA-473E-BA06-87DBF4EBB068}"/>
              </a:ext>
            </a:extLst>
          </p:cNvPr>
          <p:cNvSpPr/>
          <p:nvPr/>
        </p:nvSpPr>
        <p:spPr>
          <a:xfrm>
            <a:off x="2720340" y="1879419"/>
            <a:ext cx="1805940" cy="2258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AA49F70-3D99-46F3-9EAD-6785F9F4C4B2}"/>
              </a:ext>
            </a:extLst>
          </p:cNvPr>
          <p:cNvSpPr/>
          <p:nvPr/>
        </p:nvSpPr>
        <p:spPr>
          <a:xfrm>
            <a:off x="2960371" y="2052052"/>
            <a:ext cx="1314450" cy="7003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E1B879D-1ECD-4273-A684-048349134AD1}"/>
              </a:ext>
            </a:extLst>
          </p:cNvPr>
          <p:cNvSpPr txBox="1"/>
          <p:nvPr/>
        </p:nvSpPr>
        <p:spPr>
          <a:xfrm>
            <a:off x="3080270" y="218766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生命树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B48E3A-7C29-4E26-8E25-E0A31B0CE283}"/>
              </a:ext>
            </a:extLst>
          </p:cNvPr>
          <p:cNvSpPr txBox="1"/>
          <p:nvPr/>
        </p:nvSpPr>
        <p:spPr>
          <a:xfrm>
            <a:off x="3063598" y="31373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伊甸园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A030E3-F933-458E-B567-57336614C23C}"/>
              </a:ext>
            </a:extLst>
          </p:cNvPr>
          <p:cNvSpPr txBox="1"/>
          <p:nvPr/>
        </p:nvSpPr>
        <p:spPr>
          <a:xfrm>
            <a:off x="2909710" y="462563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原造天地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F3E4E73-D135-4802-A49C-2E9C8266F36B}"/>
              </a:ext>
            </a:extLst>
          </p:cNvPr>
          <p:cNvSpPr txBox="1"/>
          <p:nvPr/>
        </p:nvSpPr>
        <p:spPr>
          <a:xfrm>
            <a:off x="2841582" y="5956279"/>
            <a:ext cx="1552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古蛇</a:t>
            </a:r>
            <a:r>
              <a:rPr lang="en-US" altLang="zh-CN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/</a:t>
            </a:r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混沌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5E6FEA-3EB0-47FA-993E-B21F348687AC}"/>
              </a:ext>
            </a:extLst>
          </p:cNvPr>
          <p:cNvSpPr txBox="1"/>
          <p:nvPr/>
        </p:nvSpPr>
        <p:spPr>
          <a:xfrm>
            <a:off x="5798978" y="1696627"/>
            <a:ext cx="4236098" cy="3159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原创世界</a:t>
            </a:r>
            <a:endParaRPr lang="en-US" altLang="zh-CN" sz="3600" dirty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dirty="0"/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生命树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伊甸园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原造天地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古蛇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混沌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54CDFD-12E0-414D-9C2A-11B7F4BEC96F}"/>
              </a:ext>
            </a:extLst>
          </p:cNvPr>
          <p:cNvSpPr txBox="1"/>
          <p:nvPr/>
        </p:nvSpPr>
        <p:spPr>
          <a:xfrm>
            <a:off x="1856793" y="625496"/>
            <a:ext cx="817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天国降临的永恒结构图示</a:t>
            </a:r>
            <a:r>
              <a:rPr lang="zh-CN" altLang="en-US" sz="3600" b="1" dirty="0" smtClean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（一）</a:t>
            </a:r>
            <a:endParaRPr lang="en-US" altLang="zh-CN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5DE5C1D6-474B-467F-8C64-7A774EC9298D}"/>
              </a:ext>
            </a:extLst>
          </p:cNvPr>
          <p:cNvCxnSpPr>
            <a:cxnSpLocks/>
          </p:cNvCxnSpPr>
          <p:nvPr/>
        </p:nvCxnSpPr>
        <p:spPr>
          <a:xfrm>
            <a:off x="5886450" y="2388870"/>
            <a:ext cx="186309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96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A961FDA-4DF5-4CF3-8E62-6ACF74DF9E56}"/>
              </a:ext>
            </a:extLst>
          </p:cNvPr>
          <p:cNvSpPr/>
          <p:nvPr/>
        </p:nvSpPr>
        <p:spPr>
          <a:xfrm>
            <a:off x="2388870" y="1696627"/>
            <a:ext cx="2491740" cy="39612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85B471F-38FA-473E-BA06-87DBF4EBB068}"/>
              </a:ext>
            </a:extLst>
          </p:cNvPr>
          <p:cNvSpPr/>
          <p:nvPr/>
        </p:nvSpPr>
        <p:spPr>
          <a:xfrm>
            <a:off x="2720340" y="1879419"/>
            <a:ext cx="1805940" cy="2258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AA49F70-3D99-46F3-9EAD-6785F9F4C4B2}"/>
              </a:ext>
            </a:extLst>
          </p:cNvPr>
          <p:cNvSpPr/>
          <p:nvPr/>
        </p:nvSpPr>
        <p:spPr>
          <a:xfrm>
            <a:off x="2960371" y="2052052"/>
            <a:ext cx="1314450" cy="7003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E1B879D-1ECD-4273-A684-048349134AD1}"/>
              </a:ext>
            </a:extLst>
          </p:cNvPr>
          <p:cNvSpPr txBox="1"/>
          <p:nvPr/>
        </p:nvSpPr>
        <p:spPr>
          <a:xfrm>
            <a:off x="3217485" y="216923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宝座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B48E3A-7C29-4E26-8E25-E0A31B0CE283}"/>
              </a:ext>
            </a:extLst>
          </p:cNvPr>
          <p:cNvSpPr txBox="1"/>
          <p:nvPr/>
        </p:nvSpPr>
        <p:spPr>
          <a:xfrm>
            <a:off x="3217484" y="316015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居所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A030E3-F933-458E-B567-57336614C23C}"/>
              </a:ext>
            </a:extLst>
          </p:cNvPr>
          <p:cNvSpPr txBox="1"/>
          <p:nvPr/>
        </p:nvSpPr>
        <p:spPr>
          <a:xfrm>
            <a:off x="3229035" y="459943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国土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F3E4E73-D135-4802-A49C-2E9C8266F36B}"/>
              </a:ext>
            </a:extLst>
          </p:cNvPr>
          <p:cNvSpPr txBox="1"/>
          <p:nvPr/>
        </p:nvSpPr>
        <p:spPr>
          <a:xfrm>
            <a:off x="2921260" y="595627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撒旦权势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5E6FEA-3EB0-47FA-993E-B21F348687AC}"/>
              </a:ext>
            </a:extLst>
          </p:cNvPr>
          <p:cNvSpPr txBox="1"/>
          <p:nvPr/>
        </p:nvSpPr>
        <p:spPr>
          <a:xfrm>
            <a:off x="5798978" y="1696627"/>
            <a:ext cx="4236098" cy="3159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天国降临</a:t>
            </a:r>
            <a:endParaRPr lang="en-US" altLang="zh-CN" sz="3600" dirty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dirty="0"/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宝座 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 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主权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居所 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 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子民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国土 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 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万民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撒旦权势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54CDFD-12E0-414D-9C2A-11B7F4BEC96F}"/>
              </a:ext>
            </a:extLst>
          </p:cNvPr>
          <p:cNvSpPr txBox="1"/>
          <p:nvPr/>
        </p:nvSpPr>
        <p:spPr>
          <a:xfrm>
            <a:off x="1856793" y="625496"/>
            <a:ext cx="817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天国降临的永恒结构图示（三）</a:t>
            </a:r>
            <a:endParaRPr lang="en-US" altLang="zh-CN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5DE5C1D6-474B-467F-8C64-7A774EC9298D}"/>
              </a:ext>
            </a:extLst>
          </p:cNvPr>
          <p:cNvCxnSpPr>
            <a:cxnSpLocks/>
          </p:cNvCxnSpPr>
          <p:nvPr/>
        </p:nvCxnSpPr>
        <p:spPr>
          <a:xfrm>
            <a:off x="5886450" y="2388870"/>
            <a:ext cx="186309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69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A961FDA-4DF5-4CF3-8E62-6ACF74DF9E56}"/>
              </a:ext>
            </a:extLst>
          </p:cNvPr>
          <p:cNvSpPr/>
          <p:nvPr/>
        </p:nvSpPr>
        <p:spPr>
          <a:xfrm>
            <a:off x="2388870" y="1696627"/>
            <a:ext cx="2491740" cy="39612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85B471F-38FA-473E-BA06-87DBF4EBB068}"/>
              </a:ext>
            </a:extLst>
          </p:cNvPr>
          <p:cNvSpPr/>
          <p:nvPr/>
        </p:nvSpPr>
        <p:spPr>
          <a:xfrm>
            <a:off x="2720340" y="1879419"/>
            <a:ext cx="1805940" cy="2258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AA49F70-3D99-46F3-9EAD-6785F9F4C4B2}"/>
              </a:ext>
            </a:extLst>
          </p:cNvPr>
          <p:cNvSpPr/>
          <p:nvPr/>
        </p:nvSpPr>
        <p:spPr>
          <a:xfrm>
            <a:off x="2960371" y="2052052"/>
            <a:ext cx="1314450" cy="7003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E1B879D-1ECD-4273-A684-048349134AD1}"/>
              </a:ext>
            </a:extLst>
          </p:cNvPr>
          <p:cNvSpPr txBox="1"/>
          <p:nvPr/>
        </p:nvSpPr>
        <p:spPr>
          <a:xfrm>
            <a:off x="3371374" y="215803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神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B48E3A-7C29-4E26-8E25-E0A31B0CE283}"/>
              </a:ext>
            </a:extLst>
          </p:cNvPr>
          <p:cNvSpPr txBox="1"/>
          <p:nvPr/>
        </p:nvSpPr>
        <p:spPr>
          <a:xfrm>
            <a:off x="2754471" y="3158269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新耶路撒冷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A030E3-F933-458E-B567-57336614C23C}"/>
              </a:ext>
            </a:extLst>
          </p:cNvPr>
          <p:cNvSpPr txBox="1"/>
          <p:nvPr/>
        </p:nvSpPr>
        <p:spPr>
          <a:xfrm>
            <a:off x="2908359" y="456246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新天新地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F3E4E73-D135-4802-A49C-2E9C8266F36B}"/>
              </a:ext>
            </a:extLst>
          </p:cNvPr>
          <p:cNvSpPr txBox="1"/>
          <p:nvPr/>
        </p:nvSpPr>
        <p:spPr>
          <a:xfrm>
            <a:off x="3216135" y="606368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火湖</a:t>
            </a:r>
            <a:endParaRPr lang="en-US" sz="24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5E6FEA-3EB0-47FA-993E-B21F348687AC}"/>
              </a:ext>
            </a:extLst>
          </p:cNvPr>
          <p:cNvSpPr txBox="1"/>
          <p:nvPr/>
        </p:nvSpPr>
        <p:spPr>
          <a:xfrm>
            <a:off x="5798978" y="1696627"/>
            <a:ext cx="4979512" cy="3590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新的创造</a:t>
            </a:r>
            <a:endParaRPr lang="en-US" altLang="zh-CN" sz="3600" dirty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dirty="0"/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三一真神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新耶路撒冷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新伊甸园</a:t>
            </a:r>
            <a:r>
              <a:rPr lang="en-US" altLang="zh-CN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得胜者</a:t>
            </a: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新天新地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圣城外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得救者</a:t>
            </a:r>
            <a:endParaRPr lang="zh-CN" altLang="en-US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14350" indent="-514350">
              <a:spcBef>
                <a:spcPts val="1000"/>
              </a:spcBef>
              <a:buFont typeface="+mj-lt"/>
              <a:buAutoNum type="arabicPeriod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火湖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第二次死</a:t>
            </a:r>
            <a:r>
              <a: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沉沦者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54CDFD-12E0-414D-9C2A-11B7F4BEC96F}"/>
              </a:ext>
            </a:extLst>
          </p:cNvPr>
          <p:cNvSpPr txBox="1"/>
          <p:nvPr/>
        </p:nvSpPr>
        <p:spPr>
          <a:xfrm>
            <a:off x="1856793" y="625496"/>
            <a:ext cx="817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天国降临的永恒结构图示（四）</a:t>
            </a:r>
            <a:endParaRPr lang="en-US" altLang="zh-CN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5DE5C1D6-474B-467F-8C64-7A774EC9298D}"/>
              </a:ext>
            </a:extLst>
          </p:cNvPr>
          <p:cNvCxnSpPr>
            <a:cxnSpLocks/>
          </p:cNvCxnSpPr>
          <p:nvPr/>
        </p:nvCxnSpPr>
        <p:spPr>
          <a:xfrm>
            <a:off x="5886450" y="2388870"/>
            <a:ext cx="186309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00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D5E6FEA-3EB0-47FA-993E-B21F348687AC}"/>
              </a:ext>
            </a:extLst>
          </p:cNvPr>
          <p:cNvSpPr txBox="1"/>
          <p:nvPr/>
        </p:nvSpPr>
        <p:spPr>
          <a:xfrm>
            <a:off x="5833268" y="1753777"/>
            <a:ext cx="5242402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三类得胜者</a:t>
            </a:r>
            <a:endParaRPr lang="en-US" altLang="zh-CN" sz="3600" dirty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dirty="0"/>
          </a:p>
          <a:p>
            <a:pPr>
              <a:spcBef>
                <a:spcPts val="1000"/>
              </a:spcBef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第一类</a:t>
            </a:r>
            <a:r>
              <a:rPr lang="zh-CN" altLang="en-US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：主的名和父神的名写在  </a:t>
            </a:r>
            <a:r>
              <a:rPr lang="en-US" altLang="zh-CN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     </a:t>
            </a:r>
            <a:r>
              <a:rPr lang="zh-CN" altLang="en-US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额上的人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spcBef>
                <a:spcPts val="1000"/>
              </a:spcBef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第二类：羔羊生命册</a:t>
            </a:r>
            <a:r>
              <a:rPr lang="zh-CN" altLang="en-US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上的人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spcBef>
                <a:spcPts val="1000"/>
              </a:spcBef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第三类：生命册上</a:t>
            </a:r>
            <a:r>
              <a:rPr lang="zh-CN" altLang="en-US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人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54CDFD-12E0-414D-9C2A-11B7F4BEC96F}"/>
              </a:ext>
            </a:extLst>
          </p:cNvPr>
          <p:cNvSpPr txBox="1"/>
          <p:nvPr/>
        </p:nvSpPr>
        <p:spPr>
          <a:xfrm>
            <a:off x="1856793" y="625496"/>
            <a:ext cx="817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三类得胜者图示</a:t>
            </a:r>
            <a:endParaRPr lang="en-US" altLang="zh-CN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5DE5C1D6-474B-467F-8C64-7A774EC9298D}"/>
              </a:ext>
            </a:extLst>
          </p:cNvPr>
          <p:cNvCxnSpPr>
            <a:cxnSpLocks/>
          </p:cNvCxnSpPr>
          <p:nvPr/>
        </p:nvCxnSpPr>
        <p:spPr>
          <a:xfrm>
            <a:off x="5920740" y="2446020"/>
            <a:ext cx="222885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5E3A3F8A-CDB3-4B74-9C00-F370CBC48C3C}"/>
              </a:ext>
            </a:extLst>
          </p:cNvPr>
          <p:cNvGrpSpPr/>
          <p:nvPr/>
        </p:nvGrpSpPr>
        <p:grpSpPr>
          <a:xfrm>
            <a:off x="1657350" y="1783080"/>
            <a:ext cx="3851910" cy="4263390"/>
            <a:chOff x="1737360" y="1783080"/>
            <a:chExt cx="3851910" cy="4263390"/>
          </a:xfrm>
        </p:grpSpPr>
        <p:sp>
          <p:nvSpPr>
            <p:cNvPr id="5" name="Trapezoid 4">
              <a:extLst>
                <a:ext uri="{FF2B5EF4-FFF2-40B4-BE49-F238E27FC236}">
                  <a16:creationId xmlns:a16="http://schemas.microsoft.com/office/drawing/2014/main" xmlns="" id="{F2D62B42-B8FA-4C5A-9556-0AA39EC90007}"/>
                </a:ext>
              </a:extLst>
            </p:cNvPr>
            <p:cNvSpPr/>
            <p:nvPr/>
          </p:nvSpPr>
          <p:spPr>
            <a:xfrm>
              <a:off x="1737360" y="1783080"/>
              <a:ext cx="3851910" cy="4263390"/>
            </a:xfrm>
            <a:prstGeom prst="trapezoid">
              <a:avLst/>
            </a:prstGeom>
            <a:noFill/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FC67F790-DBFC-410E-862D-230917E19C6A}"/>
                </a:ext>
              </a:extLst>
            </p:cNvPr>
            <p:cNvCxnSpPr>
              <a:cxnSpLocks/>
            </p:cNvCxnSpPr>
            <p:nvPr/>
          </p:nvCxnSpPr>
          <p:spPr>
            <a:xfrm>
              <a:off x="2423160" y="3063240"/>
              <a:ext cx="2468880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E59F09FB-AB20-413C-9F1C-E26B45C16D10}"/>
                </a:ext>
              </a:extLst>
            </p:cNvPr>
            <p:cNvCxnSpPr>
              <a:cxnSpLocks/>
            </p:cNvCxnSpPr>
            <p:nvPr/>
          </p:nvCxnSpPr>
          <p:spPr>
            <a:xfrm>
              <a:off x="2142543" y="4343401"/>
              <a:ext cx="309438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68681A0-60E2-42AA-BFB1-5469A7ECC8AA}"/>
              </a:ext>
            </a:extLst>
          </p:cNvPr>
          <p:cNvSpPr txBox="1"/>
          <p:nvPr/>
        </p:nvSpPr>
        <p:spPr>
          <a:xfrm>
            <a:off x="1978508" y="2329725"/>
            <a:ext cx="326243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新妇</a:t>
            </a:r>
            <a:endParaRPr lang="en-US" altLang="zh-CN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羔羊生命册上的得胜者</a:t>
            </a:r>
            <a:endParaRPr lang="en-US" altLang="zh-CN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生命册上的得胜</a:t>
            </a:r>
            <a:r>
              <a:rPr lang="zh-CN" altLang="en-US" sz="2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者和得救者</a:t>
            </a:r>
            <a:endParaRPr lang="en-US" sz="2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074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C896CA-506B-4361-AFE8-CEB6891A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16" y="345232"/>
            <a:ext cx="10689989" cy="755779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三类得胜</a:t>
            </a:r>
            <a:r>
              <a:rPr lang="zh-CN" altLang="en-US" sz="3600" b="1" dirty="0" smtClean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者</a:t>
            </a:r>
            <a:endParaRPr lang="en-US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B54C2D77-18C8-4531-A2B8-9C1029865D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592778"/>
              </p:ext>
            </p:extLst>
          </p:nvPr>
        </p:nvGraphicFramePr>
        <p:xfrm>
          <a:off x="503853" y="1184988"/>
          <a:ext cx="11187404" cy="52780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98978">
                  <a:extLst>
                    <a:ext uri="{9D8B030D-6E8A-4147-A177-3AD203B41FA5}">
                      <a16:colId xmlns:a16="http://schemas.microsoft.com/office/drawing/2014/main" xmlns="" val="1429482381"/>
                    </a:ext>
                  </a:extLst>
                </a:gridCol>
                <a:gridCol w="3834715">
                  <a:extLst>
                    <a:ext uri="{9D8B030D-6E8A-4147-A177-3AD203B41FA5}">
                      <a16:colId xmlns:a16="http://schemas.microsoft.com/office/drawing/2014/main" xmlns="" val="3787137444"/>
                    </a:ext>
                  </a:extLst>
                </a:gridCol>
                <a:gridCol w="4153711">
                  <a:extLst>
                    <a:ext uri="{9D8B030D-6E8A-4147-A177-3AD203B41FA5}">
                      <a16:colId xmlns:a16="http://schemas.microsoft.com/office/drawing/2014/main" xmlns="" val="2007313793"/>
                    </a:ext>
                  </a:extLst>
                </a:gridCol>
              </a:tblGrid>
              <a:tr h="627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400" b="1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第一类得胜者</a:t>
                      </a:r>
                      <a:endParaRPr lang="en-US" sz="1200" b="1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400" b="1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第二类得胜者</a:t>
                      </a:r>
                      <a:endParaRPr lang="en-US" sz="1200" b="1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400" b="1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第三类得胜者</a:t>
                      </a:r>
                      <a:endParaRPr lang="en-US" sz="1200" b="1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extLst>
                  <a:ext uri="{0D108BD9-81ED-4DB2-BD59-A6C34878D82A}">
                    <a16:rowId xmlns:a16="http://schemas.microsoft.com/office/drawing/2014/main" xmlns="" val="511354537"/>
                  </a:ext>
                </a:extLst>
              </a:tr>
              <a:tr h="7620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名字写在生命册上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20:11-15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名字写在羔羊生命册上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21:22-27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主的名写在额上（上面）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3:12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；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14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：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；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22:3-5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extLst>
                  <a:ext uri="{0D108BD9-81ED-4DB2-BD59-A6C34878D82A}">
                    <a16:rowId xmlns:a16="http://schemas.microsoft.com/office/drawing/2014/main" xmlns="" val="2290929795"/>
                  </a:ext>
                </a:extLst>
              </a:tr>
              <a:tr h="7942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住在圣城外不可进城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20:15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；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21:26-27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住在圣城</a:t>
                      </a:r>
                      <a:r>
                        <a:rPr 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外可</a:t>
                      </a: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以进</a:t>
                      </a:r>
                      <a:r>
                        <a:rPr 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城</a:t>
                      </a:r>
                      <a:endParaRPr lang="en-US" altLang="zh-CN" sz="1800" dirty="0" smtClean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（启</a:t>
                      </a:r>
                      <a:r>
                        <a:rPr lang="en-US" alt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21:27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；</a:t>
                      </a:r>
                      <a:r>
                        <a:rPr lang="en-US" alt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Times New Roman" panose="02020603050405020304" pitchFamily="18" charset="0"/>
                        </a:rPr>
                        <a:t>14)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住在圣城内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</a:t>
                      </a:r>
                      <a:r>
                        <a:rPr 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启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21</a:t>
                      </a:r>
                      <a:r>
                        <a:rPr lang="zh-CN" alt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：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23</a:t>
                      </a:r>
                      <a:r>
                        <a:rPr lang="zh-CN" alt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；</a:t>
                      </a:r>
                      <a:r>
                        <a:rPr 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22:3-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5</a:t>
                      </a:r>
                      <a:r>
                        <a:rPr 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extLst>
                  <a:ext uri="{0D108BD9-81ED-4DB2-BD59-A6C34878D82A}">
                    <a16:rowId xmlns:a16="http://schemas.microsoft.com/office/drawing/2014/main" xmlns="" val="2996877724"/>
                  </a:ext>
                </a:extLst>
              </a:tr>
              <a:tr h="901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警醒看守衣服的有福了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16:15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；林前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15:1-2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洗净自己衣服的有福了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22:14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蒙恩得穿光明洁白的细麻衣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</a:t>
                      </a:r>
                      <a:r>
                        <a:rPr 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启</a:t>
                      </a:r>
                      <a:r>
                        <a:rPr 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19:7-8</a:t>
                      </a:r>
                      <a:r>
                        <a:rPr 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extLst>
                  <a:ext uri="{0D108BD9-81ED-4DB2-BD59-A6C34878D82A}">
                    <a16:rowId xmlns:a16="http://schemas.microsoft.com/office/drawing/2014/main" xmlns="" val="4121765022"/>
                  </a:ext>
                </a:extLst>
              </a:tr>
              <a:tr h="796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不受第二次死的害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2:11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将神乐园中生命树的果子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赐给他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2:7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要赐给他权柄制伏列国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：</a:t>
                      </a:r>
                      <a:r>
                        <a:rPr 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26-27</a:t>
                      </a:r>
                      <a:r>
                        <a:rPr lang="zh-CN" alt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；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</a:t>
                      </a:r>
                      <a:r>
                        <a:rPr lang="zh-CN" alt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：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21</a:t>
                      </a:r>
                      <a:r>
                        <a:rPr 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extLst>
                  <a:ext uri="{0D108BD9-81ED-4DB2-BD59-A6C34878D82A}">
                    <a16:rowId xmlns:a16="http://schemas.microsoft.com/office/drawing/2014/main" xmlns="" val="3299135589"/>
                  </a:ext>
                </a:extLst>
              </a:tr>
              <a:tr h="762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不从生命册上涂抹他的名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3:5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赐他一块白石，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石上写着新名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2:17</a:t>
                      </a: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我要叫他在我神的殿中作柱子</a:t>
                      </a:r>
                      <a: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18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1600" dirty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（启</a:t>
                      </a:r>
                      <a:r>
                        <a:rPr 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3: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12</a:t>
                      </a:r>
                      <a:r>
                        <a:rPr lang="zh-CN" alt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；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22</a:t>
                      </a:r>
                      <a:r>
                        <a:rPr lang="zh-CN" altLang="en-US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：</a:t>
                      </a:r>
                      <a:r>
                        <a:rPr lang="en-US" alt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3-4</a:t>
                      </a:r>
                      <a:r>
                        <a:rPr lang="zh-CN" sz="16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extLst>
                  <a:ext uri="{0D108BD9-81ED-4DB2-BD59-A6C34878D82A}">
                    <a16:rowId xmlns:a16="http://schemas.microsoft.com/office/drawing/2014/main" xmlns="" val="2423963779"/>
                  </a:ext>
                </a:extLst>
              </a:tr>
              <a:tr h="617694"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     被请赴羔羊婚筵的人（启</a:t>
                      </a:r>
                      <a:r>
                        <a:rPr lang="en-US" alt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19:9</a:t>
                      </a:r>
                      <a:r>
                        <a:rPr lang="zh-CN" altLang="en-US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）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</a:txBody>
                  <a:tcPr marL="61941" marR="61941" marT="30970" marB="309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800" dirty="0" smtClean="0"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 </a:t>
                      </a:r>
                      <a:endParaRPr lang="en-US" sz="1800" dirty="0"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1941" marR="61941" marT="30970" marB="30970" anchor="ctr"/>
                </a:tc>
                <a:extLst>
                  <a:ext uri="{0D108BD9-81ED-4DB2-BD59-A6C34878D82A}">
                    <a16:rowId xmlns:a16="http://schemas.microsoft.com/office/drawing/2014/main" xmlns="" val="1762236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68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lum bright="-12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93180" y="325120"/>
            <a:ext cx="4404995" cy="6207125"/>
          </a:xfrm>
          <a:prstGeom prst="rect">
            <a:avLst/>
          </a:prstGeom>
          <a:noFill/>
        </p:spPr>
      </p:pic>
      <p:sp>
        <p:nvSpPr>
          <p:cNvPr id="100" name="文本框 99"/>
          <p:cNvSpPr txBox="1"/>
          <p:nvPr/>
        </p:nvSpPr>
        <p:spPr>
          <a:xfrm>
            <a:off x="368935" y="1216660"/>
            <a:ext cx="5553710" cy="4411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80000"/>
              </a:lnSpc>
            </a:pPr>
            <a:r>
              <a:rPr lang="en-US" altLang="zh-CN" sz="2600" b="1">
                <a:latin typeface="宋体" panose="02010600030101010101" pitchFamily="2" charset="-122"/>
                <a:ea typeface="宋体" panose="02010600030101010101" pitchFamily="2" charset="-122"/>
                <a:cs typeface="HanWang WeiBeiMedium-Gb5" charset="0"/>
              </a:rPr>
              <a:t>1</a:t>
            </a:r>
            <a:r>
              <a:rPr lang="zh-CN" altLang="en-US" sz="2600" b="1">
                <a:latin typeface="宋体" panose="02010600030101010101" pitchFamily="2" charset="-122"/>
                <a:ea typeface="宋体" panose="02010600030101010101" pitchFamily="2" charset="-122"/>
                <a:cs typeface="HanWang WeiBeiMedium-Gb5" charset="0"/>
              </a:rPr>
              <a:t>、</a:t>
            </a:r>
            <a:r>
              <a:rPr lang="zh-CN" altLang="en-US" sz="2600" b="1">
                <a:latin typeface="宋体" panose="02010600030101010101" pitchFamily="2" charset="-122"/>
                <a:ea typeface="宋体" panose="02010600030101010101" pitchFamily="2" charset="-122"/>
                <a:cs typeface="等线" panose="02010600030101010101" charset="-122"/>
              </a:rPr>
              <a:t>得救者和第一类得胜者：住在城外，不得进城。</a:t>
            </a:r>
          </a:p>
          <a:p>
            <a:pPr marL="457200" indent="-457200">
              <a:lnSpc>
                <a:spcPct val="180000"/>
              </a:lnSpc>
            </a:pPr>
            <a:r>
              <a:rPr lang="en-US" altLang="zh-CN" sz="2600" b="1">
                <a:latin typeface="宋体" panose="02010600030101010101" pitchFamily="2" charset="-122"/>
                <a:ea typeface="宋体" panose="02010600030101010101" pitchFamily="2" charset="-122"/>
                <a:cs typeface="HanWang WeiBeiMedium-Gb5" charset="0"/>
              </a:rPr>
              <a:t>2</a:t>
            </a:r>
            <a:r>
              <a:rPr lang="zh-CN" altLang="en-US" sz="2600" b="1">
                <a:latin typeface="宋体" panose="02010600030101010101" pitchFamily="2" charset="-122"/>
                <a:ea typeface="宋体" panose="02010600030101010101" pitchFamily="2" charset="-122"/>
                <a:cs typeface="HanWang WeiBeiMedium-Gb5" charset="0"/>
              </a:rPr>
              <a:t>、</a:t>
            </a:r>
            <a:r>
              <a:rPr lang="zh-CN" altLang="en-US" sz="2600" b="1">
                <a:latin typeface="宋体" panose="02010600030101010101" pitchFamily="2" charset="-122"/>
                <a:ea typeface="宋体" panose="02010600030101010101" pitchFamily="2" charset="-122"/>
                <a:cs typeface="等线" panose="02010600030101010101" charset="-122"/>
              </a:rPr>
              <a:t>第二类得胜者：住在城外，可以进城吃生命树的果子。</a:t>
            </a:r>
          </a:p>
          <a:p>
            <a:pPr marL="457200" indent="-457200">
              <a:lnSpc>
                <a:spcPct val="180000"/>
              </a:lnSpc>
            </a:pPr>
            <a:r>
              <a:rPr lang="zh-CN" altLang="en-US" sz="2600" b="1">
                <a:latin typeface="宋体" panose="02010600030101010101" pitchFamily="2" charset="-122"/>
                <a:ea typeface="宋体" panose="02010600030101010101" pitchFamily="2" charset="-122"/>
                <a:cs typeface="等线" panose="02010600030101010101" charset="-122"/>
              </a:rPr>
              <a:t>3、第三类得胜者：住在城内，永远活在神的荣耀同在中。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8935" y="466725"/>
            <a:ext cx="491299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alt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等线" panose="02010600030101010101" charset="-122"/>
              </a:rPr>
              <a:t>三</a:t>
            </a:r>
            <a:r>
              <a:rPr lang="zh-CN" alt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等线" panose="02010600030101010101" charset="-122"/>
              </a:rPr>
              <a:t>类得胜者的永恒产业</a:t>
            </a:r>
            <a:r>
              <a:rPr lang="zh-CN" altLang="en-US" sz="2100" b="1" dirty="0">
                <a:latin typeface="Calibri" panose="020F0502020204030204" charset="0"/>
                <a:cs typeface="Calibri" panose="020F050202020403020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205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54CDFD-12E0-414D-9C2A-11B7F4BEC96F}"/>
              </a:ext>
            </a:extLst>
          </p:cNvPr>
          <p:cNvSpPr txBox="1"/>
          <p:nvPr/>
        </p:nvSpPr>
        <p:spPr>
          <a:xfrm>
            <a:off x="1828801" y="484677"/>
            <a:ext cx="817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救恩</a:t>
            </a:r>
            <a:r>
              <a:rPr lang="en-US" altLang="zh-CN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灵性进深图示</a:t>
            </a:r>
            <a:endParaRPr lang="en-US" altLang="zh-CN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4E32671-259F-4582-B1D3-F8265FA4B437}"/>
              </a:ext>
            </a:extLst>
          </p:cNvPr>
          <p:cNvGrpSpPr/>
          <p:nvPr/>
        </p:nvGrpSpPr>
        <p:grpSpPr>
          <a:xfrm>
            <a:off x="3051810" y="1262573"/>
            <a:ext cx="6955274" cy="5258609"/>
            <a:chOff x="3513442" y="1262573"/>
            <a:chExt cx="5271796" cy="525860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7D97543C-47D6-4DBD-90A6-95F553593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0168" y="2017386"/>
              <a:ext cx="4876482" cy="3478346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33370CE2-751C-426F-8C82-ACD8D4280E0D}"/>
                </a:ext>
              </a:extLst>
            </p:cNvPr>
            <p:cNvSpPr txBox="1"/>
            <p:nvPr/>
          </p:nvSpPr>
          <p:spPr>
            <a:xfrm>
              <a:off x="3513442" y="1262573"/>
              <a:ext cx="4030825" cy="480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500"/>
                </a:spcBef>
              </a:pP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1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、宝座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生命树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生命水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2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、新妇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祭司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君王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第三类得胜者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3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、羊生命册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准新妇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第二类得胜者</a:t>
              </a: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4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、生命册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大儿子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第一类得胜者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5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、生命册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小儿子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得救者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6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、未得救者 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未信者</a:t>
              </a: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F0575752-533D-49AE-84E6-3448BA98DA02}"/>
                </a:ext>
              </a:extLst>
            </p:cNvPr>
            <p:cNvSpPr txBox="1"/>
            <p:nvPr/>
          </p:nvSpPr>
          <p:spPr>
            <a:xfrm>
              <a:off x="3791403" y="2017385"/>
              <a:ext cx="4993835" cy="4503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幔子   耶利哥城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过约旦河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过红海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出埃及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世界、撒旦、地狱、沉沦者</a:t>
              </a:r>
              <a:endParaRPr lang="en-US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512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C896CA-506B-4361-AFE8-CEB6891A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16" y="345232"/>
            <a:ext cx="10689989" cy="755779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基督之死的三重包括性</a:t>
            </a:r>
            <a:endParaRPr lang="en-US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F2F806D-B126-4751-A41F-0882E678CB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831003"/>
              </p:ext>
            </p:extLst>
          </p:nvPr>
        </p:nvGraphicFramePr>
        <p:xfrm>
          <a:off x="458646" y="1166327"/>
          <a:ext cx="11224728" cy="53184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20279">
                  <a:extLst>
                    <a:ext uri="{9D8B030D-6E8A-4147-A177-3AD203B41FA5}">
                      <a16:colId xmlns:a16="http://schemas.microsoft.com/office/drawing/2014/main" xmlns="" val="3339104719"/>
                    </a:ext>
                  </a:extLst>
                </a:gridCol>
                <a:gridCol w="3956179">
                  <a:extLst>
                    <a:ext uri="{9D8B030D-6E8A-4147-A177-3AD203B41FA5}">
                      <a16:colId xmlns:a16="http://schemas.microsoft.com/office/drawing/2014/main" xmlns="" val="1919212080"/>
                    </a:ext>
                  </a:extLst>
                </a:gridCol>
                <a:gridCol w="3648270">
                  <a:extLst>
                    <a:ext uri="{9D8B030D-6E8A-4147-A177-3AD203B41FA5}">
                      <a16:colId xmlns:a16="http://schemas.microsoft.com/office/drawing/2014/main" xmlns="" val="4185941407"/>
                    </a:ext>
                  </a:extLst>
                </a:gridCol>
              </a:tblGrid>
              <a:tr h="671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400" b="1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第一重包括性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400" b="1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第二重包括性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400" b="1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第三重包括性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02369779"/>
                  </a:ext>
                </a:extLst>
              </a:tr>
              <a:tr h="597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基督作为末后的亚当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基督作为“铜蛇”与“罪身的形状”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基督作为圣殿的幔子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05323630"/>
                  </a:ext>
                </a:extLst>
              </a:tr>
              <a:tr h="5691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法理地位上的包括性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内在性情上的包括性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生命本体的包括性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34900261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过红海的预表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过约旦河的预表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从幔子经过的预表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93547243"/>
                  </a:ext>
                </a:extLst>
              </a:tr>
              <a:tr h="8284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籍洗礼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与基督同死同埋同复活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籍交主权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献己给主为主而活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渴慕寻求主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/>
                      </a:r>
                      <a:br>
                        <a:rPr lang="en-US" alt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</a:b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直到寻见主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83964483"/>
                  </a:ext>
                </a:extLst>
              </a:tr>
              <a:tr h="541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脱离罪的权势和世界的诱惑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不随从肉体和血气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进入至圣所连于生命树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23313207"/>
                  </a:ext>
                </a:extLst>
              </a:tr>
              <a:tr h="5374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同钉十字架的第一重意义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同钉十字架的第二重意义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同钉十字架的第三重意义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21999130"/>
                  </a:ext>
                </a:extLst>
              </a:tr>
              <a:tr h="558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成为第一类得胜者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成为第二类得胜者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成为第三类得胜者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81144346"/>
                  </a:ext>
                </a:extLst>
              </a:tr>
              <a:tr h="4925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向世界死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治死肉体、血气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CN" sz="2000" dirty="0">
                          <a:solidFill>
                            <a:schemeClr val="tx1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舍己、治死老我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Microsoft YaHei UI" panose="020B0503020204020204" pitchFamily="34" charset="-122"/>
                        <a:ea typeface="Microsoft YaHei U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15458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78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1211</Words>
  <Application>Microsoft Office PowerPoint</Application>
  <PresentationFormat>Custom</PresentationFormat>
  <Paragraphs>169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三类得胜者</vt:lpstr>
      <vt:lpstr>PowerPoint Presentation</vt:lpstr>
      <vt:lpstr>PowerPoint Presentation</vt:lpstr>
      <vt:lpstr>基督之死的三重包括性</vt:lpstr>
      <vt:lpstr>如何成为三类得胜者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Guo, Angang</dc:creator>
  <cp:lastModifiedBy>admin</cp:lastModifiedBy>
  <cp:revision>54</cp:revision>
  <dcterms:created xsi:type="dcterms:W3CDTF">2018-06-27T16:57:57Z</dcterms:created>
  <dcterms:modified xsi:type="dcterms:W3CDTF">2018-07-04T06:37:46Z</dcterms:modified>
</cp:coreProperties>
</file>