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9" r:id="rId4"/>
    <p:sldId id="258" r:id="rId5"/>
    <p:sldId id="260" r:id="rId6"/>
    <p:sldId id="263" r:id="rId7"/>
    <p:sldId id="264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6CC3D-5884-49BB-BFE8-95659B8A86C7}" type="datetimeFigureOut">
              <a:rPr lang="en-US"/>
              <a:pPr>
                <a:defRPr/>
              </a:pPr>
              <a:t>7/3/2018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4E6D221-D5B9-4CAD-8C78-781C711973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6018B-45D9-48CC-ABDB-92ABE4A6D3BA}" type="datetimeFigureOut">
              <a:rPr lang="en-US"/>
              <a:pPr>
                <a:defRPr/>
              </a:pPr>
              <a:t>7/3/2018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9BB3E-F9D0-48B3-9C0C-385C7A4F0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F028A-BD5D-4049-81B9-A4DC77C2FE7D}" type="datetimeFigureOut">
              <a:rPr lang="en-US"/>
              <a:pPr>
                <a:defRPr/>
              </a:pPr>
              <a:t>7/3/2018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95E5A-85D2-4758-AA84-C5A7A3916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505D3-C08E-4288-9A7C-D687BEF7612F}" type="datetimeFigureOut">
              <a:rPr lang="en-US"/>
              <a:pPr>
                <a:defRPr/>
              </a:pPr>
              <a:t>7/3/2018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9A49C-EC31-45D2-9E54-DC2ACF67E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B146A-0EF8-41FA-A302-C051AF29A8CA}" type="datetimeFigureOut">
              <a:rPr lang="en-US"/>
              <a:pPr>
                <a:defRPr/>
              </a:pPr>
              <a:t>7/3/2018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40B27-3B79-4A28-9B98-32B41838A5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F9301-029B-4887-8F27-F2ED4A01D7A5}" type="datetimeFigureOut">
              <a:rPr lang="en-US"/>
              <a:pPr>
                <a:defRPr/>
              </a:pPr>
              <a:t>7/3/2018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A0A6E-8B1B-4E3A-BDF7-1134D8744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51397-E3FC-466B-94AA-F2117C594959}" type="datetimeFigureOut">
              <a:rPr lang="en-US"/>
              <a:pPr>
                <a:defRPr/>
              </a:pPr>
              <a:t>7/3/2018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F7981-7921-4D80-892F-F331A49EF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63717-910B-417B-9647-29BC38959BBD}" type="datetimeFigureOut">
              <a:rPr lang="en-US"/>
              <a:pPr>
                <a:defRPr/>
              </a:pPr>
              <a:t>7/3/2018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101D8-BC95-4A3D-B3E9-FD5C8AA0A4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FD4FD-780B-407E-8D92-363D749FE7A0}" type="datetimeFigureOut">
              <a:rPr lang="en-US"/>
              <a:pPr>
                <a:defRPr/>
              </a:pPr>
              <a:t>7/3/2018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84426-2DE5-479E-9DB9-1F26CEAFE5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6F05D-E2E1-4613-B07E-929B05187250}" type="datetimeFigureOut">
              <a:rPr lang="en-US"/>
              <a:pPr>
                <a:defRPr/>
              </a:pPr>
              <a:t>7/3/2018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FDD08-A1E9-4BA8-B43C-B9E9A7A43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54610-9370-4FDC-8F04-F10A317EB834}" type="datetimeFigureOut">
              <a:rPr lang="en-US"/>
              <a:pPr>
                <a:defRPr/>
              </a:pPr>
              <a:t>7/3/2018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539E8-C0F2-4541-9C3A-0ABF21E99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E565B1A-96F4-48B6-B866-38C34A811EF9}" type="datetimeFigureOut">
              <a:rPr lang="en-US"/>
              <a:pPr>
                <a:defRPr/>
              </a:pPr>
              <a:t>7/3/2018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B4B6AEC5-9FD1-4F0C-9220-F9E9127F1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5" r:id="rId2"/>
    <p:sldLayoutId id="2147483733" r:id="rId3"/>
    <p:sldLayoutId id="2147483726" r:id="rId4"/>
    <p:sldLayoutId id="2147483727" r:id="rId5"/>
    <p:sldLayoutId id="2147483728" r:id="rId6"/>
    <p:sldLayoutId id="2147483729" r:id="rId7"/>
    <p:sldLayoutId id="2147483734" r:id="rId8"/>
    <p:sldLayoutId id="2147483735" r:id="rId9"/>
    <p:sldLayoutId id="2147483730" r:id="rId10"/>
    <p:sldLayoutId id="214748373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2"/>
          <p:cNvSpPr>
            <a:spLocks noGrp="1"/>
          </p:cNvSpPr>
          <p:nvPr>
            <p:ph type="subTitle" idx="1"/>
          </p:nvPr>
        </p:nvSpPr>
        <p:spPr>
          <a:xfrm>
            <a:off x="1371600" y="4429125"/>
            <a:ext cx="6400800" cy="1209675"/>
          </a:xfrm>
        </p:spPr>
        <p:txBody>
          <a:bodyPr/>
          <a:lstStyle/>
          <a:p>
            <a:pPr eaLnBrk="1" hangingPunct="1"/>
            <a:r>
              <a:rPr lang="zh-CN" altLang="en-US" sz="3200" b="1" dirty="0" smtClean="0">
                <a:solidFill>
                  <a:schemeClr val="tx1"/>
                </a:solidFill>
              </a:rPr>
              <a:t>周小安牧师</a:t>
            </a:r>
            <a:endParaRPr lang="en-US" altLang="zh-CN" sz="3200" b="1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altLang="zh-CN" sz="3200" b="1" dirty="0" smtClean="0">
                <a:solidFill>
                  <a:schemeClr val="tx1"/>
                </a:solidFill>
              </a:rPr>
              <a:t>2018</a:t>
            </a:r>
            <a:r>
              <a:rPr lang="zh-CN" altLang="en-US" sz="3200" b="1" dirty="0" smtClean="0">
                <a:solidFill>
                  <a:schemeClr val="tx1"/>
                </a:solidFill>
              </a:rPr>
              <a:t>年</a:t>
            </a:r>
            <a:r>
              <a:rPr lang="en-US" altLang="zh-CN" sz="3200" b="1" dirty="0" smtClean="0">
                <a:solidFill>
                  <a:schemeClr val="tx1"/>
                </a:solidFill>
              </a:rPr>
              <a:t>4</a:t>
            </a:r>
            <a:r>
              <a:rPr lang="zh-CN" altLang="en-US" sz="3200" b="1" dirty="0" smtClean="0">
                <a:solidFill>
                  <a:schemeClr val="tx1"/>
                </a:solidFill>
              </a:rPr>
              <a:t>月</a:t>
            </a:r>
            <a:endParaRPr lang="en-US" sz="3200" b="1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altLang="zh-CN" sz="4800" b="1" dirty="0" smtClean="0">
                <a:latin typeface="+mj-ea"/>
                <a:cs typeface="SimSun"/>
              </a:rPr>
              <a:t/>
            </a:r>
            <a:br>
              <a:rPr altLang="zh-CN" sz="4800" b="1" dirty="0" smtClean="0">
                <a:latin typeface="+mj-ea"/>
                <a:cs typeface="SimSun"/>
              </a:rPr>
            </a:br>
            <a:r>
              <a:rPr lang="zh-CN" altLang="en-US" sz="4800" b="1">
                <a:latin typeface="+mj-ea"/>
                <a:cs typeface="SimSun"/>
              </a:rPr>
              <a:t>如</a:t>
            </a:r>
            <a:r>
              <a:rPr lang="zh-CN" altLang="en-US" sz="4800" b="1" smtClean="0">
                <a:latin typeface="+mj-ea"/>
                <a:cs typeface="SimSun"/>
              </a:rPr>
              <a:t>何成为三</a:t>
            </a:r>
            <a:r>
              <a:rPr lang="zh-CN" altLang="en-US" sz="4800" b="1" dirty="0" smtClean="0">
                <a:latin typeface="+mj-ea"/>
                <a:cs typeface="SimSun"/>
              </a:rPr>
              <a:t>类得</a:t>
            </a:r>
            <a:r>
              <a:rPr lang="zh-CN" altLang="en-US" sz="4800" b="1" smtClean="0">
                <a:latin typeface="+mj-ea"/>
                <a:cs typeface="SimSun"/>
              </a:rPr>
              <a:t>胜者？</a:t>
            </a:r>
            <a:endParaRPr sz="4800" dirty="0">
              <a:latin typeface="+mj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得</a:t>
            </a:r>
            <a:r>
              <a:rPr lang="zh-CN" altLang="en-US" sz="4400" b="1" dirty="0" smtClean="0">
                <a:solidFill>
                  <a:srgbClr val="212529"/>
                </a:solidFill>
                <a:latin typeface="+mn-ea"/>
              </a:rPr>
              <a:t>救四律：</a:t>
            </a:r>
            <a:endParaRPr lang="en-US" altLang="zh-CN" sz="4400" b="1" dirty="0" smtClean="0">
              <a:solidFill>
                <a:srgbClr val="212529"/>
              </a:solidFill>
              <a:latin typeface="+mn-ea"/>
            </a:endParaRPr>
          </a:p>
          <a:p>
            <a:pPr>
              <a:buNone/>
            </a:pPr>
            <a:r>
              <a:rPr lang="en-US" altLang="zh-CN" sz="3200" b="1" dirty="0" smtClean="0">
                <a:solidFill>
                  <a:srgbClr val="212529"/>
                </a:solidFill>
                <a:latin typeface="+mn-ea"/>
              </a:rPr>
              <a:t>1</a:t>
            </a:r>
            <a:r>
              <a:rPr lang="zh-CN" altLang="en-US" sz="3200" b="1" dirty="0">
                <a:solidFill>
                  <a:srgbClr val="212529"/>
                </a:solidFill>
                <a:latin typeface="+mn-ea"/>
              </a:rPr>
              <a:t>、每个人在创造者面前都因犯罪</a:t>
            </a:r>
            <a:r>
              <a:rPr lang="en-US" altLang="zh-CN" sz="3200" b="1" dirty="0">
                <a:solidFill>
                  <a:srgbClr val="212529"/>
                </a:solidFill>
                <a:latin typeface="+mn-ea"/>
              </a:rPr>
              <a:t>/</a:t>
            </a:r>
            <a:r>
              <a:rPr lang="zh-CN" altLang="en-US" sz="3200" b="1" dirty="0">
                <a:solidFill>
                  <a:srgbClr val="212529"/>
                </a:solidFill>
                <a:latin typeface="+mn-ea"/>
              </a:rPr>
              <a:t>罪行而为罪人，面对神的愤怒和审判；</a:t>
            </a:r>
          </a:p>
          <a:p>
            <a:pPr>
              <a:buNone/>
            </a:pPr>
            <a:r>
              <a:rPr lang="en-US" altLang="zh-CN" sz="3200" b="1" dirty="0">
                <a:solidFill>
                  <a:srgbClr val="212529"/>
                </a:solidFill>
                <a:latin typeface="+mn-ea"/>
              </a:rPr>
              <a:t>2</a:t>
            </a:r>
            <a:r>
              <a:rPr lang="zh-CN" altLang="en-US" sz="3200" b="1" dirty="0">
                <a:solidFill>
                  <a:srgbClr val="212529"/>
                </a:solidFill>
                <a:latin typeface="+mn-ea"/>
              </a:rPr>
              <a:t>、没有人能够拯救自己脱离这种罪人的状况和神的审判；</a:t>
            </a:r>
          </a:p>
          <a:p>
            <a:pPr>
              <a:buNone/>
            </a:pPr>
            <a:r>
              <a:rPr lang="en-US" altLang="zh-CN" sz="3200" b="1" dirty="0">
                <a:solidFill>
                  <a:srgbClr val="212529"/>
                </a:solidFill>
                <a:latin typeface="+mn-ea"/>
              </a:rPr>
              <a:t>3</a:t>
            </a:r>
            <a:r>
              <a:rPr lang="zh-CN" altLang="en-US" sz="3200" b="1" dirty="0">
                <a:solidFill>
                  <a:srgbClr val="212529"/>
                </a:solidFill>
                <a:latin typeface="+mn-ea"/>
              </a:rPr>
              <a:t>、神的儿子耶稣基督受天父差遣降世，通过他十字架的受难与复活而成就了救赎；</a:t>
            </a:r>
          </a:p>
          <a:p>
            <a:pPr>
              <a:buNone/>
            </a:pPr>
            <a:r>
              <a:rPr lang="en-US" altLang="zh-CN" sz="3200" b="1" dirty="0">
                <a:solidFill>
                  <a:srgbClr val="212529"/>
                </a:solidFill>
                <a:latin typeface="+mn-ea"/>
              </a:rPr>
              <a:t>4</a:t>
            </a:r>
            <a:r>
              <a:rPr lang="zh-CN" altLang="en-US" sz="3200" b="1" dirty="0">
                <a:solidFill>
                  <a:srgbClr val="212529"/>
                </a:solidFill>
                <a:latin typeface="+mn-ea"/>
              </a:rPr>
              <a:t>、人单单通过信心接受耶稣基督为救主而得救、赦罪、称义、重生、并与神和好。</a:t>
            </a:r>
          </a:p>
          <a:p>
            <a:pPr>
              <a:buNone/>
            </a:pPr>
            <a:endParaRPr lang="en-US" sz="32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>
          <a:xfrm>
            <a:off x="571500" y="571480"/>
            <a:ext cx="8115300" cy="5448320"/>
          </a:xfrm>
        </p:spPr>
        <p:txBody>
          <a:bodyPr/>
          <a:lstStyle/>
          <a:p>
            <a:pPr>
              <a:buNone/>
            </a:pP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“救恩成全四律”：</a:t>
            </a:r>
          </a:p>
          <a:p>
            <a:pPr>
              <a:buNone/>
            </a:pPr>
            <a:r>
              <a:rPr lang="en-US" altLang="zh-CN" sz="3200" b="1" dirty="0">
                <a:solidFill>
                  <a:srgbClr val="212529"/>
                </a:solidFill>
                <a:latin typeface="+mn-ea"/>
              </a:rPr>
              <a:t>1</a:t>
            </a:r>
            <a:r>
              <a:rPr lang="zh-CN" altLang="en-US" sz="3200" b="1" dirty="0">
                <a:solidFill>
                  <a:srgbClr val="212529"/>
                </a:solidFill>
                <a:latin typeface="+mn-ea"/>
              </a:rPr>
              <a:t>、你在创造者面前因罪性</a:t>
            </a:r>
            <a:r>
              <a:rPr lang="en-US" altLang="zh-CN" sz="3200" b="1" dirty="0">
                <a:solidFill>
                  <a:srgbClr val="212529"/>
                </a:solidFill>
                <a:latin typeface="+mn-ea"/>
              </a:rPr>
              <a:t>/</a:t>
            </a:r>
            <a:r>
              <a:rPr lang="zh-CN" altLang="en-US" sz="3200" b="1" dirty="0">
                <a:solidFill>
                  <a:srgbClr val="212529"/>
                </a:solidFill>
                <a:latin typeface="+mn-ea"/>
              </a:rPr>
              <a:t>老我而为罪人，这罪性</a:t>
            </a:r>
            <a:r>
              <a:rPr lang="en-US" altLang="zh-CN" sz="3200" b="1" dirty="0">
                <a:solidFill>
                  <a:srgbClr val="212529"/>
                </a:solidFill>
                <a:latin typeface="+mn-ea"/>
              </a:rPr>
              <a:t>/</a:t>
            </a:r>
            <a:r>
              <a:rPr lang="zh-CN" altLang="en-US" sz="3200" b="1" dirty="0">
                <a:solidFill>
                  <a:srgbClr val="212529"/>
                </a:solidFill>
                <a:latin typeface="+mn-ea"/>
              </a:rPr>
              <a:t>老我拦阻你进入神永恒的命定；</a:t>
            </a:r>
          </a:p>
          <a:p>
            <a:pPr>
              <a:buNone/>
            </a:pPr>
            <a:r>
              <a:rPr lang="en-US" altLang="zh-CN" sz="3200" b="1" dirty="0">
                <a:solidFill>
                  <a:srgbClr val="212529"/>
                </a:solidFill>
                <a:latin typeface="+mn-ea"/>
              </a:rPr>
              <a:t>2</a:t>
            </a:r>
            <a:r>
              <a:rPr lang="zh-CN" altLang="en-US" sz="3200" b="1" dirty="0">
                <a:solidFill>
                  <a:srgbClr val="212529"/>
                </a:solidFill>
                <a:latin typeface="+mn-ea"/>
              </a:rPr>
              <a:t>、你不能够依靠自己的好行为脱离罪性</a:t>
            </a:r>
            <a:r>
              <a:rPr lang="en-US" altLang="zh-CN" sz="3200" b="1" dirty="0">
                <a:solidFill>
                  <a:srgbClr val="212529"/>
                </a:solidFill>
                <a:latin typeface="+mn-ea"/>
              </a:rPr>
              <a:t>/</a:t>
            </a:r>
            <a:r>
              <a:rPr lang="zh-CN" altLang="en-US" sz="3200" b="1" dirty="0">
                <a:solidFill>
                  <a:srgbClr val="212529"/>
                </a:solidFill>
                <a:latin typeface="+mn-ea"/>
              </a:rPr>
              <a:t>老我而进入神永恒的命定；</a:t>
            </a:r>
          </a:p>
          <a:p>
            <a:pPr>
              <a:buNone/>
            </a:pPr>
            <a:r>
              <a:rPr lang="en-US" altLang="zh-CN" sz="3200" b="1" dirty="0">
                <a:solidFill>
                  <a:srgbClr val="212529"/>
                </a:solidFill>
                <a:latin typeface="+mn-ea"/>
              </a:rPr>
              <a:t>3</a:t>
            </a:r>
            <a:r>
              <a:rPr lang="zh-CN" altLang="en-US" sz="3200" b="1" dirty="0">
                <a:solidFill>
                  <a:srgbClr val="212529"/>
                </a:solidFill>
                <a:latin typeface="+mn-ea"/>
              </a:rPr>
              <a:t>、神的儿子耶稣基督受天父差遣降世，通过他的生、死、复活、与升天成为救赎之路；</a:t>
            </a:r>
          </a:p>
          <a:p>
            <a:pPr>
              <a:buNone/>
            </a:pPr>
            <a:r>
              <a:rPr lang="en-US" altLang="zh-CN" sz="3200" b="1" dirty="0">
                <a:solidFill>
                  <a:srgbClr val="212529"/>
                </a:solidFill>
                <a:latin typeface="+mn-ea"/>
              </a:rPr>
              <a:t>4</a:t>
            </a:r>
            <a:r>
              <a:rPr lang="zh-CN" altLang="en-US" sz="3200" b="1" dirty="0">
                <a:solidFill>
                  <a:srgbClr val="212529"/>
                </a:solidFill>
                <a:latin typeface="+mn-ea"/>
              </a:rPr>
              <a:t>、你单单通过在基督里与他同钉十字架，并随从圣灵而进入成圣、得胜、得荣耀。</a:t>
            </a:r>
          </a:p>
          <a:p>
            <a:pPr>
              <a:buNone/>
            </a:pPr>
            <a:endParaRPr lang="en-US" altLang="zh-CN" sz="4400" b="1" dirty="0" smtClean="0">
              <a:solidFill>
                <a:srgbClr val="212529"/>
              </a:solidFill>
              <a:latin typeface="+mn-ea"/>
            </a:endParaRPr>
          </a:p>
          <a:p>
            <a:pPr>
              <a:buNone/>
            </a:pPr>
            <a:r>
              <a:rPr lang="en-US" altLang="zh-CN" sz="4400" b="1" dirty="0" smtClean="0">
                <a:solidFill>
                  <a:srgbClr val="212529"/>
                </a:solidFill>
                <a:latin typeface="+mn-ea"/>
              </a:rPr>
              <a:t> </a:t>
            </a:r>
          </a:p>
          <a:p>
            <a:pPr>
              <a:buNone/>
            </a:pPr>
            <a:r>
              <a:rPr lang="en-US" altLang="zh-CN" sz="4400" b="1" dirty="0" smtClean="0">
                <a:latin typeface="+mn-ea"/>
              </a:rPr>
              <a:t> </a:t>
            </a:r>
            <a:endParaRPr lang="en-US" sz="4400" b="1" dirty="0" smtClean="0">
              <a:latin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sz="quarter" idx="1"/>
          </p:nvPr>
        </p:nvSpPr>
        <p:spPr>
          <a:xfrm>
            <a:off x="285750" y="571480"/>
            <a:ext cx="8715375" cy="6286520"/>
          </a:xfrm>
        </p:spPr>
        <p:txBody>
          <a:bodyPr/>
          <a:lstStyle/>
          <a:p>
            <a:pPr>
              <a:buNone/>
            </a:pPr>
            <a:r>
              <a:rPr lang="zh-CN" altLang="en-US" sz="4400" b="1" dirty="0" smtClean="0">
                <a:solidFill>
                  <a:srgbClr val="212529"/>
                </a:solidFill>
                <a:latin typeface="+mn-ea"/>
              </a:rPr>
              <a:t>得</a:t>
            </a: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胜的福音原则：钓鱼的原则</a:t>
            </a:r>
            <a:endParaRPr lang="en-US" altLang="zh-CN" sz="4400" b="1" dirty="0" smtClean="0">
              <a:solidFill>
                <a:srgbClr val="212529"/>
              </a:solidFill>
              <a:latin typeface="+mn-ea"/>
            </a:endParaRPr>
          </a:p>
          <a:p>
            <a:pPr>
              <a:buNone/>
            </a:pPr>
            <a:r>
              <a:rPr lang="en-US" altLang="zh-CN" sz="4400" b="1" dirty="0" smtClean="0">
                <a:solidFill>
                  <a:srgbClr val="212529"/>
                </a:solidFill>
                <a:latin typeface="+mn-ea"/>
              </a:rPr>
              <a:t>1</a:t>
            </a: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、站在</a:t>
            </a:r>
            <a:r>
              <a:rPr lang="en-US" altLang="zh-CN" sz="4400" b="1" dirty="0">
                <a:solidFill>
                  <a:srgbClr val="212529"/>
                </a:solidFill>
                <a:latin typeface="+mn-ea"/>
              </a:rPr>
              <a:t>Z</a:t>
            </a: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点。</a:t>
            </a:r>
          </a:p>
          <a:p>
            <a:pPr>
              <a:buNone/>
            </a:pPr>
            <a:r>
              <a:rPr lang="en-US" altLang="zh-CN" sz="4400" b="1" dirty="0" smtClean="0">
                <a:solidFill>
                  <a:srgbClr val="212529"/>
                </a:solidFill>
                <a:latin typeface="+mn-ea"/>
              </a:rPr>
              <a:t>	Z</a:t>
            </a: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点就是主耶稣基督在十字架上为我们成就的全备救赎工作，包括替代性赎罪和包括性除掉罪根</a:t>
            </a:r>
            <a:r>
              <a:rPr lang="en-US" altLang="zh-CN" sz="4400" b="1" dirty="0">
                <a:solidFill>
                  <a:srgbClr val="212529"/>
                </a:solidFill>
                <a:latin typeface="+mn-ea"/>
              </a:rPr>
              <a:t>/</a:t>
            </a: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罪</a:t>
            </a:r>
            <a:r>
              <a:rPr lang="zh-CN" altLang="en-US" sz="4400" b="1" dirty="0" smtClean="0">
                <a:solidFill>
                  <a:srgbClr val="212529"/>
                </a:solidFill>
                <a:latin typeface="+mn-ea"/>
              </a:rPr>
              <a:t>性，</a:t>
            </a:r>
            <a:r>
              <a:rPr lang="zh-CN" altLang="en-US" sz="4400" b="1" dirty="0" smtClean="0">
                <a:solidFill>
                  <a:srgbClr val="212529"/>
                </a:solidFill>
                <a:latin typeface="+mn-ea"/>
              </a:rPr>
              <a:t>并以新我取代旧我</a:t>
            </a:r>
            <a:r>
              <a:rPr lang="zh-CN" altLang="en-US" sz="4400" b="1" dirty="0" smtClean="0">
                <a:solidFill>
                  <a:srgbClr val="212529"/>
                </a:solidFill>
                <a:latin typeface="+mn-ea"/>
              </a:rPr>
              <a:t>。</a:t>
            </a: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我们需要凭着单纯的信心，与基督钉十字架的救赎功效全然认</a:t>
            </a:r>
            <a:r>
              <a:rPr lang="zh-CN" altLang="en-US" sz="4400" b="1" dirty="0" smtClean="0">
                <a:solidFill>
                  <a:srgbClr val="212529"/>
                </a:solidFill>
                <a:latin typeface="+mn-ea"/>
              </a:rPr>
              <a:t>同。</a:t>
            </a:r>
            <a:endParaRPr lang="en-US" altLang="zh-CN" sz="4400" b="1" dirty="0" smtClean="0">
              <a:solidFill>
                <a:srgbClr val="212529"/>
              </a:solidFill>
              <a:latin typeface="+mn-ea"/>
            </a:endParaRPr>
          </a:p>
          <a:p>
            <a:pPr>
              <a:buNone/>
            </a:pPr>
            <a:r>
              <a:rPr lang="en-US" altLang="zh-CN" sz="4400" b="1" dirty="0" smtClean="0">
                <a:latin typeface="+mn-ea"/>
              </a:rPr>
              <a:t> </a:t>
            </a:r>
            <a:endParaRPr lang="en-US" sz="4400" b="1" dirty="0" smtClean="0">
              <a:latin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357188" y="571480"/>
            <a:ext cx="8501062" cy="6143668"/>
          </a:xfrm>
        </p:spPr>
        <p:txBody>
          <a:bodyPr/>
          <a:lstStyle/>
          <a:p>
            <a:pPr>
              <a:buNone/>
            </a:pPr>
            <a:r>
              <a:rPr lang="en-US" altLang="zh-CN" sz="4400" b="1" dirty="0">
                <a:solidFill>
                  <a:srgbClr val="212529"/>
                </a:solidFill>
                <a:latin typeface="+mn-ea"/>
              </a:rPr>
              <a:t>2</a:t>
            </a: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、认清</a:t>
            </a:r>
            <a:r>
              <a:rPr lang="en-US" altLang="zh-CN" sz="4400" b="1" dirty="0">
                <a:solidFill>
                  <a:srgbClr val="212529"/>
                </a:solidFill>
                <a:latin typeface="+mn-ea"/>
              </a:rPr>
              <a:t>A</a:t>
            </a: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点。</a:t>
            </a:r>
          </a:p>
          <a:p>
            <a:pPr>
              <a:buNone/>
            </a:pPr>
            <a:r>
              <a:rPr lang="en-US" altLang="zh-CN" sz="4400" b="1" dirty="0" smtClean="0">
                <a:solidFill>
                  <a:srgbClr val="212529"/>
                </a:solidFill>
                <a:latin typeface="+mn-ea"/>
              </a:rPr>
              <a:t>	A</a:t>
            </a: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点就是我们现实的生命状态和光景</a:t>
            </a:r>
            <a:r>
              <a:rPr lang="zh-CN" altLang="en-US" sz="4400" b="1" dirty="0" smtClean="0">
                <a:solidFill>
                  <a:srgbClr val="212529"/>
                </a:solidFill>
                <a:latin typeface="+mn-ea"/>
              </a:rPr>
              <a:t>。需</a:t>
            </a: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要信徒自己在圣灵的光照和引导下，不断地加深认识</a:t>
            </a:r>
            <a:r>
              <a:rPr lang="zh-CN" altLang="en-US" sz="4400" b="1" dirty="0" smtClean="0">
                <a:solidFill>
                  <a:srgbClr val="212529"/>
                </a:solidFill>
                <a:latin typeface="+mn-ea"/>
              </a:rPr>
              <a:t>和</a:t>
            </a: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更新</a:t>
            </a:r>
            <a:r>
              <a:rPr lang="zh-CN" altLang="en-US" sz="4400" b="1" dirty="0" smtClean="0">
                <a:solidFill>
                  <a:srgbClr val="212529"/>
                </a:solidFill>
                <a:latin typeface="+mn-ea"/>
              </a:rPr>
              <a:t>。</a:t>
            </a: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圣</a:t>
            </a:r>
            <a:r>
              <a:rPr lang="zh-CN" altLang="en-US" sz="4400" b="1" dirty="0" smtClean="0">
                <a:solidFill>
                  <a:srgbClr val="212529"/>
                </a:solidFill>
                <a:latin typeface="+mn-ea"/>
              </a:rPr>
              <a:t>灵主要使用圣经经文作为一面镜子，有</a:t>
            </a: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时候也会兴起环境、或借他</a:t>
            </a:r>
            <a:r>
              <a:rPr lang="zh-CN" altLang="en-US" sz="4400" b="1" dirty="0" smtClean="0">
                <a:solidFill>
                  <a:srgbClr val="212529"/>
                </a:solidFill>
                <a:latin typeface="+mn-ea"/>
              </a:rPr>
              <a:t>人指</a:t>
            </a: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正</a:t>
            </a:r>
            <a:r>
              <a:rPr lang="zh-CN" altLang="en-US" sz="4400" b="1" dirty="0" smtClean="0">
                <a:solidFill>
                  <a:srgbClr val="212529"/>
                </a:solidFill>
                <a:latin typeface="+mn-ea"/>
              </a:rPr>
              <a:t>使一</a:t>
            </a: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个人</a:t>
            </a:r>
            <a:r>
              <a:rPr lang="zh-CN" altLang="en-US" sz="4400" b="1" dirty="0" smtClean="0">
                <a:solidFill>
                  <a:srgbClr val="212529"/>
                </a:solidFill>
                <a:latin typeface="+mn-ea"/>
              </a:rPr>
              <a:t>更多认</a:t>
            </a:r>
            <a:r>
              <a:rPr lang="zh-CN" altLang="en-US" sz="4400" b="1" dirty="0">
                <a:solidFill>
                  <a:srgbClr val="212529"/>
                </a:solidFill>
                <a:latin typeface="+mn-ea"/>
              </a:rPr>
              <a:t>识自己。</a:t>
            </a:r>
            <a:endParaRPr lang="en-US" altLang="zh-CN" sz="4400" b="1" dirty="0" smtClean="0">
              <a:solidFill>
                <a:srgbClr val="212529"/>
              </a:solidFill>
              <a:latin typeface="+mn-ea"/>
            </a:endParaRPr>
          </a:p>
          <a:p>
            <a:pPr>
              <a:buNone/>
            </a:pPr>
            <a:r>
              <a:rPr lang="en-US" altLang="zh-CN" sz="4400" b="1" dirty="0" smtClean="0">
                <a:solidFill>
                  <a:srgbClr val="212529"/>
                </a:solidFill>
                <a:latin typeface="+mn-ea"/>
              </a:rPr>
              <a:t> </a:t>
            </a:r>
          </a:p>
          <a:p>
            <a:pPr>
              <a:buNone/>
            </a:pPr>
            <a:r>
              <a:rPr lang="zh-CN" altLang="en-US" sz="4400" b="1" dirty="0" smtClean="0">
                <a:latin typeface="+mn-ea"/>
              </a:rPr>
              <a:t> </a:t>
            </a:r>
            <a:endParaRPr lang="en-US" sz="3200" b="1" dirty="0" smtClean="0">
              <a:latin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CN" sz="3200" b="1" dirty="0"/>
              <a:t>3</a:t>
            </a:r>
            <a:r>
              <a:rPr lang="zh-CN" altLang="en-US" sz="3200" b="1" dirty="0" smtClean="0"/>
              <a:t>、从</a:t>
            </a:r>
            <a:r>
              <a:rPr lang="en-US" altLang="zh-CN" sz="3200" b="1" dirty="0"/>
              <a:t>A</a:t>
            </a:r>
            <a:r>
              <a:rPr lang="zh-CN" altLang="en-US" sz="3200" b="1" dirty="0"/>
              <a:t>拉到</a:t>
            </a:r>
            <a:r>
              <a:rPr lang="en-US" altLang="zh-CN" sz="3200" b="1" dirty="0"/>
              <a:t>Z</a:t>
            </a:r>
            <a:r>
              <a:rPr lang="zh-CN" altLang="en-US" sz="3200" b="1" dirty="0"/>
              <a:t>。</a:t>
            </a:r>
          </a:p>
          <a:p>
            <a:r>
              <a:rPr lang="zh-CN" altLang="en-US" sz="3200" b="1" dirty="0"/>
              <a:t>“从</a:t>
            </a:r>
            <a:r>
              <a:rPr lang="en-US" altLang="zh-CN" sz="3200" b="1" dirty="0"/>
              <a:t>A</a:t>
            </a:r>
            <a:r>
              <a:rPr lang="zh-CN" altLang="en-US" sz="3200" b="1" dirty="0"/>
              <a:t>拉到</a:t>
            </a:r>
            <a:r>
              <a:rPr lang="en-US" altLang="zh-CN" sz="3200" b="1" dirty="0"/>
              <a:t>Z”</a:t>
            </a:r>
            <a:r>
              <a:rPr lang="zh-CN" altLang="en-US" sz="3200" b="1" dirty="0"/>
              <a:t>就是一个信徒活出新生命、新身份的过</a:t>
            </a:r>
            <a:r>
              <a:rPr lang="zh-CN" altLang="en-US" sz="3200" b="1" dirty="0" smtClean="0"/>
              <a:t>程，其中包括了深度医治、内在生活、生命破碎和参与</a:t>
            </a:r>
            <a:r>
              <a:rPr lang="zh-CN" altLang="en-US" sz="3200" b="1" smtClean="0"/>
              <a:t>服事等环节。</a:t>
            </a:r>
            <a:r>
              <a:rPr lang="zh-CN" altLang="en-US" sz="3200" b="1" dirty="0" smtClean="0"/>
              <a:t>这</a:t>
            </a:r>
            <a:r>
              <a:rPr lang="zh-CN" altLang="en-US" sz="3200" b="1" dirty="0"/>
              <a:t>既是一个持续一生的过程，又是一个信徒与圣灵合作的过程。信徒本人必须有意愿、有决心接受并积极配合圣灵在他身上更新改变的工作，这过程才能得以顺利进行，并越来越接近目标</a:t>
            </a:r>
            <a:r>
              <a:rPr lang="zh-CN" altLang="en-US" dirty="0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095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CN" altLang="en-US" sz="4800" b="1" dirty="0"/>
              <a:t>罗八</a:t>
            </a:r>
            <a:r>
              <a:rPr lang="en-US" altLang="zh-CN" sz="4800" b="1" dirty="0"/>
              <a:t>4</a:t>
            </a:r>
            <a:r>
              <a:rPr lang="zh-CN" altLang="en-US" sz="4800" b="1" dirty="0"/>
              <a:t>：“使律法的义成就在我们这不随从肉体、只随从圣灵的人身上。”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564068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571500" y="571481"/>
            <a:ext cx="8358188" cy="6072208"/>
          </a:xfrm>
        </p:spPr>
        <p:txBody>
          <a:bodyPr/>
          <a:lstStyle/>
          <a:p>
            <a:pPr>
              <a:buNone/>
            </a:pPr>
            <a:r>
              <a:rPr lang="zh-CN" altLang="en-US" sz="4000" b="1" dirty="0" smtClean="0">
                <a:solidFill>
                  <a:srgbClr val="212529"/>
                </a:solidFill>
                <a:latin typeface="+mn-ea"/>
              </a:rPr>
              <a:t>可</a:t>
            </a:r>
            <a:r>
              <a:rPr lang="en-US" altLang="zh-CN" sz="4000" b="1" dirty="0" smtClean="0">
                <a:solidFill>
                  <a:srgbClr val="212529"/>
                </a:solidFill>
                <a:latin typeface="+mn-ea"/>
              </a:rPr>
              <a:t>8:31-33</a:t>
            </a:r>
          </a:p>
          <a:p>
            <a:pPr>
              <a:buNone/>
            </a:pPr>
            <a:r>
              <a:rPr lang="en-US" altLang="zh-CN" sz="4000" b="1" dirty="0" smtClean="0">
                <a:latin typeface="+mn-ea"/>
              </a:rPr>
              <a:t>31</a:t>
            </a:r>
            <a:r>
              <a:rPr lang="zh-CN" altLang="en-US" sz="4000" b="1" dirty="0" smtClean="0">
                <a:latin typeface="+mn-ea"/>
              </a:rPr>
              <a:t>从此，他教训他们说：“人子必须受许多的苦，被长老、祭司长，和文士弃绝，并且被杀，过三天复活。”</a:t>
            </a:r>
            <a:r>
              <a:rPr lang="en-US" altLang="zh-CN" sz="4000" b="1" dirty="0" smtClean="0">
                <a:latin typeface="+mn-ea"/>
              </a:rPr>
              <a:t>32</a:t>
            </a:r>
            <a:r>
              <a:rPr lang="zh-CN" altLang="en-US" sz="4000" b="1" dirty="0" smtClean="0">
                <a:latin typeface="+mn-ea"/>
              </a:rPr>
              <a:t>耶稣明明地说这话，彼得就拉着他，劝他。</a:t>
            </a:r>
            <a:r>
              <a:rPr lang="en-US" altLang="zh-CN" sz="4000" b="1" dirty="0" smtClean="0">
                <a:latin typeface="+mn-ea"/>
              </a:rPr>
              <a:t>33</a:t>
            </a:r>
            <a:r>
              <a:rPr lang="zh-CN" altLang="en-US" sz="4000" b="1" dirty="0" smtClean="0">
                <a:latin typeface="+mn-ea"/>
              </a:rPr>
              <a:t>耶稣转过来，看着门徒，就责备彼得说：“撒但，退我后边去吧！因为你不体贴　神的意思，只体贴人的意思。”</a:t>
            </a:r>
            <a:endParaRPr lang="en-US" sz="4400" b="1" dirty="0" smtClean="0">
              <a:latin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sz="quarter" idx="1"/>
          </p:nvPr>
        </p:nvSpPr>
        <p:spPr>
          <a:xfrm>
            <a:off x="428625" y="571480"/>
            <a:ext cx="8258175" cy="5786458"/>
          </a:xfrm>
        </p:spPr>
        <p:txBody>
          <a:bodyPr/>
          <a:lstStyle/>
          <a:p>
            <a:pPr>
              <a:buNone/>
            </a:pPr>
            <a:r>
              <a:rPr lang="zh-CN" altLang="en-US" sz="4400" b="1" dirty="0" smtClean="0">
                <a:solidFill>
                  <a:srgbClr val="212529"/>
                </a:solidFill>
                <a:latin typeface="+mn-ea"/>
              </a:rPr>
              <a:t>约壹</a:t>
            </a:r>
            <a:r>
              <a:rPr lang="en-US" altLang="zh-CN" sz="4400" b="1" dirty="0" smtClean="0">
                <a:solidFill>
                  <a:srgbClr val="212529"/>
                </a:solidFill>
                <a:latin typeface="+mn-ea"/>
              </a:rPr>
              <a:t>4:</a:t>
            </a:r>
            <a:r>
              <a:rPr lang="en-US" altLang="zh-CN" sz="4400" b="1" dirty="0" smtClean="0">
                <a:latin typeface="+mn-ea"/>
              </a:rPr>
              <a:t>8,16</a:t>
            </a:r>
          </a:p>
          <a:p>
            <a:pPr>
              <a:buNone/>
            </a:pPr>
            <a:r>
              <a:rPr lang="en-US" altLang="zh-CN" sz="4400" b="1" dirty="0" smtClean="0">
                <a:latin typeface="+mn-ea"/>
              </a:rPr>
              <a:t>8</a:t>
            </a:r>
            <a:r>
              <a:rPr lang="zh-CN" altLang="en-US" sz="4400" b="1" dirty="0" smtClean="0">
                <a:latin typeface="+mn-ea"/>
              </a:rPr>
              <a:t>有爱心的，就不认识　神，因为　神就是爱。</a:t>
            </a:r>
            <a:endParaRPr lang="en-US" altLang="zh-CN" sz="4400" b="1" dirty="0" smtClean="0">
              <a:latin typeface="+mn-ea"/>
            </a:endParaRPr>
          </a:p>
          <a:p>
            <a:pPr>
              <a:buNone/>
            </a:pPr>
            <a:endParaRPr lang="en-US" altLang="zh-CN" sz="4400" b="1" dirty="0" smtClean="0">
              <a:latin typeface="+mn-ea"/>
            </a:endParaRPr>
          </a:p>
          <a:p>
            <a:pPr>
              <a:buNone/>
            </a:pPr>
            <a:r>
              <a:rPr lang="en-US" altLang="zh-CN" sz="4400" b="1" dirty="0" smtClean="0">
                <a:latin typeface="+mn-ea"/>
              </a:rPr>
              <a:t>16</a:t>
            </a:r>
            <a:r>
              <a:rPr lang="zh-CN" altLang="en-US" sz="4400" b="1" dirty="0" smtClean="0">
                <a:latin typeface="+mn-ea"/>
              </a:rPr>
              <a:t>　神爱我们的心，我们也知道也信。　神就是爱；住在爱里面的，就是住在　神里面，　神也住在他里面。</a:t>
            </a:r>
            <a:endParaRPr lang="en-US" sz="4400" b="1" dirty="0" smtClean="0">
              <a:latin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227</TotalTime>
  <Words>627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Franklin Gothic Book</vt:lpstr>
      <vt:lpstr>Perpetua</vt:lpstr>
      <vt:lpstr>宋体</vt:lpstr>
      <vt:lpstr>宋体</vt:lpstr>
      <vt:lpstr>幼圆</vt:lpstr>
      <vt:lpstr>Arial</vt:lpstr>
      <vt:lpstr>Times New Roman</vt:lpstr>
      <vt:lpstr>Wingdings 2</vt:lpstr>
      <vt:lpstr>Equity</vt:lpstr>
      <vt:lpstr> 如何成为三类得胜者？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进入神和他子民故事的高潮</dc:title>
  <dc:creator>agcf</dc:creator>
  <cp:lastModifiedBy>John</cp:lastModifiedBy>
  <cp:revision>29</cp:revision>
  <dcterms:created xsi:type="dcterms:W3CDTF">2017-04-15T17:48:19Z</dcterms:created>
  <dcterms:modified xsi:type="dcterms:W3CDTF">2018-07-03T16:01:06Z</dcterms:modified>
</cp:coreProperties>
</file>