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6CC3D-5884-49BB-BFE8-95659B8A86C7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4E6D221-D5B9-4CAD-8C78-781C711973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6018B-45D9-48CC-ABDB-92ABE4A6D3BA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9BB3E-F9D0-48B3-9C0C-385C7A4F0D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F028A-BD5D-4049-81B9-A4DC77C2FE7D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95E5A-85D2-4758-AA84-C5A7A3916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505D3-C08E-4288-9A7C-D687BEF7612F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9A49C-EC31-45D2-9E54-DC2ACF67E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B146A-0EF8-41FA-A302-C051AF29A8CA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40B27-3B79-4A28-9B98-32B41838A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F9301-029B-4887-8F27-F2ED4A01D7A5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A0A6E-8B1B-4E3A-BDF7-1134D8744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51397-E3FC-466B-94AA-F2117C594959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F7981-7921-4D80-892F-F331A49EF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63717-910B-417B-9647-29BC38959BBD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101D8-BC95-4A3D-B3E9-FD5C8AA0A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FD4FD-780B-407E-8D92-363D749FE7A0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84426-2DE5-479E-9DB9-1F26CEAFE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6F05D-E2E1-4613-B07E-929B05187250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FDD08-A1E9-4BA8-B43C-B9E9A7A43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54610-9370-4FDC-8F04-F10A317EB834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539E8-C0F2-4541-9C3A-0ABF21E997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E565B1A-96F4-48B6-B866-38C34A811EF9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B4B6AEC5-9FD1-4F0C-9220-F9E9127F1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5" r:id="rId2"/>
    <p:sldLayoutId id="2147483733" r:id="rId3"/>
    <p:sldLayoutId id="2147483726" r:id="rId4"/>
    <p:sldLayoutId id="2147483727" r:id="rId5"/>
    <p:sldLayoutId id="2147483728" r:id="rId6"/>
    <p:sldLayoutId id="2147483729" r:id="rId7"/>
    <p:sldLayoutId id="2147483734" r:id="rId8"/>
    <p:sldLayoutId id="2147483735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1371600" y="4429125"/>
            <a:ext cx="6400800" cy="1209675"/>
          </a:xfrm>
        </p:spPr>
        <p:txBody>
          <a:bodyPr/>
          <a:lstStyle/>
          <a:p>
            <a:pPr eaLnBrk="1" hangingPunct="1"/>
            <a:r>
              <a:rPr lang="zh-CN" altLang="en-US" sz="3200" b="1" dirty="0" smtClean="0">
                <a:solidFill>
                  <a:schemeClr val="tx1"/>
                </a:solidFill>
              </a:rPr>
              <a:t>周小安牧师</a:t>
            </a:r>
            <a:endParaRPr lang="en-US" altLang="zh-CN" sz="32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zh-CN" sz="3200" b="1" dirty="0" smtClean="0">
                <a:solidFill>
                  <a:schemeClr val="tx1"/>
                </a:solidFill>
              </a:rPr>
              <a:t>2018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年</a:t>
            </a:r>
            <a:r>
              <a:rPr lang="en-US" altLang="zh-CN" sz="3200" b="1" dirty="0" smtClean="0">
                <a:solidFill>
                  <a:schemeClr val="tx1"/>
                </a:solidFill>
              </a:rPr>
              <a:t>4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月</a:t>
            </a:r>
            <a:endParaRPr lang="en-US" sz="3200" b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800" b="1" dirty="0" smtClean="0">
                <a:latin typeface="+mj-ea"/>
                <a:cs typeface="SimSun"/>
              </a:rPr>
              <a:t>基督之死的三重包括性</a:t>
            </a:r>
            <a:r>
              <a:rPr altLang="zh-CN" sz="4800" b="1" dirty="0" smtClean="0">
                <a:latin typeface="+mj-ea"/>
                <a:cs typeface="SimSun"/>
              </a:rPr>
              <a:t/>
            </a:r>
            <a:br>
              <a:rPr altLang="zh-CN" sz="4800" b="1" dirty="0" smtClean="0">
                <a:latin typeface="+mj-ea"/>
                <a:cs typeface="SimSun"/>
              </a:rPr>
            </a:br>
            <a:endParaRPr sz="4800" dirty="0">
              <a:latin typeface="+mj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428625" y="571480"/>
            <a:ext cx="8258175" cy="5786458"/>
          </a:xfrm>
        </p:spPr>
        <p:txBody>
          <a:bodyPr/>
          <a:lstStyle/>
          <a:p>
            <a:pPr>
              <a:buNone/>
            </a:pPr>
            <a:r>
              <a:rPr lang="zh-CN" altLang="en-US" sz="4400" b="1" dirty="0" smtClean="0">
                <a:solidFill>
                  <a:srgbClr val="212529"/>
                </a:solidFill>
                <a:latin typeface="+mn-ea"/>
              </a:rPr>
              <a:t>罗</a:t>
            </a:r>
            <a:r>
              <a:rPr lang="en-US" altLang="zh-CN" sz="4400" b="1" dirty="0" smtClean="0">
                <a:solidFill>
                  <a:srgbClr val="212529"/>
                </a:solidFill>
                <a:latin typeface="+mn-ea"/>
              </a:rPr>
              <a:t>8:3</a:t>
            </a:r>
          </a:p>
          <a:p>
            <a:pPr>
              <a:buNone/>
            </a:pPr>
            <a:r>
              <a:rPr lang="zh-CN" altLang="en-US" sz="4400" b="1" dirty="0" smtClean="0">
                <a:latin typeface="+mn-ea"/>
              </a:rPr>
              <a:t>律法既因肉体软弱，有所不能行的，　神就差遣自己的儿子，成为罪身的形状，作了赎罪祭，在肉体中定了罪案，</a:t>
            </a:r>
            <a:endParaRPr lang="en-US" sz="4400" b="1" dirty="0" smtClean="0">
              <a:latin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428625" y="571480"/>
            <a:ext cx="8258175" cy="5786458"/>
          </a:xfrm>
        </p:spPr>
        <p:txBody>
          <a:bodyPr/>
          <a:lstStyle/>
          <a:p>
            <a:pPr>
              <a:buNone/>
            </a:pPr>
            <a:r>
              <a:rPr lang="zh-CN" altLang="en-US" sz="4400" b="1" dirty="0" smtClean="0">
                <a:solidFill>
                  <a:srgbClr val="212529"/>
                </a:solidFill>
                <a:latin typeface="+mn-ea"/>
              </a:rPr>
              <a:t>加</a:t>
            </a:r>
            <a:r>
              <a:rPr lang="en-US" altLang="zh-CN" sz="4400" b="1" dirty="0" smtClean="0">
                <a:solidFill>
                  <a:srgbClr val="212529"/>
                </a:solidFill>
                <a:latin typeface="+mn-ea"/>
              </a:rPr>
              <a:t>5:24</a:t>
            </a:r>
          </a:p>
          <a:p>
            <a:pPr>
              <a:buNone/>
            </a:pPr>
            <a:r>
              <a:rPr lang="zh-CN" altLang="en-US" sz="4400" b="1" dirty="0" smtClean="0">
                <a:latin typeface="+mn-ea"/>
              </a:rPr>
              <a:t>凡属基督耶稣的人，是已经把肉体连肉体的邪情私欲同钉在十字架上了。</a:t>
            </a:r>
            <a:endParaRPr lang="en-US" sz="4400" b="1" dirty="0" smtClean="0">
              <a:latin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428625" y="571480"/>
            <a:ext cx="8258175" cy="5786458"/>
          </a:xfrm>
        </p:spPr>
        <p:txBody>
          <a:bodyPr/>
          <a:lstStyle/>
          <a:p>
            <a:pPr>
              <a:buNone/>
            </a:pPr>
            <a:r>
              <a:rPr lang="zh-CN" altLang="en-US" sz="4400" b="1" dirty="0" smtClean="0">
                <a:solidFill>
                  <a:srgbClr val="212529"/>
                </a:solidFill>
                <a:latin typeface="+mn-ea"/>
              </a:rPr>
              <a:t>罗</a:t>
            </a:r>
            <a:r>
              <a:rPr lang="en-US" altLang="zh-CN" sz="4400" b="1" dirty="0" smtClean="0">
                <a:solidFill>
                  <a:srgbClr val="212529"/>
                </a:solidFill>
                <a:latin typeface="+mn-ea"/>
              </a:rPr>
              <a:t>6:13</a:t>
            </a:r>
            <a:r>
              <a:rPr lang="zh-CN" altLang="en-US" sz="4400" b="1" dirty="0" smtClean="0">
                <a:solidFill>
                  <a:srgbClr val="212529"/>
                </a:solidFill>
                <a:latin typeface="+mn-ea"/>
              </a:rPr>
              <a:t>下</a:t>
            </a:r>
            <a:endParaRPr lang="en-US" altLang="zh-CN" sz="4400" b="1" dirty="0" smtClean="0">
              <a:solidFill>
                <a:srgbClr val="212529"/>
              </a:solidFill>
              <a:latin typeface="+mn-ea"/>
            </a:endParaRPr>
          </a:p>
          <a:p>
            <a:pPr>
              <a:buNone/>
            </a:pPr>
            <a:r>
              <a:rPr lang="zh-CN" altLang="en-US" sz="4400" b="1" dirty="0" smtClean="0">
                <a:solidFill>
                  <a:srgbClr val="212529"/>
                </a:solidFill>
                <a:latin typeface="Lucida Grande"/>
              </a:rPr>
              <a:t>倒要像从死里复活的人，将自己献给　神，并将肢体作义的器具献给　神。</a:t>
            </a:r>
            <a:endParaRPr lang="en-US" sz="4400" b="1" dirty="0" smtClean="0">
              <a:latin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428625" y="571480"/>
            <a:ext cx="8258175" cy="5786458"/>
          </a:xfrm>
        </p:spPr>
        <p:txBody>
          <a:bodyPr/>
          <a:lstStyle/>
          <a:p>
            <a:pPr>
              <a:buNone/>
            </a:pPr>
            <a:r>
              <a:rPr lang="zh-CN" altLang="en-US" sz="4400" b="1" dirty="0">
                <a:solidFill>
                  <a:srgbClr val="212529"/>
                </a:solidFill>
                <a:latin typeface="+mn-ea"/>
              </a:rPr>
              <a:t>可</a:t>
            </a:r>
            <a:r>
              <a:rPr lang="en-US" altLang="zh-CN" sz="4400" b="1" dirty="0">
                <a:solidFill>
                  <a:srgbClr val="212529"/>
                </a:solidFill>
                <a:latin typeface="+mn-ea"/>
              </a:rPr>
              <a:t>15:37-38</a:t>
            </a:r>
          </a:p>
          <a:p>
            <a:pPr>
              <a:buNone/>
            </a:pPr>
            <a:r>
              <a:rPr lang="en-US" altLang="zh-CN" sz="4400" b="1" dirty="0">
                <a:solidFill>
                  <a:srgbClr val="212529"/>
                </a:solidFill>
                <a:latin typeface="+mn-ea"/>
              </a:rPr>
              <a:t>37</a:t>
            </a:r>
            <a:r>
              <a:rPr lang="zh-CN" altLang="en-US" sz="4400" b="1" dirty="0">
                <a:solidFill>
                  <a:srgbClr val="212529"/>
                </a:solidFill>
                <a:latin typeface="+mn-ea"/>
              </a:rPr>
              <a:t>耶稣大声喊叫，气就断了。</a:t>
            </a:r>
            <a:r>
              <a:rPr lang="en-US" altLang="zh-CN" sz="4400" b="1" dirty="0">
                <a:solidFill>
                  <a:srgbClr val="212529"/>
                </a:solidFill>
                <a:latin typeface="+mn-ea"/>
              </a:rPr>
              <a:t>38</a:t>
            </a:r>
            <a:r>
              <a:rPr lang="zh-CN" altLang="en-US" sz="4400" b="1" dirty="0">
                <a:solidFill>
                  <a:srgbClr val="212529"/>
                </a:solidFill>
                <a:latin typeface="+mn-ea"/>
              </a:rPr>
              <a:t>殿里的幔子从上到下裂为两半。</a:t>
            </a:r>
          </a:p>
          <a:p>
            <a:pPr>
              <a:buNone/>
            </a:pPr>
            <a:endParaRPr lang="en-US" altLang="zh-CN" sz="4400" b="1" dirty="0" smtClean="0">
              <a:solidFill>
                <a:srgbClr val="212529"/>
              </a:solidFill>
              <a:latin typeface="+mn-ea"/>
            </a:endParaRPr>
          </a:p>
          <a:p>
            <a:pPr>
              <a:buNone/>
            </a:pPr>
            <a:endParaRPr lang="en-US" sz="4400" b="1" dirty="0" smtClean="0">
              <a:latin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sz="4000" b="1" dirty="0"/>
              <a:t>来</a:t>
            </a:r>
            <a:r>
              <a:rPr lang="en-US" altLang="zh-CN" sz="4000" b="1" dirty="0"/>
              <a:t>10:19-20</a:t>
            </a:r>
          </a:p>
          <a:p>
            <a:r>
              <a:rPr lang="en-US" altLang="zh-CN" sz="4000" b="1" dirty="0"/>
              <a:t>19</a:t>
            </a:r>
            <a:r>
              <a:rPr lang="zh-CN" altLang="en-US" sz="4000" b="1" dirty="0"/>
              <a:t>弟兄们，我们既因耶稣的血得以坦然进入至圣所，</a:t>
            </a:r>
            <a:r>
              <a:rPr lang="en-US" altLang="zh-CN" sz="4000" b="1" dirty="0"/>
              <a:t>20</a:t>
            </a:r>
            <a:r>
              <a:rPr lang="zh-CN" altLang="en-US" sz="4000" b="1" dirty="0"/>
              <a:t>是藉着他给我们开了一条又新又活的路，从幔子经过，这幔子就是他的身体</a:t>
            </a:r>
            <a:r>
              <a:rPr lang="zh-CN" altLang="en-US" sz="4000" b="1" dirty="0" smtClean="0"/>
              <a:t>。</a:t>
            </a:r>
            <a:endParaRPr lang="en-US" altLang="zh-CN" sz="4000" b="1" dirty="0" smtClean="0"/>
          </a:p>
          <a:p>
            <a:endParaRPr lang="zh-CN" altLang="en-US" sz="4000" b="1" dirty="0"/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14839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sz="4000" b="1" dirty="0"/>
              <a:t>来</a:t>
            </a:r>
            <a:r>
              <a:rPr lang="en-US" altLang="zh-CN" sz="4000" b="1" dirty="0"/>
              <a:t>6:19-20</a:t>
            </a:r>
          </a:p>
          <a:p>
            <a:r>
              <a:rPr lang="en-US" altLang="zh-CN" sz="4000" b="1" dirty="0"/>
              <a:t>19</a:t>
            </a:r>
            <a:r>
              <a:rPr lang="zh-CN" altLang="en-US" sz="4000" b="1" dirty="0"/>
              <a:t>我们有这指望，如同灵魂的锚，又坚固又牢靠，且通入幔内。</a:t>
            </a:r>
            <a:r>
              <a:rPr lang="en-US" altLang="zh-CN" sz="4000" b="1" dirty="0"/>
              <a:t>20</a:t>
            </a:r>
            <a:r>
              <a:rPr lang="zh-CN" altLang="en-US" sz="4000" b="1" dirty="0"/>
              <a:t>作先锋的耶稣，既照着麦基洗德的等次成了永远的大祭司，就为我们进入幔内。</a:t>
            </a:r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237891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sz="4000" b="1" dirty="0"/>
              <a:t>加</a:t>
            </a:r>
            <a:r>
              <a:rPr lang="en-US" altLang="zh-CN" sz="4000" b="1" dirty="0"/>
              <a:t>2:20</a:t>
            </a:r>
          </a:p>
          <a:p>
            <a:r>
              <a:rPr lang="zh-CN" altLang="en-US" sz="4000" b="1" dirty="0"/>
              <a:t>我已经与基督同钉十字架，现在活着的不再是我，乃是基督在我里面活着；并且我如今在肉身活着，是因信　神的儿子而活；他是爱我，为我舍己。</a:t>
            </a:r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677336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zh-CN" altLang="en-US" sz="4400" b="1" dirty="0" smtClean="0">
                <a:solidFill>
                  <a:srgbClr val="212529"/>
                </a:solidFill>
                <a:latin typeface="+mn-ea"/>
              </a:rPr>
              <a:t>林前</a:t>
            </a:r>
            <a:r>
              <a:rPr lang="en-US" altLang="zh-CN" sz="4400" b="1" dirty="0" smtClean="0">
                <a:solidFill>
                  <a:srgbClr val="212529"/>
                </a:solidFill>
                <a:latin typeface="+mn-ea"/>
              </a:rPr>
              <a:t>15:45</a:t>
            </a:r>
          </a:p>
          <a:p>
            <a:pPr>
              <a:buNone/>
            </a:pPr>
            <a:r>
              <a:rPr lang="zh-CN" altLang="en-US" sz="4400" b="1" dirty="0" smtClean="0">
                <a:latin typeface="+mn-ea"/>
              </a:rPr>
              <a:t>经上也是这样记着说：“首先的人亚当成了有灵（灵：或译血气）的活人”；末后的亚当成了叫人活的灵。</a:t>
            </a:r>
            <a:endParaRPr lang="en-US" sz="4400" b="1" dirty="0" smtClean="0">
              <a:latin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571500" y="571480"/>
            <a:ext cx="8115300" cy="5448320"/>
          </a:xfrm>
        </p:spPr>
        <p:txBody>
          <a:bodyPr/>
          <a:lstStyle/>
          <a:p>
            <a:pPr>
              <a:buNone/>
            </a:pPr>
            <a:r>
              <a:rPr lang="zh-CN" altLang="en-US" sz="4400" b="1" dirty="0" smtClean="0">
                <a:solidFill>
                  <a:srgbClr val="212529"/>
                </a:solidFill>
                <a:latin typeface="+mn-ea"/>
              </a:rPr>
              <a:t>林后</a:t>
            </a:r>
            <a:r>
              <a:rPr lang="en-US" altLang="zh-CN" sz="4400" b="1" dirty="0" smtClean="0">
                <a:solidFill>
                  <a:srgbClr val="212529"/>
                </a:solidFill>
                <a:latin typeface="+mn-ea"/>
              </a:rPr>
              <a:t>5:17</a:t>
            </a:r>
          </a:p>
          <a:p>
            <a:pPr>
              <a:buNone/>
            </a:pPr>
            <a:r>
              <a:rPr lang="en-US" altLang="zh-CN" sz="4400" b="1" dirty="0" smtClean="0">
                <a:latin typeface="+mn-ea"/>
              </a:rPr>
              <a:t>17</a:t>
            </a:r>
            <a:r>
              <a:rPr lang="zh-CN" altLang="en-US" sz="4400" b="1" dirty="0" smtClean="0">
                <a:latin typeface="+mn-ea"/>
              </a:rPr>
              <a:t>若有人在基督里，他就是新造的人，旧事已过，都变成新的了。</a:t>
            </a:r>
            <a:endParaRPr lang="en-US" sz="4400" b="1" dirty="0" smtClean="0">
              <a:latin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571480"/>
            <a:ext cx="8715375" cy="6286520"/>
          </a:xfrm>
        </p:spPr>
        <p:txBody>
          <a:bodyPr/>
          <a:lstStyle/>
          <a:p>
            <a:pPr>
              <a:buNone/>
            </a:pPr>
            <a:r>
              <a:rPr lang="zh-CN" altLang="en-US" sz="4400" b="1" dirty="0" smtClean="0">
                <a:solidFill>
                  <a:srgbClr val="212529"/>
                </a:solidFill>
                <a:latin typeface="+mn-ea"/>
              </a:rPr>
              <a:t>林前</a:t>
            </a:r>
            <a:r>
              <a:rPr lang="en-US" altLang="zh-CN" sz="4400" b="1" dirty="0" smtClean="0">
                <a:solidFill>
                  <a:srgbClr val="212529"/>
                </a:solidFill>
                <a:latin typeface="+mn-ea"/>
              </a:rPr>
              <a:t>15:21-22</a:t>
            </a:r>
          </a:p>
          <a:p>
            <a:pPr>
              <a:buNone/>
            </a:pPr>
            <a:r>
              <a:rPr lang="en-US" altLang="zh-CN" sz="4400" b="1" dirty="0" smtClean="0">
                <a:latin typeface="+mn-ea"/>
              </a:rPr>
              <a:t>21</a:t>
            </a:r>
            <a:r>
              <a:rPr lang="zh-CN" altLang="en-US" sz="4400" b="1" dirty="0" smtClean="0">
                <a:latin typeface="+mn-ea"/>
              </a:rPr>
              <a:t>死既是因一人而来，死人复活也是因一人而来。</a:t>
            </a:r>
            <a:r>
              <a:rPr lang="en-US" altLang="zh-CN" sz="4400" b="1" dirty="0" smtClean="0">
                <a:latin typeface="+mn-ea"/>
              </a:rPr>
              <a:t>22</a:t>
            </a:r>
            <a:r>
              <a:rPr lang="zh-CN" altLang="en-US" sz="4400" b="1" dirty="0" smtClean="0">
                <a:latin typeface="+mn-ea"/>
              </a:rPr>
              <a:t>在亚当里众人都死了；照样，在基督里众人也都要复活。</a:t>
            </a:r>
            <a:endParaRPr lang="en-US" sz="4400" b="1" dirty="0" smtClean="0">
              <a:latin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357188" y="571480"/>
            <a:ext cx="8501062" cy="6143668"/>
          </a:xfrm>
        </p:spPr>
        <p:txBody>
          <a:bodyPr/>
          <a:lstStyle/>
          <a:p>
            <a:pPr>
              <a:buNone/>
            </a:pPr>
            <a:r>
              <a:rPr lang="zh-CN" altLang="en-US" sz="4400" b="1" dirty="0" smtClean="0">
                <a:solidFill>
                  <a:srgbClr val="212529"/>
                </a:solidFill>
                <a:latin typeface="+mn-ea"/>
              </a:rPr>
              <a:t>林后</a:t>
            </a:r>
            <a:r>
              <a:rPr lang="en-US" altLang="zh-CN" sz="4400" b="1" dirty="0" smtClean="0">
                <a:solidFill>
                  <a:srgbClr val="212529"/>
                </a:solidFill>
                <a:latin typeface="+mn-ea"/>
              </a:rPr>
              <a:t>5:14</a:t>
            </a:r>
          </a:p>
          <a:p>
            <a:pPr>
              <a:buNone/>
            </a:pPr>
            <a:r>
              <a:rPr lang="zh-CN" altLang="en-US" sz="4400" b="1" dirty="0" smtClean="0">
                <a:latin typeface="+mn-ea"/>
              </a:rPr>
              <a:t>原来基督的爱激励我们；因我们想，一人既替众人死，众人就都死了；</a:t>
            </a:r>
            <a:endParaRPr lang="en-US" sz="4400" b="1" dirty="0" smtClean="0">
              <a:latin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571500" y="571481"/>
            <a:ext cx="8358188" cy="6072208"/>
          </a:xfrm>
        </p:spPr>
        <p:txBody>
          <a:bodyPr/>
          <a:lstStyle/>
          <a:p>
            <a:pPr>
              <a:buNone/>
            </a:pPr>
            <a:r>
              <a:rPr lang="zh-CN" altLang="en-US" sz="4400" b="1" dirty="0" smtClean="0">
                <a:solidFill>
                  <a:srgbClr val="212529"/>
                </a:solidFill>
                <a:latin typeface="+mn-ea"/>
              </a:rPr>
              <a:t>罗</a:t>
            </a:r>
            <a:r>
              <a:rPr lang="en-US" altLang="zh-CN" sz="4400" b="1" dirty="0" smtClean="0">
                <a:solidFill>
                  <a:srgbClr val="212529"/>
                </a:solidFill>
                <a:latin typeface="+mn-ea"/>
              </a:rPr>
              <a:t>6:3-4</a:t>
            </a:r>
          </a:p>
          <a:p>
            <a:pPr>
              <a:buNone/>
            </a:pPr>
            <a:r>
              <a:rPr lang="en-US" altLang="zh-CN" sz="4400" b="1" dirty="0" smtClean="0">
                <a:latin typeface="+mn-ea"/>
              </a:rPr>
              <a:t>3</a:t>
            </a:r>
            <a:r>
              <a:rPr lang="zh-CN" altLang="en-US" sz="4400" b="1" dirty="0" smtClean="0">
                <a:latin typeface="+mn-ea"/>
              </a:rPr>
              <a:t>岂不知我们这受洗归入基督耶稣的人是受洗归入他的死吗？</a:t>
            </a:r>
            <a:r>
              <a:rPr lang="en-US" altLang="zh-CN" sz="4400" b="1" dirty="0" smtClean="0">
                <a:latin typeface="+mn-ea"/>
              </a:rPr>
              <a:t>4</a:t>
            </a:r>
            <a:r>
              <a:rPr lang="zh-CN" altLang="en-US" sz="4400" b="1" dirty="0" smtClean="0">
                <a:latin typeface="+mn-ea"/>
              </a:rPr>
              <a:t>所以，我们藉着洗礼归入死，和他一同埋葬，原是叫我们一举一动有新生的样式，像基督藉着父的荣耀从死里复活一样。</a:t>
            </a:r>
            <a:endParaRPr lang="en-US" sz="4400" b="1" dirty="0" smtClean="0">
              <a:latin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428625" y="571480"/>
            <a:ext cx="8258175" cy="5786458"/>
          </a:xfrm>
        </p:spPr>
        <p:txBody>
          <a:bodyPr/>
          <a:lstStyle/>
          <a:p>
            <a:pPr>
              <a:buNone/>
            </a:pPr>
            <a:r>
              <a:rPr lang="zh-CN" altLang="en-US" sz="4400" b="1" dirty="0" smtClean="0">
                <a:solidFill>
                  <a:srgbClr val="212529"/>
                </a:solidFill>
                <a:latin typeface="+mn-ea"/>
              </a:rPr>
              <a:t>罗</a:t>
            </a:r>
            <a:r>
              <a:rPr lang="en-US" altLang="zh-CN" sz="4400" b="1" dirty="0" smtClean="0">
                <a:solidFill>
                  <a:srgbClr val="212529"/>
                </a:solidFill>
                <a:latin typeface="+mn-ea"/>
              </a:rPr>
              <a:t>6:6-7</a:t>
            </a:r>
          </a:p>
          <a:p>
            <a:pPr>
              <a:buNone/>
            </a:pPr>
            <a:r>
              <a:rPr lang="en-US" altLang="zh-CN" sz="4400" b="1" dirty="0" smtClean="0">
                <a:latin typeface="+mn-ea"/>
              </a:rPr>
              <a:t>6</a:t>
            </a:r>
            <a:r>
              <a:rPr lang="zh-CN" altLang="en-US" sz="4400" b="1" dirty="0" smtClean="0">
                <a:latin typeface="+mn-ea"/>
              </a:rPr>
              <a:t>因为知道我们的旧人和他同钉十字架，使罪身灭绝，叫我们不再作罪的奴仆；</a:t>
            </a:r>
            <a:r>
              <a:rPr lang="en-US" altLang="zh-CN" sz="4400" b="1" dirty="0" smtClean="0">
                <a:latin typeface="+mn-ea"/>
              </a:rPr>
              <a:t>7</a:t>
            </a:r>
            <a:r>
              <a:rPr lang="zh-CN" altLang="en-US" sz="4400" b="1" dirty="0" smtClean="0">
                <a:latin typeface="+mn-ea"/>
              </a:rPr>
              <a:t>因为已死的人是脱离了罪。　</a:t>
            </a:r>
            <a:endParaRPr lang="en-US" sz="4400" b="1" dirty="0" smtClean="0">
              <a:latin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428625" y="571480"/>
            <a:ext cx="8258175" cy="5786458"/>
          </a:xfrm>
        </p:spPr>
        <p:txBody>
          <a:bodyPr/>
          <a:lstStyle/>
          <a:p>
            <a:pPr>
              <a:buNone/>
            </a:pPr>
            <a:r>
              <a:rPr lang="zh-CN" altLang="en-US" sz="4400" b="1" dirty="0" smtClean="0">
                <a:solidFill>
                  <a:srgbClr val="212529"/>
                </a:solidFill>
                <a:latin typeface="+mn-ea"/>
              </a:rPr>
              <a:t>加</a:t>
            </a:r>
            <a:r>
              <a:rPr lang="en-US" altLang="zh-CN" sz="4400" b="1" dirty="0" smtClean="0">
                <a:solidFill>
                  <a:srgbClr val="212529"/>
                </a:solidFill>
                <a:latin typeface="+mn-ea"/>
              </a:rPr>
              <a:t>6:14</a:t>
            </a:r>
          </a:p>
          <a:p>
            <a:pPr>
              <a:buNone/>
            </a:pPr>
            <a:r>
              <a:rPr lang="zh-CN" altLang="en-US" sz="4400" b="1" dirty="0" smtClean="0">
                <a:latin typeface="+mn-ea"/>
              </a:rPr>
              <a:t>但我断不以别的夸口，只夸我们主耶稣基督的十字架；因这十字架，就我而论，世界已经钉在十字架上；就世界而论，我已经钉在十字架上。</a:t>
            </a:r>
            <a:endParaRPr lang="en-US" sz="4400" b="1" dirty="0" smtClean="0">
              <a:latin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428625" y="571480"/>
            <a:ext cx="8258175" cy="5786458"/>
          </a:xfrm>
        </p:spPr>
        <p:txBody>
          <a:bodyPr/>
          <a:lstStyle/>
          <a:p>
            <a:pPr>
              <a:buNone/>
            </a:pPr>
            <a:r>
              <a:rPr lang="zh-CN" altLang="en-US" sz="4400" b="1" dirty="0" smtClean="0">
                <a:solidFill>
                  <a:srgbClr val="212529"/>
                </a:solidFill>
                <a:latin typeface="+mn-ea"/>
              </a:rPr>
              <a:t>约</a:t>
            </a:r>
            <a:r>
              <a:rPr lang="en-US" altLang="zh-CN" sz="4400" b="1" dirty="0" smtClean="0">
                <a:solidFill>
                  <a:srgbClr val="212529"/>
                </a:solidFill>
                <a:latin typeface="+mn-ea"/>
              </a:rPr>
              <a:t>3:14-15</a:t>
            </a:r>
          </a:p>
          <a:p>
            <a:pPr>
              <a:buNone/>
            </a:pPr>
            <a:r>
              <a:rPr lang="en-US" altLang="zh-CN" sz="4400" b="1" dirty="0" smtClean="0">
                <a:latin typeface="+mn-ea"/>
              </a:rPr>
              <a:t>14</a:t>
            </a:r>
            <a:r>
              <a:rPr lang="zh-CN" altLang="en-US" sz="4400" b="1" dirty="0" smtClean="0">
                <a:latin typeface="+mn-ea"/>
              </a:rPr>
              <a:t>摩西在旷野怎样举蛇，人子也必照样被举起来，</a:t>
            </a:r>
            <a:r>
              <a:rPr lang="en-US" altLang="zh-CN" sz="4400" b="1" dirty="0" smtClean="0">
                <a:latin typeface="+mn-ea"/>
              </a:rPr>
              <a:t>15</a:t>
            </a:r>
            <a:r>
              <a:rPr lang="zh-CN" altLang="en-US" sz="4400" b="1" dirty="0" smtClean="0">
                <a:latin typeface="+mn-ea"/>
              </a:rPr>
              <a:t>叫一切信他的都得永生（或译：叫一切信的人在他里面得永生）。</a:t>
            </a:r>
            <a:endParaRPr lang="en-US" sz="4400" b="1" dirty="0" smtClean="0">
              <a:latin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224</TotalTime>
  <Words>713</Words>
  <Application>Microsoft Office PowerPoint</Application>
  <PresentationFormat>On-screen Show (4:3)</PresentationFormat>
  <Paragraphs>33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Franklin Gothic Book</vt:lpstr>
      <vt:lpstr>Lucida Grande</vt:lpstr>
      <vt:lpstr>Perpetua</vt:lpstr>
      <vt:lpstr>SimSun</vt:lpstr>
      <vt:lpstr>SimSun</vt:lpstr>
      <vt:lpstr>幼圆</vt:lpstr>
      <vt:lpstr>Arial</vt:lpstr>
      <vt:lpstr>Times New Roman</vt:lpstr>
      <vt:lpstr>Wingdings 2</vt:lpstr>
      <vt:lpstr>Equity</vt:lpstr>
      <vt:lpstr>基督之死的三重包括性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进入神和他子民故事的高潮</dc:title>
  <dc:creator>agcf</dc:creator>
  <cp:lastModifiedBy>John</cp:lastModifiedBy>
  <cp:revision>28</cp:revision>
  <dcterms:created xsi:type="dcterms:W3CDTF">2017-04-15T17:48:19Z</dcterms:created>
  <dcterms:modified xsi:type="dcterms:W3CDTF">2018-04-17T04:06:28Z</dcterms:modified>
</cp:coreProperties>
</file>