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275" r:id="rId5"/>
    <p:sldId id="257" r:id="rId6"/>
    <p:sldId id="258" r:id="rId7"/>
    <p:sldId id="260" r:id="rId8"/>
    <p:sldId id="261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</p:sldIdLst>
  <p:sldSz cx="9144000" cy="6858000" type="screen4x3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4" d="100"/>
          <a:sy n="74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93B76C-2154-4748-831E-1BD838066C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B5DA5A7-2213-4F99-B9F4-C5720DCC74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3D579A-F273-4FDE-A2B6-984BAC697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7BA5B-E334-4505-A376-E3AA820E0FB3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3F35B57-E366-42AE-B2C7-28209509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CB84EC3-DEF4-40FE-AEA7-2FEF37044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C6A9-B863-4B22-B3C6-081E99098C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17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5E0AD3-CC55-4F97-A717-A0FCC1922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183E336-6B9D-41F6-8E45-C71C9EAF4B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13CB952-9AB0-4CA6-85A9-C39C5DCB9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7BA5B-E334-4505-A376-E3AA820E0FB3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3D19D9A-394A-4616-91C2-323EDEA00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5C9B7E7-4943-40AD-8619-0F688CC0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C6A9-B863-4B22-B3C6-081E99098C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78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5C8ED90-8B69-4FCC-9E44-A878932EC0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2C0D619-50DE-4DCD-9612-E29F2D16E2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1F3A559-0D03-47DD-B7A2-AF1D34717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7BA5B-E334-4505-A376-E3AA820E0FB3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CD5A6C6-1908-4FB8-A41A-C3E96FBA9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752F480-F0C8-4518-AB92-855CA5EB3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C6A9-B863-4B22-B3C6-081E99098C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343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A01011-354F-4170-A0F6-A109924EC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27F6D2-6F83-49D0-A896-1DDC0342C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E688B94-D097-4AD7-9448-9E77241F1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7BA5B-E334-4505-A376-E3AA820E0FB3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CF082E-820C-44E7-9EE9-E7BF79EC2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667332-6311-4C3C-B850-9DC63EC7A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C6A9-B863-4B22-B3C6-081E99098C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903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167559-7B7B-4637-924F-B5F48CBF5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5528B36-4994-47E8-BDBE-FDBD1ADFD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FA4FF8A-F9B2-4B8E-A51E-8C40118D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7BA5B-E334-4505-A376-E3AA820E0FB3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07E78EC-91CD-46FD-B6F6-7FA068232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5E58523-2CB1-489C-95D0-BF606D27A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C6A9-B863-4B22-B3C6-081E99098C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689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7AE4CC-7F0B-497B-9D34-5D2288CE8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FBB1D96-3C2A-4291-8F63-5F67440402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0C1ABD6-B347-401C-937D-0FD31F355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1163A79-8994-4D46-9B35-F5DC9F548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7BA5B-E334-4505-A376-E3AA820E0FB3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0F02A33-2F4B-468D-AD18-4D0FC2292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7489B67-4C3A-4D63-817E-BCEDD9A36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C6A9-B863-4B22-B3C6-081E99098C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038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F86118-6939-45CC-9354-6EAA62349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64E0B11-95BF-418B-AF14-69FDBCB31F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DDB2396-79AD-436E-AE5C-01840EE971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58216CE-ABA9-496B-BFFB-EF1F1463C2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600FAB9-38D3-472D-8A87-BE1B4CC458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9089688-E197-4C8B-8240-8D49833F0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7BA5B-E334-4505-A376-E3AA820E0FB3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30DC79C-38C4-41B6-920D-71AC30E19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8461BF5-AE78-4116-9F1A-423BD1622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C6A9-B863-4B22-B3C6-081E99098C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08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D7447E-0ECC-478F-A215-FCB54B8C1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E8A7429-7342-47F9-A63B-9232AB7D1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7BA5B-E334-4505-A376-E3AA820E0FB3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88114AA-52E1-436A-BA08-863053F2A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09C96DB-EBF5-48DA-82F3-9D352F48A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C6A9-B863-4B22-B3C6-081E99098C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354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F8B7FF6-A484-425F-8296-3A9681B3D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7BA5B-E334-4505-A376-E3AA820E0FB3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2374018-0C29-4313-BC67-7F6302898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8A87A8B-BE58-477E-ADA3-5F0AB6859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C6A9-B863-4B22-B3C6-081E99098C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649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E99505-F386-4799-8407-F2DCC92C2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F585AD8-C383-47DC-A394-50E60EC90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EF832F4-E2FC-4A1F-A5A2-F685EA1E63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4EA5459-355C-4030-9DAE-93837B897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7BA5B-E334-4505-A376-E3AA820E0FB3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82CB14E-1DB1-44D2-8926-9E63D538C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0441772-7573-43DE-9E33-F599532E2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C6A9-B863-4B22-B3C6-081E99098C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21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006BD7-2EBA-4EBE-9124-1EF8B300B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84C1E02-83CB-4548-8D94-623B52EA39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5FF8837-D951-408E-A069-53826D88BD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6EA3350-7F86-468B-A67B-C218F4D20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7BA5B-E334-4505-A376-E3AA820E0FB3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EAC5D73-59DB-499C-B1F7-0AA33920C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3E06A24-C745-44C1-85BB-E913BCD27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C6A9-B863-4B22-B3C6-081E99098C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725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3FAB5E8-B942-4D4B-9AF8-9F2057795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B1AE80A-8C18-43CD-A61E-7EAE910ECB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06F4672-07E7-4155-8CDD-7D521C2375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7BA5B-E334-4505-A376-E3AA820E0FB3}" type="datetimeFigureOut">
              <a:rPr lang="en-US" smtClean="0"/>
              <a:pPr/>
              <a:t>7/3/2018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F23000A-BB7B-4C66-BF5B-15B390AD29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E98B365-C059-4947-8AA9-7AAC13AD67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6C6A9-B863-4B22-B3C6-081E99098C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213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A05BDD-CFA9-4803-9A61-52A980A3B0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天国降临的永恒结构</a:t>
            </a:r>
            <a:br>
              <a:rPr lang="zh-CN" altLang="en-US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CN" altLang="en-US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与三类得胜者</a:t>
            </a:r>
            <a:endParaRPr 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BCD9945-D3A8-4AB1-8D24-B51CBDD8C9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221272"/>
            <a:ext cx="6858000" cy="1678489"/>
          </a:xfrm>
        </p:spPr>
        <p:txBody>
          <a:bodyPr/>
          <a:lstStyle/>
          <a:p>
            <a:r>
              <a:rPr lang="zh-CN" altLang="en-US" sz="2100" dirty="0">
                <a:latin typeface="Microsoft YaHei UI" pitchFamily="34" charset="-122"/>
                <a:ea typeface="Microsoft YaHei UI" pitchFamily="34" charset="-122"/>
              </a:rPr>
              <a:t>周小安牧师</a:t>
            </a:r>
          </a:p>
          <a:p>
            <a:r>
              <a:rPr lang="en-US" altLang="zh-CN" sz="2100" dirty="0">
                <a:latin typeface="Microsoft YaHei UI" pitchFamily="34" charset="-122"/>
                <a:ea typeface="Microsoft YaHei UI" pitchFamily="34" charset="-122"/>
              </a:rPr>
              <a:t>2018</a:t>
            </a:r>
            <a:r>
              <a:rPr lang="zh-CN" altLang="en-US" sz="2100" dirty="0">
                <a:latin typeface="Microsoft YaHei UI" pitchFamily="34" charset="-122"/>
                <a:ea typeface="Microsoft YaHei UI" pitchFamily="34" charset="-122"/>
              </a:rPr>
              <a:t>年</a:t>
            </a:r>
            <a:r>
              <a:rPr lang="en-US" altLang="zh-CN" sz="2100" dirty="0">
                <a:latin typeface="Microsoft YaHei UI" pitchFamily="34" charset="-122"/>
                <a:ea typeface="Microsoft YaHei UI" pitchFamily="34" charset="-122"/>
              </a:rPr>
              <a:t>7</a:t>
            </a:r>
            <a:r>
              <a:rPr lang="zh-CN" altLang="en-US" sz="2100" dirty="0">
                <a:latin typeface="Microsoft YaHei UI" pitchFamily="34" charset="-122"/>
                <a:ea typeface="Microsoft YaHei UI" pitchFamily="34" charset="-122"/>
              </a:rPr>
              <a:t>月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224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/>
              <a:t/>
            </a:r>
            <a:br>
              <a:rPr lang="en-US" altLang="zh-CN" dirty="0"/>
            </a:br>
            <a:r>
              <a:rPr lang="zh-CN" altLang="en-US" dirty="0" smtClean="0"/>
              <a:t>二</a:t>
            </a:r>
            <a:r>
              <a:rPr lang="zh-CN" altLang="en-US" dirty="0"/>
              <a:t>、三类得胜</a:t>
            </a:r>
            <a:r>
              <a:rPr lang="zh-CN" altLang="en-US" dirty="0" smtClean="0"/>
              <a:t>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sz="2800" b="1" dirty="0" smtClean="0"/>
              <a:t>（</a:t>
            </a:r>
            <a:r>
              <a:rPr lang="zh-CN" altLang="en-US" sz="2800" b="1" dirty="0"/>
              <a:t>一）三类得胜者的定义之一</a:t>
            </a:r>
          </a:p>
          <a:p>
            <a:r>
              <a:rPr lang="en-US" altLang="zh-CN" sz="2800" b="1" dirty="0"/>
              <a:t>1</a:t>
            </a:r>
            <a:r>
              <a:rPr lang="zh-CN" altLang="en-US" sz="2800" b="1" dirty="0"/>
              <a:t>、第一类得胜者：名字写在生命册上。</a:t>
            </a:r>
          </a:p>
          <a:p>
            <a:r>
              <a:rPr lang="zh-CN" altLang="en-US" dirty="0"/>
              <a:t>启二十</a:t>
            </a:r>
            <a:r>
              <a:rPr lang="en-US" altLang="zh-CN" dirty="0"/>
              <a:t>11-15</a:t>
            </a:r>
            <a:r>
              <a:rPr lang="zh-CN" altLang="en-US" dirty="0"/>
              <a:t>：“我又看见一个白色的大宝座与坐在上面的；从他面前天地都逃避，再无可见之处了。我又看见死了的人，无论大小，都站在宝座前。案卷展开了，</a:t>
            </a:r>
            <a:r>
              <a:rPr lang="zh-CN" altLang="en-US" b="1" u="sng" dirty="0"/>
              <a:t>并且另有一卷展开，就是生命册。</a:t>
            </a:r>
            <a:r>
              <a:rPr lang="zh-CN" altLang="en-US" dirty="0"/>
              <a:t>死了的人都凭着这些案卷所记载的，照他们所行的受审判。于是海交出其中的死人；死亡和阴间也交出其中的死人；他们都照各人所行的受审判。死亡和阴间也被扔在火湖里；这火湖就是第二次的死。</a:t>
            </a:r>
            <a:r>
              <a:rPr lang="zh-CN" altLang="en-US" b="1" u="sng" dirty="0"/>
              <a:t>若有</a:t>
            </a:r>
            <a:r>
              <a:rPr lang="zh-CN" altLang="en-US" b="1" u="sng" dirty="0" smtClean="0"/>
              <a:t>人字</a:t>
            </a:r>
            <a:r>
              <a:rPr lang="zh-CN" altLang="en-US" b="1" u="sng" dirty="0"/>
              <a:t>没记在生命册上</a:t>
            </a:r>
            <a:r>
              <a:rPr lang="zh-CN" altLang="en-US" dirty="0"/>
              <a:t>，他就被扔在火湖里。”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733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2</a:t>
            </a:r>
            <a:r>
              <a:rPr lang="zh-CN" altLang="en-US" sz="3200" dirty="0"/>
              <a:t>、第二类得胜者：名字写在羔羊生命册</a:t>
            </a:r>
            <a:r>
              <a:rPr lang="zh-CN" altLang="en-US" sz="3200" dirty="0" smtClean="0"/>
              <a:t>上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55576" y="1415316"/>
            <a:ext cx="7903810" cy="4966012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200" dirty="0" smtClean="0"/>
              <a:t>启</a:t>
            </a:r>
            <a:r>
              <a:rPr lang="zh-CN" altLang="en-US" sz="3200" dirty="0"/>
              <a:t>二十一</a:t>
            </a:r>
            <a:r>
              <a:rPr lang="en-US" altLang="zh-CN" sz="3200" dirty="0"/>
              <a:t>22-27</a:t>
            </a:r>
            <a:r>
              <a:rPr lang="zh-CN" altLang="en-US" sz="3200" dirty="0"/>
              <a:t>：“我未见城内有殿，因主神，全能者和羔羊为城的殿。那城内又不用日月光照，因有神的荣耀光照，又有羔羊羔羊为城的灯。列国要在城的光里行走；地上的君王必将自己的荣耀归与那城。城门白昼总不关闭，在那里原没有黑夜。人必将列国的荣耀，尊贵归与那城。凡不洁净的，并那行可憎与虚谎之事的，总不得进那城；</a:t>
            </a:r>
            <a:r>
              <a:rPr lang="zh-CN" altLang="en-US" sz="3200" b="1" u="sng" dirty="0"/>
              <a:t>只有名字写在羔羊生命册上的才得进去。</a:t>
            </a:r>
            <a:r>
              <a:rPr lang="zh-CN" altLang="en-US" sz="3200" dirty="0"/>
              <a:t>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509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/>
              <a:t>3</a:t>
            </a:r>
            <a:r>
              <a:rPr lang="zh-CN" altLang="en-US" sz="2800" dirty="0"/>
              <a:t>、第三类得胜者：主的名写在额上（上面）</a:t>
            </a:r>
            <a:r>
              <a:rPr lang="zh-CN" altLang="en-US" sz="2800" dirty="0" smtClean="0"/>
              <a:t>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sz="3200" dirty="0" smtClean="0"/>
              <a:t>启</a:t>
            </a:r>
            <a:r>
              <a:rPr lang="zh-CN" altLang="en-US" sz="3200" dirty="0"/>
              <a:t>三</a:t>
            </a:r>
            <a:r>
              <a:rPr lang="en-US" altLang="zh-CN" sz="3200" dirty="0"/>
              <a:t>12</a:t>
            </a:r>
            <a:r>
              <a:rPr lang="zh-CN" altLang="en-US" sz="3200" dirty="0"/>
              <a:t>：“得胜的，我要叫他在我神的殿中作柱子，他也必不再从那里出去。我又要将我神的名和我神城的名（这城就是从天上、从我神那里降下来的新耶路撒冷），并</a:t>
            </a:r>
            <a:r>
              <a:rPr lang="zh-CN" altLang="en-US" sz="3200" b="1" u="sng" dirty="0"/>
              <a:t>我的新名，都写在他上面。</a:t>
            </a:r>
            <a:r>
              <a:rPr lang="zh-CN" altLang="en-US" sz="3200" dirty="0"/>
              <a:t>”</a:t>
            </a:r>
          </a:p>
          <a:p>
            <a:endParaRPr lang="en-US" altLang="zh-CN" sz="3200" dirty="0" smtClean="0"/>
          </a:p>
          <a:p>
            <a:r>
              <a:rPr lang="zh-CN" altLang="en-US" sz="3200" dirty="0" smtClean="0"/>
              <a:t>启</a:t>
            </a:r>
            <a:r>
              <a:rPr lang="zh-CN" altLang="en-US" sz="3200" dirty="0"/>
              <a:t>十四</a:t>
            </a:r>
            <a:r>
              <a:rPr lang="en-US" altLang="zh-CN" sz="3200" dirty="0"/>
              <a:t>1</a:t>
            </a:r>
            <a:r>
              <a:rPr lang="zh-CN" altLang="en-US" sz="3200" dirty="0"/>
              <a:t>：“我又观看，见羔羊站在锡安山同他又有十四万四千人，都有</a:t>
            </a:r>
            <a:r>
              <a:rPr lang="zh-CN" altLang="en-US" sz="3200" b="1" u="sng" dirty="0"/>
              <a:t>他的名和他父的名，写在额上。”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758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/>
              <a:t>3</a:t>
            </a:r>
            <a:r>
              <a:rPr lang="zh-CN" altLang="en-US" sz="2800" dirty="0"/>
              <a:t>、第三类得胜者：主的名写在额上（上面）。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sz="3600" dirty="0"/>
              <a:t>启二十二</a:t>
            </a:r>
            <a:r>
              <a:rPr lang="en-US" altLang="zh-CN" sz="3600" dirty="0"/>
              <a:t>3-5</a:t>
            </a:r>
            <a:r>
              <a:rPr lang="zh-CN" altLang="en-US" sz="3600" dirty="0"/>
              <a:t>：“以后再没有咒诅。在城里有神和羔羊的宝座；他的仆人都要事奉他，也要见他的面。</a:t>
            </a:r>
            <a:r>
              <a:rPr lang="zh-CN" altLang="en-US" sz="3600" b="1" u="sng" dirty="0"/>
              <a:t>他的名字必写在他们的额上。</a:t>
            </a:r>
            <a:r>
              <a:rPr lang="zh-CN" altLang="en-US" sz="3600" dirty="0"/>
              <a:t>不再有黑夜。他们也不用灯光、日光，因为主神要光照他们；他们要作王，直到永永远远。”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994992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（二）三类得胜者的定义之</a:t>
            </a:r>
            <a:r>
              <a:rPr lang="zh-CN" altLang="en-US" dirty="0" smtClean="0"/>
              <a:t>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sz="2800" b="1" dirty="0" smtClean="0"/>
              <a:t>1</a:t>
            </a:r>
            <a:r>
              <a:rPr lang="zh-CN" altLang="en-US" sz="2800" b="1" dirty="0"/>
              <a:t>、第一类得胜者：住在圣城新耶路撒冷外，不可进城。</a:t>
            </a:r>
          </a:p>
          <a:p>
            <a:r>
              <a:rPr lang="zh-CN" altLang="en-US" dirty="0"/>
              <a:t>	</a:t>
            </a:r>
            <a:endParaRPr lang="en-US" altLang="zh-CN" dirty="0" smtClean="0"/>
          </a:p>
          <a:p>
            <a:pPr marL="319088" lvl="1" indent="0">
              <a:buNone/>
            </a:pPr>
            <a:r>
              <a:rPr lang="en-US" altLang="zh-CN" sz="3000" dirty="0"/>
              <a:t> </a:t>
            </a:r>
            <a:r>
              <a:rPr lang="en-US" altLang="zh-CN" sz="3000" dirty="0" smtClean="0"/>
              <a:t>     </a:t>
            </a:r>
            <a:r>
              <a:rPr lang="zh-CN" altLang="en-US" sz="3000" dirty="0" smtClean="0"/>
              <a:t>启</a:t>
            </a:r>
            <a:r>
              <a:rPr lang="zh-CN" altLang="en-US" sz="3000" dirty="0"/>
              <a:t>二十</a:t>
            </a:r>
            <a:r>
              <a:rPr lang="en-US" altLang="zh-CN" sz="3000" dirty="0"/>
              <a:t>15</a:t>
            </a:r>
            <a:r>
              <a:rPr lang="zh-CN" altLang="en-US" sz="3000" dirty="0"/>
              <a:t>：“若有人名字没记在生命册上，他就被扔在火湖里。”</a:t>
            </a:r>
          </a:p>
          <a:p>
            <a:r>
              <a:rPr lang="zh-CN" altLang="en-US" sz="3200" dirty="0"/>
              <a:t>	启二十一</a:t>
            </a:r>
            <a:r>
              <a:rPr lang="en-US" altLang="zh-CN" sz="3200" dirty="0"/>
              <a:t>26-27</a:t>
            </a:r>
            <a:r>
              <a:rPr lang="zh-CN" altLang="en-US" sz="3200" dirty="0"/>
              <a:t>：“凡不洁净的，并那行可憎与虚谎之事的，总不得进那城；只有名字写在羔</a:t>
            </a:r>
            <a:r>
              <a:rPr lang="zh-CN" altLang="en-US" sz="3200" dirty="0" smtClean="0"/>
              <a:t>羊生</a:t>
            </a:r>
            <a:r>
              <a:rPr lang="zh-CN" altLang="en-US" sz="3200" dirty="0"/>
              <a:t>命册上的才得进去。”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65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</a:t>
            </a:r>
            <a:r>
              <a:rPr lang="zh-CN" altLang="en-US" dirty="0"/>
              <a:t>、第二类得胜者：住在圣城新耶路撒冷外，可以进城</a:t>
            </a:r>
            <a:r>
              <a:rPr lang="zh-CN" altLang="en-US" dirty="0" smtClean="0"/>
              <a:t>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/>
              <a:t>	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sz="4400" b="1" dirty="0" smtClean="0"/>
              <a:t>   </a:t>
            </a:r>
            <a:r>
              <a:rPr lang="zh-CN" altLang="en-US" sz="3200" b="1" dirty="0" smtClean="0"/>
              <a:t>启</a:t>
            </a:r>
            <a:r>
              <a:rPr lang="zh-CN" altLang="en-US" sz="3200" b="1" dirty="0"/>
              <a:t>二十一</a:t>
            </a:r>
            <a:r>
              <a:rPr lang="en-US" altLang="zh-CN" sz="3200" b="1" dirty="0"/>
              <a:t>27</a:t>
            </a:r>
            <a:r>
              <a:rPr lang="zh-CN" altLang="en-US" sz="3200" b="1" dirty="0"/>
              <a:t>：“只有名字</a:t>
            </a:r>
            <a:r>
              <a:rPr lang="zh-CN" altLang="en-US" sz="3200" b="1" u="sng" dirty="0"/>
              <a:t>写在羔羊生命册上的才得进去</a:t>
            </a:r>
            <a:r>
              <a:rPr lang="zh-CN" altLang="en-US" sz="3200" b="1" dirty="0"/>
              <a:t>。”	</a:t>
            </a:r>
          </a:p>
          <a:p>
            <a:r>
              <a:rPr lang="zh-CN" altLang="en-US" sz="3200" b="1" dirty="0"/>
              <a:t>启二十二</a:t>
            </a:r>
            <a:r>
              <a:rPr lang="en-US" altLang="zh-CN" sz="3200" b="1" dirty="0"/>
              <a:t>14</a:t>
            </a:r>
            <a:r>
              <a:rPr lang="zh-CN" altLang="en-US" sz="3200" b="1" dirty="0"/>
              <a:t>：“那些洗净自己衣服的有福了！可得权柄能到生命树那里，也能从门进入。”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219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</a:t>
            </a:r>
            <a:r>
              <a:rPr lang="zh-CN" altLang="en-US" dirty="0"/>
              <a:t>、第三类得胜者：住在圣城新耶路撒冷内</a:t>
            </a:r>
            <a:r>
              <a:rPr lang="zh-CN" altLang="en-US" dirty="0" smtClean="0"/>
              <a:t>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sz="3200" b="1" dirty="0" smtClean="0"/>
              <a:t>启二十一</a:t>
            </a:r>
            <a:r>
              <a:rPr lang="en-US" altLang="zh-CN" sz="3200" b="1" dirty="0" smtClean="0"/>
              <a:t>23</a:t>
            </a:r>
            <a:r>
              <a:rPr lang="zh-CN" altLang="en-US" sz="3200" b="1" dirty="0" smtClean="0"/>
              <a:t>：“那城内又不用日月光照，因有神的荣耀光照，又有羔羊为城的灯。”</a:t>
            </a:r>
            <a:endParaRPr lang="en-US" altLang="zh-CN" sz="3200" b="1" dirty="0" smtClean="0"/>
          </a:p>
          <a:p>
            <a:r>
              <a:rPr lang="zh-CN" altLang="en-US" sz="3200" b="1" dirty="0" smtClean="0"/>
              <a:t>启</a:t>
            </a:r>
            <a:r>
              <a:rPr lang="zh-CN" altLang="en-US" sz="3200" b="1" dirty="0"/>
              <a:t>二十二</a:t>
            </a:r>
            <a:r>
              <a:rPr lang="en-US" altLang="zh-CN" sz="3200" b="1" dirty="0"/>
              <a:t>3-5</a:t>
            </a:r>
            <a:r>
              <a:rPr lang="zh-CN" altLang="en-US" sz="3200" b="1" dirty="0"/>
              <a:t>：“以后再没有咒诅。在城里有神和羔羊的宝座；</a:t>
            </a:r>
            <a:r>
              <a:rPr lang="zh-CN" altLang="en-US" sz="3200" b="1" u="sng" dirty="0"/>
              <a:t>他的仆人都要事奉他，也要见他的面。</a:t>
            </a:r>
            <a:r>
              <a:rPr lang="zh-CN" altLang="en-US" sz="3200" b="1" dirty="0"/>
              <a:t>他的名字必写在他们的额上。</a:t>
            </a:r>
            <a:r>
              <a:rPr lang="zh-CN" altLang="en-US" sz="3200" b="1" u="sng" dirty="0"/>
              <a:t>不再有黑夜。他们也不用灯光、日光，因为主神要光照他们</a:t>
            </a:r>
            <a:r>
              <a:rPr lang="zh-CN" altLang="en-US" sz="3200" b="1" dirty="0"/>
              <a:t>；他们要作王，直到永永远远。”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0076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（三）三类得胜者的定义之</a:t>
            </a:r>
            <a:r>
              <a:rPr lang="zh-CN" altLang="en-US" dirty="0" smtClean="0"/>
              <a:t>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sz="3200" b="1" dirty="0" smtClean="0"/>
              <a:t>1</a:t>
            </a:r>
            <a:r>
              <a:rPr lang="zh-CN" altLang="en-US" sz="3200" b="1" dirty="0"/>
              <a:t>、第一类得胜者：警醒看守衣服的。</a:t>
            </a:r>
          </a:p>
          <a:p>
            <a:endParaRPr lang="en-US" altLang="zh-CN" dirty="0" smtClean="0"/>
          </a:p>
          <a:p>
            <a:r>
              <a:rPr lang="zh-CN" altLang="en-US" sz="2800" dirty="0" smtClean="0"/>
              <a:t>启</a:t>
            </a:r>
            <a:r>
              <a:rPr lang="zh-CN" altLang="en-US" sz="2800" dirty="0"/>
              <a:t>十六</a:t>
            </a:r>
            <a:r>
              <a:rPr lang="en-US" altLang="zh-CN" sz="2800" dirty="0"/>
              <a:t>15</a:t>
            </a:r>
            <a:r>
              <a:rPr lang="zh-CN" altLang="en-US" sz="2800" dirty="0"/>
              <a:t>：“看哪，我来像贼一样。</a:t>
            </a:r>
            <a:r>
              <a:rPr lang="zh-CN" altLang="en-US" sz="2800" b="1" u="sng" dirty="0"/>
              <a:t>那警醒、看守衣服，</a:t>
            </a:r>
            <a:r>
              <a:rPr lang="zh-CN" altLang="en-US" sz="2800" dirty="0"/>
              <a:t>免得赤身而行，叫人见他羞耻的有福了！</a:t>
            </a:r>
            <a:r>
              <a:rPr lang="zh-CN" altLang="en-US" sz="2800" dirty="0" smtClean="0"/>
              <a:t>”</a:t>
            </a:r>
            <a:endParaRPr lang="en-US" altLang="zh-CN" sz="2800" dirty="0" smtClean="0"/>
          </a:p>
          <a:p>
            <a:r>
              <a:rPr lang="zh-CN" altLang="en-US" sz="2800" dirty="0" smtClean="0"/>
              <a:t>林前十五</a:t>
            </a:r>
            <a:r>
              <a:rPr lang="en-US" altLang="zh-CN" sz="2800" dirty="0" smtClean="0"/>
              <a:t>1-2</a:t>
            </a:r>
            <a:r>
              <a:rPr lang="zh-CN" altLang="en-US" sz="2800" dirty="0" smtClean="0"/>
              <a:t>：“弟兄们，我如今把先前所传给你们的福音，告诉你们知道；这福音你们也领受了，又靠着</a:t>
            </a:r>
            <a:r>
              <a:rPr lang="zh-CN" altLang="en-US" sz="2800" b="1" u="sng" dirty="0" smtClean="0"/>
              <a:t>站立得住</a:t>
            </a:r>
            <a:r>
              <a:rPr lang="zh-CN" altLang="en-US" sz="2800" dirty="0" smtClean="0"/>
              <a:t>；并且你们</a:t>
            </a:r>
            <a:r>
              <a:rPr lang="zh-CN" altLang="en-US" sz="2800" b="1" u="sng" dirty="0" smtClean="0"/>
              <a:t>若不是徒然相信，能以持守我所传给你们的，就必因这福音得救。”</a:t>
            </a:r>
            <a:endParaRPr lang="zh-CN" altLang="en-US" sz="2800" b="1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0326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dirty="0"/>
              <a:t>2</a:t>
            </a:r>
            <a:r>
              <a:rPr lang="zh-CN" altLang="en-US" sz="3600" dirty="0"/>
              <a:t>、第二类得胜者：洗净自己衣服的</a:t>
            </a:r>
            <a:r>
              <a:rPr lang="zh-CN" altLang="en-US" sz="3600" dirty="0" smtClean="0"/>
              <a:t>。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sz="4000" b="1" dirty="0" smtClean="0"/>
              <a:t>启</a:t>
            </a:r>
            <a:r>
              <a:rPr lang="zh-CN" altLang="en-US" sz="4000" b="1" dirty="0"/>
              <a:t>二十二</a:t>
            </a:r>
            <a:r>
              <a:rPr lang="en-US" altLang="zh-CN" sz="4000" b="1" dirty="0"/>
              <a:t>14</a:t>
            </a:r>
            <a:r>
              <a:rPr lang="zh-CN" altLang="en-US" sz="4000" b="1" dirty="0"/>
              <a:t>：“那些</a:t>
            </a:r>
            <a:r>
              <a:rPr lang="zh-CN" altLang="en-US" sz="4000" b="1" u="sng" dirty="0"/>
              <a:t>洗净自己衣服的</a:t>
            </a:r>
            <a:r>
              <a:rPr lang="zh-CN" altLang="en-US" sz="4000" b="1" dirty="0"/>
              <a:t>有福了！</a:t>
            </a:r>
            <a:r>
              <a:rPr lang="zh-CN" altLang="en-US" sz="4000" b="1" u="sng" dirty="0"/>
              <a:t>可得权柄能到生命树那里，也能从门进城。</a:t>
            </a:r>
            <a:r>
              <a:rPr lang="zh-CN" altLang="en-US" sz="4000" b="1" dirty="0"/>
              <a:t>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3827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3</a:t>
            </a:r>
            <a:r>
              <a:rPr lang="zh-CN" altLang="en-US" sz="3200" dirty="0"/>
              <a:t>、第三类得胜者</a:t>
            </a:r>
            <a:r>
              <a:rPr lang="zh-CN" altLang="en-US" sz="3200" dirty="0" smtClean="0"/>
              <a:t>：蒙</a:t>
            </a:r>
            <a:r>
              <a:rPr lang="zh-CN" altLang="en-US" sz="3200" dirty="0"/>
              <a:t>恩得穿光明洁白的细麻</a:t>
            </a:r>
            <a:r>
              <a:rPr lang="zh-CN" altLang="en-US" sz="3200" dirty="0" smtClean="0"/>
              <a:t>衣。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zh-CN" altLang="en-US" sz="3600" b="1" dirty="0" smtClean="0"/>
              <a:t>启</a:t>
            </a:r>
            <a:r>
              <a:rPr lang="zh-CN" altLang="en-US" sz="3600" b="1" dirty="0"/>
              <a:t>十九</a:t>
            </a:r>
            <a:r>
              <a:rPr lang="en-US" altLang="zh-CN" sz="3600" b="1" dirty="0"/>
              <a:t>7-8</a:t>
            </a:r>
            <a:r>
              <a:rPr lang="zh-CN" altLang="en-US" sz="3600" b="1" dirty="0"/>
              <a:t>：“我们要欢喜快乐，将荣耀归给他。因为</a:t>
            </a:r>
            <a:r>
              <a:rPr lang="zh-CN" altLang="en-US" sz="3600" b="1" u="sng" dirty="0"/>
              <a:t>羔羊婚娶</a:t>
            </a:r>
            <a:r>
              <a:rPr lang="zh-CN" altLang="en-US" sz="3600" b="1" dirty="0"/>
              <a:t>的时候到了，</a:t>
            </a:r>
            <a:r>
              <a:rPr lang="zh-CN" altLang="en-US" sz="3600" b="1" u="sng" dirty="0"/>
              <a:t>新妇</a:t>
            </a:r>
            <a:r>
              <a:rPr lang="zh-CN" altLang="en-US" sz="3600" b="1" dirty="0"/>
              <a:t>也自己预备好了，就蒙恩得</a:t>
            </a:r>
            <a:r>
              <a:rPr lang="zh-CN" altLang="en-US" sz="3600" b="1" u="sng" dirty="0"/>
              <a:t>穿光明洁白的细麻衣</a:t>
            </a:r>
            <a:r>
              <a:rPr lang="zh-CN" altLang="en-US" sz="3600" b="1" dirty="0"/>
              <a:t>，这细麻衣就是圣徒所行的义。”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281531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一、天国降临的永恒结构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（一）原初创造的永恒结构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创一</a:t>
            </a:r>
            <a:r>
              <a:rPr lang="en-US" altLang="zh-CN" dirty="0" smtClean="0"/>
              <a:t>1</a:t>
            </a:r>
            <a:r>
              <a:rPr lang="zh-CN" altLang="en-US" dirty="0" smtClean="0"/>
              <a:t>：“起初，神创造天地。”</a:t>
            </a:r>
            <a:r>
              <a:rPr lang="en-US" altLang="zh-CN" dirty="0" smtClean="0"/>
              <a:t>——</a:t>
            </a:r>
            <a:r>
              <a:rPr lang="zh-CN" altLang="en-US" dirty="0" smtClean="0">
                <a:solidFill>
                  <a:srgbClr val="FF0000"/>
                </a:solidFill>
              </a:rPr>
              <a:t>领域</a:t>
            </a:r>
            <a:r>
              <a:rPr lang="en-US" altLang="zh-CN" dirty="0" smtClean="0">
                <a:solidFill>
                  <a:srgbClr val="FF0000"/>
                </a:solidFill>
              </a:rPr>
              <a:t>3</a:t>
            </a:r>
          </a:p>
          <a:p>
            <a:pPr lvl="1"/>
            <a:r>
              <a:rPr lang="zh-CN" altLang="en-US" dirty="0" smtClean="0"/>
              <a:t>创一</a:t>
            </a:r>
            <a:r>
              <a:rPr lang="en-US" altLang="zh-CN" dirty="0" smtClean="0"/>
              <a:t>8</a:t>
            </a:r>
            <a:r>
              <a:rPr lang="zh-CN" altLang="en-US" dirty="0" smtClean="0"/>
              <a:t>：“耶和华神在东方的伊甸立了一个园子，把所造的人安置在那里。”</a:t>
            </a:r>
            <a:r>
              <a:rPr lang="en-US" altLang="zh-CN" dirty="0" smtClean="0"/>
              <a:t>——</a:t>
            </a:r>
            <a:r>
              <a:rPr lang="zh-CN" altLang="en-US" dirty="0" smtClean="0">
                <a:solidFill>
                  <a:srgbClr val="FF0000"/>
                </a:solidFill>
              </a:rPr>
              <a:t>领域</a:t>
            </a:r>
            <a:r>
              <a:rPr lang="en-US" altLang="zh-CN" dirty="0" smtClean="0">
                <a:solidFill>
                  <a:srgbClr val="FF0000"/>
                </a:solidFill>
              </a:rPr>
              <a:t>2</a:t>
            </a:r>
          </a:p>
          <a:p>
            <a:pPr lvl="1"/>
            <a:r>
              <a:rPr lang="zh-CN" altLang="en-US" dirty="0" smtClean="0"/>
              <a:t>创一</a:t>
            </a:r>
            <a:r>
              <a:rPr lang="en-US" altLang="zh-CN" dirty="0" smtClean="0"/>
              <a:t>8</a:t>
            </a:r>
            <a:r>
              <a:rPr lang="zh-CN" altLang="en-US" dirty="0" smtClean="0"/>
              <a:t>下</a:t>
            </a:r>
            <a:r>
              <a:rPr lang="en-US" altLang="zh-CN" dirty="0" smtClean="0"/>
              <a:t>-9</a:t>
            </a:r>
            <a:r>
              <a:rPr lang="zh-CN" altLang="en-US" dirty="0" smtClean="0"/>
              <a:t>上：“</a:t>
            </a:r>
            <a:r>
              <a:rPr lang="en-US" altLang="zh-CN" dirty="0" smtClean="0"/>
              <a:t>……</a:t>
            </a:r>
            <a:r>
              <a:rPr lang="zh-CN" altLang="en-US" dirty="0" smtClean="0"/>
              <a:t>园子当中又有生命树和分别善恶树。有河从伊甸流出来滋润那园子，</a:t>
            </a:r>
            <a:r>
              <a:rPr lang="en-US" altLang="zh-CN" dirty="0" smtClean="0"/>
              <a:t>……</a:t>
            </a:r>
            <a:r>
              <a:rPr lang="zh-CN" altLang="en-US" dirty="0" smtClean="0"/>
              <a:t>。”</a:t>
            </a:r>
            <a:r>
              <a:rPr lang="en-US" altLang="zh-CN" dirty="0" smtClean="0"/>
              <a:t>——</a:t>
            </a:r>
            <a:r>
              <a:rPr lang="zh-CN" altLang="en-US" dirty="0" smtClean="0">
                <a:solidFill>
                  <a:srgbClr val="FF0000"/>
                </a:solidFill>
              </a:rPr>
              <a:t>领域</a:t>
            </a:r>
            <a:r>
              <a:rPr lang="en-US" altLang="zh-CN" dirty="0" smtClean="0">
                <a:solidFill>
                  <a:srgbClr val="FF0000"/>
                </a:solidFill>
              </a:rPr>
              <a:t>1</a:t>
            </a:r>
          </a:p>
          <a:p>
            <a:pPr lvl="1"/>
            <a:r>
              <a:rPr lang="zh-CN" altLang="en-US" dirty="0" smtClean="0"/>
              <a:t>创一</a:t>
            </a:r>
            <a:r>
              <a:rPr lang="en-US" altLang="zh-CN" dirty="0" smtClean="0"/>
              <a:t>2</a:t>
            </a:r>
            <a:r>
              <a:rPr lang="zh-CN" altLang="en-US" dirty="0" smtClean="0"/>
              <a:t>上：“地是空虚混沌、渊面黑暗；</a:t>
            </a:r>
            <a:r>
              <a:rPr lang="en-US" altLang="zh-CN" dirty="0" smtClean="0"/>
              <a:t>……</a:t>
            </a:r>
            <a:r>
              <a:rPr lang="zh-CN" altLang="en-US" dirty="0" smtClean="0"/>
              <a:t>。”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创三</a:t>
            </a:r>
            <a:r>
              <a:rPr lang="en-US" altLang="zh-CN" dirty="0" smtClean="0"/>
              <a:t>1</a:t>
            </a:r>
            <a:r>
              <a:rPr lang="zh-CN" altLang="en-US" dirty="0" smtClean="0"/>
              <a:t>上：“耶和华神所造的，唯有蛇比田野一切的活物更狡猾。”</a:t>
            </a:r>
            <a:r>
              <a:rPr lang="en-US" altLang="zh-CN" dirty="0" smtClean="0"/>
              <a:t>——</a:t>
            </a:r>
            <a:r>
              <a:rPr lang="zh-CN" altLang="en-US" dirty="0" smtClean="0">
                <a:solidFill>
                  <a:srgbClr val="FF0000"/>
                </a:solidFill>
              </a:rPr>
              <a:t>领域</a:t>
            </a:r>
            <a:r>
              <a:rPr lang="en-US" altLang="zh-CN" dirty="0" smtClean="0">
                <a:solidFill>
                  <a:srgbClr val="FF0000"/>
                </a:solidFill>
              </a:rPr>
              <a:t>4</a:t>
            </a:r>
            <a:r>
              <a:rPr lang="zh-CN" altLang="en-US" dirty="0" smtClean="0">
                <a:solidFill>
                  <a:srgbClr val="FF0000"/>
                </a:solidFill>
              </a:rPr>
              <a:t>。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6488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（四）三类得胜者的应</a:t>
            </a:r>
            <a:r>
              <a:rPr lang="zh-CN" altLang="en-US" dirty="0" smtClean="0"/>
              <a:t>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/>
              <a:t>	</a:t>
            </a:r>
            <a:r>
              <a:rPr lang="en-US" altLang="zh-CN" sz="3600" b="1" dirty="0"/>
              <a:t>1</a:t>
            </a:r>
            <a:r>
              <a:rPr lang="zh-CN" altLang="en-US" sz="3600" b="1" dirty="0"/>
              <a:t>、第一类得胜者的应许：</a:t>
            </a:r>
          </a:p>
          <a:p>
            <a:r>
              <a:rPr lang="zh-CN" altLang="en-US" dirty="0"/>
              <a:t>	</a:t>
            </a:r>
            <a:endParaRPr lang="en-US" altLang="zh-CN" dirty="0" smtClean="0"/>
          </a:p>
          <a:p>
            <a:pPr marL="319088" lvl="1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</a:t>
            </a:r>
            <a:r>
              <a:rPr lang="zh-CN" altLang="en-US" sz="3200" b="1" dirty="0" smtClean="0"/>
              <a:t>启</a:t>
            </a:r>
            <a:r>
              <a:rPr lang="zh-CN" altLang="en-US" sz="3200" b="1" dirty="0"/>
              <a:t>二</a:t>
            </a:r>
            <a:r>
              <a:rPr lang="en-US" altLang="zh-CN" sz="3200" b="1" dirty="0"/>
              <a:t>11</a:t>
            </a:r>
            <a:r>
              <a:rPr lang="zh-CN" altLang="en-US" sz="3200" b="1" dirty="0"/>
              <a:t>下：“</a:t>
            </a:r>
            <a:r>
              <a:rPr lang="en-US" altLang="zh-CN" sz="3200" b="1" dirty="0"/>
              <a:t>……</a:t>
            </a:r>
            <a:r>
              <a:rPr lang="zh-CN" altLang="en-US" sz="3200" b="1" dirty="0"/>
              <a:t>得胜的，必不受第二次死的害。”</a:t>
            </a:r>
          </a:p>
          <a:p>
            <a:r>
              <a:rPr lang="zh-CN" altLang="en-US" sz="3200" b="1" dirty="0"/>
              <a:t>	</a:t>
            </a:r>
            <a:endParaRPr lang="en-US" altLang="zh-CN" sz="3200" b="1" dirty="0" smtClean="0"/>
          </a:p>
          <a:p>
            <a:r>
              <a:rPr lang="en-US" altLang="zh-CN" sz="3200" b="1" dirty="0"/>
              <a:t> </a:t>
            </a:r>
            <a:r>
              <a:rPr lang="en-US" altLang="zh-CN" sz="3200" b="1" dirty="0" smtClean="0"/>
              <a:t>     </a:t>
            </a:r>
            <a:r>
              <a:rPr lang="zh-CN" altLang="en-US" sz="3200" b="1" dirty="0" smtClean="0"/>
              <a:t>启</a:t>
            </a:r>
            <a:r>
              <a:rPr lang="zh-CN" altLang="en-US" sz="3200" b="1" dirty="0"/>
              <a:t>三</a:t>
            </a:r>
            <a:r>
              <a:rPr lang="en-US" altLang="zh-CN" sz="3200" b="1" dirty="0"/>
              <a:t>5</a:t>
            </a:r>
            <a:r>
              <a:rPr lang="zh-CN" altLang="en-US" sz="3200" b="1" dirty="0"/>
              <a:t>中：“凡得胜的，</a:t>
            </a:r>
            <a:r>
              <a:rPr lang="en-US" altLang="zh-CN" sz="3200" b="1" dirty="0"/>
              <a:t>……</a:t>
            </a:r>
            <a:r>
              <a:rPr lang="zh-CN" altLang="en-US" sz="3200" b="1" dirty="0"/>
              <a:t>我也必不从生命册上涂抹他的名</a:t>
            </a:r>
            <a:r>
              <a:rPr lang="en-US" altLang="zh-CN" sz="3200" b="1" dirty="0"/>
              <a:t>……</a:t>
            </a:r>
            <a:r>
              <a:rPr lang="zh-CN" altLang="en-US" sz="3200" b="1" dirty="0"/>
              <a:t>。”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4800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</a:t>
            </a:r>
            <a:r>
              <a:rPr lang="zh-CN" altLang="en-US" dirty="0"/>
              <a:t>、第二类得胜者的应许</a:t>
            </a:r>
            <a:r>
              <a:rPr lang="zh-CN" altLang="en-US" dirty="0" smtClean="0"/>
              <a:t>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/>
              <a:t>	</a:t>
            </a:r>
            <a:endParaRPr lang="en-US" altLang="zh-CN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      </a:t>
            </a:r>
            <a:r>
              <a:rPr lang="zh-CN" altLang="en-US" sz="3200" b="1" dirty="0" smtClean="0"/>
              <a:t>启</a:t>
            </a:r>
            <a:r>
              <a:rPr lang="zh-CN" altLang="en-US" sz="3200" b="1" dirty="0"/>
              <a:t>二</a:t>
            </a:r>
            <a:r>
              <a:rPr lang="en-US" altLang="zh-CN" sz="3200" b="1" dirty="0"/>
              <a:t>7</a:t>
            </a:r>
            <a:r>
              <a:rPr lang="zh-CN" altLang="en-US" sz="3200" b="1" dirty="0"/>
              <a:t>下：“</a:t>
            </a:r>
            <a:r>
              <a:rPr lang="en-US" altLang="zh-CN" sz="3200" b="1" dirty="0"/>
              <a:t>……</a:t>
            </a:r>
            <a:r>
              <a:rPr lang="zh-CN" altLang="en-US" sz="3200" b="1" dirty="0"/>
              <a:t>得胜的，我必将神乐园中生命树的果子赐给他吃。”</a:t>
            </a:r>
          </a:p>
          <a:p>
            <a:endParaRPr lang="en-US" altLang="zh-CN" sz="3200" b="1" dirty="0" smtClean="0"/>
          </a:p>
          <a:p>
            <a:r>
              <a:rPr lang="en-US" altLang="zh-CN" sz="3200" b="1" dirty="0"/>
              <a:t> </a:t>
            </a:r>
            <a:r>
              <a:rPr lang="en-US" altLang="zh-CN" sz="3200" b="1" dirty="0" smtClean="0"/>
              <a:t>      </a:t>
            </a:r>
            <a:r>
              <a:rPr lang="zh-CN" altLang="en-US" sz="3200" b="1" dirty="0" smtClean="0"/>
              <a:t>启</a:t>
            </a:r>
            <a:r>
              <a:rPr lang="zh-CN" altLang="en-US" sz="3200" b="1" dirty="0"/>
              <a:t>二</a:t>
            </a:r>
            <a:r>
              <a:rPr lang="en-US" altLang="zh-CN" sz="3200" b="1" dirty="0"/>
              <a:t>17</a:t>
            </a:r>
            <a:r>
              <a:rPr lang="zh-CN" altLang="en-US" sz="3200" b="1" dirty="0"/>
              <a:t>中、下：“</a:t>
            </a:r>
            <a:r>
              <a:rPr lang="en-US" altLang="zh-CN" sz="3200" b="1" dirty="0"/>
              <a:t>……</a:t>
            </a:r>
            <a:r>
              <a:rPr lang="zh-CN" altLang="en-US" sz="3200" b="1" dirty="0"/>
              <a:t>得胜的，我必将那隐藏的吗哪赐给他，并赐他一块白石，石上写着新名，除了那领受的以外，没有人能认识。”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2744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</a:t>
            </a:r>
            <a:r>
              <a:rPr lang="zh-CN" altLang="en-US" dirty="0"/>
              <a:t>、第三类得胜者的应许</a:t>
            </a:r>
            <a:r>
              <a:rPr lang="zh-CN" altLang="en-US" dirty="0" smtClean="0"/>
              <a:t>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</a:t>
            </a:r>
            <a:r>
              <a:rPr lang="zh-CN" altLang="en-US" sz="3200" b="1" dirty="0" smtClean="0"/>
              <a:t>启</a:t>
            </a:r>
            <a:r>
              <a:rPr lang="zh-CN" altLang="en-US" sz="3200" b="1" dirty="0"/>
              <a:t>二</a:t>
            </a:r>
            <a:r>
              <a:rPr lang="en-US" altLang="zh-CN" sz="3200" b="1" dirty="0"/>
              <a:t>26-27</a:t>
            </a:r>
            <a:r>
              <a:rPr lang="zh-CN" altLang="en-US" sz="3200" b="1" dirty="0"/>
              <a:t>：“那得胜又遵守我命令到底的，我要赐给他权柄制服列国。他必用铁杖辖管他们，将他们如同窑匠的瓦器打得粉碎，像我从我父领受的权柄一样。”</a:t>
            </a:r>
          </a:p>
          <a:p>
            <a:r>
              <a:rPr lang="zh-CN" altLang="en-US" sz="3200" b="1" dirty="0" smtClean="0"/>
              <a:t>       启</a:t>
            </a:r>
            <a:r>
              <a:rPr lang="zh-CN" altLang="en-US" sz="3200" b="1" dirty="0"/>
              <a:t>三</a:t>
            </a:r>
            <a:r>
              <a:rPr lang="en-US" altLang="zh-CN" sz="3200" b="1" dirty="0"/>
              <a:t>21</a:t>
            </a:r>
            <a:r>
              <a:rPr lang="zh-CN" altLang="en-US" sz="3200" b="1" dirty="0"/>
              <a:t>：“得胜的，我要赐他在我宝座上与我同坐，就如我得了胜，在我父的宝座上与他同坐一般。”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475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</a:t>
            </a:r>
            <a:r>
              <a:rPr lang="zh-CN" altLang="en-US" dirty="0" smtClean="0"/>
              <a:t>、第三类得胜者的应许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sz="3200" b="1" dirty="0" smtClean="0"/>
              <a:t>启二十二</a:t>
            </a:r>
            <a:r>
              <a:rPr lang="en-US" altLang="zh-CN" sz="3200" b="1" dirty="0" smtClean="0"/>
              <a:t>3-4</a:t>
            </a:r>
            <a:r>
              <a:rPr lang="zh-CN" altLang="en-US" sz="3200" b="1" dirty="0" smtClean="0"/>
              <a:t>：“以后再没有咒诅。在城里有神和羔羊的宝座，他的仆人都要侍奉他，也要见他的面。他的名字必写在他们的额上。”</a:t>
            </a:r>
            <a:endParaRPr lang="en-US" altLang="zh-CN" sz="3200" b="1" smtClean="0"/>
          </a:p>
          <a:p>
            <a:endParaRPr lang="en-US" altLang="zh-CN" sz="3200" b="1" dirty="0" smtClean="0"/>
          </a:p>
          <a:p>
            <a:r>
              <a:rPr lang="zh-CN" altLang="en-US" sz="3200" b="1" dirty="0" smtClean="0"/>
              <a:t>启三</a:t>
            </a:r>
            <a:r>
              <a:rPr lang="en-US" altLang="zh-CN" sz="3200" b="1" dirty="0" smtClean="0"/>
              <a:t>12</a:t>
            </a:r>
            <a:r>
              <a:rPr lang="zh-CN" altLang="en-US" sz="3200" b="1" dirty="0" smtClean="0"/>
              <a:t>上：“得胜的，我要叫他在我神殿中作柱子，他也必不再从那里出去。”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859001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一、天国降临的永恒结构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（二）圣殿的永恒结构</a:t>
            </a:r>
            <a:endParaRPr lang="en-US" altLang="zh-CN" dirty="0" smtClean="0"/>
          </a:p>
          <a:p>
            <a:r>
              <a:rPr lang="zh-CN" altLang="en-US" dirty="0" smtClean="0"/>
              <a:t>（三）天国福音的永恒结构</a:t>
            </a:r>
            <a:endParaRPr lang="en-US" altLang="zh-CN" dirty="0" smtClean="0"/>
          </a:p>
          <a:p>
            <a:r>
              <a:rPr lang="zh-CN" altLang="en-US" dirty="0" smtClean="0"/>
              <a:t>约一</a:t>
            </a:r>
            <a:r>
              <a:rPr lang="en-US" altLang="zh-CN" dirty="0" smtClean="0"/>
              <a:t>14</a:t>
            </a:r>
            <a:r>
              <a:rPr lang="zh-CN" altLang="en-US" dirty="0" smtClean="0"/>
              <a:t>：“道成了肉身，住在我们中间，充充满满的有恩典、有真理。</a:t>
            </a:r>
            <a:r>
              <a:rPr lang="en-US" altLang="zh-CN" dirty="0" smtClean="0"/>
              <a:t>……”</a:t>
            </a:r>
          </a:p>
          <a:p>
            <a:r>
              <a:rPr lang="en-US" altLang="zh-CN" dirty="0" smtClean="0"/>
              <a:t>1</a:t>
            </a:r>
            <a:r>
              <a:rPr lang="zh-CN" altLang="en-US" dirty="0" smtClean="0"/>
              <a:t>、主耶稣就是活的约柜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领域</a:t>
            </a:r>
            <a:r>
              <a:rPr lang="en-US" altLang="zh-CN" dirty="0" smtClean="0"/>
              <a:t>1</a:t>
            </a:r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、帐幕首先是主的门徒，后来组成了教会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领域</a:t>
            </a:r>
            <a:r>
              <a:rPr lang="en-US" altLang="zh-CN" dirty="0" smtClean="0"/>
              <a:t>2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080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一、天国降临的永恒结构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（三）天国福音的永恒结构</a:t>
            </a:r>
            <a:endParaRPr lang="en-US" altLang="zh-CN" dirty="0" smtClean="0"/>
          </a:p>
          <a:p>
            <a:r>
              <a:rPr lang="zh-CN" altLang="en-US" dirty="0" smtClean="0"/>
              <a:t>可十六</a:t>
            </a:r>
            <a:r>
              <a:rPr lang="en-US" altLang="zh-CN" dirty="0" smtClean="0"/>
              <a:t>15</a:t>
            </a:r>
            <a:r>
              <a:rPr lang="zh-CN" altLang="en-US" dirty="0" smtClean="0"/>
              <a:t>：“他又对他们说：‘你们往普天下去，传福音给万民听（‘万民’原文是”凡受造的’）。’”</a:t>
            </a:r>
            <a:endParaRPr lang="en-US" altLang="zh-CN" dirty="0" smtClean="0"/>
          </a:p>
          <a:p>
            <a:r>
              <a:rPr lang="zh-CN" altLang="en-US" dirty="0" smtClean="0"/>
              <a:t>太二十八</a:t>
            </a:r>
            <a:r>
              <a:rPr lang="en-US" altLang="zh-CN" dirty="0" smtClean="0"/>
              <a:t>19</a:t>
            </a:r>
            <a:r>
              <a:rPr lang="zh-CN" altLang="en-US" dirty="0" smtClean="0"/>
              <a:t>上：“所以，你们要去，使万民作我的门徒，</a:t>
            </a:r>
            <a:r>
              <a:rPr lang="en-US" altLang="zh-CN" dirty="0" smtClean="0"/>
              <a:t>……</a:t>
            </a:r>
            <a:r>
              <a:rPr lang="zh-CN" altLang="en-US" dirty="0" smtClean="0"/>
              <a:t>。”</a:t>
            </a:r>
            <a:endParaRPr lang="en-US" altLang="zh-CN" dirty="0" smtClean="0"/>
          </a:p>
          <a:p>
            <a:r>
              <a:rPr lang="zh-CN" altLang="en-US" dirty="0" smtClean="0"/>
              <a:t>“凡受造的”和“万民”</a:t>
            </a:r>
            <a:r>
              <a:rPr lang="en-US" altLang="zh-CN" dirty="0" smtClean="0"/>
              <a:t>——</a:t>
            </a:r>
            <a:r>
              <a:rPr lang="zh-CN" altLang="en-US" dirty="0" smtClean="0">
                <a:solidFill>
                  <a:srgbClr val="FF0000"/>
                </a:solidFill>
              </a:rPr>
              <a:t>领域</a:t>
            </a:r>
            <a:r>
              <a:rPr lang="en-US" altLang="zh-CN" dirty="0" smtClean="0">
                <a:solidFill>
                  <a:srgbClr val="FF0000"/>
                </a:solidFill>
              </a:rPr>
              <a:t>3</a:t>
            </a:r>
            <a:r>
              <a:rPr lang="zh-CN" altLang="en-US" dirty="0" smtClean="0">
                <a:solidFill>
                  <a:srgbClr val="FF0000"/>
                </a:solidFill>
              </a:rPr>
              <a:t>。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zh-CN" altLang="en-US" dirty="0" smtClean="0"/>
              <a:t>约壹五</a:t>
            </a:r>
            <a:r>
              <a:rPr lang="en-US" altLang="zh-CN" dirty="0" smtClean="0"/>
              <a:t>19</a:t>
            </a:r>
            <a:r>
              <a:rPr lang="zh-CN" altLang="en-US" dirty="0" smtClean="0"/>
              <a:t>：“我们知道我们是属神的，全世界都卧在那恶者手下。”</a:t>
            </a:r>
            <a:endParaRPr lang="en-US" altLang="zh-CN" dirty="0" smtClean="0"/>
          </a:p>
          <a:p>
            <a:r>
              <a:rPr lang="en-US" altLang="zh-CN" dirty="0" smtClean="0"/>
              <a:t>——</a:t>
            </a:r>
            <a:r>
              <a:rPr lang="zh-CN" altLang="en-US" dirty="0" smtClean="0">
                <a:solidFill>
                  <a:srgbClr val="FF0000"/>
                </a:solidFill>
              </a:rPr>
              <a:t>领域</a:t>
            </a:r>
            <a:r>
              <a:rPr lang="en-US" altLang="zh-CN" dirty="0" smtClean="0">
                <a:solidFill>
                  <a:srgbClr val="FF0000"/>
                </a:solidFill>
              </a:rPr>
              <a:t>4</a:t>
            </a:r>
            <a:r>
              <a:rPr lang="zh-CN" altLang="en-US" dirty="0" smtClean="0">
                <a:solidFill>
                  <a:srgbClr val="FF0000"/>
                </a:solidFill>
              </a:rPr>
              <a:t>。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216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79ED63-D74B-4874-A685-E87B0AC6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一、天国降临的永恒结构</a:t>
            </a:r>
            <a:endParaRPr lang="en-US" altLang="zh-CN" b="1" dirty="0">
              <a:solidFill>
                <a:srgbClr val="7030A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606389-01B0-45DE-80EC-960F67027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8885" indent="-383381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（四）新创造的永恒结构</a:t>
            </a:r>
            <a:endParaRPr lang="en-US" altLang="zh-CN" sz="24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598885" indent="-383381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启 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21:1-2</a:t>
            </a:r>
          </a:p>
          <a:p>
            <a:pPr marL="598885" indent="-383381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 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我又看见一个新天新地；因为先前的天地已经过去了，海也不再有了。</a:t>
            </a:r>
            <a:endParaRPr lang="en-US" altLang="zh-CN" sz="24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598885" indent="-383381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 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我又看见圣城新耶路撒冷由　神那里从天而降，预备好了，就如新妇妆饰整齐，等候丈夫。</a:t>
            </a:r>
          </a:p>
          <a:p>
            <a:pPr marL="598885" indent="-598885" algn="just">
              <a:lnSpc>
                <a:spcPct val="120000"/>
              </a:lnSpc>
              <a:spcBef>
                <a:spcPts val="0"/>
              </a:spcBef>
              <a:buNone/>
            </a:pPr>
            <a:endParaRPr lang="zh-CN" altLang="en-US" sz="30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598885" indent="-598885" algn="just">
              <a:lnSpc>
                <a:spcPct val="120000"/>
              </a:lnSpc>
              <a:spcBef>
                <a:spcPts val="0"/>
              </a:spcBef>
              <a:buNone/>
            </a:pPr>
            <a:endParaRPr lang="zh-CN" altLang="en-US" sz="30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70781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79ED63-D74B-4874-A685-E87B0AC6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启 </a:t>
            </a:r>
            <a:r>
              <a:rPr lang="en-US" altLang="zh-CN" b="1" dirty="0" smtClean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22:1-2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606389-01B0-45DE-80EC-960F67027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8885" indent="-383381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3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 </a:t>
            </a:r>
            <a:r>
              <a:rPr lang="zh-CN" altLang="en-US" sz="3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天使又指示我在城内街道当中一道生命水的河，明亮如水晶，从　神和羔羊的宝座流出来。</a:t>
            </a:r>
            <a:endParaRPr lang="en-US" altLang="zh-CN" sz="30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598885" indent="-383381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3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 </a:t>
            </a:r>
            <a:r>
              <a:rPr lang="zh-CN" altLang="en-US" sz="3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在河这边与那边有生命树，结十二样（或译：回）果子，每月都结果子；树上的叶子乃为医治万民。</a:t>
            </a:r>
          </a:p>
        </p:txBody>
      </p:sp>
    </p:spTree>
    <p:extLst>
      <p:ext uri="{BB962C8B-B14F-4D97-AF65-F5344CB8AC3E}">
        <p14:creationId xmlns:p14="http://schemas.microsoft.com/office/powerpoint/2010/main" val="1770781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79ED63-D74B-4874-A685-E87B0AC6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启 </a:t>
            </a:r>
            <a:r>
              <a:rPr lang="en-US" altLang="zh-CN" b="1" dirty="0" smtClean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21:22-27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606389-01B0-45DE-80EC-960F67027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8885" indent="-59888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3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22 </a:t>
            </a:r>
            <a:r>
              <a:rPr lang="zh-CN" altLang="en-US" sz="3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我未见城内有殿，因主　神全能者和羔羊为城的殿。</a:t>
            </a:r>
            <a:endParaRPr lang="en-US" altLang="zh-CN" sz="30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598885" indent="-59888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3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23 </a:t>
            </a:r>
            <a:r>
              <a:rPr lang="zh-CN" altLang="en-US" sz="3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那城内又不用日月光照；因有　神的荣耀光照，又有羔羊为城的灯。</a:t>
            </a:r>
            <a:endParaRPr lang="en-US" altLang="zh-CN" sz="30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598885" indent="-59888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3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24 </a:t>
            </a:r>
            <a:r>
              <a:rPr lang="zh-CN" altLang="en-US" sz="3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列国要在城的光里行走；地上的君王必将自己的荣耀归与那城。</a:t>
            </a:r>
            <a:endParaRPr lang="en-US" altLang="zh-CN" sz="30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70781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79ED63-D74B-4874-A685-E87B0AC6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启 </a:t>
            </a:r>
            <a:r>
              <a:rPr lang="en-US" altLang="zh-CN" b="1" dirty="0" smtClean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21:22-27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606389-01B0-45DE-80EC-960F67027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8885" indent="-59888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3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25 </a:t>
            </a:r>
            <a:r>
              <a:rPr lang="zh-CN" altLang="en-US" sz="3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城门白昼总不关闭，在那里原没有黑夜。</a:t>
            </a:r>
            <a:endParaRPr lang="en-US" altLang="zh-CN" sz="30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598885" indent="-59888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3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26 </a:t>
            </a:r>
            <a:r>
              <a:rPr lang="zh-CN" altLang="en-US" sz="3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人必将列国的荣耀、尊贵归与那城。</a:t>
            </a:r>
            <a:endParaRPr lang="en-US" altLang="zh-CN" sz="30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598885" indent="-59888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3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27 </a:t>
            </a:r>
            <a:r>
              <a:rPr lang="zh-CN" altLang="en-US" sz="3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凡不洁净的，并那行可憎与虚谎之事的，总不得进那城；只有名字写在羔羊生命册上的才得进去。</a:t>
            </a:r>
          </a:p>
        </p:txBody>
      </p:sp>
    </p:spTree>
    <p:extLst>
      <p:ext uri="{BB962C8B-B14F-4D97-AF65-F5344CB8AC3E}">
        <p14:creationId xmlns:p14="http://schemas.microsoft.com/office/powerpoint/2010/main" val="1770781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1371600" y="4429125"/>
            <a:ext cx="6400800" cy="1209675"/>
          </a:xfrm>
        </p:spPr>
        <p:txBody>
          <a:bodyPr/>
          <a:lstStyle/>
          <a:p>
            <a:pPr eaLnBrk="1" hangingPunct="1"/>
            <a:r>
              <a:rPr lang="zh-CN" altLang="en-US" sz="3200" b="1" dirty="0" smtClean="0">
                <a:solidFill>
                  <a:schemeClr val="tx1"/>
                </a:solidFill>
              </a:rPr>
              <a:t>周小安牧师</a:t>
            </a:r>
            <a:endParaRPr lang="en-US" altLang="zh-CN" sz="3200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US" altLang="zh-CN" sz="3200" b="1" dirty="0" smtClean="0">
                <a:solidFill>
                  <a:schemeClr val="tx1"/>
                </a:solidFill>
              </a:rPr>
              <a:t>2018</a:t>
            </a:r>
            <a:r>
              <a:rPr lang="zh-CN" altLang="en-US" sz="3200" b="1" dirty="0" smtClean="0">
                <a:solidFill>
                  <a:schemeClr val="tx1"/>
                </a:solidFill>
              </a:rPr>
              <a:t>年</a:t>
            </a:r>
            <a:r>
              <a:rPr lang="en-US" altLang="zh-CN" sz="3200" b="1" dirty="0">
                <a:solidFill>
                  <a:schemeClr val="tx1"/>
                </a:solidFill>
              </a:rPr>
              <a:t>7</a:t>
            </a:r>
            <a:r>
              <a:rPr lang="zh-CN" altLang="en-US" sz="3200" b="1" dirty="0" smtClean="0">
                <a:solidFill>
                  <a:schemeClr val="tx1"/>
                </a:solidFill>
              </a:rPr>
              <a:t>月</a:t>
            </a:r>
            <a:endParaRPr lang="en-US" sz="3200" b="1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4800" b="1" dirty="0" smtClean="0">
                <a:latin typeface="+mj-ea"/>
                <a:cs typeface="SimSun"/>
              </a:rPr>
              <a:t>天国降临的永恒结构</a:t>
            </a:r>
            <a:r>
              <a:rPr altLang="zh-CN" sz="4800" b="1" smtClean="0">
                <a:latin typeface="+mj-ea"/>
                <a:cs typeface="SimSun"/>
              </a:rPr>
              <a:t/>
            </a:r>
            <a:br>
              <a:rPr altLang="zh-CN" sz="4800" b="1" smtClean="0">
                <a:latin typeface="+mj-ea"/>
                <a:cs typeface="SimSun"/>
              </a:rPr>
            </a:br>
            <a:r>
              <a:rPr lang="zh-CN" altLang="en-US" sz="4800" b="1" dirty="0" smtClean="0">
                <a:latin typeface="+mj-ea"/>
                <a:cs typeface="SimSun"/>
              </a:rPr>
              <a:t>与三类得胜者</a:t>
            </a:r>
            <a:endParaRPr sz="480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10142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2080</Words>
  <Application>Microsoft Office PowerPoint</Application>
  <PresentationFormat>On-screen Show (4:3)</PresentationFormat>
  <Paragraphs>97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天国降临的永恒结构 与三类得胜者</vt:lpstr>
      <vt:lpstr>一、天国降临的永恒结构</vt:lpstr>
      <vt:lpstr>一、天国降临的永恒结构</vt:lpstr>
      <vt:lpstr>一、天国降临的永恒结构</vt:lpstr>
      <vt:lpstr>一、天国降临的永恒结构</vt:lpstr>
      <vt:lpstr>启 22:1-2</vt:lpstr>
      <vt:lpstr>启 21:22-27</vt:lpstr>
      <vt:lpstr>启 21:22-27</vt:lpstr>
      <vt:lpstr>天国降临的永恒结构 与三类得胜者</vt:lpstr>
      <vt:lpstr>   二、三类得胜者</vt:lpstr>
      <vt:lpstr>2、第二类得胜者：名字写在羔羊生命册上</vt:lpstr>
      <vt:lpstr>3、第三类得胜者：主的名写在额上（上面）。</vt:lpstr>
      <vt:lpstr>3、第三类得胜者：主的名写在额上（上面）。</vt:lpstr>
      <vt:lpstr>（二）三类得胜者的定义之二</vt:lpstr>
      <vt:lpstr>2、第二类得胜者：住在圣城新耶路撒冷外，可以进城。</vt:lpstr>
      <vt:lpstr>3、第三类得胜者：住在圣城新耶路撒冷内。</vt:lpstr>
      <vt:lpstr>（三）三类得胜者的定义之三</vt:lpstr>
      <vt:lpstr>2、第二类得胜者：洗净自己衣服的。</vt:lpstr>
      <vt:lpstr>3、第三类得胜者：蒙恩得穿光明洁白的细麻衣。</vt:lpstr>
      <vt:lpstr>（四）三类得胜者的应许</vt:lpstr>
      <vt:lpstr>2、第二类得胜者的应许：</vt:lpstr>
      <vt:lpstr>3、第三类得胜者的应许：</vt:lpstr>
      <vt:lpstr>3、第三类得胜者的应许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成为第三类得胜者的 三把钥匙</dc:title>
  <dc:creator>Guo, Angang</dc:creator>
  <cp:lastModifiedBy>admin</cp:lastModifiedBy>
  <cp:revision>28</cp:revision>
  <dcterms:created xsi:type="dcterms:W3CDTF">2018-06-29T21:04:21Z</dcterms:created>
  <dcterms:modified xsi:type="dcterms:W3CDTF">2018-07-03T22:02:38Z</dcterms:modified>
</cp:coreProperties>
</file>