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9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B76C-2154-4748-831E-1BD838066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DA5A7-2213-4F99-B9F4-C5720DCC7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D579A-F273-4FDE-A2B6-984BAC697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35B57-E366-42AE-B2C7-28209509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84EC3-DEF4-40FE-AEA7-2FEF3704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E0AD3-CC55-4F97-A717-A0FCC192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3E336-6B9D-41F6-8E45-C71C9EAF4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CB952-9AB0-4CA6-85A9-C39C5DCB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19D9A-394A-4616-91C2-323EDEA0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9B7E7-4943-40AD-8619-0F688CC0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8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C8ED90-8B69-4FCC-9E44-A878932EC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0D619-50DE-4DCD-9612-E29F2D16E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3A559-0D03-47DD-B7A2-AF1D3471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5A6C6-1908-4FB8-A41A-C3E96FBA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2F480-F0C8-4518-AB92-855CA5EB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4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1011-354F-4170-A0F6-A109924E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7F6D2-6F83-49D0-A896-1DDC0342C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88B94-D097-4AD7-9448-9E77241F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F082E-820C-44E7-9EE9-E7BF79EC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67332-6311-4C3C-B850-9DC63EC7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7559-7B7B-4637-924F-B5F48CBF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8B36-4994-47E8-BDBE-FDBD1ADF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4FF8A-F9B2-4B8E-A51E-8C40118D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E78EC-91CD-46FD-B6F6-7FA06823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58523-2CB1-489C-95D0-BF606D27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E4CC-7F0B-497B-9D34-5D2288CE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B1D96-3C2A-4291-8F63-5F6744040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1ABD6-B347-401C-937D-0FD31F355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63A79-8994-4D46-9B35-F5DC9F54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2A33-2F4B-468D-AD18-4D0FC2292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89B67-4C3A-4D63-817E-BCEDD9A3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6118-6939-45CC-9354-6EAA6234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E0B11-95BF-418B-AF14-69FDBCB31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B2396-79AD-436E-AE5C-01840EE97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8216CE-ABA9-496B-BFFB-EF1F1463C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0FAB9-38D3-472D-8A87-BE1B4CC45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89688-E197-4C8B-8240-8D49833F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0DC79C-38C4-41B6-920D-71AC30E1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61BF5-AE78-4116-9F1A-423BD162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0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447E-0ECC-478F-A215-FCB54B8C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A7429-7342-47F9-A63B-9232AB7D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114AA-52E1-436A-BA08-863053F2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C96DB-EBF5-48DA-82F3-9D352F48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5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8B7FF6-A484-425F-8296-3A9681B3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74018-0C29-4313-BC67-7F630289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7A8B-BE58-477E-ADA3-5F0AB685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4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9505-F386-4799-8407-F2DCC92C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5AD8-C383-47DC-A394-50E60EC90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832F4-E2FC-4A1F-A5A2-F685EA1E6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A5459-355C-4030-9DAE-93837B89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CB14E-1DB1-44D2-8926-9E63D538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41772-7573-43DE-9E33-F599532E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2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6BD7-2EBA-4EBE-9124-1EF8B300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C1E02-83CB-4548-8D94-623B52EA3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F8837-D951-408E-A069-53826D88B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A3350-7F86-468B-A67B-C218F4D2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C5D73-59DB-499C-B1F7-0AA33920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06A24-C745-44C1-85BB-E913BCD2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2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3000" t="-100000" r="-24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AB5E8-B942-4D4B-9AF8-9F205779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AE80A-8C18-43CD-A61E-7EAE910EC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F4672-07E7-4155-8CDD-7D521C237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BA5B-E334-4505-A376-E3AA820E0FB3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3000A-BB7B-4C66-BF5B-15B390AD2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8B365-C059-4947-8AA9-7AAC13AD6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C6A9-B863-4B22-B3C6-081E99098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1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05BDD-CFA9-4803-9A61-52A980A3B0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第四堂：新妇灾前被提</a:t>
            </a:r>
            <a:r>
              <a:rPr lang="en-US" altLang="zh-CN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en-US" altLang="zh-CN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聪明童女新解</a:t>
            </a:r>
            <a:endParaRPr lang="en-US" dirty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D9945-D3A8-4AB1-8D24-B51CBDD8C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1270"/>
            <a:ext cx="9144000" cy="1678489"/>
          </a:xfrm>
        </p:spPr>
        <p:txBody>
          <a:bodyPr/>
          <a:lstStyle/>
          <a:p>
            <a:r>
              <a:rPr lang="zh-CN" altLang="en-US" sz="2800" dirty="0">
                <a:latin typeface="Microsoft YaHei" pitchFamily="34" charset="-122"/>
                <a:ea typeface="Microsoft YaHei" pitchFamily="34" charset="-122"/>
              </a:rPr>
              <a:t>周小安牧师</a:t>
            </a:r>
          </a:p>
          <a:p>
            <a:r>
              <a:rPr lang="en-US" altLang="zh-CN" sz="2800" dirty="0">
                <a:latin typeface="Microsoft YaHei" pitchFamily="34" charset="-122"/>
                <a:ea typeface="Microsoft YaHei" pitchFamily="34" charset="-122"/>
              </a:rPr>
              <a:t>2018</a:t>
            </a:r>
            <a:r>
              <a:rPr lang="zh-CN" altLang="en-US" sz="2800" dirty="0">
                <a:latin typeface="Microsoft YaHei" pitchFamily="34" charset="-122"/>
                <a:ea typeface="Microsoft YaHei" pitchFamily="34" charset="-122"/>
              </a:rPr>
              <a:t>年</a:t>
            </a:r>
            <a:r>
              <a:rPr lang="en-US" altLang="zh-CN" sz="2800" dirty="0">
                <a:latin typeface="Microsoft YaHei" pitchFamily="34" charset="-122"/>
                <a:ea typeface="Microsoft YaHei" pitchFamily="34" charset="-122"/>
              </a:rPr>
              <a:t>7</a:t>
            </a:r>
            <a:r>
              <a:rPr lang="zh-CN" altLang="en-US" sz="2800" dirty="0">
                <a:latin typeface="Microsoft YaHei" pitchFamily="34" charset="-122"/>
                <a:ea typeface="Microsoft YaHei" pitchFamily="34" charset="-122"/>
              </a:rPr>
              <a:t>月</a:t>
            </a:r>
            <a:endParaRPr lang="zh-CN" altLang="en-US" dirty="0">
              <a:latin typeface="Microsoft YaHei" pitchFamily="34" charset="-122"/>
              <a:ea typeface="Microsoft YaHei" pitchFamily="34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24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马太福音 </a:t>
            </a:r>
            <a:r>
              <a:rPr lang="en-US" altLang="zh-CN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1-12</a:t>
            </a:r>
            <a:endParaRPr lang="zh-CN" altLang="en-US" b="1" dirty="0" smtClean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710267"/>
            <a:ext cx="10778067" cy="4639731"/>
          </a:xfrm>
        </p:spPr>
        <p:txBody>
          <a:bodyPr>
            <a:normAutofit/>
          </a:bodyPr>
          <a:lstStyle/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她们去买的时候，新郎到了，那预备好了的，同他进去坐席，门就关了。</a:t>
            </a: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其余的童女随后也来了，说：‘主啊，主啊，给我们开门！’</a:t>
            </a: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他却回答说：‘我实在告诉你们：我不认识你们。</a:t>
            </a: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箴言二十</a:t>
            </a:r>
            <a:r>
              <a:rPr lang="en-US" altLang="zh-CN" b="1" dirty="0" smtClean="0"/>
              <a:t>27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sz="3600" b="1" dirty="0"/>
          </a:p>
          <a:p>
            <a:r>
              <a:rPr lang="zh-CN" altLang="en-US" sz="3600" b="1" dirty="0" smtClean="0"/>
              <a:t>“人的灵是耶和华的灯，监察人的心腹。”</a:t>
            </a:r>
            <a:endParaRPr lang="en-US" altLang="zh-CN" sz="3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63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弗一</a:t>
            </a:r>
            <a:r>
              <a:rPr lang="en-US" altLang="zh-CN" b="1" dirty="0" smtClean="0"/>
              <a:t>17-18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17 </a:t>
            </a:r>
            <a:r>
              <a:rPr lang="zh-CN" altLang="en-US" sz="3600" b="1" dirty="0" smtClean="0"/>
              <a:t>求我们主耶稣基督的神，荣耀的父，将那赐人智慧与启示的灵赏给你们，使你们真知道他。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18 </a:t>
            </a:r>
            <a:r>
              <a:rPr lang="zh-CN" altLang="en-US" sz="3600" b="1" dirty="0" smtClean="0"/>
              <a:t>并且照明你们心中的眼睛，使你们知道他的恩召有何等的指望，他在圣徒中所得的基业有何等丰盛的荣耀”。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0336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一、橄榄山讲述中的两个“三明治”结构</a:t>
            </a:r>
            <a:endParaRPr lang="zh-CN" altLang="en-US" b="1" dirty="0" smtClean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666"/>
            <a:ext cx="10515600" cy="4868333"/>
          </a:xfrm>
        </p:spPr>
        <p:txBody>
          <a:bodyPr>
            <a:normAutofit/>
          </a:bodyPr>
          <a:lstStyle/>
          <a:p>
            <a:pPr marL="798513" indent="-798513" algn="just">
              <a:lnSpc>
                <a:spcPct val="120000"/>
              </a:lnSpc>
              <a:spcBef>
                <a:spcPts val="0"/>
              </a:spcBef>
              <a:buAutoNum type="arabicPlain" startAt="3"/>
            </a:pPr>
            <a:endParaRPr lang="en-US" altLang="zh-CN" sz="32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马太福音 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r>
              <a:rPr lang="zh-CN" altLang="en-US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sz="32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3-5</a:t>
            </a:r>
          </a:p>
          <a:p>
            <a:pPr marL="798513" indent="-798513" algn="just">
              <a:lnSpc>
                <a:spcPct val="120000"/>
              </a:lnSpc>
              <a:spcBef>
                <a:spcPts val="0"/>
              </a:spcBef>
              <a:buAutoNum type="arabicPlain" startAt="3"/>
            </a:pPr>
            <a:r>
              <a:rPr lang="zh-CN" altLang="en-US" sz="3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耶</a:t>
            </a:r>
            <a:r>
              <a:rPr lang="zh-CN" altLang="en-US" sz="3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稣在橄榄山上坐着，门徒暗暗的来说：“请告诉我们，什么时候有这些事？你降临和世界的末了，有什么预兆呢？” </a:t>
            </a:r>
            <a:endParaRPr lang="en-US" altLang="zh-CN" sz="32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798513" indent="-798513" algn="just">
              <a:lnSpc>
                <a:spcPct val="120000"/>
              </a:lnSpc>
              <a:spcBef>
                <a:spcPts val="0"/>
              </a:spcBef>
              <a:buAutoNum type="arabicPlain" startAt="3"/>
            </a:pPr>
            <a:r>
              <a:rPr lang="zh-CN" altLang="en-US" sz="3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耶稣回答说：“你们要谨慎，免得有人迷惑你们。</a:t>
            </a:r>
            <a:endParaRPr lang="en-US" altLang="zh-CN" sz="32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798513" indent="-798513" algn="just">
              <a:lnSpc>
                <a:spcPct val="120000"/>
              </a:lnSpc>
              <a:spcBef>
                <a:spcPts val="0"/>
              </a:spcBef>
              <a:buAutoNum type="arabicPlain" startAt="3"/>
            </a:pPr>
            <a:r>
              <a:rPr lang="zh-CN" altLang="en-US" sz="3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因为将来有好些人冒我的名来，说：‘我是基督’，并且要迷惑许多人。</a:t>
            </a:r>
          </a:p>
          <a:p>
            <a:pPr marL="798513" indent="-798513" algn="just">
              <a:lnSpc>
                <a:spcPct val="120000"/>
              </a:lnSpc>
              <a:spcBef>
                <a:spcPts val="0"/>
              </a:spcBef>
              <a:buAutoNum type="arabicPlain" startAt="3"/>
            </a:pPr>
            <a:endParaRPr lang="zh-CN" altLang="en-US" sz="40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一、橄榄山讲论中的两个“三明治”结构</a:t>
            </a:r>
            <a:endParaRPr lang="zh-CN" altLang="en-US" b="1" dirty="0" smtClean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8733"/>
            <a:ext cx="10515600" cy="4631266"/>
          </a:xfrm>
        </p:spPr>
        <p:txBody>
          <a:bodyPr>
            <a:normAutofit lnSpcReduction="10000"/>
          </a:bodyPr>
          <a:lstStyle/>
          <a:p>
            <a:pPr marL="858838" indent="-8588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3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r>
              <a:rPr lang="zh-CN" altLang="en-US" sz="3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（一</a:t>
            </a:r>
            <a:r>
              <a:rPr lang="zh-CN" altLang="en-US" sz="32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）第一个“三明治”结构：预兆的“三明治”结构</a:t>
            </a:r>
            <a:endParaRPr lang="en-US" altLang="zh-CN" sz="32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858838" indent="-8588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太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4-5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：“耶稣回答说：”你们要谨慎，免得有人迷惑你们。因为将来有好些人冒我的名来，说：‘我是基督。’并且迷惑许多人。“</a:t>
            </a:r>
            <a:endParaRPr lang="en-US" altLang="zh-CN" sz="3200" dirty="0" smtClean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858838" indent="-858838" algn="just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sz="3200" dirty="0" smtClean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858838" indent="-8588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太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r>
              <a:rPr lang="zh-CN" altLang="en-US" sz="3200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32-33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：“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你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们可以从无花果树学个比方：当树枝发嫩长叶的时候，你们就知道夏天近了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。这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样，你们看见这一切的事，也该知道人子近了，正在门口了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。”</a:t>
            </a:r>
            <a:endParaRPr lang="zh-CN" altLang="en-US" sz="3200" dirty="0" smtClean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一、橄榄山讲论中的两个“三明治”结构</a:t>
            </a:r>
            <a:endParaRPr lang="zh-CN" altLang="en-US" b="1" dirty="0" smtClean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8733"/>
            <a:ext cx="10515600" cy="4631266"/>
          </a:xfrm>
        </p:spPr>
        <p:txBody>
          <a:bodyPr>
            <a:normAutofit/>
          </a:bodyPr>
          <a:lstStyle/>
          <a:p>
            <a:pPr marL="858838" indent="-8588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（二）第二个“三明治”结构：“日子和时辰无人知道”的“三明治”结构</a:t>
            </a:r>
            <a:endParaRPr lang="en-US" altLang="zh-CN" sz="4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858838" indent="-8588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太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r>
              <a:rPr lang="zh-CN" altLang="en-US" sz="3200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36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：“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但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那日子、那时辰，没有人知道，连天上的使者也不知道，子也不知道，惟独父知道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。”</a:t>
            </a:r>
            <a:endParaRPr lang="en-US" altLang="zh-CN" sz="3200" dirty="0" smtClean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858838" indent="-858838" algn="just">
              <a:lnSpc>
                <a:spcPct val="120000"/>
              </a:lnSpc>
              <a:spcBef>
                <a:spcPts val="0"/>
              </a:spcBef>
              <a:buNone/>
            </a:pPr>
            <a:endParaRPr lang="en-US" altLang="zh-CN" sz="3200" dirty="0" smtClean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858838" indent="-8588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太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：“</a:t>
            </a:r>
            <a:r>
              <a:rPr lang="zh-CN" altLang="en-US" sz="3200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所以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，你</a:t>
            </a:r>
            <a:r>
              <a:rPr lang="zh-CN" altLang="en-US" sz="3200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们要儆醒，因为那日子、那时辰，你们不知道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。”</a:t>
            </a:r>
            <a:endParaRPr lang="zh-CN" altLang="en-US" sz="3200" dirty="0" smtClean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二、太二十四</a:t>
            </a:r>
            <a:r>
              <a:rPr lang="en-US" altLang="zh-CN" sz="3200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37-41</a:t>
            </a:r>
            <a:r>
              <a:rPr lang="zh-CN" altLang="en-US" sz="3200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与太二十五</a:t>
            </a:r>
            <a:r>
              <a:rPr lang="en-US" altLang="zh-CN" sz="3200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1-12</a:t>
            </a:r>
            <a:r>
              <a:rPr lang="zh-CN" altLang="en-US" sz="3200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之间的异同和关连</a:t>
            </a:r>
            <a:endParaRPr lang="zh-CN" altLang="en-US" sz="3200" b="1" dirty="0" smtClean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811867"/>
            <a:ext cx="10778067" cy="4538131"/>
          </a:xfrm>
        </p:spPr>
        <p:txBody>
          <a:bodyPr>
            <a:normAutofit/>
          </a:bodyPr>
          <a:lstStyle/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（一）太二十四</a:t>
            </a: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37-41</a:t>
            </a: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太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r>
              <a:rPr lang="zh-CN" altLang="en-US" sz="3200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37-41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：“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挪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亚的日子怎样，人子降临也要怎样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。当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洪水以前的日子，人照常吃喝嫁娶，直到挪亚进方舟的那日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，不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知不觉洪水来了，把他们全都冲去。人子降临也要这样</a:t>
            </a:r>
            <a:r>
              <a:rPr lang="zh-CN" altLang="en-US" sz="3200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。那时，两个人在田里，取去一个，撇下一个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；两</a:t>
            </a:r>
            <a:r>
              <a:rPr lang="zh-CN" altLang="en-US" sz="3200" dirty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个女人推磨，取去一个，撇下一个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”</a:t>
            </a:r>
            <a:endParaRPr lang="zh-CN" altLang="en-US" sz="3200" dirty="0" smtClean="0">
              <a:solidFill>
                <a:srgbClr val="FF0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384704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二、太二十五</a:t>
            </a:r>
            <a:r>
              <a:rPr lang="en-US" altLang="zh-CN" sz="3600" b="1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1-12</a:t>
            </a:r>
            <a:r>
              <a:rPr lang="zh-CN" altLang="en-US" sz="3600" b="1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与太二十四</a:t>
            </a:r>
            <a:r>
              <a:rPr lang="en-US" altLang="zh-CN" sz="3600" b="1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37-41</a:t>
            </a:r>
            <a:r>
              <a:rPr lang="zh-CN" altLang="en-US" sz="3600" b="1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的异同与关连</a:t>
            </a:r>
            <a:r>
              <a:rPr lang="zh-CN" altLang="en-US" b="1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/>
            </a:r>
            <a:br>
              <a:rPr lang="zh-CN" altLang="en-US" b="1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endParaRPr lang="zh-CN" altLang="en-US" b="1" dirty="0" smtClean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710267"/>
            <a:ext cx="10778067" cy="4639731"/>
          </a:xfrm>
        </p:spPr>
        <p:txBody>
          <a:bodyPr>
            <a:normAutofit/>
          </a:bodyPr>
          <a:lstStyle/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（二）太二十五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1-12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与太二十四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37-41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的异同与关连</a:t>
            </a:r>
            <a:endParaRPr lang="en-US" altLang="zh-CN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、相似：</a:t>
            </a:r>
            <a:endParaRPr lang="en-US" altLang="zh-CN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）取走与撇下的比例相同；</a:t>
            </a:r>
            <a:endParaRPr lang="en-US" altLang="zh-CN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）都强调在意想不到的时候事情突然临到；</a:t>
            </a:r>
            <a:endParaRPr lang="en-US" altLang="zh-CN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</a:t>
            </a:r>
            <a:r>
              <a:rPr lang="en-US" alt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r>
            <a:r>
              <a:rPr lang="zh-CN" alt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）都在同一个“三明治”结构中。</a:t>
            </a:r>
            <a:endParaRPr lang="en-US" altLang="zh-CN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</a:t>
            </a:r>
            <a:endParaRPr lang="zh-CN" altLang="en-US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二、太二十五</a:t>
            </a:r>
            <a:r>
              <a:rPr lang="en-US" altLang="zh-CN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1-12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与太二十四</a:t>
            </a:r>
            <a:r>
              <a:rPr lang="en-US" altLang="zh-CN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37-41</a:t>
            </a:r>
            <a:r>
              <a:rPr lang="zh-CN" altLang="en-US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的异同与关连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（</a:t>
            </a:r>
            <a:r>
              <a:rPr lang="zh-CN" altLang="en-US" b="1" dirty="0"/>
              <a:t>二）太二十五</a:t>
            </a:r>
            <a:r>
              <a:rPr lang="en-US" altLang="zh-CN" b="1" dirty="0"/>
              <a:t>1-12</a:t>
            </a:r>
            <a:r>
              <a:rPr lang="zh-CN" altLang="en-US" b="1" dirty="0"/>
              <a:t>与太二十四</a:t>
            </a:r>
            <a:r>
              <a:rPr lang="en-US" altLang="zh-CN" b="1" dirty="0"/>
              <a:t>37-41</a:t>
            </a:r>
            <a:r>
              <a:rPr lang="zh-CN" altLang="en-US" b="1" dirty="0"/>
              <a:t>的异同与关</a:t>
            </a:r>
            <a:r>
              <a:rPr lang="zh-CN" altLang="en-US" b="1" dirty="0" smtClean="0"/>
              <a:t>连</a:t>
            </a:r>
            <a:endParaRPr lang="en-US" altLang="zh-CN" b="1" dirty="0" smtClean="0"/>
          </a:p>
          <a:p>
            <a:r>
              <a:rPr lang="en-US" altLang="zh-CN" b="1" dirty="0" smtClean="0"/>
              <a:t>           2</a:t>
            </a:r>
            <a:r>
              <a:rPr lang="zh-CN" altLang="en-US" b="1" dirty="0"/>
              <a:t>、不同，却互相补充</a:t>
            </a:r>
          </a:p>
          <a:p>
            <a:r>
              <a:rPr lang="zh-CN" altLang="en-US" b="1" dirty="0"/>
              <a:t>	（</a:t>
            </a:r>
            <a:r>
              <a:rPr lang="en-US" altLang="zh-CN" b="1" dirty="0"/>
              <a:t>1</a:t>
            </a:r>
            <a:r>
              <a:rPr lang="zh-CN" altLang="en-US" b="1" dirty="0"/>
              <a:t>）太二十四</a:t>
            </a:r>
            <a:r>
              <a:rPr lang="en-US" altLang="zh-CN" b="1" dirty="0"/>
              <a:t>37-41</a:t>
            </a:r>
            <a:r>
              <a:rPr lang="zh-CN" altLang="en-US" b="1" dirty="0"/>
              <a:t>讲说大灾难，但没有说明谁被取走，谁被撇下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914400" lvl="2" indent="0">
              <a:buNone/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）太二十五</a:t>
            </a:r>
            <a:r>
              <a:rPr lang="en-US" altLang="zh-CN" sz="2800" b="1" dirty="0" smtClean="0"/>
              <a:t>1-12</a:t>
            </a:r>
            <a:r>
              <a:rPr lang="zh-CN" altLang="en-US" sz="2800" b="1" dirty="0" smtClean="0"/>
              <a:t>没有提到大灾难，却着重说明谁会进入羔羊婚宴，谁会关在门外。</a:t>
            </a:r>
            <a:endParaRPr lang="en-US" altLang="zh-CN" sz="2800" b="1" dirty="0" smtClean="0"/>
          </a:p>
          <a:p>
            <a:pPr marL="914400" lvl="2" indent="0">
              <a:buNone/>
            </a:pPr>
            <a:endParaRPr lang="en-US" altLang="zh-CN" sz="2800" b="1" dirty="0" smtClean="0"/>
          </a:p>
          <a:p>
            <a:pPr marL="914400" lvl="2" indent="0">
              <a:buNone/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、结论：两个比喻其实是在解说同一个主题：灾前被提。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83330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三、聪明童女新解</a:t>
            </a:r>
            <a:endParaRPr lang="zh-CN" altLang="en-US" b="1" dirty="0" smtClean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710267"/>
            <a:ext cx="10778067" cy="4639731"/>
          </a:xfrm>
        </p:spPr>
        <p:txBody>
          <a:bodyPr>
            <a:normAutofit fontScale="92500" lnSpcReduction="10000"/>
          </a:bodyPr>
          <a:lstStyle/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太 </a:t>
            </a:r>
            <a:r>
              <a:rPr lang="en-US" altLang="zh-CN" sz="4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r>
              <a:rPr lang="zh-CN" altLang="en-US" sz="4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sz="4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1-12</a:t>
            </a: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  </a:t>
            </a: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“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那时，天国好比十个童女拿着灯，出去迎接新郎。</a:t>
            </a: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 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其中有五个是愚拙的，五个是聪明的。</a:t>
            </a: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 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愚拙的拿着灯，却不预备油；</a:t>
            </a:r>
            <a:endParaRPr lang="en-US" altLang="zh-CN" sz="40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 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聪明的拿着灯，又预备油在器皿里。</a:t>
            </a: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 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新郎迟延的时候，他们都打盹、睡着了。</a:t>
            </a: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ED63-D74B-4874-A685-E87B0AC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马太福音 </a:t>
            </a:r>
            <a:r>
              <a:rPr lang="en-US" altLang="zh-CN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r>
              <a:rPr lang="zh-CN" altLang="en-US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</a:t>
            </a:r>
            <a:r>
              <a:rPr lang="en-US" altLang="zh-CN" b="1" dirty="0" smtClean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1-12</a:t>
            </a:r>
            <a:endParaRPr lang="zh-CN" altLang="en-US" b="1" dirty="0" smtClean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6389-01B0-45DE-80EC-960F67027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710267"/>
            <a:ext cx="10778067" cy="4639731"/>
          </a:xfrm>
        </p:spPr>
        <p:txBody>
          <a:bodyPr>
            <a:normAutofit fontScale="92500" lnSpcReduction="10000"/>
          </a:bodyPr>
          <a:lstStyle/>
          <a:p>
            <a:pPr marL="917575" indent="-51911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半夜有人喊着说：‘新郎来了，你们出来迎接他！’</a:t>
            </a:r>
          </a:p>
          <a:p>
            <a:pPr marL="917575" indent="-51911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 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那些童女就都起来收拾灯</a:t>
            </a:r>
            <a:endParaRPr lang="en-US" altLang="zh-CN" sz="40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917575" indent="-51911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愚拙的对聪明的说：‘请分点油给我们，因为我们的灯要灭了。’</a:t>
            </a:r>
          </a:p>
          <a:p>
            <a:pPr marL="917575" indent="-51911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 </a:t>
            </a:r>
            <a:r>
              <a:rPr lang="zh-CN" altLang="en-US" sz="4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聪明的回答说：‘恐怕不够你我用的，不如你们自己到卖油的那里去买吧！’</a:t>
            </a:r>
          </a:p>
          <a:p>
            <a:pPr marL="917575" indent="-917575" algn="just">
              <a:lnSpc>
                <a:spcPct val="120000"/>
              </a:lnSpc>
              <a:spcBef>
                <a:spcPts val="0"/>
              </a:spcBef>
              <a:buNone/>
            </a:pPr>
            <a:endParaRPr lang="zh-CN" altLang="en-US" sz="400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78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930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Microsoft YaHei</vt:lpstr>
      <vt:lpstr>Microsoft YaHei UI</vt:lpstr>
      <vt:lpstr>Arial</vt:lpstr>
      <vt:lpstr>Calibri</vt:lpstr>
      <vt:lpstr>Calibri Light</vt:lpstr>
      <vt:lpstr>Office Theme</vt:lpstr>
      <vt:lpstr>第四堂：新妇灾前被提 ——聪明童女新解</vt:lpstr>
      <vt:lpstr>一、橄榄山讲述中的两个“三明治”结构</vt:lpstr>
      <vt:lpstr>一、橄榄山讲论中的两个“三明治”结构</vt:lpstr>
      <vt:lpstr>一、橄榄山讲论中的两个“三明治”结构</vt:lpstr>
      <vt:lpstr>二、太二十四37-41与太二十五1-12之间的异同和关连</vt:lpstr>
      <vt:lpstr>二、太二十五1-12与太二十四37-41的异同与关连 </vt:lpstr>
      <vt:lpstr>二、太二十五1-12与太二十四37-41的异同与关连 </vt:lpstr>
      <vt:lpstr>三、聪明童女新解</vt:lpstr>
      <vt:lpstr>马太福音 25：1-12</vt:lpstr>
      <vt:lpstr>马太福音 25：1-12</vt:lpstr>
      <vt:lpstr>箴言二十27</vt:lpstr>
      <vt:lpstr>弗一17-18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成为第三类得胜者的 三把钥匙</dc:title>
  <dc:creator>Guo, Angang</dc:creator>
  <cp:lastModifiedBy>John</cp:lastModifiedBy>
  <cp:revision>28</cp:revision>
  <dcterms:created xsi:type="dcterms:W3CDTF">2018-06-29T21:04:21Z</dcterms:created>
  <dcterms:modified xsi:type="dcterms:W3CDTF">2018-07-03T06:07:06Z</dcterms:modified>
</cp:coreProperties>
</file>