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7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8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9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0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1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2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theme/theme13.xml" ContentType="application/vnd.openxmlformats-officedocument.theme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797" r:id="rId2"/>
    <p:sldMasterId id="2147483811" r:id="rId3"/>
    <p:sldMasterId id="2147483825" r:id="rId4"/>
    <p:sldMasterId id="2147483839" r:id="rId5"/>
    <p:sldMasterId id="2147483853" r:id="rId6"/>
    <p:sldMasterId id="2147483867" r:id="rId7"/>
    <p:sldMasterId id="2147483881" r:id="rId8"/>
    <p:sldMasterId id="2147483909" r:id="rId9"/>
    <p:sldMasterId id="2147483923" r:id="rId10"/>
    <p:sldMasterId id="2147483937" r:id="rId11"/>
    <p:sldMasterId id="2147483993" r:id="rId12"/>
    <p:sldMasterId id="2147484021" r:id="rId13"/>
    <p:sldMasterId id="2147484049" r:id="rId14"/>
  </p:sldMasterIdLst>
  <p:notesMasterIdLst>
    <p:notesMasterId r:id="rId34"/>
  </p:notesMasterIdLst>
  <p:handoutMasterIdLst>
    <p:handoutMasterId r:id="rId35"/>
  </p:handoutMasterIdLst>
  <p:sldIdLst>
    <p:sldId id="382" r:id="rId15"/>
    <p:sldId id="384" r:id="rId16"/>
    <p:sldId id="405" r:id="rId17"/>
    <p:sldId id="385" r:id="rId18"/>
    <p:sldId id="386" r:id="rId19"/>
    <p:sldId id="387" r:id="rId20"/>
    <p:sldId id="407" r:id="rId21"/>
    <p:sldId id="351" r:id="rId22"/>
    <p:sldId id="388" r:id="rId23"/>
    <p:sldId id="408" r:id="rId24"/>
    <p:sldId id="389" r:id="rId25"/>
    <p:sldId id="391" r:id="rId26"/>
    <p:sldId id="392" r:id="rId27"/>
    <p:sldId id="393" r:id="rId28"/>
    <p:sldId id="394" r:id="rId29"/>
    <p:sldId id="401" r:id="rId30"/>
    <p:sldId id="396" r:id="rId31"/>
    <p:sldId id="400" r:id="rId32"/>
    <p:sldId id="403" r:id="rId33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FF"/>
    <a:srgbClr val="CC6600"/>
    <a:srgbClr val="FFFF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8905" autoAdjust="0"/>
  </p:normalViewPr>
  <p:slideViewPr>
    <p:cSldViewPr>
      <p:cViewPr varScale="1">
        <p:scale>
          <a:sx n="73" d="100"/>
          <a:sy n="73" d="100"/>
        </p:scale>
        <p:origin x="-12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0"/>
    </p:cViewPr>
  </p:sorterViewPr>
  <p:notesViewPr>
    <p:cSldViewPr>
      <p:cViewPr varScale="1">
        <p:scale>
          <a:sx n="54" d="100"/>
          <a:sy n="54" d="100"/>
        </p:scale>
        <p:origin x="-190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tags" Target="tags/tag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fld id="{30EEBE03-C172-4AB4-BE4B-AE4F19ACF502}" type="datetimeFigureOut">
              <a:rPr lang="zh-CN" altLang="en-US"/>
              <a:pPr>
                <a:defRPr/>
              </a:pPr>
              <a:t>2018/7/3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fld id="{BF6958FD-0E37-45FC-98BD-774975211D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9752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fld id="{878E3A66-3F53-4EAF-A554-5139EE58226C}" type="datetimeFigureOut">
              <a:rPr lang="zh-CN" altLang="en-US"/>
              <a:pPr>
                <a:defRPr/>
              </a:pPr>
              <a:t>2018/7/3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fld id="{399E9A55-8574-4703-9E86-B61ADC2C5FB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756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81B4-ED3F-4F0C-919C-8B5F14F46A2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00108"/>
            <a:ext cx="2057400" cy="50006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00108"/>
            <a:ext cx="6019800" cy="54530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6727-7A11-405B-B88B-997195B4461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95456-4EA6-44FF-9A81-3BAC47564494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04149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724F-986C-4B95-96C3-79D00A05FF47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675587" cy="6096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E8AB-B0D4-4F4F-B857-52E5C22F17F0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gray">
          <a:xfrm>
            <a:off x="1143000" y="404813"/>
            <a:ext cx="231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亲密关系夏令营</a:t>
            </a:r>
            <a:endParaRPr lang="en-US" altLang="ko-KR" sz="2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pic>
        <p:nvPicPr>
          <p:cNvPr id="5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268413"/>
            <a:ext cx="8351837" cy="1439862"/>
          </a:xfrm>
        </p:spPr>
        <p:txBody>
          <a:bodyPr/>
          <a:lstStyle>
            <a:lvl1pPr algn="ctr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ko-KR" altLang="en-US" dirty="0"/>
              <a:t>单击此处编辑母版标题样式</a:t>
            </a:r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39750" y="4221163"/>
            <a:ext cx="7848600" cy="431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单击此处编辑母版副标题样式</a:t>
            </a:r>
          </a:p>
        </p:txBody>
      </p:sp>
      <p:pic>
        <p:nvPicPr>
          <p:cNvPr id="6" name="图片 11" descr="AGCF_Logo150透明背景1深色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AGCF_Logo150透明背景1深色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3EF-0BA0-4775-85D5-2BADACC3C04F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1592-399E-44D4-AA4A-4F3FC9B68693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3A76-B026-452C-BE54-0D1FA9EAD42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00C4-B36C-4DDA-B706-66B5D5CED76E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2C5E7-AA88-4C87-91A4-D99778D1EEA2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933C-705A-413B-9134-3777969E0671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9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928670"/>
            <a:ext cx="5111750" cy="5197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0DFA-2AA1-47B6-B148-B33BBFA7C9D9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2" Type="http://schemas.openxmlformats.org/officeDocument/2006/relationships/slideLayout" Target="../slideLayouts/slideLayout11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Relationship Id="rId1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slideLayout" Target="../slideLayouts/slideLayout156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slideLayout" Target="../slideLayouts/slideLayout155.xml"/><Relationship Id="rId2" Type="http://schemas.openxmlformats.org/officeDocument/2006/relationships/slideLayout" Target="../slideLayouts/slideLayout14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Relationship Id="rId1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13" Type="http://schemas.openxmlformats.org/officeDocument/2006/relationships/slideLayout" Target="../slideLayouts/slideLayout169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58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Relationship Id="rId1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7.xml"/><Relationship Id="rId13" Type="http://schemas.openxmlformats.org/officeDocument/2006/relationships/slideLayout" Target="../slideLayouts/slideLayout182.xml"/><Relationship Id="rId3" Type="http://schemas.openxmlformats.org/officeDocument/2006/relationships/slideLayout" Target="../slideLayouts/slideLayout172.xml"/><Relationship Id="rId7" Type="http://schemas.openxmlformats.org/officeDocument/2006/relationships/slideLayout" Target="../slideLayouts/slideLayout176.xml"/><Relationship Id="rId12" Type="http://schemas.openxmlformats.org/officeDocument/2006/relationships/slideLayout" Target="../slideLayouts/slideLayout181.xml"/><Relationship Id="rId2" Type="http://schemas.openxmlformats.org/officeDocument/2006/relationships/slideLayout" Target="../slideLayouts/slideLayout171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70.xml"/><Relationship Id="rId6" Type="http://schemas.openxmlformats.org/officeDocument/2006/relationships/slideLayout" Target="../slideLayouts/slideLayout175.xml"/><Relationship Id="rId11" Type="http://schemas.openxmlformats.org/officeDocument/2006/relationships/slideLayout" Target="../slideLayouts/slideLayout180.xml"/><Relationship Id="rId5" Type="http://schemas.openxmlformats.org/officeDocument/2006/relationships/slideLayout" Target="../slideLayouts/slideLayout17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79.xml"/><Relationship Id="rId4" Type="http://schemas.openxmlformats.org/officeDocument/2006/relationships/slideLayout" Target="../slideLayouts/slideLayout173.xml"/><Relationship Id="rId9" Type="http://schemas.openxmlformats.org/officeDocument/2006/relationships/slideLayout" Target="../slideLayouts/slideLayout178.xml"/><Relationship Id="rId14" Type="http://schemas.openxmlformats.org/officeDocument/2006/relationships/theme" Target="../theme/theme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  <p:sldLayoutId id="2147483936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  <p:sldLayoutId id="2147484033" r:id="rId12"/>
    <p:sldLayoutId id="2147484034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  <p:sldLayoutId id="2147484061" r:id="rId12"/>
    <p:sldLayoutId id="2147484062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  <p:sldLayoutId id="2147483824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  <p:sldLayoutId id="2147483866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44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8913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gray">
          <a:xfrm>
            <a:off x="15875" y="6575425"/>
            <a:ext cx="9128125" cy="2825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/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260350"/>
            <a:ext cx="7461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246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8B20AFAA-A7A6-4126-8026-505C236E5754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5943600" y="6524625"/>
            <a:ext cx="2895600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b="0">
                <a:latin typeface="华文中宋" pitchFamily="2" charset="-122"/>
                <a:ea typeface="华文中宋" pitchFamily="2" charset="-12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pic>
        <p:nvPicPr>
          <p:cNvPr id="1033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10" descr="AGCF_Logo150透明背景1深色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AGCF_Logo150透明背景1深色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15313" y="214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  <p:sldLayoutId id="2147483921" r:id="rId12"/>
    <p:sldLayoutId id="2147483922" r:id="rId13"/>
  </p:sldLayoutIdLst>
  <p:transition>
    <p:cut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4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5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3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0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6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6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9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2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5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1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7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115616" y="2021612"/>
            <a:ext cx="55446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600" b="1" dirty="0" smtClean="0">
                <a:ln w="18000">
                  <a:solidFill>
                    <a:srgbClr val="FF99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第二堂</a:t>
            </a:r>
            <a:endParaRPr lang="en-US" altLang="zh-CN" sz="6600" b="1" dirty="0" smtClean="0">
              <a:ln w="18000">
                <a:solidFill>
                  <a:srgbClr val="FF99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华文琥珀" pitchFamily="2" charset="-122"/>
              <a:ea typeface="华文琥珀" pitchFamily="2" charset="-122"/>
            </a:endParaRPr>
          </a:p>
          <a:p>
            <a:r>
              <a:rPr lang="zh-CN" altLang="en-US" sz="6600" b="1" dirty="0">
                <a:ln w="18000">
                  <a:solidFill>
                    <a:srgbClr val="FF99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作</a:t>
            </a:r>
            <a:r>
              <a:rPr lang="zh-CN" altLang="en-US" sz="6600" b="1" dirty="0" smtClean="0">
                <a:ln w="18000">
                  <a:solidFill>
                    <a:srgbClr val="FF99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聪明的童女</a:t>
            </a:r>
            <a:endParaRPr lang="zh-CN" altLang="en-US" sz="6600" b="1" dirty="0">
              <a:ln w="18000">
                <a:solidFill>
                  <a:srgbClr val="FF99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华文琥珀" pitchFamily="2" charset="-122"/>
              <a:ea typeface="华文琥珀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811189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二、新郎到来的时刻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71600" y="1196752"/>
            <a:ext cx="74168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太二十五</a:t>
            </a:r>
            <a:r>
              <a:rPr lang="en-US" altLang="zh-CN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6-12</a:t>
            </a:r>
            <a:r>
              <a:rPr lang="zh-CN" altLang="en-US" sz="28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zh-CN" altLang="en-US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zh-CN" altLang="en-US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zh-CN" altLang="en-US" sz="28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半夜有人喊着说：‘新郎来了，你们出来迎接他。’那些童女就都起来收拾灯。愚拙的对聪明的说：‘请分点油给我们，因为我们的灯要灭了。’聪明的回答说：‘恐怕不够你我用的；不如你们自己到卖油的那里去买吧。’她们去买的时候，新郎到了；那预备好了的，同他进去坐席，门就关了。其余的童女随后也来了，说：‘主啊，主啊，给我们开门！’他却回答说：‘我实在告诉你们，我不认识你们。’”</a:t>
            </a:r>
            <a:endParaRPr lang="en-US" sz="28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7674780"/>
      </p:ext>
    </p:extLst>
  </p:cSld>
  <p:clrMapOvr>
    <a:masterClrMapping/>
  </p:clrMapOvr>
  <p:transition>
    <p:cut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b="1" dirty="0" smtClean="0"/>
              <a:t>二、新郎到来的时刻</a:t>
            </a:r>
            <a:endParaRPr lang="zh-CN" altLang="en-US" sz="2000" dirty="0" smtClean="0"/>
          </a:p>
        </p:txBody>
      </p:sp>
      <p:sp>
        <p:nvSpPr>
          <p:cNvPr id="2" name="矩形 1"/>
          <p:cNvSpPr/>
          <p:nvPr/>
        </p:nvSpPr>
        <p:spPr>
          <a:xfrm>
            <a:off x="0" y="908721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4000" b="1" dirty="0" smtClean="0">
              <a:latin typeface="+mj-ea"/>
              <a:ea typeface="+mj-ea"/>
            </a:endParaRPr>
          </a:p>
          <a:p>
            <a:r>
              <a:rPr lang="zh-CN" altLang="en-US" sz="3600" b="1" dirty="0" smtClean="0">
                <a:latin typeface="+mj-ea"/>
                <a:ea typeface="+mj-ea"/>
              </a:rPr>
              <a:t>   （</a:t>
            </a:r>
            <a:r>
              <a:rPr lang="zh-CN" altLang="en-US" sz="3600" b="1" dirty="0">
                <a:latin typeface="+mj-ea"/>
                <a:ea typeface="+mj-ea"/>
              </a:rPr>
              <a:t>一）半夜的呐喊</a:t>
            </a:r>
          </a:p>
          <a:p>
            <a:r>
              <a:rPr lang="zh-CN" altLang="en-US" sz="3600" b="1" dirty="0">
                <a:solidFill>
                  <a:srgbClr val="FF0000"/>
                </a:solidFill>
                <a:latin typeface="+mj-ea"/>
                <a:ea typeface="+mj-ea"/>
              </a:rPr>
              <a:t>   </a:t>
            </a:r>
            <a:r>
              <a:rPr lang="zh-CN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zh-CN" sz="3600" b="1" dirty="0" smtClean="0">
                <a:solidFill>
                  <a:srgbClr val="FF0000"/>
                </a:solidFill>
                <a:latin typeface="+mj-ea"/>
                <a:ea typeface="+mj-ea"/>
              </a:rPr>
              <a:t>6</a:t>
            </a:r>
            <a:r>
              <a:rPr lang="zh-CN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节：“半夜</a:t>
            </a:r>
            <a:r>
              <a:rPr lang="zh-CN" altLang="en-US" sz="3600" b="1" dirty="0">
                <a:solidFill>
                  <a:srgbClr val="FF0000"/>
                </a:solidFill>
                <a:latin typeface="+mj-ea"/>
                <a:ea typeface="+mj-ea"/>
              </a:rPr>
              <a:t>有人喊</a:t>
            </a:r>
            <a:r>
              <a:rPr lang="zh-CN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着说：‘新郎来了，你们出来迎接他。’”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endParaRPr lang="zh-CN" altLang="en-US" sz="20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2844" y="3214686"/>
            <a:ext cx="8858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latin typeface="+mj-ea"/>
                <a:ea typeface="+mj-ea"/>
              </a:rPr>
              <a:t>	1</a:t>
            </a:r>
            <a:r>
              <a:rPr lang="zh-CN" altLang="en-US" sz="3600" b="1" dirty="0" smtClean="0">
                <a:latin typeface="+mj-ea"/>
                <a:ea typeface="+mj-ea"/>
              </a:rPr>
              <a:t>、“半夜”不仅表示时间上的迟延，更代表了属灵上的黑暗</a:t>
            </a:r>
            <a:r>
              <a:rPr lang="zh-CN" altLang="en-US" sz="3600" dirty="0" smtClean="0">
                <a:latin typeface="+mj-ea"/>
                <a:ea typeface="+mj-ea"/>
              </a:rPr>
              <a:t>。</a:t>
            </a:r>
          </a:p>
          <a:p>
            <a:r>
              <a:rPr lang="en-US" altLang="zh-CN" sz="3600" b="1" dirty="0" smtClean="0">
                <a:latin typeface="+mj-ea"/>
                <a:ea typeface="+mj-ea"/>
              </a:rPr>
              <a:t>	2</a:t>
            </a:r>
            <a:r>
              <a:rPr lang="zh-CN" altLang="en-US" sz="3600" b="1" dirty="0" smtClean="0">
                <a:latin typeface="+mj-ea"/>
                <a:ea typeface="+mj-ea"/>
              </a:rPr>
              <a:t>、在基督再临之前，圣灵会预备一些人，成为唤醒沉睡教会的呐喊声。</a:t>
            </a:r>
            <a:r>
              <a:rPr lang="zh-CN" altLang="en-US" sz="3600" dirty="0" smtClean="0">
                <a:latin typeface="华文宋体" pitchFamily="2" charset="-122"/>
                <a:ea typeface="华文宋体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787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b="1" dirty="0" smtClean="0"/>
              <a:t>二、新郎到来的时刻</a:t>
            </a:r>
            <a:endParaRPr lang="zh-CN" altLang="en-US" sz="2000" dirty="0" smtClean="0"/>
          </a:p>
        </p:txBody>
      </p:sp>
      <p:sp>
        <p:nvSpPr>
          <p:cNvPr id="2" name="矩形 1"/>
          <p:cNvSpPr/>
          <p:nvPr/>
        </p:nvSpPr>
        <p:spPr>
          <a:xfrm>
            <a:off x="0" y="908721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 smtClean="0">
                <a:latin typeface="+mj-ea"/>
                <a:ea typeface="+mj-ea"/>
              </a:rPr>
              <a:t>   （</a:t>
            </a:r>
            <a:r>
              <a:rPr lang="zh-CN" altLang="en-US" sz="4000" dirty="0">
                <a:latin typeface="+mj-ea"/>
                <a:ea typeface="+mj-ea"/>
              </a:rPr>
              <a:t>二）新郎</a:t>
            </a:r>
            <a:r>
              <a:rPr lang="zh-CN" altLang="en-US" sz="4000" dirty="0" smtClean="0">
                <a:latin typeface="+mj-ea"/>
                <a:ea typeface="+mj-ea"/>
              </a:rPr>
              <a:t>到来时：</a:t>
            </a:r>
            <a:r>
              <a:rPr lang="zh-CN" altLang="en-US" sz="4000" dirty="0">
                <a:latin typeface="+mj-ea"/>
                <a:ea typeface="+mj-ea"/>
              </a:rPr>
              <a:t>进入或关在门外</a:t>
            </a:r>
          </a:p>
          <a:p>
            <a:r>
              <a:rPr lang="zh-CN" altLang="en-US" sz="3600" b="1" dirty="0"/>
              <a:t>  </a:t>
            </a:r>
            <a:r>
              <a:rPr lang="zh-CN" altLang="en-US" sz="3600" b="1" dirty="0" smtClean="0"/>
              <a:t>     </a:t>
            </a:r>
            <a:endParaRPr lang="en-US" altLang="zh-CN" sz="3600" b="1" dirty="0" smtClean="0"/>
          </a:p>
          <a:p>
            <a:r>
              <a:rPr lang="en-US" altLang="zh-CN" sz="3600" b="1" dirty="0" smtClean="0">
                <a:solidFill>
                  <a:srgbClr val="FF0000"/>
                </a:solidFill>
                <a:latin typeface="+mj-ea"/>
                <a:ea typeface="+mj-ea"/>
              </a:rPr>
              <a:t>	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“那些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</a:rPr>
              <a:t>童女就都起来收拾灯。愚拙的对聪明的说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：‘请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</a:rPr>
              <a:t>分点油给我们，因为我们的灯要灭了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。’聪明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</a:rPr>
              <a:t>的回答说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：‘恐怕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</a:rPr>
              <a:t>不够你我用的；不如你们自己到卖油的那里去买吧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。’她们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</a:rPr>
              <a:t>去买的时候，新郎到了；那预备好了的，同他进去坐席，门就关了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。”</a:t>
            </a:r>
            <a:r>
              <a:rPr lang="zh-CN" altLang="en-US" dirty="0" smtClean="0">
                <a:latin typeface="+mj-ea"/>
                <a:ea typeface="+mj-ea"/>
              </a:rPr>
              <a:t>（</a:t>
            </a:r>
            <a:r>
              <a:rPr lang="en-US" altLang="zh-CN" sz="2400" b="1" dirty="0" smtClean="0">
                <a:latin typeface="+mj-ea"/>
                <a:ea typeface="+mj-ea"/>
              </a:rPr>
              <a:t>《</a:t>
            </a:r>
            <a:r>
              <a:rPr lang="zh-CN" altLang="en-US" sz="2400" b="1" dirty="0" smtClean="0">
                <a:latin typeface="+mj-ea"/>
                <a:ea typeface="+mj-ea"/>
              </a:rPr>
              <a:t>太</a:t>
            </a:r>
            <a:r>
              <a:rPr lang="en-US" altLang="zh-CN" sz="2400" b="1" dirty="0" smtClean="0">
                <a:latin typeface="+mj-ea"/>
                <a:ea typeface="+mj-ea"/>
              </a:rPr>
              <a:t>》25</a:t>
            </a:r>
            <a:r>
              <a:rPr lang="zh-CN" altLang="en-US" sz="2400" b="1" dirty="0" smtClean="0">
                <a:latin typeface="+mj-ea"/>
                <a:ea typeface="+mj-ea"/>
              </a:rPr>
              <a:t>：</a:t>
            </a:r>
            <a:r>
              <a:rPr lang="en-US" altLang="zh-CN" sz="2400" b="1" dirty="0" smtClean="0">
                <a:latin typeface="+mj-ea"/>
                <a:ea typeface="+mj-ea"/>
              </a:rPr>
              <a:t>7-10</a:t>
            </a:r>
            <a:r>
              <a:rPr lang="zh-CN" altLang="en-US" sz="2400" b="1" dirty="0" smtClean="0">
                <a:latin typeface="+mj-ea"/>
                <a:ea typeface="+mj-ea"/>
              </a:rPr>
              <a:t>）</a:t>
            </a:r>
            <a:endParaRPr lang="zh-CN" altLang="en-US" sz="2400" b="1" dirty="0">
              <a:latin typeface="+mj-ea"/>
              <a:ea typeface="+mj-ea"/>
            </a:endParaRPr>
          </a:p>
          <a:p>
            <a:r>
              <a:rPr lang="zh-CN" altLang="en-US" sz="3600" b="1" dirty="0"/>
              <a:t>   </a:t>
            </a:r>
            <a:r>
              <a:rPr lang="en-US" altLang="zh-CN" sz="3600" b="1" dirty="0" smtClean="0"/>
              <a:t>	</a:t>
            </a:r>
            <a:endParaRPr lang="zh-CN" altLang="en-US" sz="3600" dirty="0">
              <a:latin typeface="华文宋体" pitchFamily="2" charset="-122"/>
              <a:ea typeface="华文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159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b="1" dirty="0" smtClean="0"/>
              <a:t>二、新郎到来的时刻</a:t>
            </a:r>
            <a:endParaRPr lang="zh-CN" altLang="en-US" sz="2000" dirty="0" smtClean="0"/>
          </a:p>
        </p:txBody>
      </p:sp>
      <p:sp>
        <p:nvSpPr>
          <p:cNvPr id="2" name="矩形 1"/>
          <p:cNvSpPr/>
          <p:nvPr/>
        </p:nvSpPr>
        <p:spPr>
          <a:xfrm>
            <a:off x="0" y="908721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/>
              <a:t> </a:t>
            </a:r>
            <a:r>
              <a:rPr lang="en-US" altLang="zh-CN" sz="3600" b="1" dirty="0" smtClean="0"/>
              <a:t>	</a:t>
            </a:r>
            <a:r>
              <a:rPr lang="zh-CN" altLang="en-US" sz="3600" b="1" dirty="0" smtClean="0"/>
              <a:t>（二）临时预备油就来不及了（</a:t>
            </a:r>
            <a:r>
              <a:rPr lang="en-US" altLang="zh-CN" sz="3600" b="1" dirty="0" smtClean="0"/>
              <a:t>7-10</a:t>
            </a:r>
            <a:r>
              <a:rPr lang="zh-CN" altLang="en-US" sz="3600" b="1" dirty="0" smtClean="0"/>
              <a:t>节）</a:t>
            </a:r>
            <a:endParaRPr lang="en-US" altLang="zh-CN" sz="3600" b="1" dirty="0" smtClean="0"/>
          </a:p>
          <a:p>
            <a:r>
              <a:rPr lang="en-US" altLang="zh-CN" sz="3200" b="1" dirty="0" smtClean="0">
                <a:latin typeface="+mj-ea"/>
                <a:ea typeface="+mj-ea"/>
              </a:rPr>
              <a:t>	1</a:t>
            </a:r>
            <a:r>
              <a:rPr lang="zh-CN" altLang="en-US" sz="3200" b="1" dirty="0" smtClean="0">
                <a:latin typeface="+mj-ea"/>
                <a:ea typeface="+mj-ea"/>
              </a:rPr>
              <a:t>、各人所预备的油只够自己用，这暗示油是不能分享的，如同信心、悔改、与神的个人关系等均不能分享。</a:t>
            </a:r>
            <a:endParaRPr lang="en-US" altLang="zh-CN" sz="32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en-US" altLang="zh-CN" sz="3200" b="1" dirty="0" smtClean="0">
                <a:latin typeface="+mj-ea"/>
                <a:ea typeface="+mj-ea"/>
              </a:rPr>
              <a:t>	2</a:t>
            </a:r>
            <a:r>
              <a:rPr lang="zh-CN" altLang="en-US" sz="3200" b="1" dirty="0">
                <a:latin typeface="+mj-ea"/>
                <a:ea typeface="+mj-ea"/>
              </a:rPr>
              <a:t>、</a:t>
            </a:r>
            <a:r>
              <a:rPr lang="zh-CN" altLang="en-US" sz="3200" b="1" dirty="0" smtClean="0">
                <a:latin typeface="+mj-ea"/>
                <a:ea typeface="+mj-ea"/>
              </a:rPr>
              <a:t>临时预备油</a:t>
            </a:r>
            <a:r>
              <a:rPr lang="zh-CN" altLang="en-US" sz="3200" b="1" dirty="0">
                <a:latin typeface="+mj-ea"/>
                <a:ea typeface="+mj-ea"/>
              </a:rPr>
              <a:t>会来不及，这暗示油必须平时就</a:t>
            </a:r>
            <a:r>
              <a:rPr lang="zh-CN" altLang="en-US" sz="3200" b="1" dirty="0" smtClean="0">
                <a:latin typeface="+mj-ea"/>
                <a:ea typeface="+mj-ea"/>
              </a:rPr>
              <a:t>早早预备好</a:t>
            </a:r>
            <a:r>
              <a:rPr lang="zh-CN" altLang="en-US" sz="3200" b="1" dirty="0">
                <a:latin typeface="+mj-ea"/>
                <a:ea typeface="+mj-ea"/>
              </a:rPr>
              <a:t>，不能临时才预备。</a:t>
            </a:r>
          </a:p>
          <a:p>
            <a:r>
              <a:rPr lang="zh-CN" altLang="en-US" sz="3200" b="1" dirty="0">
                <a:latin typeface="+mj-ea"/>
                <a:ea typeface="+mj-ea"/>
              </a:rPr>
              <a:t>   </a:t>
            </a:r>
            <a:r>
              <a:rPr lang="en-US" altLang="zh-CN" sz="3200" b="1" dirty="0" smtClean="0">
                <a:latin typeface="+mj-ea"/>
                <a:ea typeface="+mj-ea"/>
              </a:rPr>
              <a:t>	3</a:t>
            </a:r>
            <a:r>
              <a:rPr lang="zh-CN" altLang="en-US" sz="3200" b="1" dirty="0" smtClean="0">
                <a:latin typeface="+mj-ea"/>
                <a:ea typeface="+mj-ea"/>
              </a:rPr>
              <a:t>、那预备好了的，同他进去坐席。这些</a:t>
            </a:r>
            <a:r>
              <a:rPr lang="zh-CN" altLang="en-US" sz="3200" b="1" dirty="0">
                <a:latin typeface="+mj-ea"/>
                <a:ea typeface="+mj-ea"/>
              </a:rPr>
              <a:t>人</a:t>
            </a:r>
            <a:r>
              <a:rPr lang="zh-CN" altLang="en-US" sz="3200" b="1" dirty="0" smtClean="0">
                <a:latin typeface="+mj-ea"/>
                <a:ea typeface="+mj-ea"/>
              </a:rPr>
              <a:t>何等有福</a:t>
            </a:r>
            <a:r>
              <a:rPr lang="en-US" altLang="zh-CN" sz="3200" b="1" dirty="0">
                <a:latin typeface="+mj-ea"/>
                <a:ea typeface="+mj-ea"/>
              </a:rPr>
              <a:t>!</a:t>
            </a:r>
          </a:p>
          <a:p>
            <a:r>
              <a:rPr lang="en-US" altLang="zh-CN" sz="3200" b="1" dirty="0">
                <a:latin typeface="+mj-ea"/>
                <a:ea typeface="+mj-ea"/>
              </a:rPr>
              <a:t> </a:t>
            </a:r>
            <a:r>
              <a:rPr lang="en-US" altLang="zh-CN" sz="3200" b="1" dirty="0" smtClean="0">
                <a:latin typeface="+mj-ea"/>
                <a:ea typeface="+mj-ea"/>
              </a:rPr>
              <a:t>  	4</a:t>
            </a:r>
            <a:r>
              <a:rPr lang="zh-CN" altLang="en-US" sz="3200" b="1" dirty="0" smtClean="0">
                <a:latin typeface="+mj-ea"/>
                <a:ea typeface="+mj-ea"/>
              </a:rPr>
              <a:t>、“门就关了”暗示恩典和机会并不是无限的，而是有结束的时候。</a:t>
            </a:r>
            <a:endParaRPr lang="zh-CN" altLang="en-US" sz="32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43729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b="1" dirty="0" smtClean="0"/>
              <a:t>二、新郎到来的时刻</a:t>
            </a:r>
            <a:endParaRPr lang="zh-CN" altLang="en-US" sz="2000" dirty="0" smtClean="0"/>
          </a:p>
        </p:txBody>
      </p:sp>
      <p:sp>
        <p:nvSpPr>
          <p:cNvPr id="2" name="矩形 1"/>
          <p:cNvSpPr/>
          <p:nvPr/>
        </p:nvSpPr>
        <p:spPr>
          <a:xfrm>
            <a:off x="0" y="908721"/>
            <a:ext cx="9144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 smtClean="0"/>
              <a:t>      </a:t>
            </a:r>
            <a:r>
              <a:rPr lang="zh-CN" altLang="en-US" sz="3200" b="1" dirty="0" smtClean="0">
                <a:latin typeface="+mj-ea"/>
                <a:ea typeface="+mj-ea"/>
              </a:rPr>
              <a:t>（三）不预备油的代价</a:t>
            </a:r>
          </a:p>
          <a:p>
            <a:r>
              <a:rPr lang="zh-CN" altLang="en-US" sz="36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    </a:t>
            </a:r>
            <a:r>
              <a:rPr lang="zh-CN" altLang="en-US" sz="24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太二十五</a:t>
            </a:r>
            <a:r>
              <a:rPr lang="en-US" altLang="zh-CN" sz="24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11-12</a:t>
            </a:r>
            <a:r>
              <a:rPr lang="zh-CN" altLang="en-US" sz="24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：</a:t>
            </a:r>
            <a:r>
              <a:rPr lang="zh-CN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“其余的童女随后也来了，说：‘主啊，主啊，给我们开门！’他却回答说：‘我实在告诉你们，我不认识你们。’”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 </a:t>
            </a:r>
            <a:endParaRPr lang="en-US" altLang="zh-CN" sz="36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800" b="1" dirty="0" smtClean="0">
                <a:latin typeface="+mj-ea"/>
                <a:ea typeface="+mj-ea"/>
              </a:rPr>
              <a:t>	1</a:t>
            </a:r>
            <a:r>
              <a:rPr lang="zh-CN" altLang="en-US" sz="2800" b="1" dirty="0" smtClean="0">
                <a:latin typeface="+mj-ea"/>
                <a:ea typeface="+mj-ea"/>
              </a:rPr>
              <a:t>、被关在门外虽然</a:t>
            </a:r>
            <a:r>
              <a:rPr lang="zh-CN" altLang="en-US" sz="2800" b="1" dirty="0">
                <a:latin typeface="+mj-ea"/>
                <a:ea typeface="+mj-ea"/>
              </a:rPr>
              <a:t>不一</a:t>
            </a:r>
            <a:r>
              <a:rPr lang="zh-CN" altLang="en-US" sz="2800" b="1" dirty="0" smtClean="0">
                <a:latin typeface="+mj-ea"/>
                <a:ea typeface="+mj-ea"/>
              </a:rPr>
              <a:t>定等于失落</a:t>
            </a:r>
            <a:r>
              <a:rPr lang="zh-CN" altLang="en-US" sz="2800" b="1" dirty="0">
                <a:latin typeface="+mj-ea"/>
                <a:ea typeface="+mj-ea"/>
              </a:rPr>
              <a:t>救恩，但可以肯定的是</a:t>
            </a:r>
            <a:r>
              <a:rPr lang="zh-CN" altLang="en-US" sz="2800" b="1" dirty="0" smtClean="0">
                <a:latin typeface="+mj-ea"/>
                <a:ea typeface="+mj-ea"/>
              </a:rPr>
              <a:t>：</a:t>
            </a:r>
            <a:r>
              <a:rPr lang="en-US" altLang="zh-CN" sz="2800" b="1" dirty="0" smtClean="0">
                <a:latin typeface="+mj-ea"/>
                <a:ea typeface="+mj-ea"/>
              </a:rPr>
              <a:t> </a:t>
            </a:r>
            <a:r>
              <a:rPr lang="zh-CN" altLang="en-US" sz="2800" b="1" dirty="0" smtClean="0">
                <a:latin typeface="+mj-ea"/>
                <a:ea typeface="+mj-ea"/>
              </a:rPr>
              <a:t>在</a:t>
            </a:r>
            <a:r>
              <a:rPr lang="en-US" altLang="zh-CN" sz="2800" b="1" dirty="0" smtClean="0">
                <a:latin typeface="+mj-ea"/>
                <a:ea typeface="+mj-ea"/>
              </a:rPr>
              <a:t>《</a:t>
            </a:r>
            <a:r>
              <a:rPr lang="zh-CN" altLang="en-US" sz="2800" b="1" dirty="0" smtClean="0">
                <a:latin typeface="+mj-ea"/>
                <a:ea typeface="+mj-ea"/>
              </a:rPr>
              <a:t>圣经</a:t>
            </a:r>
            <a:r>
              <a:rPr lang="en-US" altLang="zh-CN" sz="2800" b="1" dirty="0" smtClean="0">
                <a:latin typeface="+mj-ea"/>
                <a:ea typeface="+mj-ea"/>
              </a:rPr>
              <a:t>》</a:t>
            </a:r>
            <a:r>
              <a:rPr lang="zh-CN" altLang="en-US" sz="2800" b="1" dirty="0" smtClean="0">
                <a:latin typeface="+mj-ea"/>
                <a:ea typeface="+mj-ea"/>
              </a:rPr>
              <a:t>里，那是正常基督徒一切的永恒福分</a:t>
            </a:r>
            <a:r>
              <a:rPr lang="zh-CN" altLang="en-US" sz="2800" b="1" dirty="0">
                <a:latin typeface="+mj-ea"/>
                <a:ea typeface="+mj-ea"/>
              </a:rPr>
              <a:t>和</a:t>
            </a:r>
            <a:r>
              <a:rPr lang="zh-CN" altLang="en-US" sz="2800" b="1" dirty="0" smtClean="0">
                <a:latin typeface="+mj-ea"/>
                <a:ea typeface="+mj-ea"/>
              </a:rPr>
              <a:t>应许</a:t>
            </a:r>
            <a:r>
              <a:rPr lang="zh-CN" altLang="en-US" sz="2800" b="1" dirty="0">
                <a:latin typeface="+mj-ea"/>
                <a:ea typeface="+mj-ea"/>
              </a:rPr>
              <a:t>都</a:t>
            </a:r>
            <a:r>
              <a:rPr lang="zh-CN" altLang="en-US" sz="2800" b="1" dirty="0" smtClean="0">
                <a:latin typeface="+mj-ea"/>
                <a:ea typeface="+mj-ea"/>
              </a:rPr>
              <a:t>落空的地方</a:t>
            </a:r>
            <a:r>
              <a:rPr lang="zh-CN" altLang="en-US" sz="2800" b="1" dirty="0">
                <a:latin typeface="+mj-ea"/>
                <a:ea typeface="+mj-ea"/>
              </a:rPr>
              <a:t>，那</a:t>
            </a:r>
            <a:r>
              <a:rPr lang="zh-CN" altLang="en-US" sz="2800" b="1" dirty="0" smtClean="0">
                <a:latin typeface="+mj-ea"/>
                <a:ea typeface="+mj-ea"/>
              </a:rPr>
              <a:t>是使每个</a:t>
            </a:r>
            <a:r>
              <a:rPr lang="zh-CN" altLang="en-US" sz="2800" b="1" dirty="0">
                <a:latin typeface="+mj-ea"/>
                <a:ea typeface="+mj-ea"/>
              </a:rPr>
              <a:t>去到那里的人都</a:t>
            </a:r>
            <a:r>
              <a:rPr lang="zh-CN" altLang="en-US" sz="2800" b="1" dirty="0" smtClean="0">
                <a:latin typeface="+mj-ea"/>
                <a:ea typeface="+mj-ea"/>
              </a:rPr>
              <a:t>痛心疾首</a:t>
            </a:r>
            <a:r>
              <a:rPr lang="zh-CN" altLang="en-US" sz="2800" b="1" dirty="0">
                <a:latin typeface="+mj-ea"/>
                <a:ea typeface="+mj-ea"/>
              </a:rPr>
              <a:t>的地方。</a:t>
            </a:r>
          </a:p>
          <a:p>
            <a:r>
              <a:rPr lang="en-US" altLang="zh-CN" sz="2800" b="1" dirty="0" smtClean="0">
                <a:latin typeface="+mj-ea"/>
                <a:ea typeface="+mj-ea"/>
              </a:rPr>
              <a:t>	2</a:t>
            </a:r>
            <a:r>
              <a:rPr lang="zh-CN" altLang="en-US" sz="2800" b="1" dirty="0">
                <a:latin typeface="+mj-ea"/>
                <a:ea typeface="+mj-ea"/>
              </a:rPr>
              <a:t>、主对这些</a:t>
            </a:r>
            <a:r>
              <a:rPr lang="zh-CN" altLang="en-US" sz="2800" b="1" dirty="0" smtClean="0">
                <a:latin typeface="+mj-ea"/>
                <a:ea typeface="+mj-ea"/>
              </a:rPr>
              <a:t>愚拙的童女</a:t>
            </a:r>
            <a:r>
              <a:rPr lang="zh-CN" altLang="en-US" sz="2800" b="1" dirty="0">
                <a:latin typeface="+mj-ea"/>
                <a:ea typeface="+mj-ea"/>
              </a:rPr>
              <a:t>说：“</a:t>
            </a:r>
            <a:r>
              <a:rPr lang="zh-CN" altLang="en-US" sz="2800" b="1" dirty="0" smtClean="0">
                <a:latin typeface="+mj-ea"/>
                <a:ea typeface="+mj-ea"/>
              </a:rPr>
              <a:t>我不认识你们</a:t>
            </a:r>
            <a:r>
              <a:rPr lang="zh-CN" altLang="en-US" sz="2800" b="1" dirty="0">
                <a:latin typeface="+mj-ea"/>
                <a:ea typeface="+mj-ea"/>
              </a:rPr>
              <a:t>。”这里</a:t>
            </a:r>
            <a:r>
              <a:rPr lang="zh-CN" altLang="en-US" sz="2800" b="1" dirty="0" smtClean="0">
                <a:latin typeface="+mj-ea"/>
                <a:ea typeface="+mj-ea"/>
              </a:rPr>
              <a:t>的不认识不是</a:t>
            </a:r>
            <a:r>
              <a:rPr lang="zh-CN" altLang="en-US" sz="2800" b="1" dirty="0">
                <a:latin typeface="+mj-ea"/>
                <a:ea typeface="+mj-ea"/>
              </a:rPr>
              <a:t>指知识上、信息上的不知道，而是</a:t>
            </a:r>
            <a:r>
              <a:rPr lang="zh-CN" altLang="en-US" sz="2800" b="1" dirty="0" smtClean="0">
                <a:latin typeface="+mj-ea"/>
                <a:ea typeface="+mj-ea"/>
              </a:rPr>
              <a:t>指与神没有个人关系</a:t>
            </a:r>
            <a:r>
              <a:rPr lang="zh-CN" altLang="en-US" sz="2800" b="1" dirty="0">
                <a:latin typeface="+mj-ea"/>
                <a:ea typeface="+mj-ea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5769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b="1" dirty="0" smtClean="0"/>
              <a:t>二、新郎到来的时刻</a:t>
            </a:r>
            <a:endParaRPr lang="zh-CN" altLang="en-US" sz="2000" dirty="0" smtClean="0"/>
          </a:p>
        </p:txBody>
      </p:sp>
      <p:sp>
        <p:nvSpPr>
          <p:cNvPr id="2" name="矩形 1"/>
          <p:cNvSpPr/>
          <p:nvPr/>
        </p:nvSpPr>
        <p:spPr>
          <a:xfrm>
            <a:off x="0" y="908721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   </a:t>
            </a:r>
            <a:endParaRPr lang="en-US" altLang="zh-CN" sz="3600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en-US" altLang="zh-CN" sz="36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      </a:t>
            </a:r>
            <a:r>
              <a:rPr lang="zh-CN" altLang="en-US" sz="36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太七</a:t>
            </a:r>
            <a:r>
              <a:rPr lang="en-US" altLang="zh-CN" sz="36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21-23</a:t>
            </a:r>
            <a:r>
              <a:rPr lang="zh-CN" altLang="en-US" sz="36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：</a:t>
            </a:r>
            <a:r>
              <a:rPr lang="zh-CN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+mj-ea"/>
                <a:ea typeface="+mj-ea"/>
              </a:rPr>
              <a:t>凡称呼我主啊，主啊的人，不能都进天国，唯独遵行我天父旨意的人，才能进去。当那日必有许多人对我说：‘主啊，主啊，我们不是奉你的名传道，奉你的名赶鬼，奉你的名行许多异能吗</a:t>
            </a:r>
            <a:r>
              <a:rPr lang="zh-CN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？’我</a:t>
            </a:r>
            <a:r>
              <a:rPr lang="zh-CN" altLang="en-US" sz="3600" b="1" dirty="0">
                <a:solidFill>
                  <a:srgbClr val="FF0000"/>
                </a:solidFill>
                <a:latin typeface="+mj-ea"/>
                <a:ea typeface="+mj-ea"/>
              </a:rPr>
              <a:t>就明明地告诉他们说：‘我从来不认识你们，你们这些作恶的人，离开我去吧</a:t>
            </a:r>
            <a:r>
              <a:rPr lang="zh-CN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。’” </a:t>
            </a:r>
            <a:r>
              <a:rPr lang="en-US" altLang="zh-CN" sz="2400" b="1" dirty="0" smtClean="0">
                <a:latin typeface="+mj-ea"/>
                <a:ea typeface="+mj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769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b="1" dirty="0" smtClean="0"/>
              <a:t>二、新郎到来的时刻</a:t>
            </a:r>
            <a:endParaRPr lang="zh-CN" altLang="en-US" sz="2000" dirty="0" smtClean="0"/>
          </a:p>
        </p:txBody>
      </p:sp>
      <p:sp>
        <p:nvSpPr>
          <p:cNvPr id="2" name="矩形 1"/>
          <p:cNvSpPr/>
          <p:nvPr/>
        </p:nvSpPr>
        <p:spPr>
          <a:xfrm>
            <a:off x="0" y="908721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 smtClean="0"/>
              <a:t>	</a:t>
            </a:r>
            <a:r>
              <a:rPr lang="zh-CN" altLang="en-US" sz="3600" b="1" dirty="0" smtClean="0"/>
              <a:t> </a:t>
            </a:r>
            <a:r>
              <a:rPr lang="en-US" altLang="zh-CN" sz="3600" b="1" dirty="0" smtClean="0">
                <a:latin typeface="+mj-ea"/>
                <a:ea typeface="+mj-ea"/>
              </a:rPr>
              <a:t>3</a:t>
            </a:r>
            <a:r>
              <a:rPr lang="zh-CN" altLang="en-US" sz="3600" b="1" dirty="0" smtClean="0">
                <a:latin typeface="+mj-ea"/>
                <a:ea typeface="+mj-ea"/>
              </a:rPr>
              <a:t>、很明显，这两处经文所提出的警告是相同的，而且是针对同一类人：他们都是平日称呼耶稣主啊，主啊的人，他们在末日主再来的时候都被关在天国门外，那时他们都被耶稣称为我不认识你们的人。</a:t>
            </a:r>
          </a:p>
          <a:p>
            <a:r>
              <a:rPr lang="zh-CN" altLang="en-US" sz="3600" b="1" dirty="0" smtClean="0">
                <a:latin typeface="+mj-ea"/>
                <a:ea typeface="+mj-ea"/>
              </a:rPr>
              <a:t> </a:t>
            </a:r>
            <a:r>
              <a:rPr lang="en-US" altLang="zh-CN" sz="3600" b="1" dirty="0" smtClean="0">
                <a:latin typeface="+mj-ea"/>
                <a:ea typeface="+mj-ea"/>
              </a:rPr>
              <a:t>	4</a:t>
            </a:r>
            <a:r>
              <a:rPr lang="zh-CN" altLang="en-US" sz="3600" b="1" dirty="0" smtClean="0">
                <a:latin typeface="+mj-ea"/>
                <a:ea typeface="+mj-ea"/>
              </a:rPr>
              <a:t>、这是何等严重的警告！凡听见这个警告的基督徒都不可掉以轻心。</a:t>
            </a:r>
            <a:r>
              <a:rPr lang="zh-CN" altLang="en-US" sz="4000" dirty="0" smtClean="0">
                <a:latin typeface="华文宋体" pitchFamily="2" charset="-122"/>
                <a:ea typeface="华文宋体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769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b="1" dirty="0" smtClean="0"/>
              <a:t>三、预备油：现在就要警醒</a:t>
            </a:r>
            <a:endParaRPr lang="zh-CN" altLang="en-US" sz="2000" b="1" dirty="0"/>
          </a:p>
        </p:txBody>
      </p:sp>
      <p:sp>
        <p:nvSpPr>
          <p:cNvPr id="2" name="矩形 1"/>
          <p:cNvSpPr/>
          <p:nvPr/>
        </p:nvSpPr>
        <p:spPr>
          <a:xfrm>
            <a:off x="0" y="908721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4000" b="1" dirty="0">
              <a:latin typeface="+mj-ea"/>
              <a:ea typeface="+mj-ea"/>
            </a:endParaRPr>
          </a:p>
          <a:p>
            <a:r>
              <a:rPr lang="zh-CN" altLang="en-US" sz="36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    </a:t>
            </a:r>
            <a:r>
              <a:rPr lang="en-US" altLang="zh-CN" sz="36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13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节：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“所以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</a:rPr>
              <a:t>，你们要警醒，因为那日子，那时辰，你们不知道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。”</a:t>
            </a:r>
            <a:endParaRPr lang="zh-CN" altLang="en-US" sz="2800" b="1" dirty="0">
              <a:latin typeface="+mn-ea"/>
              <a:ea typeface="+mn-ea"/>
            </a:endParaRPr>
          </a:p>
          <a:p>
            <a:r>
              <a:rPr lang="en-US" altLang="zh-CN" sz="3600" dirty="0" smtClean="0">
                <a:latin typeface="华文楷体" pitchFamily="2" charset="-122"/>
                <a:ea typeface="华文楷体" pitchFamily="2" charset="-122"/>
              </a:rPr>
              <a:t>	</a:t>
            </a:r>
            <a:r>
              <a:rPr lang="zh-CN" altLang="en-US" sz="32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（一）预备油或警醒关乎以神为中心，以永恒为导向的生活。</a:t>
            </a:r>
            <a:r>
              <a:rPr lang="en-US" altLang="zh-CN" sz="3200" b="1" dirty="0" smtClean="0">
                <a:latin typeface="+mj-ea"/>
                <a:ea typeface="+mj-ea"/>
              </a:rPr>
              <a:t> </a:t>
            </a:r>
            <a:endParaRPr lang="zh-CN" altLang="en-US" sz="3200" b="1" dirty="0">
              <a:latin typeface="+mj-ea"/>
              <a:ea typeface="+mj-ea"/>
            </a:endParaRPr>
          </a:p>
          <a:p>
            <a:r>
              <a:rPr lang="en-US" altLang="zh-CN" sz="3200" b="1" dirty="0" smtClean="0">
                <a:latin typeface="+mj-ea"/>
                <a:ea typeface="+mj-ea"/>
              </a:rPr>
              <a:t>	</a:t>
            </a:r>
            <a:r>
              <a:rPr lang="zh-CN" altLang="en-US" sz="3200" b="1" dirty="0" smtClean="0">
                <a:latin typeface="+mj-ea"/>
                <a:ea typeface="+mj-ea"/>
              </a:rPr>
              <a:t>（二）预备油或警醒就是与神的末日旨意对齐，把迎接基督再来放在一切事务的优先。</a:t>
            </a:r>
            <a:r>
              <a:rPr lang="en-US" altLang="zh-CN" sz="3200" b="1" dirty="0" smtClean="0">
                <a:latin typeface="+mj-ea"/>
                <a:ea typeface="+mj-ea"/>
              </a:rPr>
              <a:t> </a:t>
            </a:r>
          </a:p>
          <a:p>
            <a:r>
              <a:rPr lang="en-US" altLang="zh-CN" sz="3200" b="1" dirty="0">
                <a:latin typeface="+mj-ea"/>
                <a:ea typeface="+mj-ea"/>
              </a:rPr>
              <a:t>	</a:t>
            </a:r>
            <a:r>
              <a:rPr lang="zh-CN" altLang="en-US" sz="3200" b="1" dirty="0" smtClean="0">
                <a:latin typeface="+mj-ea"/>
                <a:ea typeface="+mj-ea"/>
              </a:rPr>
              <a:t>（三）预备油或警醒要从认罪悔改开始。</a:t>
            </a:r>
            <a:endParaRPr lang="zh-CN" altLang="en-US" sz="4000" b="1" dirty="0">
              <a:latin typeface="华文宋体" pitchFamily="2" charset="-122"/>
              <a:ea typeface="华文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30406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b="1" dirty="0" smtClean="0"/>
              <a:t>讨论</a:t>
            </a:r>
          </a:p>
        </p:txBody>
      </p:sp>
      <p:sp>
        <p:nvSpPr>
          <p:cNvPr id="2" name="矩形 1"/>
          <p:cNvSpPr/>
          <p:nvPr/>
        </p:nvSpPr>
        <p:spPr>
          <a:xfrm>
            <a:off x="0" y="908721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ln>
                  <a:solidFill>
                    <a:schemeClr val="tx1"/>
                  </a:solidFill>
                </a:ln>
                <a:latin typeface="+mj-ea"/>
                <a:ea typeface="+mj-ea"/>
              </a:rPr>
              <a:t>讨论：</a:t>
            </a:r>
          </a:p>
          <a:p>
            <a:r>
              <a:rPr lang="en-US" altLang="zh-CN" sz="3600" dirty="0"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3600" dirty="0">
                <a:latin typeface="华文楷体" pitchFamily="2" charset="-122"/>
                <a:ea typeface="华文楷体" pitchFamily="2" charset="-122"/>
              </a:rPr>
              <a:t>、</a:t>
            </a:r>
            <a:r>
              <a:rPr lang="zh-CN" altLang="en-US" sz="3600" dirty="0" smtClean="0">
                <a:latin typeface="华文宋体" pitchFamily="2" charset="-122"/>
                <a:ea typeface="华文宋体" pitchFamily="2" charset="-122"/>
              </a:rPr>
              <a:t>如基督今天就</a:t>
            </a:r>
            <a:r>
              <a:rPr lang="zh-CN" altLang="en-US" sz="3600" dirty="0">
                <a:latin typeface="华文宋体" pitchFamily="2" charset="-122"/>
                <a:ea typeface="华文宋体" pitchFamily="2" charset="-122"/>
              </a:rPr>
              <a:t>再次降临，你是否预备好了？</a:t>
            </a:r>
          </a:p>
          <a:p>
            <a:r>
              <a:rPr lang="en-US" altLang="zh-CN" sz="3600" dirty="0">
                <a:latin typeface="华文宋体" pitchFamily="2" charset="-122"/>
                <a:ea typeface="华文宋体" pitchFamily="2" charset="-122"/>
              </a:rPr>
              <a:t>2</a:t>
            </a:r>
            <a:r>
              <a:rPr lang="zh-CN" altLang="en-US" sz="3600" dirty="0">
                <a:latin typeface="华文宋体" pitchFamily="2" charset="-122"/>
                <a:ea typeface="华文宋体" pitchFamily="2" charset="-122"/>
              </a:rPr>
              <a:t>、你</a:t>
            </a:r>
            <a:r>
              <a:rPr lang="zh-CN" altLang="en-US" sz="3600" dirty="0" smtClean="0">
                <a:latin typeface="华文宋体" pitchFamily="2" charset="-122"/>
                <a:ea typeface="华文宋体" pitchFamily="2" charset="-122"/>
              </a:rPr>
              <a:t>对五</a:t>
            </a:r>
            <a:r>
              <a:rPr lang="zh-CN" altLang="en-US" sz="3600" dirty="0">
                <a:latin typeface="华文宋体" pitchFamily="2" charset="-122"/>
                <a:ea typeface="华文宋体" pitchFamily="2" charset="-122"/>
              </a:rPr>
              <a:t>个</a:t>
            </a:r>
            <a:r>
              <a:rPr lang="zh-CN" altLang="en-US" sz="3200" dirty="0" smtClean="0">
                <a:latin typeface="+mj-ea"/>
                <a:ea typeface="+mj-ea"/>
              </a:rPr>
              <a:t>愚拙童女</a:t>
            </a:r>
            <a:r>
              <a:rPr lang="zh-CN" altLang="en-US" sz="3600" dirty="0">
                <a:latin typeface="华文宋体" pitchFamily="2" charset="-122"/>
                <a:ea typeface="华文宋体" pitchFamily="2" charset="-122"/>
              </a:rPr>
              <a:t>被关在门外作何感想？为什么主对她们说</a:t>
            </a:r>
            <a:r>
              <a:rPr lang="zh-CN" altLang="en-US" sz="3600" dirty="0" smtClean="0">
                <a:latin typeface="华文宋体" pitchFamily="2" charset="-122"/>
                <a:ea typeface="华文宋体" pitchFamily="2" charset="-122"/>
              </a:rPr>
              <a:t>：“</a:t>
            </a:r>
            <a:r>
              <a:rPr lang="zh-CN" altLang="en-US" sz="3200" dirty="0" smtClean="0">
                <a:latin typeface="+mj-ea"/>
                <a:ea typeface="+mj-ea"/>
              </a:rPr>
              <a:t>我</a:t>
            </a:r>
            <a:r>
              <a:rPr lang="zh-CN" altLang="en-US" sz="3200" dirty="0">
                <a:latin typeface="+mj-ea"/>
                <a:ea typeface="+mj-ea"/>
              </a:rPr>
              <a:t>不认识你们</a:t>
            </a:r>
            <a:r>
              <a:rPr lang="zh-CN" altLang="en-US" sz="3600" dirty="0" smtClean="0">
                <a:latin typeface="华文宋体" pitchFamily="2" charset="-122"/>
                <a:ea typeface="华文宋体" pitchFamily="2" charset="-122"/>
              </a:rPr>
              <a:t>？”</a:t>
            </a:r>
            <a:endParaRPr lang="zh-CN" altLang="en-US" sz="3600" dirty="0">
              <a:latin typeface="华文宋体" pitchFamily="2" charset="-122"/>
              <a:ea typeface="华文宋体" pitchFamily="2" charset="-122"/>
            </a:endParaRPr>
          </a:p>
          <a:p>
            <a:r>
              <a:rPr lang="en-US" altLang="zh-CN" sz="3600" dirty="0">
                <a:latin typeface="华文宋体" pitchFamily="2" charset="-122"/>
                <a:ea typeface="华文宋体" pitchFamily="2" charset="-122"/>
              </a:rPr>
              <a:t>3</a:t>
            </a:r>
            <a:r>
              <a:rPr lang="zh-CN" altLang="en-US" sz="3600" dirty="0">
                <a:latin typeface="华文宋体" pitchFamily="2" charset="-122"/>
                <a:ea typeface="华文宋体" pitchFamily="2" charset="-122"/>
              </a:rPr>
              <a:t>、你打算怎样</a:t>
            </a:r>
            <a:r>
              <a:rPr lang="zh-CN" altLang="en-US" sz="3200" dirty="0">
                <a:latin typeface="+mj-ea"/>
                <a:ea typeface="+mj-ea"/>
              </a:rPr>
              <a:t>预备油</a:t>
            </a:r>
            <a:r>
              <a:rPr lang="zh-CN" altLang="en-US" sz="3600" dirty="0">
                <a:latin typeface="华文宋体" pitchFamily="2" charset="-122"/>
                <a:ea typeface="华文宋体" pitchFamily="2" charset="-122"/>
              </a:rPr>
              <a:t>？</a:t>
            </a:r>
          </a:p>
          <a:p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08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619672" y="2721857"/>
            <a:ext cx="542925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600" b="1" dirty="0" smtClean="0">
                <a:ln w="18000">
                  <a:solidFill>
                    <a:srgbClr val="FF99FF"/>
                  </a:solidFill>
                  <a:prstDash val="solid"/>
                  <a:miter lim="800000"/>
                </a:ln>
                <a:solidFill>
                  <a:srgbClr val="FF99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下节课再见</a:t>
            </a:r>
            <a:endParaRPr lang="en-US" altLang="zh-CN" sz="6600" b="1" dirty="0" smtClean="0">
              <a:ln w="18000">
                <a:solidFill>
                  <a:srgbClr val="FF99FF"/>
                </a:solidFill>
                <a:prstDash val="solid"/>
                <a:miter lim="800000"/>
              </a:ln>
              <a:solidFill>
                <a:srgbClr val="FF99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zh-CN" altLang="en-US" sz="6600" b="1" dirty="0" smtClean="0">
                <a:ln w="18000">
                  <a:solidFill>
                    <a:srgbClr val="FF99FF"/>
                  </a:solidFill>
                  <a:prstDash val="solid"/>
                  <a:miter lim="800000"/>
                </a:ln>
                <a:solidFill>
                  <a:srgbClr val="FF99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愿神祝福你</a:t>
            </a:r>
            <a:endParaRPr lang="zh-CN" altLang="en-US" sz="6600" b="1" dirty="0">
              <a:ln w="18000">
                <a:solidFill>
                  <a:srgbClr val="FF99FF"/>
                </a:solidFill>
                <a:prstDash val="solid"/>
                <a:miter lim="800000"/>
              </a:ln>
              <a:solidFill>
                <a:srgbClr val="FF99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8111896"/>
      </p:ext>
    </p:extLst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580112" y="404664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/>
            <a:r>
              <a:rPr lang="zh-CN" altLang="en-US" sz="2000" b="1" dirty="0" smtClean="0">
                <a:latin typeface="+mj-lt"/>
                <a:ea typeface="+mj-ea"/>
                <a:cs typeface="+mj-cs"/>
              </a:rPr>
              <a:t>一、天国在末时的异象</a:t>
            </a:r>
            <a:endParaRPr lang="en-CA" altLang="en-US" sz="2000" b="1" dirty="0">
              <a:latin typeface="+mj-lt"/>
              <a:ea typeface="+mj-ea"/>
              <a:cs typeface="+mj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9512" y="1196752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ea"/>
                <a:ea typeface="+mj-ea"/>
              </a:rPr>
              <a:t>	</a:t>
            </a:r>
            <a:r>
              <a:rPr lang="zh-CN" altLang="en-US" sz="2800" b="1" dirty="0" smtClean="0">
                <a:latin typeface="+mj-ea"/>
                <a:ea typeface="+mj-ea"/>
              </a:rPr>
              <a:t>“十个童女”的比喻倍受误解、未受重视的两个主要原因：</a:t>
            </a:r>
            <a:endParaRPr lang="zh-CN" altLang="en-US" sz="2800" b="1" dirty="0">
              <a:latin typeface="+mj-ea"/>
              <a:ea typeface="+mj-ea"/>
            </a:endParaRPr>
          </a:p>
          <a:p>
            <a:r>
              <a:rPr lang="zh-CN" altLang="en-US" sz="2800" dirty="0"/>
              <a:t>  </a:t>
            </a:r>
            <a:r>
              <a:rPr lang="en-US" altLang="zh-CN" sz="2800" dirty="0" smtClean="0"/>
              <a:t>	</a:t>
            </a:r>
            <a:r>
              <a:rPr lang="en-US" altLang="zh-CN" sz="2800" b="1" dirty="0">
                <a:latin typeface="+mj-ea"/>
                <a:ea typeface="+mj-ea"/>
              </a:rPr>
              <a:t>1</a:t>
            </a:r>
            <a:r>
              <a:rPr lang="zh-CN" altLang="en-US" sz="2800" b="1" dirty="0" smtClean="0">
                <a:latin typeface="+mj-ea"/>
                <a:ea typeface="+mj-ea"/>
              </a:rPr>
              <a:t>、</a:t>
            </a:r>
            <a:r>
              <a:rPr lang="zh-CN" altLang="en-US" sz="2800" b="1" dirty="0">
                <a:latin typeface="+mj-ea"/>
                <a:ea typeface="+mj-ea"/>
              </a:rPr>
              <a:t>偏</a:t>
            </a:r>
            <a:r>
              <a:rPr lang="zh-CN" altLang="en-US" sz="2800" b="1" dirty="0" smtClean="0">
                <a:latin typeface="+mj-ea"/>
                <a:ea typeface="+mj-ea"/>
              </a:rPr>
              <a:t>差的救恩观。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r>
              <a:rPr lang="en-US" altLang="zh-CN" sz="2800" b="1" dirty="0">
                <a:latin typeface="+mj-ea"/>
                <a:ea typeface="+mj-ea"/>
              </a:rPr>
              <a:t>	</a:t>
            </a:r>
            <a:r>
              <a:rPr lang="zh-CN" altLang="en-US" sz="2800" b="1" dirty="0" smtClean="0">
                <a:latin typeface="+mj-ea"/>
                <a:ea typeface="+mj-ea"/>
              </a:rPr>
              <a:t>认为愚拙的童女就是没有得救的人，聪明的童女就是基督徒。这显然误解了经文的意思。</a:t>
            </a:r>
            <a:endParaRPr lang="zh-CN" altLang="en-US" sz="2800" b="1" dirty="0">
              <a:latin typeface="+mj-ea"/>
              <a:ea typeface="+mj-ea"/>
            </a:endParaRPr>
          </a:p>
          <a:p>
            <a:r>
              <a:rPr lang="zh-CN" altLang="en-US" sz="2800" b="1" dirty="0">
                <a:latin typeface="+mj-ea"/>
                <a:ea typeface="+mj-ea"/>
              </a:rPr>
              <a:t> </a:t>
            </a:r>
            <a:r>
              <a:rPr lang="en-US" altLang="zh-CN" sz="2800" b="1" dirty="0" smtClean="0">
                <a:latin typeface="+mj-ea"/>
                <a:ea typeface="+mj-ea"/>
              </a:rPr>
              <a:t>	</a:t>
            </a:r>
            <a:r>
              <a:rPr lang="en-US" altLang="zh-CN" sz="2800" b="1" dirty="0">
                <a:latin typeface="+mj-ea"/>
                <a:ea typeface="+mj-ea"/>
              </a:rPr>
              <a:t>2</a:t>
            </a:r>
            <a:r>
              <a:rPr lang="zh-CN" altLang="en-US" sz="2800" b="1" dirty="0" smtClean="0">
                <a:latin typeface="+mj-ea"/>
                <a:ea typeface="+mj-ea"/>
              </a:rPr>
              <a:t>、偏差的末世观。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r>
              <a:rPr lang="en-US" sz="2800" b="1" dirty="0">
                <a:latin typeface="+mj-ea"/>
                <a:ea typeface="+mj-ea"/>
              </a:rPr>
              <a:t>	</a:t>
            </a:r>
            <a:r>
              <a:rPr lang="zh-CN" altLang="en-US" sz="2800" b="1" dirty="0" smtClean="0">
                <a:latin typeface="+mj-ea"/>
                <a:ea typeface="+mj-ea"/>
              </a:rPr>
              <a:t>将基督第一次降临视为中心，而将他第二次降临当作边缘，不予重视。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r>
              <a:rPr lang="en-US" sz="2800" b="1" dirty="0">
                <a:latin typeface="+mj-ea"/>
                <a:ea typeface="+mj-ea"/>
              </a:rPr>
              <a:t>	</a:t>
            </a:r>
            <a:r>
              <a:rPr lang="en-US" altLang="zh-CN" sz="2800" b="1" dirty="0" smtClean="0">
                <a:latin typeface="+mj-ea"/>
                <a:ea typeface="+mj-ea"/>
              </a:rPr>
              <a:t> </a:t>
            </a:r>
            <a:endParaRPr lang="en-CA" sz="2800" b="1" dirty="0"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7158" y="3429000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ea"/>
                <a:ea typeface="+mj-ea"/>
              </a:rPr>
              <a:t> </a:t>
            </a:r>
            <a:endParaRPr lang="zh-CN" altLang="en-US" sz="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04074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580112" y="404664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/>
            <a:r>
              <a:rPr lang="zh-CN" altLang="en-US" sz="2000" b="1" dirty="0" smtClean="0">
                <a:latin typeface="+mj-lt"/>
                <a:ea typeface="+mj-ea"/>
                <a:cs typeface="+mj-cs"/>
              </a:rPr>
              <a:t>一、天国在末时的异象</a:t>
            </a:r>
            <a:endParaRPr lang="en-CA" altLang="en-US" sz="2000" b="1" dirty="0">
              <a:latin typeface="+mj-lt"/>
              <a:ea typeface="+mj-ea"/>
              <a:cs typeface="+mj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9512" y="1196752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ea"/>
                <a:ea typeface="+mj-ea"/>
              </a:rPr>
              <a:t>	</a:t>
            </a:r>
          </a:p>
          <a:p>
            <a:r>
              <a:rPr lang="en-US" altLang="zh-CN" sz="2800" b="1" dirty="0" smtClean="0">
                <a:latin typeface="+mj-ea"/>
                <a:ea typeface="+mj-ea"/>
              </a:rPr>
              <a:t>	</a:t>
            </a:r>
            <a:r>
              <a:rPr lang="zh-CN" altLang="en-US" sz="2800" b="1" dirty="0" smtClean="0">
                <a:latin typeface="+mj-ea"/>
                <a:ea typeface="+mj-ea"/>
              </a:rPr>
              <a:t>以</a:t>
            </a:r>
            <a:r>
              <a:rPr lang="zh-CN" altLang="en-US" sz="2800" b="1" dirty="0">
                <a:latin typeface="+mj-ea"/>
                <a:ea typeface="+mj-ea"/>
              </a:rPr>
              <a:t>上两种偏</a:t>
            </a:r>
            <a:r>
              <a:rPr lang="zh-CN" altLang="en-US" sz="2800" b="1" dirty="0" smtClean="0">
                <a:latin typeface="+mj-ea"/>
                <a:ea typeface="+mj-ea"/>
              </a:rPr>
              <a:t>差对教会造</a:t>
            </a:r>
            <a:r>
              <a:rPr lang="zh-CN" altLang="en-US" sz="2800" b="1" dirty="0">
                <a:latin typeface="+mj-ea"/>
                <a:ea typeface="+mj-ea"/>
              </a:rPr>
              <a:t>成的危</a:t>
            </a:r>
            <a:r>
              <a:rPr lang="zh-CN" altLang="en-US" sz="2800" b="1" dirty="0" smtClean="0">
                <a:latin typeface="+mj-ea"/>
                <a:ea typeface="+mj-ea"/>
              </a:rPr>
              <a:t>害十分严</a:t>
            </a:r>
            <a:r>
              <a:rPr lang="zh-CN" altLang="en-US" sz="2800" b="1" dirty="0">
                <a:latin typeface="+mj-ea"/>
                <a:ea typeface="+mj-ea"/>
              </a:rPr>
              <a:t>重：</a:t>
            </a:r>
          </a:p>
          <a:p>
            <a:r>
              <a:rPr lang="zh-CN" altLang="en-US" sz="2800" b="1" dirty="0">
                <a:latin typeface="+mj-ea"/>
                <a:ea typeface="+mj-ea"/>
              </a:rPr>
              <a:t>	</a:t>
            </a:r>
            <a:r>
              <a:rPr lang="en-US" altLang="zh-CN" sz="2800" b="1" dirty="0">
                <a:latin typeface="+mj-ea"/>
                <a:ea typeface="+mj-ea"/>
              </a:rPr>
              <a:t> </a:t>
            </a:r>
            <a:r>
              <a:rPr lang="en-US" altLang="zh-CN" sz="2800" b="1" dirty="0" smtClean="0">
                <a:latin typeface="+mj-ea"/>
                <a:ea typeface="+mj-ea"/>
              </a:rPr>
              <a:t>1</a:t>
            </a:r>
            <a:r>
              <a:rPr lang="zh-CN" altLang="en-US" sz="2800" b="1" dirty="0">
                <a:latin typeface="+mj-ea"/>
                <a:ea typeface="+mj-ea"/>
              </a:rPr>
              <a:t>、将信仰的重心转移到今生今世</a:t>
            </a:r>
            <a:r>
              <a:rPr lang="zh-CN" altLang="en-US" sz="2800" b="1" dirty="0" smtClean="0">
                <a:latin typeface="+mj-ea"/>
                <a:ea typeface="+mj-ea"/>
              </a:rPr>
              <a:t>，这是教会世</a:t>
            </a:r>
            <a:r>
              <a:rPr lang="zh-CN" altLang="en-US" sz="2800" b="1" dirty="0">
                <a:latin typeface="+mj-ea"/>
                <a:ea typeface="+mj-ea"/>
              </a:rPr>
              <a:t>俗</a:t>
            </a:r>
            <a:r>
              <a:rPr lang="zh-CN" altLang="en-US" sz="2800" b="1" dirty="0" smtClean="0">
                <a:latin typeface="+mj-ea"/>
                <a:ea typeface="+mj-ea"/>
              </a:rPr>
              <a:t>化的根源。</a:t>
            </a:r>
            <a:endParaRPr lang="zh-CN" altLang="en-US" sz="2800" b="1" dirty="0">
              <a:latin typeface="+mj-ea"/>
              <a:ea typeface="+mj-ea"/>
            </a:endParaRPr>
          </a:p>
          <a:p>
            <a:r>
              <a:rPr lang="zh-CN" altLang="en-US" sz="2800" b="1" dirty="0">
                <a:latin typeface="+mj-ea"/>
                <a:ea typeface="+mj-ea"/>
              </a:rPr>
              <a:t>    </a:t>
            </a:r>
            <a:r>
              <a:rPr lang="zh-CN" altLang="en-US" sz="2800" b="1" dirty="0" smtClean="0">
                <a:latin typeface="+mj-ea"/>
                <a:ea typeface="+mj-ea"/>
              </a:rPr>
              <a:t>  </a:t>
            </a:r>
            <a:r>
              <a:rPr lang="en-US" altLang="zh-CN" sz="2800" b="1" dirty="0" smtClean="0">
                <a:latin typeface="+mj-ea"/>
                <a:ea typeface="+mj-ea"/>
              </a:rPr>
              <a:t>2</a:t>
            </a:r>
            <a:r>
              <a:rPr lang="zh-CN" altLang="en-US" sz="2800" b="1" dirty="0" smtClean="0">
                <a:latin typeface="+mj-ea"/>
                <a:ea typeface="+mj-ea"/>
              </a:rPr>
              <a:t>、将信仰当作领取一张上天堂的签证，不</a:t>
            </a:r>
            <a:r>
              <a:rPr lang="zh-CN" altLang="en-US" sz="2800" b="1" dirty="0">
                <a:latin typeface="+mj-ea"/>
                <a:ea typeface="+mj-ea"/>
              </a:rPr>
              <a:t>再认真追求，努力上进。这是教会灵性软弱的根源。</a:t>
            </a:r>
          </a:p>
          <a:p>
            <a:r>
              <a:rPr lang="en-US" altLang="zh-CN" sz="2800" b="1" dirty="0" smtClean="0">
                <a:latin typeface="+mj-ea"/>
                <a:ea typeface="+mj-ea"/>
              </a:rPr>
              <a:t>	 3</a:t>
            </a:r>
            <a:r>
              <a:rPr lang="zh-CN" altLang="en-US" sz="2800" b="1" dirty="0" smtClean="0">
                <a:latin typeface="+mj-ea"/>
                <a:ea typeface="+mj-ea"/>
              </a:rPr>
              <a:t>、对</a:t>
            </a:r>
            <a:r>
              <a:rPr lang="zh-CN" altLang="en-US" sz="2800" b="1" dirty="0">
                <a:latin typeface="+mj-ea"/>
                <a:ea typeface="+mj-ea"/>
              </a:rPr>
              <a:t>于圣经中对基督徒的末日警告，听而不闻，无动于衷。一直沉睡不醒，不好好预备灯里的</a:t>
            </a:r>
            <a:r>
              <a:rPr lang="zh-CN" altLang="en-US" sz="2800" b="1" dirty="0" smtClean="0">
                <a:latin typeface="+mj-ea"/>
                <a:ea typeface="+mj-ea"/>
              </a:rPr>
              <a:t>油。</a:t>
            </a:r>
            <a:endParaRPr lang="en-US" altLang="zh-CN" sz="2800" b="1" dirty="0">
              <a:latin typeface="+mj-ea"/>
              <a:ea typeface="+mj-ea"/>
            </a:endParaRPr>
          </a:p>
          <a:p>
            <a:r>
              <a:rPr lang="en-US" altLang="zh-CN" sz="2800" b="1" dirty="0" smtClean="0">
                <a:latin typeface="+mj-ea"/>
                <a:ea typeface="+mj-ea"/>
              </a:rPr>
              <a:t> </a:t>
            </a:r>
          </a:p>
          <a:p>
            <a:r>
              <a:rPr lang="en-US" sz="2800" b="1" dirty="0">
                <a:latin typeface="+mj-ea"/>
                <a:ea typeface="+mj-ea"/>
              </a:rPr>
              <a:t>	</a:t>
            </a:r>
            <a:endParaRPr lang="en-CA" sz="2800" b="1" dirty="0"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7158" y="3429000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ea"/>
                <a:ea typeface="+mj-ea"/>
              </a:rPr>
              <a:t> </a:t>
            </a:r>
            <a:endParaRPr lang="zh-CN" altLang="en-US" sz="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70181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500694" y="428604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/>
            <a:r>
              <a:rPr lang="zh-CN" altLang="en-US" sz="2000" b="1" dirty="0" smtClean="0">
                <a:latin typeface="黑体" pitchFamily="49" charset="-122"/>
                <a:ea typeface="黑体" pitchFamily="49" charset="-122"/>
              </a:rPr>
              <a:t>一、天国在末时的异象</a:t>
            </a:r>
            <a:endParaRPr lang="en-CA" altLang="en-US" sz="20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908720"/>
            <a:ext cx="9144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latin typeface="华文宋体" pitchFamily="2" charset="-122"/>
                <a:ea typeface="华文宋体" pitchFamily="2" charset="-122"/>
              </a:rPr>
              <a:t>一、天国在</a:t>
            </a:r>
            <a:r>
              <a:rPr lang="zh-CN" altLang="en-US" sz="3600" b="1" dirty="0" smtClean="0">
                <a:latin typeface="华文宋体" pitchFamily="2" charset="-122"/>
                <a:ea typeface="华文宋体" pitchFamily="2" charset="-122"/>
              </a:rPr>
              <a:t>末日的景象</a:t>
            </a:r>
            <a:r>
              <a:rPr lang="zh-CN" altLang="en-US" sz="3600" b="1" dirty="0">
                <a:latin typeface="华文宋体" pitchFamily="2" charset="-122"/>
                <a:ea typeface="华文宋体" pitchFamily="2" charset="-122"/>
              </a:rPr>
              <a:t>（</a:t>
            </a:r>
            <a:r>
              <a:rPr lang="en-US" altLang="zh-CN" sz="3600" b="1" dirty="0">
                <a:latin typeface="华文宋体" pitchFamily="2" charset="-122"/>
                <a:ea typeface="华文宋体" pitchFamily="2" charset="-122"/>
              </a:rPr>
              <a:t>1-5</a:t>
            </a:r>
            <a:r>
              <a:rPr lang="zh-CN" altLang="en-US" sz="3600" b="1" dirty="0">
                <a:latin typeface="华文宋体" pitchFamily="2" charset="-122"/>
                <a:ea typeface="华文宋体" pitchFamily="2" charset="-122"/>
              </a:rPr>
              <a:t>节</a:t>
            </a:r>
            <a:r>
              <a:rPr lang="zh-CN" altLang="en-US" sz="3600" b="1" dirty="0" smtClean="0">
                <a:latin typeface="华文宋体" pitchFamily="2" charset="-122"/>
                <a:ea typeface="华文宋体" pitchFamily="2" charset="-122"/>
              </a:rPr>
              <a:t>）</a:t>
            </a:r>
            <a:endParaRPr lang="zh-CN" altLang="en-US" sz="3200" b="1" dirty="0" smtClean="0">
              <a:latin typeface="+mj-ea"/>
              <a:ea typeface="+mj-ea"/>
            </a:endParaRPr>
          </a:p>
          <a:p>
            <a:r>
              <a:rPr lang="en-US" altLang="zh-CN" sz="3200" b="1" dirty="0" smtClean="0">
                <a:latin typeface="+mj-ea"/>
                <a:ea typeface="+mj-ea"/>
              </a:rPr>
              <a:t>	</a:t>
            </a:r>
            <a:r>
              <a:rPr lang="zh-CN" altLang="en-US" sz="2800" b="1" dirty="0" smtClean="0">
                <a:latin typeface="+mj-ea"/>
                <a:ea typeface="+mj-ea"/>
              </a:rPr>
              <a:t>（一）基督再来时教会的光景（</a:t>
            </a:r>
            <a:r>
              <a:rPr lang="en-US" altLang="zh-CN" sz="2800" b="1" dirty="0" smtClean="0">
                <a:latin typeface="+mj-ea"/>
                <a:ea typeface="+mj-ea"/>
              </a:rPr>
              <a:t>1</a:t>
            </a:r>
            <a:r>
              <a:rPr lang="zh-CN" altLang="en-US" sz="2800" b="1" dirty="0" smtClean="0">
                <a:latin typeface="+mj-ea"/>
                <a:ea typeface="+mj-ea"/>
              </a:rPr>
              <a:t>节）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r>
              <a:rPr lang="en-US" altLang="zh-CN" sz="2800" b="1" dirty="0">
                <a:latin typeface="+mj-ea"/>
                <a:ea typeface="+mj-ea"/>
              </a:rPr>
              <a:t>	</a:t>
            </a:r>
            <a:r>
              <a:rPr lang="en-US" altLang="zh-CN" sz="2800" b="1" dirty="0" smtClean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节：“那时，天国好比十个童女拿着灯迎接新郎。”</a:t>
            </a:r>
            <a:endParaRPr lang="en-US" altLang="zh-CN" sz="28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en-US" altLang="zh-CN" sz="2800" b="1" dirty="0">
                <a:latin typeface="+mj-ea"/>
                <a:ea typeface="+mj-ea"/>
              </a:rPr>
              <a:t>	</a:t>
            </a:r>
            <a:r>
              <a:rPr lang="en-US" altLang="zh-CN" sz="2800" b="1" dirty="0" smtClean="0">
                <a:latin typeface="+mj-ea"/>
                <a:ea typeface="+mj-ea"/>
              </a:rPr>
              <a:t>1</a:t>
            </a:r>
            <a:r>
              <a:rPr lang="zh-CN" altLang="en-US" sz="2800" b="1" dirty="0" smtClean="0">
                <a:latin typeface="+mj-ea"/>
                <a:ea typeface="+mj-ea"/>
              </a:rPr>
              <a:t>、古犹太人婚姻习俗：与新娘订婚后，新郎要离开一段时间，去为新娘预备住处，然后再来迎娶新娘。这期间新娘要随时预备自己，等候新郎迎娶。</a:t>
            </a:r>
          </a:p>
          <a:p>
            <a:r>
              <a:rPr lang="zh-CN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    </a:t>
            </a:r>
            <a:r>
              <a:rPr lang="en-US" altLang="zh-CN" sz="2800" dirty="0" smtClean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zh-CN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约</a:t>
            </a:r>
            <a:r>
              <a:rPr lang="en-US" altLang="zh-CN" sz="2800" dirty="0" smtClean="0">
                <a:solidFill>
                  <a:srgbClr val="FF0000"/>
                </a:solidFill>
                <a:latin typeface="+mj-ea"/>
                <a:ea typeface="+mj-ea"/>
              </a:rPr>
              <a:t>14</a:t>
            </a:r>
            <a:r>
              <a:rPr lang="zh-CN" altLang="en-US" sz="2800" dirty="0">
                <a:solidFill>
                  <a:srgbClr val="FF0000"/>
                </a:solidFill>
                <a:latin typeface="+mj-ea"/>
                <a:ea typeface="+mj-ea"/>
              </a:rPr>
              <a:t>：</a:t>
            </a:r>
            <a:r>
              <a:rPr lang="en-US" altLang="zh-CN" sz="2800" dirty="0" smtClean="0">
                <a:solidFill>
                  <a:srgbClr val="FF0000"/>
                </a:solidFill>
                <a:latin typeface="+mj-ea"/>
                <a:ea typeface="+mj-ea"/>
              </a:rPr>
              <a:t>2-4</a:t>
            </a:r>
            <a:r>
              <a:rPr lang="zh-CN" altLang="en-US" sz="2800" dirty="0">
                <a:solidFill>
                  <a:srgbClr val="FF0000"/>
                </a:solidFill>
                <a:latin typeface="+mj-ea"/>
                <a:ea typeface="+mj-ea"/>
              </a:rPr>
              <a:t>：</a:t>
            </a:r>
            <a:r>
              <a:rPr lang="zh-CN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“</a:t>
            </a:r>
            <a:r>
              <a:rPr lang="zh-CN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在我父</a:t>
            </a: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的家里，有许多住的地方；如果没有，我早就对你们说了，因为我去是为你们预备地方。我若去为你们预备地方，就必再来接你们到我那里去，好使我在哪里，你们也在那里。</a:t>
            </a:r>
            <a:r>
              <a:rPr lang="zh-CN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”</a:t>
            </a:r>
            <a:endParaRPr lang="en-CA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04074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506375" y="404664"/>
            <a:ext cx="2509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/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一、天国在末日的景象</a:t>
            </a:r>
            <a:endParaRPr lang="en-CA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9512" y="908720"/>
            <a:ext cx="896448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latin typeface="华文宋体" pitchFamily="2" charset="-122"/>
                <a:ea typeface="华文宋体" pitchFamily="2" charset="-122"/>
              </a:rPr>
              <a:t>	2</a:t>
            </a:r>
            <a:r>
              <a:rPr lang="zh-CN" altLang="en-US" sz="3600" b="1" dirty="0" smtClean="0">
                <a:latin typeface="华文宋体" pitchFamily="2" charset="-122"/>
                <a:ea typeface="华文宋体" pitchFamily="2" charset="-122"/>
              </a:rPr>
              <a:t>、</a:t>
            </a:r>
            <a:r>
              <a:rPr lang="zh-CN" altLang="en-US" sz="3600" b="1" dirty="0">
                <a:latin typeface="华文宋体" pitchFamily="2" charset="-122"/>
                <a:ea typeface="华文宋体" pitchFamily="2" charset="-122"/>
              </a:rPr>
              <a:t>“那时，天国好比”：这个天国的比喻关乎末日基督再来。</a:t>
            </a:r>
            <a:endParaRPr lang="en-US" altLang="zh-CN" sz="3600" b="1" dirty="0" smtClean="0">
              <a:latin typeface="华文宋体" pitchFamily="2" charset="-122"/>
              <a:ea typeface="华文宋体" pitchFamily="2" charset="-122"/>
            </a:endParaRPr>
          </a:p>
          <a:p>
            <a:r>
              <a:rPr lang="en-US" altLang="zh-CN" sz="3600" b="1" dirty="0" smtClean="0">
                <a:latin typeface="+mj-ea"/>
                <a:ea typeface="+mj-ea"/>
              </a:rPr>
              <a:t>	3</a:t>
            </a:r>
            <a:r>
              <a:rPr lang="zh-CN" altLang="en-US" sz="3600" b="1" dirty="0">
                <a:latin typeface="+mj-ea"/>
                <a:ea typeface="+mj-ea"/>
              </a:rPr>
              <a:t>、</a:t>
            </a:r>
            <a:r>
              <a:rPr lang="zh-CN" altLang="en-US" sz="3600" b="1" dirty="0" smtClean="0">
                <a:latin typeface="+mj-ea"/>
                <a:ea typeface="+mj-ea"/>
              </a:rPr>
              <a:t>十</a:t>
            </a:r>
            <a:r>
              <a:rPr lang="zh-CN" altLang="en-US" sz="3600" b="1" dirty="0">
                <a:latin typeface="+mj-ea"/>
                <a:ea typeface="+mj-ea"/>
              </a:rPr>
              <a:t>个童女代表末时的教会全体。</a:t>
            </a:r>
          </a:p>
          <a:p>
            <a:r>
              <a:rPr lang="en-US" altLang="zh-CN" sz="3600" b="1" dirty="0" smtClean="0">
                <a:latin typeface="+mj-ea"/>
                <a:ea typeface="+mj-ea"/>
              </a:rPr>
              <a:t>	4</a:t>
            </a:r>
            <a:r>
              <a:rPr lang="zh-CN" altLang="en-US" sz="3600" b="1" dirty="0">
                <a:latin typeface="+mj-ea"/>
                <a:ea typeface="+mj-ea"/>
              </a:rPr>
              <a:t>、新郎就是基督</a:t>
            </a:r>
            <a:r>
              <a:rPr lang="zh-CN" altLang="en-US" sz="3600" b="1" dirty="0" smtClean="0">
                <a:latin typeface="+mj-ea"/>
                <a:ea typeface="+mj-ea"/>
              </a:rPr>
              <a:t>。</a:t>
            </a:r>
            <a:endParaRPr lang="en-US" altLang="zh-CN" sz="3600" b="1" dirty="0" smtClean="0">
              <a:latin typeface="+mj-ea"/>
              <a:ea typeface="+mj-ea"/>
            </a:endParaRPr>
          </a:p>
          <a:p>
            <a:endParaRPr lang="en-US" altLang="zh-CN" sz="4000" b="1" dirty="0" smtClean="0">
              <a:latin typeface="+mj-ea"/>
              <a:ea typeface="+mj-ea"/>
            </a:endParaRPr>
          </a:p>
          <a:p>
            <a:r>
              <a:rPr lang="zh-CN" altLang="en-US" sz="4000" b="1" dirty="0" smtClean="0">
                <a:latin typeface="+mj-ea"/>
                <a:ea typeface="+mj-ea"/>
              </a:rPr>
              <a:t>（</a:t>
            </a:r>
            <a:r>
              <a:rPr lang="zh-CN" altLang="en-US" sz="4000" b="1" dirty="0">
                <a:latin typeface="+mj-ea"/>
                <a:ea typeface="+mj-ea"/>
              </a:rPr>
              <a:t>二</a:t>
            </a:r>
            <a:r>
              <a:rPr lang="zh-CN" altLang="en-US" sz="4000" b="1" dirty="0" smtClean="0">
                <a:latin typeface="+mj-ea"/>
                <a:ea typeface="+mj-ea"/>
              </a:rPr>
              <a:t>）末日教会</a:t>
            </a:r>
            <a:r>
              <a:rPr lang="zh-CN" altLang="en-US" sz="4000" b="1" dirty="0">
                <a:latin typeface="+mj-ea"/>
                <a:ea typeface="+mj-ea"/>
              </a:rPr>
              <a:t>中</a:t>
            </a:r>
            <a:r>
              <a:rPr lang="zh-CN" altLang="en-US" sz="4000" b="1" dirty="0" smtClean="0">
                <a:latin typeface="+mj-ea"/>
                <a:ea typeface="+mj-ea"/>
              </a:rPr>
              <a:t>将</a:t>
            </a:r>
            <a:r>
              <a:rPr lang="zh-CN" altLang="en-US" sz="4000" b="1" dirty="0">
                <a:latin typeface="+mj-ea"/>
                <a:ea typeface="+mj-ea"/>
              </a:rPr>
              <a:t>分为两类</a:t>
            </a:r>
            <a:r>
              <a:rPr lang="zh-CN" altLang="en-US" sz="4000" b="1" dirty="0" smtClean="0">
                <a:latin typeface="+mj-ea"/>
                <a:ea typeface="+mj-ea"/>
              </a:rPr>
              <a:t>人（</a:t>
            </a:r>
            <a:r>
              <a:rPr lang="en-US" altLang="zh-CN" sz="4000" b="1" dirty="0" smtClean="0">
                <a:latin typeface="+mj-ea"/>
                <a:ea typeface="+mj-ea"/>
              </a:rPr>
              <a:t>2</a:t>
            </a:r>
            <a:r>
              <a:rPr lang="zh-CN" altLang="en-US" sz="4000" b="1" dirty="0" smtClean="0">
                <a:latin typeface="+mj-ea"/>
                <a:ea typeface="+mj-ea"/>
              </a:rPr>
              <a:t>节）</a:t>
            </a:r>
            <a:endParaRPr lang="zh-CN" altLang="en-US" sz="4000" b="1" dirty="0">
              <a:latin typeface="+mj-ea"/>
              <a:ea typeface="+mj-ea"/>
            </a:endParaRPr>
          </a:p>
          <a:p>
            <a:r>
              <a:rPr lang="zh-CN" altLang="en-US" sz="3600" dirty="0" smtClean="0">
                <a:latin typeface="+mj-ea"/>
                <a:ea typeface="+mj-ea"/>
              </a:rPr>
              <a:t> </a:t>
            </a:r>
            <a:r>
              <a:rPr lang="en-US" altLang="zh-CN" sz="3600" dirty="0" smtClean="0">
                <a:latin typeface="+mj-ea"/>
                <a:ea typeface="+mj-ea"/>
              </a:rPr>
              <a:t>	</a:t>
            </a:r>
            <a:r>
              <a:rPr lang="zh-CN" altLang="en-US" sz="3600" dirty="0">
                <a:latin typeface="+mj-ea"/>
                <a:ea typeface="+mj-ea"/>
              </a:rPr>
              <a:t> </a:t>
            </a:r>
            <a:r>
              <a:rPr lang="zh-CN" altLang="en-US" sz="3600" dirty="0" smtClean="0">
                <a:latin typeface="+mj-ea"/>
                <a:ea typeface="+mj-ea"/>
              </a:rPr>
              <a:t>第</a:t>
            </a:r>
            <a:r>
              <a:rPr lang="en-US" altLang="zh-CN" sz="3600" dirty="0" smtClean="0">
                <a:solidFill>
                  <a:srgbClr val="FF0000"/>
                </a:solidFill>
                <a:latin typeface="+mj-ea"/>
                <a:ea typeface="+mj-ea"/>
              </a:rPr>
              <a:t>2</a:t>
            </a:r>
            <a:r>
              <a:rPr lang="zh-CN" altLang="en-US" sz="3600" dirty="0" smtClean="0">
                <a:solidFill>
                  <a:srgbClr val="FF0000"/>
                </a:solidFill>
                <a:latin typeface="+mj-ea"/>
                <a:ea typeface="+mj-ea"/>
              </a:rPr>
              <a:t>节：</a:t>
            </a:r>
            <a:r>
              <a:rPr lang="zh-CN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“其中</a:t>
            </a:r>
            <a:r>
              <a:rPr lang="zh-CN" altLang="en-US" sz="3600" b="1" dirty="0">
                <a:solidFill>
                  <a:srgbClr val="FF0000"/>
                </a:solidFill>
                <a:latin typeface="+mj-ea"/>
                <a:ea typeface="+mj-ea"/>
              </a:rPr>
              <a:t>有五个是愚拙的；五个是聪明的</a:t>
            </a:r>
            <a:r>
              <a:rPr lang="zh-CN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。”</a:t>
            </a:r>
            <a:endParaRPr lang="en-CA" sz="28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7937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0" y="980728"/>
            <a:ext cx="9144000" cy="48245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zh-CN" altLang="en-US" sz="3200" kern="1200" dirty="0">
                <a:solidFill>
                  <a:schemeClr val="tx1"/>
                </a:solidFill>
                <a:latin typeface="+mj-ea"/>
                <a:ea typeface="+mj-ea"/>
              </a:rPr>
              <a:t>（</a:t>
            </a:r>
            <a:r>
              <a:rPr lang="zh-CN" altLang="en-US" sz="3200" kern="1200" dirty="0" smtClean="0">
                <a:solidFill>
                  <a:schemeClr val="tx1"/>
                </a:solidFill>
                <a:latin typeface="+mj-ea"/>
                <a:ea typeface="+mj-ea"/>
              </a:rPr>
              <a:t>二</a:t>
            </a:r>
            <a:r>
              <a:rPr lang="zh-CN" altLang="en-US" sz="3200" kern="1200" dirty="0">
                <a:solidFill>
                  <a:schemeClr val="tx1"/>
                </a:solidFill>
                <a:latin typeface="+mj-ea"/>
                <a:ea typeface="+mj-ea"/>
              </a:rPr>
              <a:t>）末日教会中将分为两类人（</a:t>
            </a:r>
            <a:r>
              <a:rPr lang="en-US" altLang="zh-CN" sz="3200" kern="1200" dirty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zh-CN" altLang="en-US" sz="3200" kern="1200" dirty="0">
                <a:solidFill>
                  <a:schemeClr val="tx1"/>
                </a:solidFill>
                <a:latin typeface="+mj-ea"/>
                <a:ea typeface="+mj-ea"/>
              </a:rPr>
              <a:t>节）</a:t>
            </a:r>
            <a:r>
              <a:rPr lang="en-US" altLang="zh-CN" sz="3200" kern="1200" dirty="0" smtClean="0">
                <a:solidFill>
                  <a:schemeClr val="tx1"/>
                </a:solidFill>
                <a:latin typeface="+mj-ea"/>
                <a:ea typeface="+mj-ea"/>
              </a:rPr>
              <a:t>	</a:t>
            </a:r>
          </a:p>
          <a:p>
            <a:pPr>
              <a:spcBef>
                <a:spcPct val="0"/>
              </a:spcBef>
            </a:pPr>
            <a:r>
              <a:rPr lang="en-US" altLang="zh-CN" sz="3200" kern="1200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en-US" altLang="zh-CN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1</a:t>
            </a:r>
            <a:r>
              <a:rPr lang="zh-CN" altLang="en-US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zh-CN" altLang="en-US" sz="2800" kern="1200" dirty="0">
                <a:solidFill>
                  <a:schemeClr val="tx1"/>
                </a:solidFill>
                <a:latin typeface="+mj-ea"/>
                <a:ea typeface="+mj-ea"/>
              </a:rPr>
              <a:t>许多人</a:t>
            </a:r>
            <a:r>
              <a:rPr lang="zh-CN" altLang="en-US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将愚拙的解释为虚假的，将聪明的</a:t>
            </a:r>
            <a:endParaRPr lang="en-US" altLang="zh-CN" sz="2800" kern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0"/>
              </a:spcBef>
            </a:pPr>
            <a:r>
              <a:rPr lang="zh-CN" altLang="en-US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解释为真实的。</a:t>
            </a:r>
            <a:r>
              <a:rPr lang="zh-CN" altLang="en-US" sz="2800" kern="1200" dirty="0">
                <a:solidFill>
                  <a:schemeClr val="tx1"/>
                </a:solidFill>
                <a:latin typeface="+mj-ea"/>
                <a:ea typeface="+mj-ea"/>
              </a:rPr>
              <a:t>但</a:t>
            </a:r>
            <a:r>
              <a:rPr lang="zh-CN" altLang="en-US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这种解释是对经文的曲解。</a:t>
            </a:r>
            <a:endParaRPr lang="zh-CN" altLang="en-US" sz="2800" kern="1200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0"/>
              </a:spcBef>
            </a:pPr>
            <a:r>
              <a:rPr lang="en-US" altLang="zh-CN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    2</a:t>
            </a:r>
            <a:r>
              <a:rPr lang="zh-CN" altLang="en-US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、事实上这十个人的身份和资格都相同，都是童女</a:t>
            </a:r>
            <a:r>
              <a:rPr lang="zh-CN" altLang="en-US" sz="2800" kern="1200" dirty="0">
                <a:solidFill>
                  <a:schemeClr val="tx1"/>
                </a:solidFill>
                <a:latin typeface="+mj-ea"/>
                <a:ea typeface="+mj-ea"/>
              </a:rPr>
              <a:t>，都拿着灯</a:t>
            </a:r>
            <a:r>
              <a:rPr lang="zh-CN" altLang="en-US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，都在迎接新郎</a:t>
            </a:r>
            <a:r>
              <a:rPr lang="zh-CN" altLang="en-US" sz="2800" kern="1200" dirty="0">
                <a:solidFill>
                  <a:schemeClr val="tx1"/>
                </a:solidFill>
                <a:latin typeface="+mj-ea"/>
                <a:ea typeface="+mj-ea"/>
              </a:rPr>
              <a:t>。</a:t>
            </a:r>
          </a:p>
          <a:p>
            <a:pPr>
              <a:spcBef>
                <a:spcPct val="0"/>
              </a:spcBef>
            </a:pPr>
            <a:r>
              <a:rPr lang="en-US" altLang="zh-CN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    3</a:t>
            </a:r>
            <a:r>
              <a:rPr lang="zh-CN" altLang="en-US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、他们唯一</a:t>
            </a:r>
            <a:r>
              <a:rPr lang="zh-CN" altLang="en-US" sz="2800" kern="1200" dirty="0">
                <a:solidFill>
                  <a:schemeClr val="tx1"/>
                </a:solidFill>
                <a:latin typeface="+mj-ea"/>
                <a:ea typeface="+mj-ea"/>
              </a:rPr>
              <a:t>的不同在于：是否预备了</a:t>
            </a:r>
            <a:r>
              <a:rPr lang="zh-CN" altLang="en-US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灯里的</a:t>
            </a:r>
            <a:endParaRPr lang="en-US" altLang="zh-CN" sz="2800" kern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0"/>
              </a:spcBef>
            </a:pPr>
            <a:r>
              <a:rPr lang="zh-CN" altLang="en-US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油。</a:t>
            </a:r>
            <a:endParaRPr lang="en-US" altLang="zh-CN" sz="2800" kern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0"/>
              </a:spcBef>
            </a:pPr>
            <a:r>
              <a:rPr lang="en-US" altLang="en-US" sz="2800" kern="1200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en-US" altLang="zh-CN" sz="2800" kern="1200" dirty="0">
                <a:solidFill>
                  <a:schemeClr val="tx1"/>
                </a:solidFill>
                <a:latin typeface="+mj-ea"/>
                <a:ea typeface="+mj-ea"/>
              </a:rPr>
              <a:t>4</a:t>
            </a:r>
            <a:r>
              <a:rPr lang="zh-CN" altLang="en-US" sz="2800" kern="1200" dirty="0" smtClean="0">
                <a:solidFill>
                  <a:schemeClr val="tx1"/>
                </a:solidFill>
                <a:latin typeface="+mj-ea"/>
                <a:ea typeface="+mj-ea"/>
              </a:rPr>
              <a:t>、圣经里从来不用童女来代表非信徒或假信徒，而是用妓女和淫妇。</a:t>
            </a:r>
            <a:endParaRPr lang="en-CA" altLang="en-US" sz="2800" kern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06374" y="404664"/>
            <a:ext cx="2509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/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一、天国在末日的景象</a:t>
            </a:r>
            <a:endParaRPr lang="en-CA" altLang="en-US" b="1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937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883153" cy="4968552"/>
          </a:xfrm>
        </p:spPr>
        <p:txBody>
          <a:bodyPr/>
          <a:lstStyle/>
          <a:p>
            <a:r>
              <a:rPr lang="zh-CN" altLang="en-US" dirty="0" smtClean="0"/>
              <a:t>（三）灯与油的喻意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	</a:t>
            </a:r>
            <a:r>
              <a:rPr lang="en-US" altLang="zh-CN" sz="3200" dirty="0" smtClean="0">
                <a:solidFill>
                  <a:srgbClr val="FF0000"/>
                </a:solidFill>
              </a:rPr>
              <a:t>3</a:t>
            </a:r>
            <a:r>
              <a:rPr lang="zh-CN" altLang="en-US" sz="3200" dirty="0">
                <a:solidFill>
                  <a:srgbClr val="FF0000"/>
                </a:solidFill>
              </a:rPr>
              <a:t>、</a:t>
            </a:r>
            <a:r>
              <a:rPr lang="en-US" altLang="zh-CN" sz="3200" dirty="0">
                <a:solidFill>
                  <a:srgbClr val="FF0000"/>
                </a:solidFill>
              </a:rPr>
              <a:t>4</a:t>
            </a:r>
            <a:r>
              <a:rPr lang="zh-CN" altLang="en-US" sz="3200" dirty="0">
                <a:solidFill>
                  <a:srgbClr val="FF0000"/>
                </a:solidFill>
              </a:rPr>
              <a:t>节：“愚拙的拿着灯，却不预备油；聪明的拿着灯，又预备油在器皿里。”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dirty="0" smtClean="0"/>
              <a:t>	</a:t>
            </a:r>
            <a:r>
              <a:rPr lang="en-US" altLang="zh-CN" sz="3200" dirty="0" smtClean="0">
                <a:solidFill>
                  <a:srgbClr val="FF0000"/>
                </a:solidFill>
              </a:rPr>
              <a:t>《</a:t>
            </a:r>
            <a:r>
              <a:rPr lang="zh-CN" altLang="en-US" sz="3200" dirty="0">
                <a:solidFill>
                  <a:srgbClr val="FF0000"/>
                </a:solidFill>
              </a:rPr>
              <a:t>诗</a:t>
            </a:r>
            <a:r>
              <a:rPr lang="en-US" altLang="zh-CN" sz="3200" dirty="0">
                <a:solidFill>
                  <a:srgbClr val="FF0000"/>
                </a:solidFill>
              </a:rPr>
              <a:t>》119</a:t>
            </a:r>
            <a:r>
              <a:rPr lang="zh-CN" altLang="en-US" sz="3200" dirty="0">
                <a:solidFill>
                  <a:srgbClr val="FF0000"/>
                </a:solidFill>
              </a:rPr>
              <a:t>：</a:t>
            </a:r>
            <a:r>
              <a:rPr lang="en-US" altLang="zh-CN" sz="3200" dirty="0" smtClean="0">
                <a:solidFill>
                  <a:srgbClr val="FF0000"/>
                </a:solidFill>
              </a:rPr>
              <a:t>105</a:t>
            </a:r>
            <a:r>
              <a:rPr lang="zh-CN" altLang="en-US" sz="3200" dirty="0" smtClean="0">
                <a:solidFill>
                  <a:srgbClr val="FF0000"/>
                </a:solidFill>
              </a:rPr>
              <a:t>：“</a:t>
            </a:r>
            <a:r>
              <a:rPr lang="zh-CN" altLang="en-US" sz="3200" dirty="0">
                <a:solidFill>
                  <a:srgbClr val="FF0000"/>
                </a:solidFill>
              </a:rPr>
              <a:t>你的话是我脚前的灯，是我路上的光。</a:t>
            </a:r>
            <a:r>
              <a:rPr lang="zh-CN" altLang="en-US" sz="3200" dirty="0" smtClean="0">
                <a:solidFill>
                  <a:srgbClr val="FF0000"/>
                </a:solidFill>
              </a:rPr>
              <a:t>”</a:t>
            </a:r>
            <a:r>
              <a:rPr lang="en-US" altLang="zh-CN" sz="3200" dirty="0" smtClean="0">
                <a:solidFill>
                  <a:srgbClr val="FF0000"/>
                </a:solidFill>
              </a:rPr>
              <a:t/>
            </a:r>
            <a:br>
              <a:rPr lang="en-US" altLang="zh-CN" sz="3200" dirty="0" smtClean="0">
                <a:solidFill>
                  <a:srgbClr val="FF0000"/>
                </a:solidFill>
              </a:rPr>
            </a:br>
            <a:r>
              <a:rPr lang="en-US" altLang="zh-CN" sz="3200" dirty="0" smtClean="0"/>
              <a:t> </a:t>
            </a:r>
            <a:r>
              <a:rPr lang="zh-CN" altLang="en-US" sz="3200" dirty="0"/>
              <a:t>	</a:t>
            </a:r>
            <a:r>
              <a:rPr lang="en-US" altLang="zh-CN" sz="3200" dirty="0"/>
              <a:t>1</a:t>
            </a:r>
            <a:r>
              <a:rPr lang="zh-CN" altLang="en-US" sz="3200" dirty="0"/>
              <a:t>、灯喻表神的话，也就是</a:t>
            </a:r>
            <a:r>
              <a:rPr lang="en-US" altLang="zh-CN" sz="3200" dirty="0"/>
              <a:t>《</a:t>
            </a:r>
            <a:r>
              <a:rPr lang="zh-CN" altLang="en-US" sz="3200" dirty="0"/>
              <a:t>圣经</a:t>
            </a:r>
            <a:r>
              <a:rPr lang="en-US" altLang="zh-CN" sz="3200" dirty="0"/>
              <a:t>》</a:t>
            </a:r>
            <a:r>
              <a:rPr lang="zh-CN" altLang="en-US" sz="3200" dirty="0"/>
              <a:t>。</a:t>
            </a:r>
            <a:br>
              <a:rPr lang="zh-CN" altLang="en-US" sz="3200" dirty="0"/>
            </a:br>
            <a:r>
              <a:rPr lang="zh-CN" altLang="en-US" sz="3200" dirty="0"/>
              <a:t>	 </a:t>
            </a:r>
            <a:br>
              <a:rPr lang="zh-CN" altLang="en-US" sz="3200" dirty="0"/>
            </a:br>
            <a:r>
              <a:rPr lang="zh-CN" altLang="en-US" sz="3200" dirty="0"/>
              <a:t>	</a:t>
            </a:r>
            <a:r>
              <a:rPr lang="en-US" altLang="zh-CN" sz="3200" dirty="0"/>
              <a:t>2</a:t>
            </a:r>
            <a:r>
              <a:rPr lang="zh-CN" altLang="en-US" sz="3200" dirty="0"/>
              <a:t>、预备油喻表遵行神的话。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871165"/>
      </p:ext>
    </p:extLst>
  </p:cSld>
  <p:clrMapOvr>
    <a:masterClrMapping/>
  </p:clrMapOvr>
  <p:transition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b="1" dirty="0" smtClean="0">
                <a:latin typeface="黑体" pitchFamily="49" charset="-122"/>
                <a:ea typeface="黑体" pitchFamily="49" charset="-122"/>
              </a:rPr>
              <a:t>一、天国在末日的景象</a:t>
            </a:r>
            <a:endParaRPr lang="en-CA" altLang="en-US" sz="20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908721"/>
            <a:ext cx="9144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buClr>
                <a:schemeClr val="accent1"/>
              </a:buClr>
            </a:pPr>
            <a:r>
              <a:rPr lang="en-US" altLang="en-US" sz="3600" b="1" dirty="0">
                <a:latin typeface="+mj-ea"/>
                <a:ea typeface="+mj-ea"/>
              </a:rPr>
              <a:t>	</a:t>
            </a:r>
            <a:r>
              <a:rPr lang="zh-CN" altLang="en-US" sz="3600" b="1" dirty="0" smtClean="0">
                <a:latin typeface="+mj-ea"/>
                <a:ea typeface="+mj-ea"/>
              </a:rPr>
              <a:t>（三）灯与油的喻意</a:t>
            </a:r>
            <a:endParaRPr lang="en-US" altLang="en-US" sz="3600" b="1" dirty="0" smtClean="0">
              <a:latin typeface="+mj-ea"/>
              <a:ea typeface="+mj-ea"/>
            </a:endParaRPr>
          </a:p>
          <a:p>
            <a:pPr eaLnBrk="0" hangingPunct="0">
              <a:buClr>
                <a:schemeClr val="accent1"/>
              </a:buClr>
            </a:pPr>
            <a:endParaRPr lang="en-US" altLang="zh-CN" sz="3600" b="1" dirty="0">
              <a:solidFill>
                <a:srgbClr val="FF0000"/>
              </a:solidFill>
              <a:latin typeface="+mj-ea"/>
              <a:ea typeface="+mj-ea"/>
            </a:endParaRPr>
          </a:p>
          <a:p>
            <a:pPr eaLnBrk="0" hangingPunct="0">
              <a:buClr>
                <a:schemeClr val="accent1"/>
              </a:buClr>
            </a:pPr>
            <a:r>
              <a:rPr lang="en-US" altLang="zh-CN" sz="3600" b="1" dirty="0" smtClean="0">
                <a:solidFill>
                  <a:srgbClr val="FF0000"/>
                </a:solidFill>
                <a:latin typeface="+mj-ea"/>
                <a:ea typeface="+mj-ea"/>
              </a:rPr>
              <a:t>	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太五</a:t>
            </a:r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20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：“我告诉你们：你们的义若不胜于文士和法利赛人的义，断不能进天国。”</a:t>
            </a:r>
            <a:endParaRPr lang="en-US" altLang="zh-CN" sz="32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eaLnBrk="0" hangingPunct="0">
              <a:buClr>
                <a:schemeClr val="accent1"/>
              </a:buClr>
            </a:pPr>
            <a:endParaRPr lang="en-US" altLang="zh-CN" sz="32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eaLnBrk="0" hangingPunct="0">
              <a:buClr>
                <a:schemeClr val="accent1"/>
              </a:buClr>
            </a:pPr>
            <a:r>
              <a:rPr lang="en-US" altLang="en-US" sz="3200" b="1" dirty="0">
                <a:solidFill>
                  <a:srgbClr val="FF0000"/>
                </a:solidFill>
                <a:latin typeface="+mj-ea"/>
                <a:ea typeface="+mj-ea"/>
              </a:rPr>
              <a:t>	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太七</a:t>
            </a:r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21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：“凡称呼我‘主啊，主啊’的人，不能都进天国，唯独遵行我天父旨意的人才能进去。”</a:t>
            </a:r>
            <a:endParaRPr lang="en-CA" altLang="en-US" sz="3200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1250" cy="609600"/>
          </a:xfrm>
        </p:spPr>
        <p:txBody>
          <a:bodyPr/>
          <a:lstStyle/>
          <a:p>
            <a:r>
              <a:rPr lang="en-US" altLang="zh-CN" sz="2000" b="1" dirty="0" smtClean="0"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2000" b="1" dirty="0" smtClean="0">
                <a:latin typeface="黑体" pitchFamily="49" charset="-122"/>
                <a:ea typeface="黑体" pitchFamily="49" charset="-122"/>
              </a:rPr>
            </a:br>
            <a:r>
              <a:rPr lang="en-US" altLang="zh-CN" sz="2000" b="1" dirty="0" smtClean="0"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2000" b="1" dirty="0" smtClean="0">
                <a:latin typeface="黑体" pitchFamily="49" charset="-122"/>
                <a:ea typeface="黑体" pitchFamily="49" charset="-122"/>
              </a:rPr>
            </a:br>
            <a:r>
              <a:rPr lang="zh-CN" altLang="en-US" sz="2000" b="1" dirty="0" smtClean="0">
                <a:latin typeface="黑体" pitchFamily="49" charset="-122"/>
                <a:ea typeface="黑体" pitchFamily="49" charset="-122"/>
              </a:rPr>
              <a:t>一、天国在末时的异象</a:t>
            </a:r>
            <a:r>
              <a:rPr lang="en-CA" altLang="en-US" b="1" dirty="0" smtClean="0">
                <a:latin typeface="黑体" pitchFamily="49" charset="-122"/>
                <a:ea typeface="黑体" pitchFamily="49" charset="-122"/>
              </a:rPr>
              <a:t/>
            </a:r>
            <a:br>
              <a:rPr lang="en-CA" altLang="en-US" b="1" dirty="0" smtClean="0">
                <a:latin typeface="黑体" pitchFamily="49" charset="-122"/>
                <a:ea typeface="黑体" pitchFamily="49" charset="-122"/>
              </a:rPr>
            </a:br>
            <a:endParaRPr lang="zh-CN" altLang="en-US" dirty="0" smtClean="0"/>
          </a:p>
        </p:txBody>
      </p:sp>
      <p:sp>
        <p:nvSpPr>
          <p:cNvPr id="2" name="矩形 1"/>
          <p:cNvSpPr/>
          <p:nvPr/>
        </p:nvSpPr>
        <p:spPr>
          <a:xfrm>
            <a:off x="0" y="90872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+mj-ea"/>
                <a:ea typeface="+mj-ea"/>
              </a:rPr>
              <a:t>   </a:t>
            </a:r>
            <a:r>
              <a:rPr lang="zh-CN" altLang="en-US" sz="3200" b="1" dirty="0" smtClean="0">
                <a:latin typeface="+mj-ea"/>
                <a:ea typeface="+mj-ea"/>
              </a:rPr>
              <a:t>（四）新郎延迟的时候</a:t>
            </a:r>
          </a:p>
          <a:p>
            <a:r>
              <a:rPr lang="zh-CN" altLang="en-US" sz="36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 </a:t>
            </a:r>
            <a:r>
              <a:rPr lang="en-US" altLang="zh-CN" sz="36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	</a:t>
            </a:r>
            <a:r>
              <a:rPr lang="en-US" altLang="zh-CN" sz="3200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节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：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“新郎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</a:rPr>
              <a:t>迟延的时候她们都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打盹，睡着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</a:rPr>
              <a:t>了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。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”</a:t>
            </a:r>
            <a:r>
              <a:rPr lang="en-US" altLang="zh-CN" sz="3200" b="1" dirty="0" smtClean="0">
                <a:latin typeface="+mj-ea"/>
              </a:rPr>
              <a:t> </a:t>
            </a:r>
            <a:endParaRPr lang="zh-CN" altLang="en-US" sz="3200" b="1" dirty="0">
              <a:latin typeface="+mj-ea"/>
              <a:ea typeface="+mj-ea"/>
            </a:endParaRPr>
          </a:p>
          <a:p>
            <a:r>
              <a:rPr lang="en-US" altLang="zh-CN" sz="3600" dirty="0" smtClean="0">
                <a:latin typeface="华文楷体" pitchFamily="2" charset="-122"/>
                <a:ea typeface="华文楷体" pitchFamily="2" charset="-122"/>
              </a:rPr>
              <a:t>	</a:t>
            </a:r>
            <a:r>
              <a:rPr lang="en-US" altLang="zh-CN" sz="3200" b="1" dirty="0" smtClean="0">
                <a:latin typeface="+mj-ea"/>
                <a:ea typeface="+mj-ea"/>
              </a:rPr>
              <a:t>1</a:t>
            </a:r>
            <a:r>
              <a:rPr lang="zh-CN" altLang="en-US" sz="3200" b="1" dirty="0" smtClean="0">
                <a:latin typeface="+mj-ea"/>
                <a:ea typeface="+mj-ea"/>
              </a:rPr>
              <a:t>、新郎迟延指</a:t>
            </a:r>
            <a:r>
              <a:rPr lang="zh-CN" altLang="en-US" sz="3200" b="1" dirty="0">
                <a:latin typeface="+mj-ea"/>
                <a:ea typeface="+mj-ea"/>
              </a:rPr>
              <a:t>主再来的时间迟延了。</a:t>
            </a:r>
          </a:p>
          <a:p>
            <a:r>
              <a:rPr lang="zh-CN" altLang="en-US" sz="3200" b="1" dirty="0">
                <a:latin typeface="+mj-ea"/>
                <a:ea typeface="+mj-ea"/>
              </a:rPr>
              <a:t> </a:t>
            </a:r>
            <a:r>
              <a:rPr lang="en-US" altLang="zh-CN" sz="3200" b="1" dirty="0" smtClean="0">
                <a:latin typeface="+mj-ea"/>
                <a:ea typeface="+mj-ea"/>
              </a:rPr>
              <a:t>	2</a:t>
            </a:r>
            <a:r>
              <a:rPr lang="zh-CN" altLang="en-US" sz="3200" b="1" dirty="0" smtClean="0">
                <a:latin typeface="+mj-ea"/>
                <a:ea typeface="+mj-ea"/>
              </a:rPr>
              <a:t>、十个童女都打盹睡着了。</a:t>
            </a:r>
            <a:endParaRPr lang="zh-CN" altLang="en-US" sz="3200" b="1" dirty="0">
              <a:latin typeface="+mj-ea"/>
              <a:ea typeface="+mj-ea"/>
            </a:endParaRPr>
          </a:p>
          <a:p>
            <a:r>
              <a:rPr lang="en-US" altLang="zh-CN" sz="3200" b="1" dirty="0">
                <a:latin typeface="+mj-ea"/>
                <a:ea typeface="+mj-ea"/>
              </a:rPr>
              <a:t>	</a:t>
            </a:r>
            <a:r>
              <a:rPr lang="en-US" altLang="zh-CN" sz="3200" b="1" dirty="0" smtClean="0">
                <a:latin typeface="+mj-ea"/>
                <a:ea typeface="+mj-ea"/>
              </a:rPr>
              <a:t>3</a:t>
            </a:r>
            <a:r>
              <a:rPr lang="zh-CN" altLang="en-US" sz="3200" b="1" dirty="0" smtClean="0">
                <a:latin typeface="+mj-ea"/>
                <a:ea typeface="+mj-ea"/>
              </a:rPr>
              <a:t>、看来主</a:t>
            </a:r>
            <a:r>
              <a:rPr lang="zh-CN" altLang="en-US" sz="3200" b="1" dirty="0">
                <a:latin typeface="+mj-ea"/>
                <a:ea typeface="+mj-ea"/>
              </a:rPr>
              <a:t>所追究的不是我们</a:t>
            </a:r>
            <a:r>
              <a:rPr lang="zh-CN" altLang="en-US" sz="3200" b="1" dirty="0" smtClean="0">
                <a:latin typeface="+mj-ea"/>
                <a:ea typeface="+mj-ea"/>
              </a:rPr>
              <a:t>是否打盹</a:t>
            </a:r>
            <a:r>
              <a:rPr lang="zh-CN" altLang="en-US" sz="3200" b="1" dirty="0">
                <a:latin typeface="+mj-ea"/>
                <a:ea typeface="+mj-ea"/>
              </a:rPr>
              <a:t>和</a:t>
            </a:r>
            <a:r>
              <a:rPr lang="zh-CN" altLang="en-US" sz="3200" b="1" dirty="0" smtClean="0">
                <a:latin typeface="+mj-ea"/>
                <a:ea typeface="+mj-ea"/>
              </a:rPr>
              <a:t>睡觉</a:t>
            </a:r>
            <a:r>
              <a:rPr lang="en-US" altLang="zh-CN" sz="3200" b="1" dirty="0" smtClean="0">
                <a:latin typeface="+mj-ea"/>
                <a:ea typeface="+mj-ea"/>
              </a:rPr>
              <a:t>,</a:t>
            </a:r>
            <a:r>
              <a:rPr lang="zh-CN" altLang="en-US" sz="3200" b="1" dirty="0" smtClean="0">
                <a:latin typeface="+mj-ea"/>
                <a:ea typeface="+mj-ea"/>
              </a:rPr>
              <a:t>这暗示松懈，而是是否预备了灯里的油。</a:t>
            </a:r>
            <a:endParaRPr lang="en-CA" altLang="en-US" sz="3200" b="1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44435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20802PHOTO" val="/9j/4AAQSkZJRgABAQAAAQABAAD/2wBDAAMCAgMCAgMDAwMEAwMEBQgFBQQEBQoHBwYIDAoMDAsKCwsNDhIQDQ4RDgsLEBYQERMUFRUVDA8XGBYUGBIUFRT/2wBDAQMEBAUEBQkFBQkUDQsNFBQUFBQUFBQUFBQUFBQUFBQUFBQUFBQUFBQUFBQUFBQUFBQUFBQUFBQUFBQUFBQUFBT/wAARCACeAN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KKKACiiigArLvfEGn6dcxW11eQwTynCpIwBPp9KNUvniAgtyBM33nPIQev1r5z/aF8PXdy0BsLx5CMtIQckn3Nd2Ew8cTUUJSsmeVmGNlg6LqwjzWPqCivDv2ePEviWXTv7I121vJ7SNN1pqEsbYA/uMxGCMfd59vSvcayxFB4eo6bd7djfBYuONoRrRTV+j6BRRRXMdwUUUUAFFFFABRRRQAUUUUAFFFFABRRRQAUUUUAFFZWr+ItO8PxB766SDIyFPLN9FHJrlLr4waehYWlhdXOP4m2op/Un9K1hSqTV4o5516VN2lKx6BRXmbfGKRW/wCQGdvr9p5/LZTl+MkP/LbSbhf9yRW/mBWv1at/L+Rl9dofzfg/8j0qiuEg+LulS8Na3qH3Rcf+hVp2/wARNHuP+Wk0f+/Gf6ZrN0akd4mixNGW0kdRVe6uBa27yH+EcD1PYVlp4y0h/wDl6x9Y2/wrnfHnjux03RXnhmEioGZuCOQOOoohSnOSjbcVXEU6cHNy2OX+IXxCOjPBpWnxvfa1fOEjgh5ZmP8AL+ldb4M8A/2ZaRXWteXfaq4DOCN0UR67VB6kep/DFeZ/AiOzvL3UPG2tz5v7t2hsUZC3lwg4ZxgHBY8fQe9eyyeNtLTpK7/SM/1r0MUvY/uKS23fd9vRHj4KUcQvrNd7/Cn0Xf1e50FFcrL8QbBPuQ3Dn6KB/OqE/wAStvEWnFvd5cfoAa89UZvZHsPE0o7yO5orzaT4o3sZJGmRlew8w5/lSxfGazjbF9plzbL/AH4mEgH1ztNX9Wq9EQsZQ6ysekUVk6H4l0zxJbmXTbyK5UfeVeGX6qeR+Na1c7Ti7NHXGSkrxd0FFFFIoKKKKACiiigAooooAKKKKACuL8d+NjoKiyscNqUozk8iJf7xHc+grptV1CPSdOuL2bmOFGcjucDgD3PSvF9Oin1q/lvrk7pp2Lsff0HsOgrsw9JSbnLZHn4utKCUIbv8iCLSbjU5zPcyPcTSHLO5JJNdPpfg0OAWT9K2NK0hRg4rqraFYkAArepiH0OWjhVvI5R/B8KJ9wfU1haroUMIOdo+lei3SM4OK5/UdKaUHisoVZX1ZtUoRtZI8wufItXPGMetRx6/bRHBPSt7W/CMs+cVwOt+Dby2Usm4169L2dTRs8GsqlPWKOvi8Q2hHDivKvin4oudd8QW/h2zPlxzCMNJ2GScn8BzQLa/tpSCH4qmNCubnxNFqRGdsJjx3zng/kTXp4ajToz529lp6ng42tWr0/ZpbtX9D1Cy1uz0qzt7O3GyCCNYo19FUYH8qbc+KNxwlc5Y+Hrq6ccGu20fwQSAZF5rgqKlB3bPVw7r1Fa1h+j3z3mBs69zXSQaaZQMrmrmmeGI7YDArobfTlReleVUqxv7p7tHDyt7xz6aCko5TFZWreFEeI4SvQUt1FQXMCsnNYxrNM6pYeLR4FqNhf8AhjUFv9Nne0uYjlXj9PQ9iD3Br2n4Z/EGLxzpb+aqwana4W5hHTnoy/7JxXM+LdLR4X4ry7QtdfwJ43stSU7bfzPKuF7GJjhvy+8PcV6cqaxdJ/zLb/I8eFR4Cstfde/+Z9W0U1WBAIOQe9Or54+sCiiigAooooAKKKKACiiigDifipdNF4eitlPN1OqMP9kAsf1ArC8MafiJOK0Pio2bjRU7FpW/LZ/jVvw4g8tDXoRfLRVup5E1zYl36WN22tgiLVjkVJFjbQ+Ntcdz0UrIZv3dabIgemM4FRvNtppCbK9zbpjpXP6lZxyggoCK3Lm4GOtYl7cD5q2gmmcdSzObufD1rISTGKS38O2kZB2LRqGtrZZLowX+8RhfzPFZ9x440+Fti3ls7jv5ygZ/EgV6MY1pLRM8qUqMX71jqbPToIcYQCti38tOK86PjC5KxtDbPLHJ92WMhkP/AAIEgfiar3HxEawnMV06QSjGIsh3OenAz+pqPq1WRX1yjTWrseuwyIO9WhOg715InxJtrYIbxJot4yu9CmffBPI+lU7/AOJyz5EN5bHsqGQR/luwP1qFgqrexq8zw8VrI9dm1eGFsNIo/Gqc2twMOJAfxr521/4nXltM8TiWOQdVIIPPTiuavfiVqtrKBIJYiwyBL8hweASDgiu6nlVWR5lXP8PF2PofxDqMckL8qa8Y8XgSs5rHvPiFqFho8F3fSbXuZCIEJySi/efjtk4H41mf8JXHrCEtIgY9jkZ/SvQoYOpR1Z5mJzCliNE9T7D+GuqHWfAeh3TnMjWqRu3qy/KT+JWuorzf4A3BuPhpYKT/AKqaZB9PMY/+zV6RXyWIjyVpx7N/mfe4WbnQhJ9UvyCiiisDqCiims4XrQA6kzWde63BZglnHFYf/CVi7m2Rc1rGlKWqRhOtCDs2dZuFOqhYM8iAt3q/WbVjWL5lc84+LR2XWhv2BmH57P8ACpfD14vlJk1X+M0TpYaVdAjbHcGMjvllyPw+U1xsPic6XZiU/dx1yK9ilRdWhG3n+Z8/XrqjiZOXl+R66upRxjrUEmspzjp3PavF2+LcUUxDgOpBGQcMM9xzjiuf8V+PZ9P8rfciQTxCVQh+YKfu5HbI5rells6kkjlrZ1Rpxck9j3i48QwKhYSo2OoBBP6VRfxTbt0kH518rt8V7u31KKaEJIQwxFKSVY+/II/OqviH4uSQagVk06bTHIyYhM2PdlDDkH24r3IcPVJNI+enxVQSb7ep9P3/AIutoVO6UCvM/iF8UH0qzcwo5RsqsgztJxnGfWvEpPHT+Iry3tLPVbiOeeRIoonhO8uWAUZBI5J45rK1jWYdHvLyy1DxjNqMUeVe1tIGmSWRTjb+9+XAOecfSvTw+SUqM06ju+1n/keTieI51qb9krLa91+rNG78X3+vWsrw6nbCWSQj7FJdeXJxzna2FIPbmuTttW1bUtSFrGkjXOCTGTtwuM7jnGBjncTiqeo+LtAuZEmg8LJbmNQrl792ikb++VABXP8AdDAV2OifFRdesotEkaw0+3MYtVsprUNYsmc/6xSJostyTvIJ5Ne5UnCjH3Kenn0+69/w9T5JTniZ2nV18r6/fa34+hv+J0udb8J6PcpIsmrwL9laxtJBdSSoMkSsUztxnbtI/GuQgTWIpvKa0vBIOsZhYP8AljNVxp40XXLmy1XQ5IpVO3NpekKno6blbeD1GTgj0rq4luWhAi1i/ktwPlhuSysPbgkV5iqKC5Yarf7/AEbNpUq2Knd3TWj17d72/D7iGy8XazYQva+a/lHg293Gsij6KwO38MVVOsXq3PnKUifr+7AQfgBxWhNNMybZJ5JVH8Mjlh+RzWfNKq5ygzRFK97bnV9SqtJSqPQ7jxb4lbW/DulC51Ozt75bVY1JMm5QDw25Mdc9GBA7V5vePqthMH8yy1QHpIvlzN+vP6UXl2ZMbwDgYH0rJmdN+cYq6NH2cbLY0xNCVefO3rp17dzqLjXtU8Z3iNq8ENzNGojVnRkZVHAAClRx9K17TTINOAfyMN2+fOD64I/nWF4e1JIcbjkjpmrup68rKQDXNNO/JFWR6VKlGK9pN3l3e59h/s+RlPhlZSFi3nTzuCep+cr/AOy16ZXnXwYmSw+F3huI8FrRZsf75L/+zV3Qv0PevzfE3deb83+Z+uYO0cNTj5L8i3TWYKMms+71u3tUJZxXNXvip7xzHbDOe9ZRpSkbTrwgdRdarDbKcvzWHea7JNkQhjVSz0uS6PmXMn4VvW1vaWwwNpNa2jDzMeadTyRx9zol/q0nzlgprf0LwkmnqGflq2ft8EXTbR/a0XrTlWnJcqRMMPTjLmk7svIgVcCnVSj1BH6GrIlBFctmjuTXQ4z4vaet94IunDESW0iTIRwM7gpz+DGvnbVdHfUrPKeabhSdw85USUe2c4Ir601KwTU7C5s5WKw3EbRMV4IBGDj35r55062EbGGaMrLGSjIwwynOCCDyCK+hyuraEo9nf7z5POaHPOMu6t9x5TLo+psQtlp8UbDg5XzHY56/Nnn/AHQKdrENzYwwr4it4dVlEQVIIxsmiUZCq0q4K49CG/Cvb4dOhKOFQIWGCR1x6VmXvgm1uVJ8tfyr6COLinqv8/vPkKmVTcW4Su3933bP5nzXdaJaajBJM9tdWCqwUzxuJogx6AqQGHAJ4Y/Sr76LdaJpqziyu/FOixndKjf8ehb32lmX65jb6V67qfw6tyjgRJz3xyKwrXwRJpF6lxbSSQMpGTE5QkemRXq/2gpxsn9/+e54iyedOd2te6/y2a8rfM8E1XXru5uZJbGzn0YEkrFps2yKL0Crtzj/AIF+NVtE+Gdz4iR5xdzAIAZIPskhnJyM7MDY2OvLqfavpG78OzazfgRpiWVsLBawqhY++0Asfc1TvPDY09YnuLcgvkq0nJODg9e4NN49tcsNH9/5m0MoSlzVXzL7vyPFtP8AhJNZ3PmzS3T6dIdrLIgieYdShUMxHvz9K6PSvh1oukXiXENtcTqrBhBfFXT6NtA3D24r0BblbRipjDxtwyHjI+vYjsaqapaeTClzCfNtJDhZMYKt/dYdj/OuZ1JTfvM9COEo01eMdjK1HSSJfttzHMXuCWEk2TuwB0Y9RyKozOEGBW/r013ci0huJWKWtvGCTgCNSMqOMc7cD1rmxDPeyeXbQSTvyQsaFmwPYVdPbUucbPRFOeasy4m+9zV/UrWexkMVzGbeUYJjkBVgMZGR1rEuSa7IpHLJtFe5m61m3E1WLkmsq5c11RRyyZKNTeHoacl/NezRwp88kjBFHqScCsaaWur+EOiv4i+IWkW6pvSKX7S/oBGNwz9SAKdVRpwdR9NRU+apOMF1Z9vaRqkek6XaWaN+7toUhX/dVQB/KkvvHPk/LG+Wrmjpt3N8o3Yq1ZeFJ3cFhk1+bezp35ps/RXWrNcsEWk1W51J900jBPStix1BLRQEGT60tj4SfjNb1n4WRMFhWFSpDZHVRo1d3uVIdSuJum7FXEa4fua2INKihXoKseTFGO1cTmuiPSjSl9pnPvFMFyS1Zt1eSQH79bWrahDAh5Fch5kusXmyIEjNb005K72Oeo1F2T1Ok0O8kuZABzXawRkRjPWsrw9oYsYVZx81bwGK46sk3oelRg4x94WvDfHemjRvGd0ECrFdAXKgEkgtkNn3LKxr3KvPvi7pP2nRINRVsNYyfMpPBRyqnjHJyF/DNdOBqezrJPZ6f5ficuY0vaUG1vHX/M5GwcOq1tw23mpXMaPcblGTXY6bh0Ar16zcTw6CUzGvrEc8VzmpW2zPFd/f2mVziuU1a1+U0Uqlx1qNkcdDqB0fUorvykn8snMbZwwIII49jXP6leT6veJFGHO+TEMJfcAWIAUdK2dYh2E1yd5I0ModCUdTuVgcEEcgg17dKz1W58/WVtHsV7157C4eGUKHXG5DhxyM+471S0q51y88QXMlvaWkXhm0ggOqTTTCNMSNIMkMrAkCPIwVPvWJ4hhS91O0l1DUPEVppyLI8zeHY7d5pZPk2qxmyACN3TnPXiuK+JfjbUNU8MTaTpVpr2jeF3MTX8erPC8+xGYhgYhjc59SfTpXZCjUxNRUKa1fXol1fyIjOlh6bxNaasr6db9OnXY+kPiFf6Ho8xZdIa8G4x+eHDIsgABVlORuwBjI6dK4/wAL/EO30HXJbq5ivHtpIHgCQTKpTOMMqhVHbH0Ncb4h8T3h+I+ba01kaVdhHv4tQMJt5gYAVKlfmRg5GD6+1P1CyS3YSQSebayco54PurDsw70QwsYU4xm78y7/AIeTM6uJlOpKUFaz7fj6EnjPxE3ifUkuMOEjiWFN4AO0EkZA471ys6Vsm3zVaa0PpXbBqCsjzpJy1ZzdylZF0DXT3dtjtWHeQhc12Qlc5JxOfuF9K+hv2RPDkSSa54gugBgLZQE+/wA8n/sleAXEJZuOtfR3w/aXwp4SsLCMYlC+ZLj++3LflnFceZNyw7pxesjbATjRxCqzWx9EDULKLuKsw69ar0IrwltbvXbLSHFSDxHdJwHb618Y8vv1PrY5x2ge+jxPawjlxVa7+INrbLwVrwxvEzxpl5WLfWsq41u4vZMKTinHLV1KlnFRK0YnuE3xOiLYU1QufiTvGFPPpXldlbXF24RSxY9hXqfgj4US3Wy5vQUTrg1FWhh6CvI6KGIxmKdooNLi1DxZcDaCIieTXqPh7wvBo8IyMydzWhpuk2+lQCOCMKB3q/XiVq/tNI6I+mw+G9l709ZBRRRXIdwVVu7OK/tJradd8MqGN1zjIIwRn6VaooE1dWZ8/PYy6DrV1p05y9vJtDcDcvUNgHjKkHGeK67R5xxV34saIXt4NZiHz2+IZveNj8p5PZjjgZO/2rl9Hv8Agc19Gp/WKKn16+p8s6f1as4dOnod1LGJoq5zV7P5TW3Y3gdMGodQRXQ1xwbhI75pTjc8r16zxniuE1WEgmvW9asQ+a4PWtM5OBX0OHqrqfNYmizzm9LDg9BXO+NvE9lo3wj8cW1zCs013NpcKE43KGa55Gf92u21LTSrHiuK8Z+BrDxD8PvHNxev5Utiul3ELE4+YS3IA987zXuUpKUoru4/+lI8OdKDjP2y93ld/uNPWLz7VLbyf9O8a8f7K7f6VHZudpQjfG33l+nQj3FSWGrQWFheW8thDdyzxhI55eTBjdkqCDyd36U/SovMIob5Y2ElzSuWIdN3txyPWnzaKducV12k6UroCRWhd6Qoi6VwPEWkelHD3R5Fqlh5SniuR1GPa5FeneJrZYt9eZ6tgORnFeth5OaPHxMVAseBfDy694lgRxmCD99J6YHQH6nFe3s8cI4rlfh7o0OgeHhcSDN7e4kb/ZT+Efkc1p3NyTk9K48TL2tTyR0YakqdNSktXqXLi/C1mXGp+9Z9zdmrGh+FdX8WXQhsLZ5MnlscVlyxguaTsjoV5PlirshfUN7Y6n0rtfBHgbWPFcyCCBobc9ZHGBivTfh/+zpbad5d1rT+fN18rtXtWnaVa6VbrDawpCi8AKMV4WLzSnH3aKu+59Dg8onK06+i7dTkPB3wusPDcSPKPtFxjlj0ruURUXaowB2FOor5apUlVlzTdz62nShSjywVkFFFFZmoUUUUAFFFFAFW7tItQtJradN8UyFHXJGQRgjP0rxDW9Nl8Ka3LYyHMR/eQPkMWjJIBOB14weOvtXvNcx438KDxZpXko4gu4W8yCUjjOMFWOMhT3x7HnGK7cLX9jO0vhe552Mw/toXj8S/qx59p2r7QOa0H1MOOteei9ksLua2nHlzwu0UiZBwwJDDIJBwRV+PWPl617sqHVHgwxD2Z0F9MHBrl9VVDuzUlzrAVDzXIa74kEWea3o0nc561VWuRakkfNefeMdBi1qyvbR725t7a78rzorcqBJ5TMyZyCeC5q5qnio5ODXJ6p4mZ889a92jRmmmeDVrxV7EtzKol4Nbeg3KhxXnc2tt5mc1q6Zr5Rutd06TcTz6dZKR7ro97GqDmreo6knlHmvKrLxZsGN9TXfizeh+evIeFfMe0sWuUf4qui6vgZHYiuX8M+GJ/FXiBICjfZY/3sx6Dbnp+NMudYur27jgtSzTSMFRBg5b8a9x8E+Gb+HSorGxtzeXsmDPchMKWPYcDgdBXbOr9Up6bv8ADzOCFL65V8lv5+RkXlqlomPlAAwAOgqhZaJf+ILkQWFq87HjIBxXt/hz4Dy3UiXGuT8dfJX+tesaJ4X0zw9AIrK1SEDuBz+dfM1szp0laHvP8D6mjlVSrrP3V+J4l4I/ZyLmO61yT0Pkj+te36J4a07w9bJDY2yQqoxkDmtaivn6+Lq4h++/kfSYfB0cMrU18wooorjO0KKKKACiiigAooooAKKKKACiiigDz34i/DJPFpW+0947XVhhWd8iOZemGwCQwHRvw9NviE9lf6Zfy2V7bvb3MTbXjbsfbHBBHII4NfWNUr7TLPUkC3drDcqAcCVA2PXGelenh8fOjHkkro8fFZdCvLng7P8ABnzBcWchiyTXEeILKRyQOtfYyeC9CQk/2VbN7PGGH5Gr9ro2n2mPs9lbwY/55xKv8hXdHNVB3UbnnyyedRazSPgKbwPrF/kwWF3OD0McLN/IVSm+EPi2ZCyeHNTcegtJM/liv0UFvEP+Wa/lQVC9FA+grpWf1FtBHO+HKct6j+4/MzUPhb4sshvn8NaxEn96SwlUfmRXP3Npd6S+25t5rdumJUZD+oFfqvUUsKXETRyIskbDBVxkH8K6Y8STXx0r/P8A4BhLhiH2KrXy/wCCflbFqrDvWhpgv9evobHTraa+vJjtjt7dC7sfYDJr9KrjwL4cvCTP4f0qct1MllG2fzWp9I8LaL4eLtpekWGml/vGztki3fXaBmtZcRQ5fdpa+un5GUeG6l1zVdPTX8zw34J/sxW/heyj1fxSoutclXItUbdHbKf4cjhm9SOPT1PvdhpdppkQjtYEgUdkGKu0V8liMVWxU3OrK/5H2GGwlHCQUKStb7wooorkOwKKKKACiiigAooooAKKKKACiiigD//Z"/>
  <p:tag name="MMPROD_20802LOGO" val=""/>
  <p:tag name="ARTICULATE_PRESENTATION_ID" val="10230"/>
  <p:tag name="ARTICULATE_PRESENTER_VERSION" val="6"/>
  <p:tag name="ARTICULATE_PROJECT_OPEN" val="0"/>
  <p:tag name="MMPROD_UIDATA" val="&lt;database version=&quot;7.0&quot;&gt;&lt;object type=&quot;1&quot; unique_id=&quot;10001&quot;&gt;&lt;property id=&quot;20193&quot; value=&quot;-1&quot;/&gt;&lt;property id=&quot;20221&quot; value=&quot;E:\DOWNLOAD\Creating\门徒培训课程\&quot;/&gt;&lt;object type=&quot;8&quot; unique_id=&quot;17682&quot;&gt;&lt;/object&gt;&lt;object type=&quot;2&quot; unique_id=&quot;17683&quot;&gt;&lt;object type=&quot;3&quot; unique_id=&quot;26433&quot;&gt;&lt;property id=&quot;20148&quot; value=&quot;5&quot;/&gt;&lt;property id=&quot;20300&quot; value=&quot;幻灯片 6 - &amp;quot;一、天国在末时的异象&amp;quot;&quot;/&gt;&lt;property id=&quot;20307&quot; value=&quot;351&quot;/&gt;&lt;/object&gt;&lt;object type=&quot;3&quot; unique_id=&quot;28686&quot;&gt;&lt;property id=&quot;20148&quot; value=&quot;5&quot;/&gt;&lt;property id=&quot;20300&quot; value=&quot;幻灯片 1&quot;/&gt;&lt;property id=&quot;20307&quot; value=&quot;382&quot;/&gt;&lt;/object&gt;&lt;object type=&quot;3&quot; unique_id=&quot;28687&quot;&gt;&lt;property id=&quot;20148&quot; value=&quot;5&quot;/&gt;&lt;property id=&quot;20300&quot; value=&quot;幻灯片 2&quot;/&gt;&lt;property id=&quot;20307&quot; value=&quot;384&quot;/&gt;&lt;/object&gt;&lt;object type=&quot;3&quot; unique_id=&quot;28688&quot;&gt;&lt;property id=&quot;20148&quot; value=&quot;5&quot;/&gt;&lt;property id=&quot;20300&quot; value=&quot;幻灯片 3&quot;/&gt;&lt;property id=&quot;20307&quot; value=&quot;385&quot;/&gt;&lt;/object&gt;&lt;object type=&quot;3&quot; unique_id=&quot;28689&quot;&gt;&lt;property id=&quot;20148&quot; value=&quot;5&quot;/&gt;&lt;property id=&quot;20300&quot; value=&quot;幻灯片 4&quot;/&gt;&lt;property id=&quot;20307&quot; value=&quot;386&quot;/&gt;&lt;/object&gt;&lt;object type=&quot;3&quot; unique_id=&quot;28690&quot;&gt;&lt;property id=&quot;20148&quot; value=&quot;5&quot;/&gt;&lt;property id=&quot;20300&quot; value=&quot;幻灯片 5&quot;/&gt;&lt;property id=&quot;20307&quot; value=&quot;387&quot;/&gt;&lt;/object&gt;&lt;object type=&quot;3&quot; unique_id=&quot;28691&quot;&gt;&lt;property id=&quot;20148&quot; value=&quot;5&quot;/&gt;&lt;property id=&quot;20300&quot; value=&quot;幻灯片 7 - &amp;quot;&amp;#x0D;&amp;#x0A;&amp;#x0D;&amp;#x0A;一、天国在末时的异象&amp;#x0D;&amp;#x0A;&amp;quot;&quot;/&gt;&lt;property id=&quot;20307&quot; value=&quot;388&quot;/&gt;&lt;/object&gt;&lt;object type=&quot;3&quot; unique_id=&quot;28692&quot;&gt;&lt;property id=&quot;20148&quot; value=&quot;5&quot;/&gt;&lt;property id=&quot;20300&quot; value=&quot;幻灯片 8 - &amp;quot;二、新郎到来的时刻&amp;quot;&quot;/&gt;&lt;property id=&quot;20307&quot; value=&quot;389&quot;/&gt;&lt;/object&gt;&lt;object type=&quot;3&quot; unique_id=&quot;28693&quot;&gt;&lt;property id=&quot;20148&quot; value=&quot;5&quot;/&gt;&lt;property id=&quot;20300&quot; value=&quot;幻灯片 9 - &amp;quot;二、新郎到来的时刻&amp;quot;&quot;/&gt;&lt;property id=&quot;20307&quot; value=&quot;391&quot;/&gt;&lt;/object&gt;&lt;object type=&quot;3&quot; unique_id=&quot;28694&quot;&gt;&lt;property id=&quot;20148&quot; value=&quot;5&quot;/&gt;&lt;property id=&quot;20300&quot; value=&quot;幻灯片 10 - &amp;quot;二、新郎到来的时刻&amp;quot;&quot;/&gt;&lt;property id=&quot;20307&quot; value=&quot;392&quot;/&gt;&lt;/object&gt;&lt;object type=&quot;3&quot; unique_id=&quot;28695&quot;&gt;&lt;property id=&quot;20148&quot; value=&quot;5&quot;/&gt;&lt;property id=&quot;20300&quot; value=&quot;幻灯片 11 - &amp;quot;二、新郎到来的时刻&amp;quot;&quot;/&gt;&lt;property id=&quot;20307&quot; value=&quot;393&quot;/&gt;&lt;/object&gt;&lt;object type=&quot;3&quot; unique_id=&quot;28696&quot;&gt;&lt;property id=&quot;20148&quot; value=&quot;5&quot;/&gt;&lt;property id=&quot;20300&quot; value=&quot;幻灯片 12 - &amp;quot;二、新郎到来的时刻&amp;quot;&quot;/&gt;&lt;property id=&quot;20307&quot; value=&quot;394&quot;/&gt;&lt;/object&gt;&lt;object type=&quot;3&quot; unique_id=&quot;28697&quot;&gt;&lt;property id=&quot;20148&quot; value=&quot;5&quot;/&gt;&lt;property id=&quot;20300&quot; value=&quot;幻灯片 13 - &amp;quot;二、新郎到来的时刻&amp;quot;&quot;/&gt;&lt;property id=&quot;20307&quot; value=&quot;401&quot;/&gt;&lt;/object&gt;&lt;object type=&quot;3&quot; unique_id=&quot;28698&quot;&gt;&lt;property id=&quot;20148&quot; value=&quot;5&quot;/&gt;&lt;property id=&quot;20300&quot; value=&quot;幻灯片 14 - &amp;quot;三、预备油：现在就要警醒&amp;quot;&quot;/&gt;&lt;property id=&quot;20307&quot; value=&quot;396&quot;/&gt;&lt;/object&gt;&lt;object type=&quot;3&quot; unique_id=&quot;28699&quot;&gt;&lt;property id=&quot;20148&quot; value=&quot;5&quot;/&gt;&lt;property id=&quot;20300&quot; value=&quot;幻灯片 15 - &amp;quot;三、预备油：现在就要警醒&amp;quot;&quot;/&gt;&lt;property id=&quot;20307&quot; value=&quot;398&quot;/&gt;&lt;/object&gt;&lt;object type=&quot;3&quot; unique_id=&quot;28700&quot;&gt;&lt;property id=&quot;20148&quot; value=&quot;5&quot;/&gt;&lt;property id=&quot;20300&quot; value=&quot;幻灯片 16 - &amp;quot;三、预备油：现在就要警醒&amp;quot;&quot;/&gt;&lt;property id=&quot;20307&quot; value=&quot;399&quot;/&gt;&lt;/object&gt;&lt;object type=&quot;3&quot; unique_id=&quot;28701&quot;&gt;&lt;property id=&quot;20148&quot; value=&quot;5&quot;/&gt;&lt;property id=&quot;20300&quot; value=&quot;幻灯片 17 - &amp;quot;讨论&amp;quot;&quot;/&gt;&lt;property id=&quot;20307&quot; value=&quot;400&quot;/&gt;&lt;/object&gt;&lt;object type=&quot;3&quot; unique_id=&quot;28702&quot;&gt;&lt;property id=&quot;20148&quot; value=&quot;5&quot;/&gt;&lt;property id=&quot;20300&quot; value=&quot;幻灯片 18&quot;/&gt;&lt;property id=&quot;20307&quot; value=&quot;403&quot;/&gt;&lt;/object&gt;&lt;/object&gt;&lt;object type=&quot;4&quot; unique_id=&quot;20801&quot;&gt;&lt;object type=&quot;5&quot; unique_id=&quot;20802&quot;&gt;&lt;property id=&quot;20000&quot; value=&quot;0&quot;/&gt;&lt;property id=&quot;20149&quot; value=&quot;Bother Zhao&quot;/&gt;&lt;property id=&quot;20151&quot; value=&quot;apple.jpg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0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1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5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7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8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0413">
  <a:themeElements>
    <a:clrScheme name="自定义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3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2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3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1B9AD9"/>
        </a:accent1>
        <a:accent2>
          <a:srgbClr val="009999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008A8A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6676</TotalTime>
  <Words>559</Words>
  <Application>Microsoft Office PowerPoint</Application>
  <PresentationFormat>On-screen Show (4:3)</PresentationFormat>
  <Paragraphs>97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14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0413</vt:lpstr>
      <vt:lpstr>1_0413</vt:lpstr>
      <vt:lpstr>2_0413</vt:lpstr>
      <vt:lpstr>3_0413</vt:lpstr>
      <vt:lpstr>4_0413</vt:lpstr>
      <vt:lpstr>5_0413</vt:lpstr>
      <vt:lpstr>6_0413</vt:lpstr>
      <vt:lpstr>7_0413</vt:lpstr>
      <vt:lpstr>9_0413</vt:lpstr>
      <vt:lpstr>10_0413</vt:lpstr>
      <vt:lpstr>11_0413</vt:lpstr>
      <vt:lpstr>15_0413</vt:lpstr>
      <vt:lpstr>17_0413</vt:lpstr>
      <vt:lpstr>18_0413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（三）灯与油的喻意  3、4节：“愚拙的拿着灯，却不预备油；聪明的拿着灯，又预备油在器皿里。”  《诗》119：105：“你的话是我脚前的灯，是我路上的光。”   1、灯喻表神的话，也就是《圣经》。     2、预备油喻表遵行神的话。 </vt:lpstr>
      <vt:lpstr>一、天国在末日的景象</vt:lpstr>
      <vt:lpstr>  一、天国在末时的异象 </vt:lpstr>
      <vt:lpstr>二、新郎到来的时刻</vt:lpstr>
      <vt:lpstr>二、新郎到来的时刻</vt:lpstr>
      <vt:lpstr>二、新郎到来的时刻</vt:lpstr>
      <vt:lpstr>二、新郎到来的时刻</vt:lpstr>
      <vt:lpstr>二、新郎到来的时刻</vt:lpstr>
      <vt:lpstr>二、新郎到来的时刻</vt:lpstr>
      <vt:lpstr>二、新郎到来的时刻</vt:lpstr>
      <vt:lpstr>三、预备油：现在就要警醒</vt:lpstr>
      <vt:lpstr>讨论</vt:lpstr>
      <vt:lpstr>PowerPoint Presentation</vt:lpstr>
    </vt:vector>
  </TitlesOfParts>
  <Company>落雪梨花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User</dc:creator>
  <cp:lastModifiedBy>admin</cp:lastModifiedBy>
  <cp:revision>605</cp:revision>
  <dcterms:created xsi:type="dcterms:W3CDTF">2009-08-13T08:48:35Z</dcterms:created>
  <dcterms:modified xsi:type="dcterms:W3CDTF">2018-07-03T21:50:05Z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【温哥华夫妻营】 分享1</vt:lpwstr>
  </property>
  <property fmtid="{D5CDD505-2E9C-101B-9397-08002B2CF9AE}" pid="4" name="ArticulateGUID">
    <vt:lpwstr>B5793763-1B06-4C64-3F24-5A763F3F3F74</vt:lpwstr>
  </property>
  <property fmtid="{D5CDD505-2E9C-101B-9397-08002B2CF9AE}" pid="5" name="ArticulateProjectFull">
    <vt:lpwstr>E:\mznz\a-xzzl\新造族类\佳恩事工\广州夫妻营\课程文档\第4堂 婚姻的真谛.ppta</vt:lpwstr>
  </property>
</Properties>
</file>