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Default Extension="fntdata" ContentType="application/x-fontdata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ngesInfos/changesInfo1.xml" ContentType="application/vnd.ms-powerpoint.changesinfo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revisionInfo.xml" ContentType="application/vnd.ms-powerpoint.revisioninfo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797" r:id="rId1"/>
  </p:sldMasterIdLst>
  <p:sldIdLst>
    <p:sldId id="256" r:id="rId2"/>
    <p:sldId id="257" r:id="rId3"/>
    <p:sldId id="259" r:id="rId4"/>
    <p:sldId id="344" r:id="rId5"/>
    <p:sldId id="345" r:id="rId6"/>
    <p:sldId id="346" r:id="rId7"/>
    <p:sldId id="347" r:id="rId8"/>
    <p:sldId id="348" r:id="rId9"/>
    <p:sldId id="349" r:id="rId10"/>
    <p:sldId id="310" r:id="rId11"/>
    <p:sldId id="311" r:id="rId12"/>
    <p:sldId id="312" r:id="rId13"/>
    <p:sldId id="313" r:id="rId14"/>
    <p:sldId id="314" r:id="rId15"/>
    <p:sldId id="318" r:id="rId16"/>
    <p:sldId id="320" r:id="rId17"/>
    <p:sldId id="323" r:id="rId18"/>
    <p:sldId id="326" r:id="rId19"/>
    <p:sldId id="327" r:id="rId20"/>
    <p:sldId id="330" r:id="rId21"/>
    <p:sldId id="331" r:id="rId22"/>
    <p:sldId id="332" r:id="rId23"/>
    <p:sldId id="334" r:id="rId24"/>
    <p:sldId id="335" r:id="rId25"/>
    <p:sldId id="336" r:id="rId26"/>
    <p:sldId id="337" r:id="rId27"/>
    <p:sldId id="338" r:id="rId28"/>
    <p:sldId id="339" r:id="rId29"/>
    <p:sldId id="340" r:id="rId30"/>
    <p:sldId id="341" r:id="rId31"/>
    <p:sldId id="342" r:id="rId32"/>
    <p:sldId id="343" r:id="rId33"/>
    <p:sldId id="324" r:id="rId34"/>
  </p:sldIdLst>
  <p:sldSz cx="12192000" cy="6858000"/>
  <p:notesSz cx="6858000" cy="9144000"/>
  <p:embeddedFontLst>
    <p:embeddedFont>
      <p:font typeface="Microsoft YaHei UI" pitchFamily="34" charset="-122"/>
      <p:regular r:id="rId35"/>
      <p:bold r:id="rId36"/>
    </p:embeddedFont>
    <p:embeddedFont>
      <p:font typeface="Wingdings 3" pitchFamily="18" charset="2"/>
      <p:regular r:id="rId37"/>
    </p:embeddedFont>
    <p:embeddedFont>
      <p:font typeface="Century Gothic" pitchFamily="34" charset="0"/>
      <p:regular r:id="rId38"/>
      <p:bold r:id="rId39"/>
      <p:italic r:id="rId40"/>
      <p:boldItalic r:id="rId41"/>
    </p:embeddedFont>
  </p:embeddedFont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024A2AD-32D7-45AA-BCBA-91BE5210482A}" v="4" dt="2019-02-21T06:41:28.17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-618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font" Target="fonts/font5.fntdata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font" Target="fonts/font4.fnt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font" Target="fonts/font7.fntdata"/><Relationship Id="rId54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font" Target="fonts/font3.fntdata"/><Relationship Id="rId40" Type="http://schemas.openxmlformats.org/officeDocument/2006/relationships/font" Target="fonts/font6.fntdata"/><Relationship Id="rId45" Type="http://schemas.openxmlformats.org/officeDocument/2006/relationships/tableStyles" Target="tableStyles.xml"/><Relationship Id="rId53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font" Target="fonts/font2.fntdata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font" Target="fonts/font1.fntdata"/><Relationship Id="rId43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gang Guo" userId="34541361ae81b9e3" providerId="LiveId" clId="{C024A2AD-32D7-45AA-BCBA-91BE5210482A}"/>
    <pc:docChg chg="undo custSel addSld delSld modSld sldOrd">
      <pc:chgData name="Angang Guo" userId="34541361ae81b9e3" providerId="LiveId" clId="{C024A2AD-32D7-45AA-BCBA-91BE5210482A}" dt="2019-02-22T04:19:17.889" v="253" actId="20577"/>
      <pc:docMkLst>
        <pc:docMk/>
      </pc:docMkLst>
      <pc:sldChg chg="modSp">
        <pc:chgData name="Angang Guo" userId="34541361ae81b9e3" providerId="LiveId" clId="{C024A2AD-32D7-45AA-BCBA-91BE5210482A}" dt="2019-02-21T06:41:56.163" v="12" actId="27636"/>
        <pc:sldMkLst>
          <pc:docMk/>
          <pc:sldMk cId="2237909219" sldId="256"/>
        </pc:sldMkLst>
        <pc:spChg chg="mod">
          <ac:chgData name="Angang Guo" userId="34541361ae81b9e3" providerId="LiveId" clId="{C024A2AD-32D7-45AA-BCBA-91BE5210482A}" dt="2019-02-21T06:41:46.519" v="10" actId="404"/>
          <ac:spMkLst>
            <pc:docMk/>
            <pc:sldMk cId="2237909219" sldId="256"/>
            <ac:spMk id="2" creationId="{97DC07AC-8893-4AAF-A83E-793537D08E8F}"/>
          </ac:spMkLst>
        </pc:spChg>
        <pc:spChg chg="mod">
          <ac:chgData name="Angang Guo" userId="34541361ae81b9e3" providerId="LiveId" clId="{C024A2AD-32D7-45AA-BCBA-91BE5210482A}" dt="2019-02-21T06:41:56.163" v="12" actId="27636"/>
          <ac:spMkLst>
            <pc:docMk/>
            <pc:sldMk cId="2237909219" sldId="256"/>
            <ac:spMk id="3" creationId="{40E7ED46-FDBE-48C9-AAA2-4425A992A322}"/>
          </ac:spMkLst>
        </pc:spChg>
      </pc:sldChg>
      <pc:sldChg chg="modSp">
        <pc:chgData name="Angang Guo" userId="34541361ae81b9e3" providerId="LiveId" clId="{C024A2AD-32D7-45AA-BCBA-91BE5210482A}" dt="2019-02-22T03:25:38.215" v="15" actId="20577"/>
        <pc:sldMkLst>
          <pc:docMk/>
          <pc:sldMk cId="1269132700" sldId="301"/>
        </pc:sldMkLst>
        <pc:spChg chg="mod">
          <ac:chgData name="Angang Guo" userId="34541361ae81b9e3" providerId="LiveId" clId="{C024A2AD-32D7-45AA-BCBA-91BE5210482A}" dt="2019-02-22T03:25:38.215" v="15" actId="20577"/>
          <ac:spMkLst>
            <pc:docMk/>
            <pc:sldMk cId="1269132700" sldId="301"/>
            <ac:spMk id="3" creationId="{CDB57A6C-2666-4721-B8FE-005B7753385C}"/>
          </ac:spMkLst>
        </pc:spChg>
      </pc:sldChg>
      <pc:sldChg chg="del">
        <pc:chgData name="Angang Guo" userId="34541361ae81b9e3" providerId="LiveId" clId="{C024A2AD-32D7-45AA-BCBA-91BE5210482A}" dt="2019-02-22T03:34:27.149" v="18" actId="2696"/>
        <pc:sldMkLst>
          <pc:docMk/>
          <pc:sldMk cId="2073954926" sldId="316"/>
        </pc:sldMkLst>
      </pc:sldChg>
      <pc:sldChg chg="modSp add del ord">
        <pc:chgData name="Angang Guo" userId="34541361ae81b9e3" providerId="LiveId" clId="{C024A2AD-32D7-45AA-BCBA-91BE5210482A}" dt="2019-02-22T03:54:31.357" v="40" actId="2696"/>
        <pc:sldMkLst>
          <pc:docMk/>
          <pc:sldMk cId="3318460272" sldId="317"/>
        </pc:sldMkLst>
        <pc:spChg chg="mod">
          <ac:chgData name="Angang Guo" userId="34541361ae81b9e3" providerId="LiveId" clId="{C024A2AD-32D7-45AA-BCBA-91BE5210482A}" dt="2019-02-22T03:34:52.547" v="19"/>
          <ac:spMkLst>
            <pc:docMk/>
            <pc:sldMk cId="3318460272" sldId="317"/>
            <ac:spMk id="3" creationId="{CDB57A6C-2666-4721-B8FE-005B7753385C}"/>
          </ac:spMkLst>
        </pc:spChg>
      </pc:sldChg>
      <pc:sldChg chg="modSp add ord">
        <pc:chgData name="Angang Guo" userId="34541361ae81b9e3" providerId="LiveId" clId="{C024A2AD-32D7-45AA-BCBA-91BE5210482A}" dt="2019-02-22T03:55:58.822" v="49" actId="113"/>
        <pc:sldMkLst>
          <pc:docMk/>
          <pc:sldMk cId="3439020626" sldId="318"/>
        </pc:sldMkLst>
        <pc:spChg chg="mod">
          <ac:chgData name="Angang Guo" userId="34541361ae81b9e3" providerId="LiveId" clId="{C024A2AD-32D7-45AA-BCBA-91BE5210482A}" dt="2019-02-22T03:55:58.822" v="49" actId="113"/>
          <ac:spMkLst>
            <pc:docMk/>
            <pc:sldMk cId="3439020626" sldId="318"/>
            <ac:spMk id="3" creationId="{CDB57A6C-2666-4721-B8FE-005B7753385C}"/>
          </ac:spMkLst>
        </pc:spChg>
      </pc:sldChg>
      <pc:sldChg chg="modSp add">
        <pc:chgData name="Angang Guo" userId="34541361ae81b9e3" providerId="LiveId" clId="{C024A2AD-32D7-45AA-BCBA-91BE5210482A}" dt="2019-02-22T03:56:10.483" v="50" actId="207"/>
        <pc:sldMkLst>
          <pc:docMk/>
          <pc:sldMk cId="2922879318" sldId="319"/>
        </pc:sldMkLst>
        <pc:spChg chg="mod">
          <ac:chgData name="Angang Guo" userId="34541361ae81b9e3" providerId="LiveId" clId="{C024A2AD-32D7-45AA-BCBA-91BE5210482A}" dt="2019-02-22T03:56:10.483" v="50" actId="207"/>
          <ac:spMkLst>
            <pc:docMk/>
            <pc:sldMk cId="2922879318" sldId="319"/>
            <ac:spMk id="3" creationId="{CDB57A6C-2666-4721-B8FE-005B7753385C}"/>
          </ac:spMkLst>
        </pc:spChg>
      </pc:sldChg>
      <pc:sldChg chg="modSp add ord">
        <pc:chgData name="Angang Guo" userId="34541361ae81b9e3" providerId="LiveId" clId="{C024A2AD-32D7-45AA-BCBA-91BE5210482A}" dt="2019-02-22T04:18:05.357" v="241" actId="255"/>
        <pc:sldMkLst>
          <pc:docMk/>
          <pc:sldMk cId="937273919" sldId="320"/>
        </pc:sldMkLst>
        <pc:spChg chg="mod">
          <ac:chgData name="Angang Guo" userId="34541361ae81b9e3" providerId="LiveId" clId="{C024A2AD-32D7-45AA-BCBA-91BE5210482A}" dt="2019-02-22T04:18:05.357" v="241" actId="255"/>
          <ac:spMkLst>
            <pc:docMk/>
            <pc:sldMk cId="937273919" sldId="320"/>
            <ac:spMk id="3" creationId="{CDB57A6C-2666-4721-B8FE-005B7753385C}"/>
          </ac:spMkLst>
        </pc:spChg>
      </pc:sldChg>
      <pc:sldChg chg="modSp add">
        <pc:chgData name="Angang Guo" userId="34541361ae81b9e3" providerId="LiveId" clId="{C024A2AD-32D7-45AA-BCBA-91BE5210482A}" dt="2019-02-22T04:10:02.446" v="214" actId="948"/>
        <pc:sldMkLst>
          <pc:docMk/>
          <pc:sldMk cId="2758823563" sldId="321"/>
        </pc:sldMkLst>
        <pc:spChg chg="mod">
          <ac:chgData name="Angang Guo" userId="34541361ae81b9e3" providerId="LiveId" clId="{C024A2AD-32D7-45AA-BCBA-91BE5210482A}" dt="2019-02-22T04:10:02.446" v="214" actId="948"/>
          <ac:spMkLst>
            <pc:docMk/>
            <pc:sldMk cId="2758823563" sldId="321"/>
            <ac:spMk id="3" creationId="{CDB57A6C-2666-4721-B8FE-005B7753385C}"/>
          </ac:spMkLst>
        </pc:spChg>
      </pc:sldChg>
      <pc:sldChg chg="modSp add ord">
        <pc:chgData name="Angang Guo" userId="34541361ae81b9e3" providerId="LiveId" clId="{C024A2AD-32D7-45AA-BCBA-91BE5210482A}" dt="2019-02-22T04:18:26.505" v="242" actId="255"/>
        <pc:sldMkLst>
          <pc:docMk/>
          <pc:sldMk cId="3128829677" sldId="322"/>
        </pc:sldMkLst>
        <pc:spChg chg="mod">
          <ac:chgData name="Angang Guo" userId="34541361ae81b9e3" providerId="LiveId" clId="{C024A2AD-32D7-45AA-BCBA-91BE5210482A}" dt="2019-02-22T04:18:26.505" v="242" actId="255"/>
          <ac:spMkLst>
            <pc:docMk/>
            <pc:sldMk cId="3128829677" sldId="322"/>
            <ac:spMk id="3" creationId="{CDB57A6C-2666-4721-B8FE-005B7753385C}"/>
          </ac:spMkLst>
        </pc:spChg>
      </pc:sldChg>
      <pc:sldChg chg="modSp add">
        <pc:chgData name="Angang Guo" userId="34541361ae81b9e3" providerId="LiveId" clId="{C024A2AD-32D7-45AA-BCBA-91BE5210482A}" dt="2019-02-22T04:19:17.889" v="253" actId="20577"/>
        <pc:sldMkLst>
          <pc:docMk/>
          <pc:sldMk cId="613340184" sldId="323"/>
        </pc:sldMkLst>
        <pc:spChg chg="mod">
          <ac:chgData name="Angang Guo" userId="34541361ae81b9e3" providerId="LiveId" clId="{C024A2AD-32D7-45AA-BCBA-91BE5210482A}" dt="2019-02-22T04:19:17.889" v="253" actId="20577"/>
          <ac:spMkLst>
            <pc:docMk/>
            <pc:sldMk cId="613340184" sldId="323"/>
            <ac:spMk id="3" creationId="{CDB57A6C-2666-4721-B8FE-005B7753385C}"/>
          </ac:spMkLst>
        </pc:spChg>
      </pc:sldChg>
      <pc:sldChg chg="modSp add ord">
        <pc:chgData name="Angang Guo" userId="34541361ae81b9e3" providerId="LiveId" clId="{C024A2AD-32D7-45AA-BCBA-91BE5210482A}" dt="2019-02-22T04:17:10.269" v="236" actId="113"/>
        <pc:sldMkLst>
          <pc:docMk/>
          <pc:sldMk cId="1948031703" sldId="324"/>
        </pc:sldMkLst>
        <pc:spChg chg="mod">
          <ac:chgData name="Angang Guo" userId="34541361ae81b9e3" providerId="LiveId" clId="{C024A2AD-32D7-45AA-BCBA-91BE5210482A}" dt="2019-02-22T04:17:10.269" v="236" actId="113"/>
          <ac:spMkLst>
            <pc:docMk/>
            <pc:sldMk cId="1948031703" sldId="324"/>
            <ac:spMk id="3" creationId="{CDB57A6C-2666-4721-B8FE-005B7753385C}"/>
          </ac:spMkLst>
        </pc:spChg>
      </pc:sldChg>
    </pc:docChg>
  </pc:docChgLst>
  <pc:docChgLst>
    <pc:chgData name="Angang Guo" userId="34541361ae81b9e3" providerId="LiveId" clId="{57B3C777-169D-4082-A6D0-2FF6E6D139AD}"/>
    <pc:docChg chg="modSld">
      <pc:chgData name="Angang Guo" userId="34541361ae81b9e3" providerId="LiveId" clId="{57B3C777-169D-4082-A6D0-2FF6E6D139AD}" dt="2019-02-21T06:23:50.001" v="1" actId="2711"/>
      <pc:docMkLst>
        <pc:docMk/>
      </pc:docMkLst>
      <pc:sldChg chg="modSp">
        <pc:chgData name="Angang Guo" userId="34541361ae81b9e3" providerId="LiveId" clId="{57B3C777-169D-4082-A6D0-2FF6E6D139AD}" dt="2019-02-21T06:23:50.001" v="1" actId="2711"/>
        <pc:sldMkLst>
          <pc:docMk/>
          <pc:sldMk cId="2073954926" sldId="316"/>
        </pc:sldMkLst>
        <pc:spChg chg="mod">
          <ac:chgData name="Angang Guo" userId="34541361ae81b9e3" providerId="LiveId" clId="{57B3C777-169D-4082-A6D0-2FF6E6D139AD}" dt="2019-02-21T06:23:50.001" v="1" actId="2711"/>
          <ac:spMkLst>
            <pc:docMk/>
            <pc:sldMk cId="2073954926" sldId="316"/>
            <ac:spMk id="3" creationId="{CDB57A6C-2666-4721-B8FE-005B7753385C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3F4B6-1CCE-41EC-B9DE-0C9E85457995}" type="datetimeFigureOut">
              <a:rPr lang="en-US" smtClean="0"/>
              <a:pPr/>
              <a:t>5/24/2019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C4602E71-3575-47A8-8BDE-91CE4B39C6F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122384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3F4B6-1CCE-41EC-B9DE-0C9E85457995}" type="datetimeFigureOut">
              <a:rPr lang="en-US" smtClean="0"/>
              <a:pPr/>
              <a:t>5/24/2019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4602E71-3575-47A8-8BDE-91CE4B39C6F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101198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3F4B6-1CCE-41EC-B9DE-0C9E85457995}" type="datetimeFigureOut">
              <a:rPr lang="en-US" smtClean="0"/>
              <a:pPr/>
              <a:t>5/24/2019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4602E71-3575-47A8-8BDE-91CE4B39C6F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30072370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3F4B6-1CCE-41EC-B9DE-0C9E85457995}" type="datetimeFigureOut">
              <a:rPr lang="en-US" smtClean="0"/>
              <a:pPr/>
              <a:t>5/24/2019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4602E71-3575-47A8-8BDE-91CE4B39C6F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502982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3F4B6-1CCE-41EC-B9DE-0C9E85457995}" type="datetimeFigureOut">
              <a:rPr lang="en-US" smtClean="0"/>
              <a:pPr/>
              <a:t>5/24/2019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4602E71-3575-47A8-8BDE-91CE4B39C6F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20148738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3F4B6-1CCE-41EC-B9DE-0C9E85457995}" type="datetimeFigureOut">
              <a:rPr lang="en-US" smtClean="0"/>
              <a:pPr/>
              <a:t>5/24/2019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4602E71-3575-47A8-8BDE-91CE4B39C6F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888761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3F4B6-1CCE-41EC-B9DE-0C9E85457995}" type="datetimeFigureOut">
              <a:rPr lang="en-US" smtClean="0"/>
              <a:pPr/>
              <a:t>5/24/2019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02E71-3575-47A8-8BDE-91CE4B39C6F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037114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3F4B6-1CCE-41EC-B9DE-0C9E85457995}" type="datetimeFigureOut">
              <a:rPr lang="en-US" smtClean="0"/>
              <a:pPr/>
              <a:t>5/24/2019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02E71-3575-47A8-8BDE-91CE4B39C6F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50615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3F4B6-1CCE-41EC-B9DE-0C9E85457995}" type="datetimeFigureOut">
              <a:rPr lang="en-US" smtClean="0"/>
              <a:pPr/>
              <a:t>5/24/2019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02E71-3575-47A8-8BDE-91CE4B39C6F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424801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3F4B6-1CCE-41EC-B9DE-0C9E85457995}" type="datetimeFigureOut">
              <a:rPr lang="en-US" smtClean="0"/>
              <a:pPr/>
              <a:t>5/24/2019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4602E71-3575-47A8-8BDE-91CE4B39C6F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196681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3F4B6-1CCE-41EC-B9DE-0C9E85457995}" type="datetimeFigureOut">
              <a:rPr lang="en-US" smtClean="0"/>
              <a:pPr/>
              <a:t>5/24/2019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4602E71-3575-47A8-8BDE-91CE4B39C6F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88506933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3F4B6-1CCE-41EC-B9DE-0C9E85457995}" type="datetimeFigureOut">
              <a:rPr lang="en-US" smtClean="0"/>
              <a:pPr/>
              <a:t>5/24/2019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4602E71-3575-47A8-8BDE-91CE4B39C6F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10124803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3F4B6-1CCE-41EC-B9DE-0C9E85457995}" type="datetimeFigureOut">
              <a:rPr lang="en-US" smtClean="0"/>
              <a:pPr/>
              <a:t>5/24/2019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02E71-3575-47A8-8BDE-91CE4B39C6F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095952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3F4B6-1CCE-41EC-B9DE-0C9E85457995}" type="datetimeFigureOut">
              <a:rPr lang="en-US" smtClean="0"/>
              <a:pPr/>
              <a:t>5/24/2019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02E71-3575-47A8-8BDE-91CE4B39C6F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120033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3F4B6-1CCE-41EC-B9DE-0C9E85457995}" type="datetimeFigureOut">
              <a:rPr lang="en-US" smtClean="0"/>
              <a:pPr/>
              <a:t>5/24/2019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02E71-3575-47A8-8BDE-91CE4B39C6F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04107487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3F4B6-1CCE-41EC-B9DE-0C9E85457995}" type="datetimeFigureOut">
              <a:rPr lang="en-US" smtClean="0"/>
              <a:pPr/>
              <a:t>5/24/2019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4602E71-3575-47A8-8BDE-91CE4B39C6F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129490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D3F4B6-1CCE-41EC-B9DE-0C9E85457995}" type="datetimeFigureOut">
              <a:rPr lang="en-US" smtClean="0"/>
              <a:pPr/>
              <a:t>5/24/2019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C4602E71-3575-47A8-8BDE-91CE4B39C6F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333989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8" r:id="rId1"/>
    <p:sldLayoutId id="2147483799" r:id="rId2"/>
    <p:sldLayoutId id="2147483800" r:id="rId3"/>
    <p:sldLayoutId id="2147483801" r:id="rId4"/>
    <p:sldLayoutId id="2147483802" r:id="rId5"/>
    <p:sldLayoutId id="2147483803" r:id="rId6"/>
    <p:sldLayoutId id="2147483804" r:id="rId7"/>
    <p:sldLayoutId id="2147483805" r:id="rId8"/>
    <p:sldLayoutId id="2147483806" r:id="rId9"/>
    <p:sldLayoutId id="2147483807" r:id="rId10"/>
    <p:sldLayoutId id="2147483808" r:id="rId11"/>
    <p:sldLayoutId id="2147483809" r:id="rId12"/>
    <p:sldLayoutId id="2147483810" r:id="rId13"/>
    <p:sldLayoutId id="2147483811" r:id="rId14"/>
    <p:sldLayoutId id="2147483812" r:id="rId15"/>
    <p:sldLayoutId id="214748381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7DC07AC-8893-4AAF-A83E-793537D08E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80257" y="288099"/>
            <a:ext cx="9031484" cy="4070959"/>
          </a:xfrm>
        </p:spPr>
        <p:txBody>
          <a:bodyPr anchor="b">
            <a:noAutofit/>
          </a:bodyPr>
          <a:lstStyle/>
          <a:p>
            <a:pPr algn="ctr">
              <a:spcBef>
                <a:spcPts val="600"/>
              </a:spcBef>
            </a:pPr>
            <a:r>
              <a:rPr lang="zh-CN" altLang="en-US" sz="4800" b="1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三类得胜者与</a:t>
            </a:r>
            <a:r>
              <a:rPr lang="en-US" altLang="zh-CN" sz="4800" b="1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/>
            </a:r>
            <a:br>
              <a:rPr lang="en-US" altLang="zh-CN" sz="4800" b="1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</a:br>
            <a:r>
              <a:rPr lang="zh-CN" altLang="en-US" sz="4800" b="1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基督之死的包括性</a:t>
            </a:r>
            <a:r>
              <a:rPr lang="en-US" altLang="zh-CN" sz="6000" b="1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/>
            </a:r>
            <a:br>
              <a:rPr lang="en-US" altLang="zh-CN" sz="6000" b="1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</a:br>
            <a:r>
              <a:rPr lang="en-US" altLang="zh-CN" sz="6000" b="1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/>
            </a:r>
            <a:br>
              <a:rPr lang="en-US" altLang="zh-CN" sz="6000" b="1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</a:br>
            <a:r>
              <a:rPr lang="en-US" altLang="zh-CN" sz="4400" b="1" dirty="0" smtClean="0">
                <a:solidFill>
                  <a:srgbClr val="C00000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③</a:t>
            </a:r>
            <a:r>
              <a:rPr lang="zh-CN" altLang="en-US" sz="4400" b="1" dirty="0">
                <a:solidFill>
                  <a:srgbClr val="C00000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保</a:t>
            </a:r>
            <a:r>
              <a:rPr lang="zh-CN" altLang="en-US" sz="4400" b="1" dirty="0" smtClean="0">
                <a:solidFill>
                  <a:srgbClr val="C00000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罗论三类得胜</a:t>
            </a:r>
            <a:endParaRPr lang="en-US" sz="6000" dirty="0">
              <a:solidFill>
                <a:srgbClr val="C00000"/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40E7ED46-FDBE-48C9-AAA2-4425A992A3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73314" y="5493376"/>
            <a:ext cx="8045373" cy="742279"/>
          </a:xfrm>
        </p:spPr>
        <p:txBody>
          <a:bodyPr anchor="ctr">
            <a:normAutofit/>
          </a:bodyPr>
          <a:lstStyle/>
          <a:p>
            <a:pPr algn="ctr"/>
            <a:r>
              <a:rPr lang="zh-CN" altLang="en-US" sz="4000" dirty="0">
                <a:solidFill>
                  <a:srgbClr val="2A1A00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周小安牧师</a:t>
            </a:r>
            <a:endParaRPr lang="en-US" sz="4000" dirty="0">
              <a:solidFill>
                <a:srgbClr val="2A1A00"/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379092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7B83041-77E6-43FA-B8A4-1940DAAC7C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35687" y="382385"/>
            <a:ext cx="9294313" cy="982952"/>
          </a:xfrm>
        </p:spPr>
        <p:txBody>
          <a:bodyPr>
            <a:normAutofit/>
          </a:bodyPr>
          <a:lstStyle/>
          <a:p>
            <a:r>
              <a:rPr lang="zh-CN" altLang="en-US" sz="4000" b="1" spc="140" dirty="0">
                <a:solidFill>
                  <a:schemeClr val="tx1"/>
                </a:solidFill>
                <a:latin typeface="+mn-ea"/>
              </a:rPr>
              <a:t>一</a:t>
            </a:r>
            <a:r>
              <a:rPr lang="zh-CN" altLang="en-US" sz="4000" b="1" spc="140" dirty="0" smtClean="0">
                <a:solidFill>
                  <a:schemeClr val="tx1"/>
                </a:solidFill>
                <a:latin typeface="+mn-ea"/>
              </a:rPr>
              <a:t>、第一类得胜者</a:t>
            </a:r>
            <a:endParaRPr lang="zh-CN" altLang="en-US" sz="4000" b="1" dirty="0">
              <a:solidFill>
                <a:schemeClr val="tx1"/>
              </a:solidFill>
              <a:latin typeface="+mj-ea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DB57A6C-2666-4721-B8FE-005B775338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53227" y="1503123"/>
            <a:ext cx="10434181" cy="518577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CN" altLang="en-US" sz="2800" spc="140" dirty="0" smtClean="0">
                <a:solidFill>
                  <a:schemeClr val="tx1"/>
                </a:solidFill>
                <a:latin typeface="+mn-ea"/>
              </a:rPr>
              <a:t>（</a:t>
            </a:r>
            <a:r>
              <a:rPr lang="zh-CN" altLang="en-US" sz="2800" spc="140" dirty="0" smtClean="0">
                <a:solidFill>
                  <a:schemeClr val="tx1"/>
                </a:solidFill>
                <a:latin typeface="+mn-ea"/>
              </a:rPr>
              <a:t>一）</a:t>
            </a:r>
            <a:r>
              <a:rPr lang="zh-CN" altLang="en-US" sz="2800" b="1" spc="140" dirty="0" smtClean="0">
                <a:solidFill>
                  <a:schemeClr val="tx1"/>
                </a:solidFill>
                <a:latin typeface="+mn-ea"/>
              </a:rPr>
              <a:t>本段通过亚当与基督的对比（五</a:t>
            </a:r>
            <a:r>
              <a:rPr lang="en-US" altLang="zh-CN" sz="2800" b="1" spc="140" dirty="0" smtClean="0">
                <a:solidFill>
                  <a:schemeClr val="tx1"/>
                </a:solidFill>
                <a:latin typeface="+mn-ea"/>
              </a:rPr>
              <a:t>14</a:t>
            </a:r>
            <a:r>
              <a:rPr lang="zh-CN" altLang="en-US" sz="2800" b="1" spc="140" dirty="0" smtClean="0">
                <a:solidFill>
                  <a:schemeClr val="tx1"/>
                </a:solidFill>
                <a:latin typeface="+mn-ea"/>
              </a:rPr>
              <a:t>），带出其他几组对比：</a:t>
            </a:r>
          </a:p>
          <a:p>
            <a:pPr marL="0" indent="0">
              <a:buNone/>
            </a:pPr>
            <a:r>
              <a:rPr lang="en-US" altLang="zh-CN" sz="2800" b="1" spc="140" dirty="0" smtClean="0">
                <a:solidFill>
                  <a:schemeClr val="tx1"/>
                </a:solidFill>
                <a:latin typeface="+mn-ea"/>
              </a:rPr>
              <a:t>	1</a:t>
            </a:r>
            <a:r>
              <a:rPr lang="zh-CN" altLang="en-US" sz="2800" b="1" spc="140" dirty="0">
                <a:solidFill>
                  <a:schemeClr val="tx1"/>
                </a:solidFill>
                <a:latin typeface="+mn-ea"/>
              </a:rPr>
              <a:t>、</a:t>
            </a:r>
            <a:r>
              <a:rPr lang="zh-CN" altLang="en-US" sz="2800" b="1" spc="140" dirty="0" smtClean="0">
                <a:solidFill>
                  <a:schemeClr val="tx1"/>
                </a:solidFill>
                <a:latin typeface="+mn-ea"/>
              </a:rPr>
              <a:t>过犯与恩典（五</a:t>
            </a:r>
            <a:r>
              <a:rPr lang="en-US" altLang="zh-CN" sz="2800" b="1" spc="140" dirty="0" smtClean="0">
                <a:solidFill>
                  <a:schemeClr val="tx1"/>
                </a:solidFill>
                <a:latin typeface="+mn-ea"/>
              </a:rPr>
              <a:t>15</a:t>
            </a:r>
            <a:r>
              <a:rPr lang="zh-CN" altLang="en-US" sz="2800" b="1" spc="140" dirty="0" smtClean="0">
                <a:solidFill>
                  <a:schemeClr val="tx1"/>
                </a:solidFill>
                <a:latin typeface="+mn-ea"/>
              </a:rPr>
              <a:t>），</a:t>
            </a:r>
            <a:endParaRPr lang="en-US" altLang="zh-CN" sz="2800" b="1" spc="140" dirty="0" smtClean="0">
              <a:solidFill>
                <a:schemeClr val="tx1"/>
              </a:solidFill>
              <a:latin typeface="+mn-ea"/>
            </a:endParaRPr>
          </a:p>
          <a:p>
            <a:pPr marL="0" indent="0">
              <a:buNone/>
            </a:pPr>
            <a:r>
              <a:rPr lang="en-US" altLang="zh-CN" sz="2800" b="1" spc="140" dirty="0" smtClean="0">
                <a:solidFill>
                  <a:schemeClr val="tx1"/>
                </a:solidFill>
                <a:latin typeface="+mn-ea"/>
              </a:rPr>
              <a:t>	2</a:t>
            </a:r>
            <a:r>
              <a:rPr lang="zh-CN" altLang="en-US" sz="2800" b="1" spc="140" dirty="0">
                <a:solidFill>
                  <a:schemeClr val="tx1"/>
                </a:solidFill>
                <a:latin typeface="+mn-ea"/>
              </a:rPr>
              <a:t>、</a:t>
            </a:r>
            <a:r>
              <a:rPr lang="zh-CN" altLang="en-US" sz="2800" b="1" spc="140" dirty="0" smtClean="0">
                <a:solidFill>
                  <a:schemeClr val="tx1"/>
                </a:solidFill>
                <a:latin typeface="+mn-ea"/>
              </a:rPr>
              <a:t>定罪与称义（五</a:t>
            </a:r>
            <a:r>
              <a:rPr lang="en-US" altLang="zh-CN" sz="2800" b="1" spc="140" dirty="0" smtClean="0">
                <a:solidFill>
                  <a:schemeClr val="tx1"/>
                </a:solidFill>
                <a:latin typeface="+mn-ea"/>
              </a:rPr>
              <a:t>16</a:t>
            </a:r>
            <a:r>
              <a:rPr lang="zh-CN" altLang="en-US" sz="2800" b="1" spc="140" dirty="0" smtClean="0">
                <a:solidFill>
                  <a:schemeClr val="tx1"/>
                </a:solidFill>
                <a:latin typeface="+mn-ea"/>
              </a:rPr>
              <a:t>，</a:t>
            </a:r>
            <a:r>
              <a:rPr lang="en-US" altLang="zh-CN" sz="2800" b="1" spc="140" dirty="0" smtClean="0">
                <a:solidFill>
                  <a:schemeClr val="tx1"/>
                </a:solidFill>
                <a:latin typeface="+mn-ea"/>
              </a:rPr>
              <a:t>18</a:t>
            </a:r>
            <a:r>
              <a:rPr lang="zh-CN" altLang="en-US" sz="2800" b="1" spc="140" dirty="0" smtClean="0">
                <a:solidFill>
                  <a:schemeClr val="tx1"/>
                </a:solidFill>
                <a:latin typeface="+mn-ea"/>
              </a:rPr>
              <a:t>），</a:t>
            </a:r>
            <a:endParaRPr lang="en-US" altLang="zh-CN" sz="2800" b="1" spc="140" dirty="0" smtClean="0">
              <a:solidFill>
                <a:schemeClr val="tx1"/>
              </a:solidFill>
              <a:latin typeface="+mn-ea"/>
            </a:endParaRPr>
          </a:p>
          <a:p>
            <a:pPr marL="0" indent="0">
              <a:buNone/>
            </a:pPr>
            <a:r>
              <a:rPr lang="en-US" altLang="zh-CN" sz="2800" b="1" spc="140" dirty="0" smtClean="0">
                <a:solidFill>
                  <a:schemeClr val="tx1"/>
                </a:solidFill>
                <a:latin typeface="+mn-ea"/>
              </a:rPr>
              <a:t>	3</a:t>
            </a:r>
            <a:r>
              <a:rPr lang="zh-CN" altLang="en-US" sz="2800" b="1" spc="140" dirty="0">
                <a:solidFill>
                  <a:schemeClr val="tx1"/>
                </a:solidFill>
                <a:latin typeface="+mn-ea"/>
              </a:rPr>
              <a:t>、</a:t>
            </a:r>
            <a:r>
              <a:rPr lang="zh-CN" altLang="en-US" sz="2800" b="1" spc="140" dirty="0" smtClean="0">
                <a:solidFill>
                  <a:schemeClr val="tx1"/>
                </a:solidFill>
                <a:latin typeface="+mn-ea"/>
              </a:rPr>
              <a:t>死与生命（五</a:t>
            </a:r>
            <a:r>
              <a:rPr lang="en-US" altLang="zh-CN" sz="2800" b="1" spc="140" dirty="0" smtClean="0">
                <a:solidFill>
                  <a:schemeClr val="tx1"/>
                </a:solidFill>
                <a:latin typeface="+mn-ea"/>
              </a:rPr>
              <a:t>17</a:t>
            </a:r>
            <a:r>
              <a:rPr lang="zh-CN" altLang="en-US" sz="2800" b="1" spc="140" dirty="0" smtClean="0">
                <a:solidFill>
                  <a:schemeClr val="tx1"/>
                </a:solidFill>
                <a:latin typeface="+mn-ea"/>
              </a:rPr>
              <a:t>），</a:t>
            </a:r>
            <a:endParaRPr lang="en-US" altLang="zh-CN" sz="2800" b="1" spc="140" dirty="0" smtClean="0">
              <a:solidFill>
                <a:schemeClr val="tx1"/>
              </a:solidFill>
              <a:latin typeface="+mn-ea"/>
            </a:endParaRPr>
          </a:p>
          <a:p>
            <a:pPr marL="0" indent="0">
              <a:buNone/>
            </a:pPr>
            <a:r>
              <a:rPr lang="en-US" altLang="zh-CN" sz="2800" b="1" spc="140" dirty="0" smtClean="0">
                <a:solidFill>
                  <a:schemeClr val="tx1"/>
                </a:solidFill>
                <a:latin typeface="+mn-ea"/>
              </a:rPr>
              <a:t>	4</a:t>
            </a:r>
            <a:r>
              <a:rPr lang="zh-CN" altLang="en-US" sz="2800" b="1" spc="140" dirty="0">
                <a:solidFill>
                  <a:schemeClr val="tx1"/>
                </a:solidFill>
                <a:latin typeface="+mn-ea"/>
              </a:rPr>
              <a:t>、</a:t>
            </a:r>
            <a:r>
              <a:rPr lang="zh-CN" altLang="en-US" sz="2800" b="1" spc="140" dirty="0" smtClean="0">
                <a:solidFill>
                  <a:schemeClr val="tx1"/>
                </a:solidFill>
                <a:latin typeface="+mn-ea"/>
              </a:rPr>
              <a:t>一次的过犯与一次的义行（五</a:t>
            </a:r>
            <a:r>
              <a:rPr lang="en-US" altLang="zh-CN" sz="2800" b="1" spc="140" dirty="0" smtClean="0">
                <a:solidFill>
                  <a:schemeClr val="tx1"/>
                </a:solidFill>
                <a:latin typeface="+mn-ea"/>
              </a:rPr>
              <a:t>18</a:t>
            </a:r>
            <a:r>
              <a:rPr lang="zh-CN" altLang="en-US" sz="2800" b="1" spc="140" dirty="0" smtClean="0">
                <a:solidFill>
                  <a:schemeClr val="tx1"/>
                </a:solidFill>
                <a:latin typeface="+mn-ea"/>
              </a:rPr>
              <a:t>），</a:t>
            </a:r>
            <a:endParaRPr lang="en-US" altLang="zh-CN" sz="2800" b="1" spc="140" dirty="0" smtClean="0">
              <a:solidFill>
                <a:schemeClr val="tx1"/>
              </a:solidFill>
              <a:latin typeface="+mn-ea"/>
            </a:endParaRPr>
          </a:p>
          <a:p>
            <a:pPr marL="0" indent="0">
              <a:buNone/>
            </a:pPr>
            <a:r>
              <a:rPr lang="en-US" altLang="zh-CN" sz="2800" b="1" spc="140" dirty="0" smtClean="0">
                <a:solidFill>
                  <a:schemeClr val="tx1"/>
                </a:solidFill>
                <a:latin typeface="+mn-ea"/>
              </a:rPr>
              <a:t>	5</a:t>
            </a:r>
            <a:r>
              <a:rPr lang="zh-CN" altLang="en-US" sz="2800" b="1" spc="140" dirty="0">
                <a:solidFill>
                  <a:schemeClr val="tx1"/>
                </a:solidFill>
                <a:latin typeface="+mn-ea"/>
              </a:rPr>
              <a:t>、</a:t>
            </a:r>
            <a:r>
              <a:rPr lang="zh-CN" altLang="en-US" sz="2800" b="1" spc="140" dirty="0" smtClean="0">
                <a:solidFill>
                  <a:schemeClr val="tx1"/>
                </a:solidFill>
                <a:latin typeface="+mn-ea"/>
              </a:rPr>
              <a:t>一人的悖逆与一人的顺从（五</a:t>
            </a:r>
            <a:r>
              <a:rPr lang="en-US" altLang="zh-CN" sz="2800" b="1" spc="140" dirty="0" smtClean="0">
                <a:solidFill>
                  <a:schemeClr val="tx1"/>
                </a:solidFill>
                <a:latin typeface="+mn-ea"/>
              </a:rPr>
              <a:t>19</a:t>
            </a:r>
            <a:r>
              <a:rPr lang="zh-CN" altLang="en-US" sz="2800" b="1" spc="140" dirty="0" smtClean="0">
                <a:solidFill>
                  <a:schemeClr val="tx1"/>
                </a:solidFill>
                <a:latin typeface="+mn-ea"/>
              </a:rPr>
              <a:t>），</a:t>
            </a:r>
            <a:endParaRPr lang="en-US" altLang="zh-CN" sz="2800" b="1" spc="140" dirty="0" smtClean="0">
              <a:solidFill>
                <a:schemeClr val="tx1"/>
              </a:solidFill>
              <a:latin typeface="+mn-ea"/>
            </a:endParaRPr>
          </a:p>
          <a:p>
            <a:pPr marL="0" indent="0">
              <a:buNone/>
            </a:pPr>
            <a:r>
              <a:rPr lang="en-US" altLang="zh-CN" sz="2800" b="1" spc="140" dirty="0" smtClean="0">
                <a:solidFill>
                  <a:schemeClr val="tx1"/>
                </a:solidFill>
                <a:latin typeface="+mn-ea"/>
              </a:rPr>
              <a:t>	6</a:t>
            </a:r>
            <a:r>
              <a:rPr lang="zh-CN" altLang="en-US" sz="2800" b="1" spc="140" dirty="0">
                <a:solidFill>
                  <a:schemeClr val="tx1"/>
                </a:solidFill>
                <a:latin typeface="+mn-ea"/>
              </a:rPr>
              <a:t>、</a:t>
            </a:r>
            <a:r>
              <a:rPr lang="zh-CN" altLang="en-US" sz="2800" b="1" spc="140" dirty="0" smtClean="0">
                <a:solidFill>
                  <a:schemeClr val="tx1"/>
                </a:solidFill>
                <a:latin typeface="+mn-ea"/>
              </a:rPr>
              <a:t>罪与恩典（五</a:t>
            </a:r>
            <a:r>
              <a:rPr lang="en-US" altLang="zh-CN" sz="2800" b="1" spc="140" dirty="0" smtClean="0">
                <a:solidFill>
                  <a:schemeClr val="tx1"/>
                </a:solidFill>
                <a:latin typeface="+mn-ea"/>
              </a:rPr>
              <a:t>20-21</a:t>
            </a:r>
            <a:r>
              <a:rPr lang="zh-CN" altLang="en-US" sz="2800" b="1" spc="140" dirty="0" smtClean="0">
                <a:solidFill>
                  <a:schemeClr val="tx1"/>
                </a:solidFill>
                <a:latin typeface="+mn-ea"/>
              </a:rPr>
              <a:t>）。</a:t>
            </a:r>
            <a:r>
              <a:rPr lang="zh-CN" altLang="en-US" sz="2800" spc="140" dirty="0" smtClean="0">
                <a:solidFill>
                  <a:schemeClr val="tx1"/>
                </a:solidFill>
                <a:latin typeface="+mn-ea"/>
              </a:rPr>
              <a:t> </a:t>
            </a:r>
            <a:endParaRPr lang="en-US" altLang="zh-CN" sz="2800" spc="140" dirty="0" smtClean="0">
              <a:solidFill>
                <a:schemeClr val="tx1"/>
              </a:solidFill>
              <a:latin typeface="+mn-ea"/>
            </a:endParaRPr>
          </a:p>
          <a:p>
            <a:pPr marL="0" indent="0">
              <a:buNone/>
            </a:pPr>
            <a:r>
              <a:rPr lang="en-US" altLang="zh-CN" sz="2800" b="1" spc="140" dirty="0" smtClean="0">
                <a:solidFill>
                  <a:schemeClr val="tx1"/>
                </a:solidFill>
                <a:latin typeface="+mn-ea"/>
              </a:rPr>
              <a:t>	</a:t>
            </a:r>
            <a:r>
              <a:rPr lang="zh-CN" altLang="en-US" sz="2800" b="1" spc="140" dirty="0" smtClean="0">
                <a:solidFill>
                  <a:schemeClr val="tx1"/>
                </a:solidFill>
                <a:latin typeface="+mn-ea"/>
              </a:rPr>
              <a:t>以</a:t>
            </a:r>
            <a:r>
              <a:rPr lang="zh-CN" altLang="en-US" sz="2800" b="1" spc="140" dirty="0">
                <a:solidFill>
                  <a:schemeClr val="tx1"/>
                </a:solidFill>
                <a:latin typeface="+mn-ea"/>
              </a:rPr>
              <a:t>上</a:t>
            </a:r>
            <a:r>
              <a:rPr lang="en-US" altLang="zh-CN" sz="2800" b="1" spc="140" dirty="0">
                <a:solidFill>
                  <a:schemeClr val="tx1"/>
                </a:solidFill>
                <a:latin typeface="+mn-ea"/>
              </a:rPr>
              <a:t>6</a:t>
            </a:r>
            <a:r>
              <a:rPr lang="zh-CN" altLang="en-US" sz="2800" b="1" spc="140" dirty="0">
                <a:solidFill>
                  <a:schemeClr val="tx1"/>
                </a:solidFill>
                <a:latin typeface="+mn-ea"/>
              </a:rPr>
              <a:t>项对比中，第</a:t>
            </a:r>
            <a:r>
              <a:rPr lang="en-US" altLang="zh-CN" sz="2800" b="1" spc="140" dirty="0">
                <a:solidFill>
                  <a:schemeClr val="tx1"/>
                </a:solidFill>
                <a:latin typeface="+mn-ea"/>
              </a:rPr>
              <a:t>1</a:t>
            </a:r>
            <a:r>
              <a:rPr lang="zh-CN" altLang="en-US" sz="2800" b="1" spc="140" dirty="0">
                <a:solidFill>
                  <a:schemeClr val="tx1"/>
                </a:solidFill>
                <a:latin typeface="+mn-ea"/>
              </a:rPr>
              <a:t>和第</a:t>
            </a:r>
            <a:r>
              <a:rPr lang="en-US" altLang="zh-CN" sz="2800" b="1" spc="140" dirty="0">
                <a:solidFill>
                  <a:schemeClr val="tx1"/>
                </a:solidFill>
                <a:latin typeface="+mn-ea"/>
              </a:rPr>
              <a:t>6</a:t>
            </a:r>
            <a:r>
              <a:rPr lang="zh-CN" altLang="en-US" sz="2800" b="1" spc="140" dirty="0">
                <a:solidFill>
                  <a:schemeClr val="tx1"/>
                </a:solidFill>
                <a:latin typeface="+mn-ea"/>
              </a:rPr>
              <a:t>基本相同，决定了对比的基本性质。</a:t>
            </a:r>
            <a:endParaRPr lang="en-US" sz="2800" b="1" spc="140" dirty="0">
              <a:solidFill>
                <a:schemeClr val="tx1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28713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7B83041-77E6-43FA-B8A4-1940DAAC7C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35687" y="382385"/>
            <a:ext cx="9294313" cy="982952"/>
          </a:xfrm>
        </p:spPr>
        <p:txBody>
          <a:bodyPr>
            <a:normAutofit/>
          </a:bodyPr>
          <a:lstStyle/>
          <a:p>
            <a:r>
              <a:rPr lang="zh-CN" altLang="en-US" sz="4000" b="1" spc="140" dirty="0">
                <a:solidFill>
                  <a:schemeClr val="tx1"/>
                </a:solidFill>
                <a:latin typeface="+mn-ea"/>
              </a:rPr>
              <a:t>一</a:t>
            </a:r>
            <a:r>
              <a:rPr lang="zh-CN" altLang="en-US" sz="4000" b="1" spc="140" dirty="0" smtClean="0">
                <a:solidFill>
                  <a:schemeClr val="tx1"/>
                </a:solidFill>
                <a:latin typeface="+mn-ea"/>
              </a:rPr>
              <a:t>、第一类</a:t>
            </a:r>
            <a:r>
              <a:rPr lang="zh-CN" altLang="en-US" sz="4000" b="1" spc="140" dirty="0">
                <a:solidFill>
                  <a:schemeClr val="tx1"/>
                </a:solidFill>
                <a:latin typeface="+mn-ea"/>
              </a:rPr>
              <a:t>得胜</a:t>
            </a:r>
            <a:r>
              <a:rPr lang="zh-CN" altLang="en-US" sz="4000" b="1" spc="140" dirty="0" smtClean="0">
                <a:solidFill>
                  <a:schemeClr val="tx1"/>
                </a:solidFill>
                <a:latin typeface="+mn-ea"/>
              </a:rPr>
              <a:t>者</a:t>
            </a:r>
            <a:endParaRPr lang="zh-CN" altLang="en-US" sz="4000" b="1" dirty="0">
              <a:solidFill>
                <a:schemeClr val="tx1"/>
              </a:solidFill>
              <a:latin typeface="+mj-ea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DB57A6C-2666-4721-B8FE-005B775338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53227" y="1503123"/>
            <a:ext cx="10434181" cy="518577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CN" sz="3400" spc="140" dirty="0" smtClean="0">
                <a:solidFill>
                  <a:schemeClr val="tx1"/>
                </a:solidFill>
                <a:latin typeface="+mn-ea"/>
              </a:rPr>
              <a:t>		</a:t>
            </a:r>
            <a:r>
              <a:rPr lang="zh-CN" altLang="en-US" sz="3400" spc="140" dirty="0" smtClean="0">
                <a:solidFill>
                  <a:schemeClr val="tx1"/>
                </a:solidFill>
                <a:latin typeface="+mn-ea"/>
              </a:rPr>
              <a:t>（</a:t>
            </a:r>
            <a:r>
              <a:rPr lang="zh-CN" altLang="en-US" sz="3400" spc="140" dirty="0">
                <a:solidFill>
                  <a:schemeClr val="tx1"/>
                </a:solidFill>
                <a:latin typeface="+mn-ea"/>
              </a:rPr>
              <a:t>二</a:t>
            </a:r>
            <a:r>
              <a:rPr lang="zh-CN" altLang="en-US" sz="3400" spc="140" dirty="0" smtClean="0">
                <a:solidFill>
                  <a:schemeClr val="tx1"/>
                </a:solidFill>
                <a:latin typeface="+mn-ea"/>
              </a:rPr>
              <a:t>）与</a:t>
            </a:r>
            <a:r>
              <a:rPr lang="zh-CN" altLang="en-US" sz="3400" spc="140" dirty="0">
                <a:solidFill>
                  <a:schemeClr val="tx1"/>
                </a:solidFill>
                <a:latin typeface="+mn-ea"/>
              </a:rPr>
              <a:t>主同钉十架、向罪和世界死（六章）</a:t>
            </a:r>
          </a:p>
          <a:p>
            <a:pPr marL="0" indent="0">
              <a:buNone/>
            </a:pPr>
            <a:r>
              <a:rPr lang="zh-CN" altLang="en-US" sz="3400" spc="140" dirty="0">
                <a:solidFill>
                  <a:schemeClr val="tx1"/>
                </a:solidFill>
                <a:latin typeface="+mn-ea"/>
              </a:rPr>
              <a:t> </a:t>
            </a:r>
            <a:r>
              <a:rPr lang="en-US" altLang="zh-CN" sz="3400" spc="140" dirty="0" smtClean="0">
                <a:solidFill>
                  <a:schemeClr val="tx1"/>
                </a:solidFill>
                <a:latin typeface="+mn-ea"/>
              </a:rPr>
              <a:t>		</a:t>
            </a:r>
            <a:r>
              <a:rPr lang="zh-CN" altLang="en-US" sz="3400" spc="140" dirty="0" smtClean="0">
                <a:solidFill>
                  <a:schemeClr val="accent1"/>
                </a:solidFill>
                <a:latin typeface="+mn-ea"/>
              </a:rPr>
              <a:t>“</a:t>
            </a:r>
            <a:r>
              <a:rPr lang="zh-CN" altLang="en-US" sz="3400" spc="140" dirty="0">
                <a:solidFill>
                  <a:schemeClr val="accent1"/>
                </a:solidFill>
                <a:latin typeface="+mn-ea"/>
              </a:rPr>
              <a:t>这样，怎么说呢？我们可以仍在罪中，叫恩典显多吗？”（</a:t>
            </a:r>
            <a:r>
              <a:rPr lang="zh-CN" altLang="en-US" sz="3400" b="1" spc="140" dirty="0">
                <a:solidFill>
                  <a:schemeClr val="accent1"/>
                </a:solidFill>
                <a:latin typeface="+mn-ea"/>
              </a:rPr>
              <a:t>六</a:t>
            </a:r>
            <a:r>
              <a:rPr lang="en-US" altLang="zh-CN" sz="3400" b="1" spc="140" dirty="0">
                <a:solidFill>
                  <a:schemeClr val="accent1"/>
                </a:solidFill>
                <a:latin typeface="+mn-ea"/>
              </a:rPr>
              <a:t>1</a:t>
            </a:r>
            <a:r>
              <a:rPr lang="zh-CN" altLang="en-US" sz="3400" spc="140" dirty="0">
                <a:solidFill>
                  <a:schemeClr val="accent1"/>
                </a:solidFill>
                <a:latin typeface="+mn-ea"/>
              </a:rPr>
              <a:t>）</a:t>
            </a:r>
          </a:p>
          <a:p>
            <a:pPr marL="0" indent="0">
              <a:buNone/>
            </a:pPr>
            <a:r>
              <a:rPr lang="en-US" altLang="zh-CN" sz="3400" spc="140" dirty="0" smtClean="0">
                <a:solidFill>
                  <a:schemeClr val="tx1"/>
                </a:solidFill>
                <a:latin typeface="+mn-ea"/>
              </a:rPr>
              <a:t>		1</a:t>
            </a:r>
            <a:r>
              <a:rPr lang="zh-CN" altLang="en-US" sz="3400" spc="140" dirty="0">
                <a:solidFill>
                  <a:schemeClr val="tx1"/>
                </a:solidFill>
                <a:latin typeface="+mn-ea"/>
              </a:rPr>
              <a:t>、这个问题其实起着承前启后的作用。</a:t>
            </a:r>
          </a:p>
          <a:p>
            <a:pPr marL="731520" indent="-731520">
              <a:buNone/>
            </a:pPr>
            <a:r>
              <a:rPr lang="en-US" altLang="zh-CN" sz="3400" spc="140" dirty="0" smtClean="0">
                <a:solidFill>
                  <a:schemeClr val="tx1"/>
                </a:solidFill>
                <a:latin typeface="+mn-ea"/>
              </a:rPr>
              <a:t>	 2</a:t>
            </a:r>
            <a:r>
              <a:rPr lang="zh-CN" altLang="en-US" sz="3400" spc="140" dirty="0">
                <a:solidFill>
                  <a:schemeClr val="tx1"/>
                </a:solidFill>
                <a:latin typeface="+mn-ea"/>
              </a:rPr>
              <a:t>、这个问题的本质是：恩典的福音如何解决罪（和世界）的问题？</a:t>
            </a:r>
          </a:p>
          <a:p>
            <a:pPr marL="0" indent="0">
              <a:buNone/>
            </a:pPr>
            <a:r>
              <a:rPr lang="en-US" altLang="zh-CN" sz="3400" spc="140" dirty="0" smtClean="0">
                <a:solidFill>
                  <a:schemeClr val="tx1"/>
                </a:solidFill>
                <a:latin typeface="+mn-ea"/>
              </a:rPr>
              <a:t>		3</a:t>
            </a:r>
            <a:r>
              <a:rPr lang="zh-CN" altLang="en-US" sz="3400" spc="140" dirty="0">
                <a:solidFill>
                  <a:schemeClr val="tx1"/>
                </a:solidFill>
                <a:latin typeface="+mn-ea"/>
              </a:rPr>
              <a:t>、这其实正是第一类得胜者的条件。</a:t>
            </a:r>
            <a:endParaRPr lang="en-US" sz="3400" spc="140" dirty="0">
              <a:solidFill>
                <a:schemeClr val="accent1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248908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7B83041-77E6-43FA-B8A4-1940DAAC7C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35687" y="382385"/>
            <a:ext cx="9294313" cy="982952"/>
          </a:xfrm>
        </p:spPr>
        <p:txBody>
          <a:bodyPr>
            <a:normAutofit/>
          </a:bodyPr>
          <a:lstStyle/>
          <a:p>
            <a:r>
              <a:rPr lang="zh-CN" altLang="en-US" sz="4000" b="1" spc="140" dirty="0">
                <a:solidFill>
                  <a:schemeClr val="tx1"/>
                </a:solidFill>
                <a:latin typeface="+mn-ea"/>
              </a:rPr>
              <a:t>一</a:t>
            </a:r>
            <a:r>
              <a:rPr lang="zh-CN" altLang="en-US" sz="4000" b="1" spc="140" dirty="0" smtClean="0">
                <a:solidFill>
                  <a:schemeClr val="tx1"/>
                </a:solidFill>
                <a:latin typeface="+mn-ea"/>
              </a:rPr>
              <a:t>、第一类</a:t>
            </a:r>
            <a:r>
              <a:rPr lang="zh-CN" altLang="en-US" sz="4000" b="1" spc="140" dirty="0">
                <a:solidFill>
                  <a:schemeClr val="tx1"/>
                </a:solidFill>
                <a:latin typeface="+mn-ea"/>
              </a:rPr>
              <a:t>得胜</a:t>
            </a:r>
            <a:r>
              <a:rPr lang="zh-CN" altLang="en-US" sz="4000" b="1" spc="140" dirty="0" smtClean="0">
                <a:solidFill>
                  <a:schemeClr val="tx1"/>
                </a:solidFill>
                <a:latin typeface="+mn-ea"/>
              </a:rPr>
              <a:t>者</a:t>
            </a:r>
            <a:endParaRPr lang="zh-CN" altLang="en-US" sz="4000" b="1" dirty="0">
              <a:solidFill>
                <a:schemeClr val="tx1"/>
              </a:solidFill>
              <a:latin typeface="+mj-ea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DB57A6C-2666-4721-B8FE-005B775338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35687" y="1503123"/>
            <a:ext cx="9851721" cy="518577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CN" sz="3400" spc="140" dirty="0" smtClean="0">
                <a:solidFill>
                  <a:schemeClr val="tx1"/>
                </a:solidFill>
                <a:latin typeface="+mn-ea"/>
              </a:rPr>
              <a:t>	</a:t>
            </a:r>
            <a:r>
              <a:rPr lang="zh-CN" altLang="en-US" sz="2800" spc="140" dirty="0" smtClean="0">
                <a:solidFill>
                  <a:schemeClr val="tx1"/>
                </a:solidFill>
                <a:latin typeface="+mn-ea"/>
              </a:rPr>
              <a:t>根据罗马书第</a:t>
            </a:r>
            <a:r>
              <a:rPr lang="zh-CN" altLang="en-US" sz="2800" spc="140" dirty="0">
                <a:solidFill>
                  <a:schemeClr val="tx1"/>
                </a:solidFill>
                <a:latin typeface="+mn-ea"/>
              </a:rPr>
              <a:t>六章，成为第一类得胜者包括了如下几个环节：</a:t>
            </a:r>
          </a:p>
          <a:p>
            <a:pPr marL="0" indent="0">
              <a:buNone/>
            </a:pPr>
            <a:r>
              <a:rPr lang="en-US" altLang="zh-CN" sz="2800" spc="140" dirty="0" smtClean="0">
                <a:solidFill>
                  <a:schemeClr val="tx1"/>
                </a:solidFill>
                <a:latin typeface="+mn-ea"/>
              </a:rPr>
              <a:t>		1</a:t>
            </a:r>
            <a:r>
              <a:rPr lang="zh-CN" altLang="en-US" sz="2800" spc="140" dirty="0">
                <a:solidFill>
                  <a:schemeClr val="tx1"/>
                </a:solidFill>
                <a:latin typeface="+mn-ea"/>
              </a:rPr>
              <a:t>、受洗的救恩</a:t>
            </a:r>
            <a:r>
              <a:rPr lang="en-US" altLang="zh-CN" sz="2800" spc="140" dirty="0">
                <a:solidFill>
                  <a:schemeClr val="tx1"/>
                </a:solidFill>
                <a:latin typeface="+mn-ea"/>
              </a:rPr>
              <a:t>/</a:t>
            </a:r>
            <a:r>
              <a:rPr lang="zh-CN" altLang="en-US" sz="2800" spc="140" dirty="0">
                <a:solidFill>
                  <a:schemeClr val="tx1"/>
                </a:solidFill>
                <a:latin typeface="+mn-ea"/>
              </a:rPr>
              <a:t>属灵意义。</a:t>
            </a:r>
          </a:p>
          <a:p>
            <a:pPr marL="0" indent="0" algn="just">
              <a:buNone/>
            </a:pPr>
            <a:r>
              <a:rPr lang="en-US" altLang="zh-CN" sz="2800" b="1" spc="140" dirty="0" smtClean="0">
                <a:solidFill>
                  <a:schemeClr val="accent1"/>
                </a:solidFill>
                <a:latin typeface="+mn-ea"/>
              </a:rPr>
              <a:t>		</a:t>
            </a:r>
            <a:r>
              <a:rPr lang="zh-CN" altLang="en-US" sz="2800" b="1" spc="140" dirty="0" smtClean="0">
                <a:solidFill>
                  <a:schemeClr val="accent1"/>
                </a:solidFill>
                <a:latin typeface="+mn-ea"/>
              </a:rPr>
              <a:t>六</a:t>
            </a:r>
            <a:r>
              <a:rPr lang="en-US" altLang="zh-CN" sz="2800" b="1" spc="140" dirty="0">
                <a:solidFill>
                  <a:schemeClr val="accent1"/>
                </a:solidFill>
                <a:latin typeface="+mn-ea"/>
              </a:rPr>
              <a:t>3-4</a:t>
            </a:r>
            <a:r>
              <a:rPr lang="zh-CN" altLang="en-US" sz="2800" spc="140" dirty="0">
                <a:solidFill>
                  <a:schemeClr val="accent1"/>
                </a:solidFill>
                <a:latin typeface="+mn-ea"/>
              </a:rPr>
              <a:t>：“岂不知我们这受洗归入基督耶稣的人，是受洗归入他的死吗？所以我们籍着洗礼归入死，和他一同埋葬，原是叫我们一举一动有新生的样式，像基督籍着父的荣耀从死里复活一样。</a:t>
            </a:r>
            <a:r>
              <a:rPr lang="zh-CN" altLang="en-US" sz="2800" spc="140" dirty="0" smtClean="0">
                <a:solidFill>
                  <a:schemeClr val="accent1"/>
                </a:solidFill>
                <a:latin typeface="+mn-ea"/>
              </a:rPr>
              <a:t>”</a:t>
            </a:r>
            <a:endParaRPr lang="en-US" altLang="zh-CN" sz="2800" spc="140" dirty="0" smtClean="0">
              <a:solidFill>
                <a:schemeClr val="accent1"/>
              </a:solidFill>
              <a:latin typeface="+mn-ea"/>
            </a:endParaRPr>
          </a:p>
          <a:p>
            <a:pPr marL="0" indent="0" algn="just">
              <a:buNone/>
            </a:pPr>
            <a:r>
              <a:rPr lang="en-US" altLang="zh-CN" sz="2800" spc="140" dirty="0">
                <a:solidFill>
                  <a:schemeClr val="accent1"/>
                </a:solidFill>
                <a:latin typeface="+mn-ea"/>
              </a:rPr>
              <a:t>	</a:t>
            </a:r>
            <a:r>
              <a:rPr lang="zh-CN" altLang="en-US" sz="2800" spc="140" dirty="0">
                <a:solidFill>
                  <a:schemeClr val="tx1"/>
                </a:solidFill>
                <a:latin typeface="+mn-ea"/>
              </a:rPr>
              <a:t>新</a:t>
            </a:r>
            <a:r>
              <a:rPr lang="zh-CN" altLang="en-US" sz="2800" spc="140" dirty="0" smtClean="0">
                <a:solidFill>
                  <a:schemeClr val="tx1"/>
                </a:solidFill>
                <a:latin typeface="+mn-ea"/>
              </a:rPr>
              <a:t>教传统可能有人不接受水洗为救恩的一环，但经文将它与“新生”连在一起。</a:t>
            </a:r>
            <a:endParaRPr lang="zh-CN" altLang="en-US" sz="2800" spc="140" dirty="0">
              <a:solidFill>
                <a:schemeClr val="tx1"/>
              </a:solidFill>
              <a:latin typeface="+mn-ea"/>
            </a:endParaRPr>
          </a:p>
          <a:p>
            <a:pPr marL="0" indent="0">
              <a:buNone/>
            </a:pPr>
            <a:r>
              <a:rPr lang="zh-CN" altLang="en-US" sz="3400" spc="140" dirty="0">
                <a:solidFill>
                  <a:schemeClr val="tx1"/>
                </a:solidFill>
                <a:latin typeface="+mn-ea"/>
              </a:rPr>
              <a:t> </a:t>
            </a:r>
            <a:endParaRPr lang="en-US" sz="3400" spc="140" dirty="0">
              <a:solidFill>
                <a:schemeClr val="accent1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596396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7B83041-77E6-43FA-B8A4-1940DAAC7C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35687" y="382385"/>
            <a:ext cx="9294313" cy="982952"/>
          </a:xfrm>
        </p:spPr>
        <p:txBody>
          <a:bodyPr>
            <a:normAutofit/>
          </a:bodyPr>
          <a:lstStyle/>
          <a:p>
            <a:r>
              <a:rPr lang="zh-CN" altLang="en-US" sz="4000" b="1" spc="140" dirty="0">
                <a:solidFill>
                  <a:schemeClr val="tx1"/>
                </a:solidFill>
                <a:latin typeface="+mn-ea"/>
              </a:rPr>
              <a:t>一</a:t>
            </a:r>
            <a:r>
              <a:rPr lang="zh-CN" altLang="en-US" sz="4000" b="1" spc="140" dirty="0" smtClean="0">
                <a:solidFill>
                  <a:schemeClr val="tx1"/>
                </a:solidFill>
                <a:latin typeface="+mn-ea"/>
              </a:rPr>
              <a:t>、第一类得</a:t>
            </a:r>
            <a:r>
              <a:rPr lang="zh-CN" altLang="en-US" sz="4000" b="1" spc="140" dirty="0">
                <a:solidFill>
                  <a:schemeClr val="tx1"/>
                </a:solidFill>
                <a:latin typeface="+mn-ea"/>
              </a:rPr>
              <a:t>胜</a:t>
            </a:r>
            <a:r>
              <a:rPr lang="zh-CN" altLang="en-US" sz="4000" b="1" spc="140" dirty="0" smtClean="0">
                <a:solidFill>
                  <a:schemeClr val="tx1"/>
                </a:solidFill>
                <a:latin typeface="+mn-ea"/>
              </a:rPr>
              <a:t>者</a:t>
            </a:r>
            <a:endParaRPr lang="zh-CN" altLang="en-US" sz="4000" b="1" dirty="0">
              <a:solidFill>
                <a:schemeClr val="tx1"/>
              </a:solidFill>
              <a:latin typeface="+mj-ea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DB57A6C-2666-4721-B8FE-005B775338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35687" y="1503123"/>
            <a:ext cx="9851721" cy="518577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CN" sz="3400" spc="140" dirty="0" smtClean="0">
                <a:solidFill>
                  <a:schemeClr val="tx1"/>
                </a:solidFill>
                <a:latin typeface="+mn-ea"/>
              </a:rPr>
              <a:t>		</a:t>
            </a:r>
            <a:r>
              <a:rPr lang="zh-CN" altLang="en-US" sz="3400" spc="140" dirty="0" smtClean="0">
                <a:solidFill>
                  <a:schemeClr val="tx1"/>
                </a:solidFill>
                <a:latin typeface="+mn-ea"/>
              </a:rPr>
              <a:t>罗六</a:t>
            </a:r>
            <a:r>
              <a:rPr lang="en-US" altLang="zh-CN" sz="3400" spc="140" dirty="0">
                <a:solidFill>
                  <a:schemeClr val="tx1"/>
                </a:solidFill>
                <a:latin typeface="+mn-ea"/>
              </a:rPr>
              <a:t>6-7</a:t>
            </a:r>
            <a:r>
              <a:rPr lang="zh-CN" altLang="en-US" sz="3400" spc="140" dirty="0">
                <a:solidFill>
                  <a:schemeClr val="tx1"/>
                </a:solidFill>
                <a:latin typeface="+mn-ea"/>
              </a:rPr>
              <a:t>进一步揭示受洗的救恩</a:t>
            </a:r>
            <a:r>
              <a:rPr lang="en-US" altLang="zh-CN" sz="3400" spc="140" dirty="0">
                <a:solidFill>
                  <a:schemeClr val="tx1"/>
                </a:solidFill>
                <a:latin typeface="+mn-ea"/>
              </a:rPr>
              <a:t>/</a:t>
            </a:r>
            <a:r>
              <a:rPr lang="zh-CN" altLang="en-US" sz="3400" spc="140" dirty="0">
                <a:solidFill>
                  <a:schemeClr val="tx1"/>
                </a:solidFill>
                <a:latin typeface="+mn-ea"/>
              </a:rPr>
              <a:t>灵性意义：</a:t>
            </a:r>
            <a:endParaRPr lang="en-US" altLang="zh-CN" sz="3400" spc="140" dirty="0">
              <a:solidFill>
                <a:schemeClr val="tx1"/>
              </a:solidFill>
              <a:latin typeface="+mn-ea"/>
            </a:endParaRPr>
          </a:p>
          <a:p>
            <a:pPr marL="0" indent="0" algn="just">
              <a:buNone/>
            </a:pPr>
            <a:r>
              <a:rPr lang="en-US" altLang="zh-CN" sz="3400" spc="140" dirty="0" smtClean="0">
                <a:solidFill>
                  <a:schemeClr val="accent1"/>
                </a:solidFill>
                <a:latin typeface="+mn-ea"/>
              </a:rPr>
              <a:t>		</a:t>
            </a:r>
            <a:r>
              <a:rPr lang="zh-CN" altLang="en-US" sz="3400" spc="140" dirty="0" smtClean="0">
                <a:solidFill>
                  <a:schemeClr val="accent1"/>
                </a:solidFill>
                <a:latin typeface="+mn-ea"/>
              </a:rPr>
              <a:t>“</a:t>
            </a:r>
            <a:r>
              <a:rPr lang="zh-CN" altLang="en-US" sz="3400" spc="140" dirty="0">
                <a:solidFill>
                  <a:schemeClr val="accent1"/>
                </a:solidFill>
                <a:latin typeface="+mn-ea"/>
              </a:rPr>
              <a:t>因为知道我们的旧人和他同钉十字架，使罪身灭绝，叫我们不再作罪的奴仆。因为已死的人是脱离了罪。”</a:t>
            </a:r>
          </a:p>
          <a:p>
            <a:pPr marL="0" indent="0" algn="just">
              <a:buNone/>
            </a:pPr>
            <a:r>
              <a:rPr lang="en-US" altLang="zh-CN" sz="3400" spc="140" dirty="0" smtClean="0">
                <a:solidFill>
                  <a:schemeClr val="tx1"/>
                </a:solidFill>
                <a:latin typeface="+mn-ea"/>
              </a:rPr>
              <a:t>		</a:t>
            </a:r>
            <a:r>
              <a:rPr lang="zh-CN" altLang="en-US" sz="3400" spc="140" dirty="0" smtClean="0">
                <a:solidFill>
                  <a:schemeClr val="tx1"/>
                </a:solidFill>
                <a:latin typeface="+mn-ea"/>
              </a:rPr>
              <a:t>当</a:t>
            </a:r>
            <a:r>
              <a:rPr lang="zh-CN" altLang="en-US" sz="3400" spc="140" dirty="0">
                <a:solidFill>
                  <a:schemeClr val="tx1"/>
                </a:solidFill>
                <a:latin typeface="+mn-ea"/>
              </a:rPr>
              <a:t>然，成为第一类得胜者不仅仅是接受洗礼的仪式而已，更是要活出与洗礼所寓表的，旧人与基督同死，新人与基督同活的事实相称的生活。（六</a:t>
            </a:r>
            <a:r>
              <a:rPr lang="en-US" altLang="zh-CN" sz="3400" spc="140" dirty="0">
                <a:solidFill>
                  <a:schemeClr val="tx1"/>
                </a:solidFill>
                <a:latin typeface="+mn-ea"/>
              </a:rPr>
              <a:t>8-10</a:t>
            </a:r>
            <a:r>
              <a:rPr lang="zh-CN" altLang="en-US" sz="3400" spc="140" dirty="0">
                <a:solidFill>
                  <a:schemeClr val="tx1"/>
                </a:solidFill>
                <a:latin typeface="+mn-ea"/>
              </a:rPr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xmlns="" val="13847392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7B83041-77E6-43FA-B8A4-1940DAAC7C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35687" y="382385"/>
            <a:ext cx="9294313" cy="982952"/>
          </a:xfrm>
        </p:spPr>
        <p:txBody>
          <a:bodyPr>
            <a:normAutofit/>
          </a:bodyPr>
          <a:lstStyle/>
          <a:p>
            <a:r>
              <a:rPr lang="zh-CN" altLang="en-US" sz="4000" b="1" spc="140" dirty="0">
                <a:solidFill>
                  <a:schemeClr val="tx1"/>
                </a:solidFill>
                <a:latin typeface="+mn-ea"/>
              </a:rPr>
              <a:t>一</a:t>
            </a:r>
            <a:r>
              <a:rPr lang="zh-CN" altLang="en-US" sz="4000" b="1" spc="140" dirty="0" smtClean="0">
                <a:solidFill>
                  <a:schemeClr val="tx1"/>
                </a:solidFill>
                <a:latin typeface="+mn-ea"/>
              </a:rPr>
              <a:t>、第一类得</a:t>
            </a:r>
            <a:r>
              <a:rPr lang="zh-CN" altLang="en-US" sz="4000" b="1" spc="140" dirty="0">
                <a:solidFill>
                  <a:schemeClr val="tx1"/>
                </a:solidFill>
                <a:latin typeface="+mn-ea"/>
              </a:rPr>
              <a:t>胜</a:t>
            </a:r>
            <a:r>
              <a:rPr lang="zh-CN" altLang="en-US" sz="4000" b="1" spc="140" dirty="0" smtClean="0">
                <a:solidFill>
                  <a:schemeClr val="tx1"/>
                </a:solidFill>
                <a:latin typeface="+mn-ea"/>
              </a:rPr>
              <a:t>者</a:t>
            </a:r>
            <a:endParaRPr lang="zh-CN" altLang="en-US" sz="4000" b="1" dirty="0">
              <a:solidFill>
                <a:schemeClr val="tx1"/>
              </a:solidFill>
              <a:latin typeface="+mj-ea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DB57A6C-2666-4721-B8FE-005B775338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78279" y="1365337"/>
            <a:ext cx="9851721" cy="518577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CN" sz="3400" spc="140" dirty="0" smtClean="0">
                <a:solidFill>
                  <a:schemeClr val="tx1"/>
                </a:solidFill>
                <a:latin typeface="+mn-ea"/>
              </a:rPr>
              <a:t>	 </a:t>
            </a:r>
            <a:r>
              <a:rPr lang="en-US" altLang="zh-CN" sz="2800" spc="140" dirty="0" smtClean="0">
                <a:solidFill>
                  <a:schemeClr val="tx1"/>
                </a:solidFill>
                <a:latin typeface="+mn-ea"/>
              </a:rPr>
              <a:t>2</a:t>
            </a:r>
            <a:r>
              <a:rPr lang="zh-CN" altLang="en-US" sz="2800" spc="140" dirty="0" smtClean="0">
                <a:solidFill>
                  <a:schemeClr val="tx1"/>
                </a:solidFill>
                <a:latin typeface="+mn-ea"/>
              </a:rPr>
              <a:t>、第</a:t>
            </a:r>
            <a:r>
              <a:rPr lang="zh-CN" altLang="en-US" sz="2800" spc="140" dirty="0">
                <a:solidFill>
                  <a:schemeClr val="tx1"/>
                </a:solidFill>
                <a:latin typeface="+mn-ea"/>
              </a:rPr>
              <a:t>一类得胜者的成圣功夫：</a:t>
            </a:r>
          </a:p>
          <a:p>
            <a:pPr marL="1097280" indent="-1097280" algn="just">
              <a:buNone/>
            </a:pPr>
            <a:r>
              <a:rPr lang="zh-CN" altLang="en-US" sz="2800" spc="140" dirty="0" smtClean="0">
                <a:solidFill>
                  <a:schemeClr val="tx1"/>
                </a:solidFill>
                <a:latin typeface="+mn-ea"/>
              </a:rPr>
              <a:t>（</a:t>
            </a:r>
            <a:r>
              <a:rPr lang="en-US" altLang="zh-CN" sz="2800" spc="140" dirty="0">
                <a:solidFill>
                  <a:schemeClr val="tx1"/>
                </a:solidFill>
                <a:latin typeface="+mn-ea"/>
              </a:rPr>
              <a:t>1</a:t>
            </a:r>
            <a:r>
              <a:rPr lang="zh-CN" altLang="en-US" sz="2800" spc="140" dirty="0">
                <a:solidFill>
                  <a:schemeClr val="tx1"/>
                </a:solidFill>
                <a:latin typeface="+mn-ea"/>
              </a:rPr>
              <a:t>）当看：</a:t>
            </a:r>
            <a:r>
              <a:rPr lang="zh-CN" altLang="en-US" sz="2800" spc="140" dirty="0">
                <a:solidFill>
                  <a:schemeClr val="accent1"/>
                </a:solidFill>
                <a:latin typeface="+mn-ea"/>
              </a:rPr>
              <a:t>“这样，你们向罪（和世界）</a:t>
            </a:r>
            <a:r>
              <a:rPr lang="zh-CN" altLang="en-US" sz="2800" spc="140" dirty="0" smtClean="0">
                <a:solidFill>
                  <a:schemeClr val="accent1"/>
                </a:solidFill>
                <a:latin typeface="+mn-ea"/>
              </a:rPr>
              <a:t>也当看自</a:t>
            </a:r>
            <a:r>
              <a:rPr lang="zh-CN" altLang="en-US" sz="2800" spc="140" dirty="0">
                <a:solidFill>
                  <a:schemeClr val="accent1"/>
                </a:solidFill>
                <a:latin typeface="+mn-ea"/>
              </a:rPr>
              <a:t>己是</a:t>
            </a:r>
            <a:r>
              <a:rPr lang="zh-CN" altLang="en-US" sz="2800" spc="140" dirty="0" smtClean="0">
                <a:solidFill>
                  <a:schemeClr val="accent1"/>
                </a:solidFill>
                <a:latin typeface="+mn-ea"/>
              </a:rPr>
              <a:t>死</a:t>
            </a:r>
            <a:endParaRPr lang="en-US" altLang="zh-CN" sz="2800" spc="140" dirty="0" smtClean="0">
              <a:solidFill>
                <a:schemeClr val="accent1"/>
              </a:solidFill>
              <a:latin typeface="+mn-ea"/>
            </a:endParaRPr>
          </a:p>
          <a:p>
            <a:pPr marL="1097280" indent="-1097280" algn="just">
              <a:buNone/>
            </a:pPr>
            <a:r>
              <a:rPr lang="zh-CN" altLang="en-US" sz="2800" spc="140" dirty="0" smtClean="0">
                <a:solidFill>
                  <a:schemeClr val="accent1"/>
                </a:solidFill>
                <a:latin typeface="+mn-ea"/>
              </a:rPr>
              <a:t>的</a:t>
            </a:r>
            <a:r>
              <a:rPr lang="zh-CN" altLang="en-US" sz="2800" spc="140" dirty="0">
                <a:solidFill>
                  <a:schemeClr val="accent1"/>
                </a:solidFill>
                <a:latin typeface="+mn-ea"/>
              </a:rPr>
              <a:t>；向神在基督耶稣里，却当看</a:t>
            </a:r>
            <a:r>
              <a:rPr lang="zh-CN" altLang="en-US" sz="2800" spc="140" dirty="0" smtClean="0">
                <a:solidFill>
                  <a:schemeClr val="accent1"/>
                </a:solidFill>
                <a:latin typeface="+mn-ea"/>
              </a:rPr>
              <a:t>自己是活</a:t>
            </a:r>
            <a:r>
              <a:rPr lang="zh-CN" altLang="en-US" sz="2800" spc="140" dirty="0">
                <a:solidFill>
                  <a:schemeClr val="accent1"/>
                </a:solidFill>
                <a:latin typeface="+mn-ea"/>
              </a:rPr>
              <a:t>的。”（</a:t>
            </a:r>
            <a:r>
              <a:rPr lang="zh-CN" altLang="en-US" sz="2800" b="1" spc="140" dirty="0">
                <a:solidFill>
                  <a:schemeClr val="accent1"/>
                </a:solidFill>
                <a:latin typeface="+mn-ea"/>
              </a:rPr>
              <a:t>六</a:t>
            </a:r>
            <a:r>
              <a:rPr lang="en-US" altLang="zh-CN" sz="2800" b="1" spc="140" dirty="0">
                <a:solidFill>
                  <a:schemeClr val="accent1"/>
                </a:solidFill>
                <a:latin typeface="+mn-ea"/>
              </a:rPr>
              <a:t>11</a:t>
            </a:r>
            <a:r>
              <a:rPr lang="zh-CN" altLang="en-US" sz="2800" spc="140" dirty="0">
                <a:solidFill>
                  <a:schemeClr val="accent1"/>
                </a:solidFill>
                <a:latin typeface="+mn-ea"/>
              </a:rPr>
              <a:t>）</a:t>
            </a:r>
          </a:p>
          <a:p>
            <a:pPr marL="1097280" indent="-1097280" algn="just">
              <a:buNone/>
            </a:pPr>
            <a:r>
              <a:rPr lang="zh-CN" altLang="en-US" sz="2800" spc="140" dirty="0" smtClean="0">
                <a:solidFill>
                  <a:schemeClr val="tx1"/>
                </a:solidFill>
                <a:latin typeface="+mn-ea"/>
              </a:rPr>
              <a:t>（</a:t>
            </a:r>
            <a:r>
              <a:rPr lang="en-US" altLang="zh-CN" sz="2800" spc="140" dirty="0">
                <a:solidFill>
                  <a:schemeClr val="tx1"/>
                </a:solidFill>
                <a:latin typeface="+mn-ea"/>
              </a:rPr>
              <a:t>2</a:t>
            </a:r>
            <a:r>
              <a:rPr lang="zh-CN" altLang="en-US" sz="2800" spc="140" dirty="0">
                <a:solidFill>
                  <a:schemeClr val="tx1"/>
                </a:solidFill>
                <a:latin typeface="+mn-ea"/>
              </a:rPr>
              <a:t>）不要容，也不要献：“</a:t>
            </a:r>
            <a:r>
              <a:rPr lang="zh-CN" altLang="en-US" sz="2800" spc="140" dirty="0">
                <a:solidFill>
                  <a:schemeClr val="accent1"/>
                </a:solidFill>
                <a:latin typeface="+mn-ea"/>
              </a:rPr>
              <a:t>所以，不要容</a:t>
            </a:r>
            <a:r>
              <a:rPr lang="zh-CN" altLang="en-US" sz="2800" spc="140" dirty="0" smtClean="0">
                <a:solidFill>
                  <a:schemeClr val="accent1"/>
                </a:solidFill>
                <a:latin typeface="+mn-ea"/>
              </a:rPr>
              <a:t>罪在</a:t>
            </a:r>
            <a:r>
              <a:rPr lang="zh-CN" altLang="en-US" sz="2800" spc="140" dirty="0">
                <a:solidFill>
                  <a:schemeClr val="accent1"/>
                </a:solidFill>
                <a:latin typeface="+mn-ea"/>
              </a:rPr>
              <a:t>你们必死</a:t>
            </a:r>
            <a:r>
              <a:rPr lang="zh-CN" altLang="en-US" sz="2800" spc="140" dirty="0" smtClean="0">
                <a:solidFill>
                  <a:schemeClr val="accent1"/>
                </a:solidFill>
                <a:latin typeface="+mn-ea"/>
              </a:rPr>
              <a:t>的</a:t>
            </a:r>
            <a:endParaRPr lang="en-US" altLang="zh-CN" sz="2800" spc="140" dirty="0" smtClean="0">
              <a:solidFill>
                <a:schemeClr val="accent1"/>
              </a:solidFill>
              <a:latin typeface="+mn-ea"/>
            </a:endParaRPr>
          </a:p>
          <a:p>
            <a:pPr marL="1097280" indent="-1097280" algn="just">
              <a:buNone/>
            </a:pPr>
            <a:r>
              <a:rPr lang="zh-CN" altLang="en-US" sz="2800" spc="140" dirty="0" smtClean="0">
                <a:solidFill>
                  <a:schemeClr val="accent1"/>
                </a:solidFill>
                <a:latin typeface="+mn-ea"/>
              </a:rPr>
              <a:t>身</a:t>
            </a:r>
            <a:r>
              <a:rPr lang="zh-CN" altLang="en-US" sz="2800" spc="140" dirty="0">
                <a:solidFill>
                  <a:schemeClr val="accent1"/>
                </a:solidFill>
                <a:latin typeface="+mn-ea"/>
              </a:rPr>
              <a:t>上作王，使你们顺从身子的</a:t>
            </a:r>
            <a:r>
              <a:rPr lang="zh-CN" altLang="en-US" sz="2800" spc="140" dirty="0" smtClean="0">
                <a:solidFill>
                  <a:schemeClr val="accent1"/>
                </a:solidFill>
                <a:latin typeface="+mn-ea"/>
              </a:rPr>
              <a:t>私欲</a:t>
            </a:r>
            <a:r>
              <a:rPr lang="zh-CN" altLang="en-US" sz="2800" spc="140" dirty="0">
                <a:solidFill>
                  <a:schemeClr val="accent1"/>
                </a:solidFill>
                <a:latin typeface="+mn-ea"/>
              </a:rPr>
              <a:t>。也不要将你们的肢</a:t>
            </a:r>
            <a:r>
              <a:rPr lang="zh-CN" altLang="en-US" sz="2800" spc="140" dirty="0" smtClean="0">
                <a:solidFill>
                  <a:schemeClr val="accent1"/>
                </a:solidFill>
                <a:latin typeface="+mn-ea"/>
              </a:rPr>
              <a:t>体</a:t>
            </a:r>
            <a:endParaRPr lang="en-US" altLang="zh-CN" sz="2800" spc="140" dirty="0" smtClean="0">
              <a:solidFill>
                <a:schemeClr val="accent1"/>
              </a:solidFill>
              <a:latin typeface="+mn-ea"/>
            </a:endParaRPr>
          </a:p>
          <a:p>
            <a:pPr marL="1097280" indent="-1097280" algn="just">
              <a:buNone/>
            </a:pPr>
            <a:r>
              <a:rPr lang="zh-CN" altLang="en-US" sz="2800" spc="140" dirty="0" smtClean="0">
                <a:solidFill>
                  <a:schemeClr val="accent1"/>
                </a:solidFill>
                <a:latin typeface="+mn-ea"/>
              </a:rPr>
              <a:t>献</a:t>
            </a:r>
            <a:r>
              <a:rPr lang="zh-CN" altLang="en-US" sz="2800" spc="140" dirty="0">
                <a:solidFill>
                  <a:schemeClr val="accent1"/>
                </a:solidFill>
                <a:latin typeface="+mn-ea"/>
              </a:rPr>
              <a:t>给罪作不义的器具</a:t>
            </a:r>
            <a:r>
              <a:rPr lang="zh-CN" altLang="en-US" sz="2800" spc="140" dirty="0" smtClean="0">
                <a:solidFill>
                  <a:schemeClr val="accent1"/>
                </a:solidFill>
                <a:latin typeface="+mn-ea"/>
              </a:rPr>
              <a:t>”（</a:t>
            </a:r>
            <a:r>
              <a:rPr lang="zh-CN" altLang="en-US" sz="2800" b="1" spc="140" dirty="0">
                <a:solidFill>
                  <a:schemeClr val="accent1"/>
                </a:solidFill>
                <a:latin typeface="+mn-ea"/>
              </a:rPr>
              <a:t>六</a:t>
            </a:r>
            <a:r>
              <a:rPr lang="en-US" altLang="zh-CN" sz="2800" b="1" spc="140" dirty="0">
                <a:solidFill>
                  <a:schemeClr val="accent1"/>
                </a:solidFill>
                <a:latin typeface="+mn-ea"/>
              </a:rPr>
              <a:t>12-13</a:t>
            </a:r>
            <a:r>
              <a:rPr lang="zh-CN" altLang="en-US" sz="2800" b="1" spc="140" dirty="0">
                <a:solidFill>
                  <a:schemeClr val="accent1"/>
                </a:solidFill>
                <a:latin typeface="+mn-ea"/>
              </a:rPr>
              <a:t>上</a:t>
            </a:r>
            <a:r>
              <a:rPr lang="zh-CN" altLang="en-US" sz="2800" spc="140" dirty="0">
                <a:solidFill>
                  <a:schemeClr val="accent1"/>
                </a:solidFill>
                <a:latin typeface="+mn-ea"/>
              </a:rPr>
              <a:t>）</a:t>
            </a:r>
            <a:r>
              <a:rPr lang="zh-CN" altLang="en-US" sz="2800" spc="140" dirty="0" smtClean="0">
                <a:solidFill>
                  <a:schemeClr val="tx1"/>
                </a:solidFill>
                <a:latin typeface="+mn-ea"/>
              </a:rPr>
              <a:t>。</a:t>
            </a:r>
            <a:endParaRPr lang="en-US" altLang="zh-CN" sz="2800" spc="140" dirty="0" smtClean="0">
              <a:solidFill>
                <a:schemeClr val="tx1"/>
              </a:solidFill>
              <a:latin typeface="+mn-ea"/>
            </a:endParaRPr>
          </a:p>
          <a:p>
            <a:pPr marL="1097280" indent="-1097280" algn="just">
              <a:buNone/>
            </a:pPr>
            <a:r>
              <a:rPr lang="zh-CN" altLang="en-US" sz="2800" spc="140" dirty="0">
                <a:solidFill>
                  <a:schemeClr val="tx1"/>
                </a:solidFill>
                <a:latin typeface="+mn-ea"/>
              </a:rPr>
              <a:t>（</a:t>
            </a:r>
            <a:r>
              <a:rPr lang="en-US" altLang="zh-CN" sz="2800" spc="140" dirty="0">
                <a:solidFill>
                  <a:schemeClr val="tx1"/>
                </a:solidFill>
                <a:latin typeface="+mn-ea"/>
              </a:rPr>
              <a:t>3</a:t>
            </a:r>
            <a:r>
              <a:rPr lang="zh-CN" altLang="en-US" sz="2800" spc="140" dirty="0">
                <a:solidFill>
                  <a:schemeClr val="tx1"/>
                </a:solidFill>
                <a:latin typeface="+mn-ea"/>
              </a:rPr>
              <a:t>）将自己和肢体献给神：</a:t>
            </a:r>
            <a:r>
              <a:rPr lang="zh-CN" altLang="en-US" sz="2800" spc="140" dirty="0">
                <a:solidFill>
                  <a:srgbClr val="C00000"/>
                </a:solidFill>
                <a:latin typeface="+mn-ea"/>
              </a:rPr>
              <a:t>“倒要像从死</a:t>
            </a:r>
            <a:r>
              <a:rPr lang="zh-CN" altLang="en-US" sz="2800" spc="140" dirty="0" smtClean="0">
                <a:solidFill>
                  <a:srgbClr val="C00000"/>
                </a:solidFill>
                <a:latin typeface="+mn-ea"/>
              </a:rPr>
              <a:t>里复</a:t>
            </a:r>
            <a:r>
              <a:rPr lang="zh-CN" altLang="en-US" sz="2800" spc="140" dirty="0">
                <a:solidFill>
                  <a:srgbClr val="C00000"/>
                </a:solidFill>
                <a:latin typeface="+mn-ea"/>
              </a:rPr>
              <a:t>活的人，</a:t>
            </a:r>
            <a:r>
              <a:rPr lang="zh-CN" altLang="en-US" sz="2800" spc="140" dirty="0" smtClean="0">
                <a:solidFill>
                  <a:srgbClr val="C00000"/>
                </a:solidFill>
                <a:latin typeface="+mn-ea"/>
              </a:rPr>
              <a:t>将</a:t>
            </a:r>
            <a:endParaRPr lang="en-US" altLang="zh-CN" sz="2800" spc="140" dirty="0" smtClean="0">
              <a:solidFill>
                <a:srgbClr val="C00000"/>
              </a:solidFill>
              <a:latin typeface="+mn-ea"/>
            </a:endParaRPr>
          </a:p>
          <a:p>
            <a:pPr marL="1097280" indent="-1097280" algn="just">
              <a:buNone/>
            </a:pPr>
            <a:r>
              <a:rPr lang="zh-CN" altLang="en-US" sz="2800" spc="140" dirty="0" smtClean="0">
                <a:solidFill>
                  <a:srgbClr val="C00000"/>
                </a:solidFill>
                <a:latin typeface="+mn-ea"/>
              </a:rPr>
              <a:t>自</a:t>
            </a:r>
            <a:r>
              <a:rPr lang="zh-CN" altLang="en-US" sz="2800" spc="140" dirty="0">
                <a:solidFill>
                  <a:srgbClr val="C00000"/>
                </a:solidFill>
                <a:latin typeface="+mn-ea"/>
              </a:rPr>
              <a:t>己献给神，并将肢体作义的器</a:t>
            </a:r>
            <a:r>
              <a:rPr lang="zh-CN" altLang="en-US" sz="2800" spc="140" dirty="0" smtClean="0">
                <a:solidFill>
                  <a:srgbClr val="C00000"/>
                </a:solidFill>
                <a:latin typeface="+mn-ea"/>
              </a:rPr>
              <a:t>具献</a:t>
            </a:r>
            <a:r>
              <a:rPr lang="zh-CN" altLang="en-US" sz="2800" spc="140" dirty="0">
                <a:solidFill>
                  <a:srgbClr val="C00000"/>
                </a:solidFill>
                <a:latin typeface="+mn-ea"/>
              </a:rPr>
              <a:t>给神。”（六</a:t>
            </a:r>
            <a:r>
              <a:rPr lang="en-US" altLang="zh-CN" sz="2800" spc="140" dirty="0">
                <a:solidFill>
                  <a:srgbClr val="C00000"/>
                </a:solidFill>
                <a:latin typeface="+mn-ea"/>
              </a:rPr>
              <a:t>13</a:t>
            </a:r>
            <a:r>
              <a:rPr lang="zh-CN" altLang="en-US" sz="2800" spc="140" dirty="0">
                <a:solidFill>
                  <a:srgbClr val="C00000"/>
                </a:solidFill>
                <a:latin typeface="+mn-ea"/>
              </a:rPr>
              <a:t>下）</a:t>
            </a:r>
          </a:p>
          <a:p>
            <a:pPr marL="1097280" indent="-1097280" algn="just">
              <a:buNone/>
            </a:pPr>
            <a:endParaRPr lang="zh-CN" altLang="en-US" sz="2800" spc="140" dirty="0">
              <a:solidFill>
                <a:schemeClr val="tx1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273954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7B83041-77E6-43FA-B8A4-1940DAAC7C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35687" y="382385"/>
            <a:ext cx="9294313" cy="982952"/>
          </a:xfrm>
        </p:spPr>
        <p:txBody>
          <a:bodyPr>
            <a:normAutofit fontScale="90000"/>
          </a:bodyPr>
          <a:lstStyle/>
          <a:p>
            <a:r>
              <a:rPr lang="zh-CN" altLang="en-US" sz="4000" b="1" spc="140" dirty="0">
                <a:solidFill>
                  <a:schemeClr val="tx1"/>
                </a:solidFill>
                <a:latin typeface="+mn-ea"/>
              </a:rPr>
              <a:t>二</a:t>
            </a:r>
            <a:r>
              <a:rPr lang="zh-CN" altLang="en-US" sz="4000" b="1" spc="140" dirty="0" smtClean="0">
                <a:solidFill>
                  <a:schemeClr val="tx1"/>
                </a:solidFill>
                <a:latin typeface="+mn-ea"/>
              </a:rPr>
              <a:t>、第二类</a:t>
            </a:r>
            <a:r>
              <a:rPr lang="zh-CN" altLang="en-US" sz="4000" b="1" spc="140" dirty="0">
                <a:solidFill>
                  <a:schemeClr val="tx1"/>
                </a:solidFill>
                <a:latin typeface="+mn-ea"/>
              </a:rPr>
              <a:t>得胜</a:t>
            </a:r>
            <a:r>
              <a:rPr lang="zh-CN" altLang="en-US" sz="4000" b="1" spc="140" dirty="0" smtClean="0">
                <a:solidFill>
                  <a:schemeClr val="tx1"/>
                </a:solidFill>
                <a:latin typeface="+mn-ea"/>
              </a:rPr>
              <a:t>者：随</a:t>
            </a:r>
            <a:r>
              <a:rPr lang="zh-CN" altLang="en-US" sz="4000" b="1" spc="140" dirty="0">
                <a:solidFill>
                  <a:schemeClr val="tx1"/>
                </a:solidFill>
                <a:latin typeface="+mn-ea"/>
              </a:rPr>
              <a:t>从圣灵、治死肉体</a:t>
            </a:r>
            <a:r>
              <a:rPr lang="zh-CN" altLang="en-US" sz="2700" b="1" spc="140" dirty="0" smtClean="0">
                <a:solidFill>
                  <a:schemeClr val="tx1"/>
                </a:solidFill>
                <a:latin typeface="+mn-ea"/>
              </a:rPr>
              <a:t>（罗七</a:t>
            </a:r>
            <a:r>
              <a:rPr lang="zh-CN" altLang="en-US" sz="2700" b="1" spc="140" dirty="0">
                <a:solidFill>
                  <a:schemeClr val="tx1"/>
                </a:solidFill>
                <a:latin typeface="+mn-ea"/>
              </a:rPr>
              <a:t>章，八</a:t>
            </a:r>
            <a:r>
              <a:rPr lang="en-US" altLang="zh-CN" sz="2700" b="1" spc="140" dirty="0">
                <a:solidFill>
                  <a:schemeClr val="tx1"/>
                </a:solidFill>
                <a:latin typeface="+mn-ea"/>
              </a:rPr>
              <a:t>1-16</a:t>
            </a:r>
            <a:r>
              <a:rPr lang="zh-CN" altLang="en-US" sz="2700" b="1" spc="140" dirty="0">
                <a:solidFill>
                  <a:schemeClr val="tx1"/>
                </a:solidFill>
                <a:latin typeface="+mn-ea"/>
              </a:rPr>
              <a:t>）</a:t>
            </a:r>
            <a:br>
              <a:rPr lang="zh-CN" altLang="en-US" sz="2700" b="1" spc="140" dirty="0">
                <a:solidFill>
                  <a:schemeClr val="tx1"/>
                </a:solidFill>
                <a:latin typeface="+mn-ea"/>
              </a:rPr>
            </a:br>
            <a:endParaRPr lang="zh-CN" altLang="en-US" sz="2700" b="1" dirty="0">
              <a:solidFill>
                <a:schemeClr val="tx1"/>
              </a:solidFill>
              <a:latin typeface="+mj-ea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DB57A6C-2666-4721-B8FE-005B775338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53227" y="1503123"/>
            <a:ext cx="10434181" cy="518577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CN" sz="3400" spc="140" dirty="0" smtClean="0">
                <a:solidFill>
                  <a:schemeClr val="tx1"/>
                </a:solidFill>
                <a:latin typeface="+mn-ea"/>
              </a:rPr>
              <a:t>		</a:t>
            </a:r>
            <a:r>
              <a:rPr lang="zh-CN" altLang="en-US" sz="3400" spc="140" dirty="0" smtClean="0">
                <a:solidFill>
                  <a:schemeClr val="tx1"/>
                </a:solidFill>
                <a:latin typeface="+mn-ea"/>
              </a:rPr>
              <a:t>（一）</a:t>
            </a:r>
            <a:r>
              <a:rPr lang="zh-CN" altLang="en-US" sz="3200" spc="140" dirty="0" smtClean="0">
                <a:solidFill>
                  <a:schemeClr val="tx1"/>
                </a:solidFill>
                <a:latin typeface="+mn-ea"/>
              </a:rPr>
              <a:t>肉</a:t>
            </a:r>
            <a:r>
              <a:rPr lang="zh-CN" altLang="en-US" sz="3200" spc="140" dirty="0">
                <a:solidFill>
                  <a:schemeClr val="tx1"/>
                </a:solidFill>
                <a:latin typeface="+mn-ea"/>
              </a:rPr>
              <a:t>体的软弱</a:t>
            </a:r>
          </a:p>
          <a:p>
            <a:pPr marL="400050" lvl="1" indent="0" algn="just">
              <a:buNone/>
            </a:pPr>
            <a:r>
              <a:rPr lang="en-US" altLang="zh-CN" sz="3200" b="1" spc="140" dirty="0" smtClean="0">
                <a:solidFill>
                  <a:srgbClr val="C00000"/>
                </a:solidFill>
                <a:latin typeface="+mn-ea"/>
              </a:rPr>
              <a:t>			</a:t>
            </a:r>
            <a:r>
              <a:rPr lang="zh-CN" altLang="en-US" sz="2800" b="1" spc="140" dirty="0" smtClean="0">
                <a:solidFill>
                  <a:srgbClr val="C00000"/>
                </a:solidFill>
                <a:latin typeface="+mn-ea"/>
              </a:rPr>
              <a:t>罗七</a:t>
            </a:r>
            <a:r>
              <a:rPr lang="en-US" altLang="zh-CN" sz="2800" b="1" spc="140" dirty="0" smtClean="0">
                <a:solidFill>
                  <a:srgbClr val="C00000"/>
                </a:solidFill>
                <a:latin typeface="+mn-ea"/>
              </a:rPr>
              <a:t>21-24</a:t>
            </a:r>
            <a:r>
              <a:rPr lang="zh-CN" altLang="en-US" sz="2800" spc="140" dirty="0">
                <a:solidFill>
                  <a:srgbClr val="C00000"/>
                </a:solidFill>
                <a:latin typeface="+mn-ea"/>
              </a:rPr>
              <a:t>：</a:t>
            </a:r>
            <a:r>
              <a:rPr lang="zh-CN" altLang="en-US" sz="2800" spc="140" dirty="0" smtClean="0">
                <a:solidFill>
                  <a:srgbClr val="C00000"/>
                </a:solidFill>
                <a:latin typeface="+mn-ea"/>
              </a:rPr>
              <a:t>“我</a:t>
            </a:r>
            <a:r>
              <a:rPr lang="zh-CN" altLang="en-US" sz="2800" spc="140" dirty="0">
                <a:solidFill>
                  <a:srgbClr val="C00000"/>
                </a:solidFill>
                <a:latin typeface="+mn-ea"/>
              </a:rPr>
              <a:t>觉得有个律，就是我愿意为善的时候，便有恶与我同在。因为按着我里面的意思，我是喜欢神的律；但我觉得肢体中另有个律和我心中的律交战，把我掳去叫我附从那肢体中犯罪的律。我真是苦啊！谁能救我脱离这取死的身体呢？</a:t>
            </a:r>
            <a:r>
              <a:rPr lang="zh-CN" altLang="en-US" sz="2800" spc="140" dirty="0" smtClean="0">
                <a:solidFill>
                  <a:srgbClr val="C00000"/>
                </a:solidFill>
                <a:latin typeface="+mn-ea"/>
              </a:rPr>
              <a:t>”</a:t>
            </a:r>
            <a:endParaRPr lang="en-US" altLang="zh-CN" sz="2800" spc="140" dirty="0" smtClean="0">
              <a:solidFill>
                <a:srgbClr val="C00000"/>
              </a:solidFill>
              <a:latin typeface="+mn-ea"/>
            </a:endParaRPr>
          </a:p>
          <a:p>
            <a:pPr marL="400050" lvl="1" indent="0" algn="just">
              <a:buNone/>
            </a:pPr>
            <a:r>
              <a:rPr lang="en-US" altLang="zh-CN" sz="2800" spc="140" dirty="0">
                <a:solidFill>
                  <a:srgbClr val="C00000"/>
                </a:solidFill>
                <a:latin typeface="+mn-ea"/>
              </a:rPr>
              <a:t>	</a:t>
            </a:r>
            <a:r>
              <a:rPr lang="en-US" altLang="zh-CN" sz="2800" spc="140" dirty="0" smtClean="0">
                <a:solidFill>
                  <a:srgbClr val="C00000"/>
                </a:solidFill>
                <a:latin typeface="+mn-ea"/>
              </a:rPr>
              <a:t>	</a:t>
            </a:r>
            <a:r>
              <a:rPr lang="zh-CN" altLang="en-US" sz="2800" spc="140" dirty="0" smtClean="0">
                <a:solidFill>
                  <a:schemeClr val="tx1"/>
                </a:solidFill>
                <a:latin typeface="+mn-ea"/>
              </a:rPr>
              <a:t>上述经历是否基督徒的经历？是否保罗的经历？这是个争论不休的问题。</a:t>
            </a:r>
            <a:endParaRPr lang="en-US" altLang="zh-CN" sz="2800" spc="140" dirty="0" smtClean="0">
              <a:solidFill>
                <a:schemeClr val="tx1"/>
              </a:solidFill>
              <a:latin typeface="+mn-ea"/>
            </a:endParaRPr>
          </a:p>
          <a:p>
            <a:pPr marL="400050" lvl="1" indent="0" algn="just">
              <a:buNone/>
            </a:pPr>
            <a:r>
              <a:rPr lang="en-US" altLang="zh-CN" sz="2800" spc="140" dirty="0">
                <a:solidFill>
                  <a:schemeClr val="tx1"/>
                </a:solidFill>
                <a:latin typeface="+mn-ea"/>
              </a:rPr>
              <a:t>	</a:t>
            </a:r>
            <a:r>
              <a:rPr lang="en-US" altLang="zh-CN" sz="2800" spc="140" dirty="0" smtClean="0">
                <a:solidFill>
                  <a:schemeClr val="tx1"/>
                </a:solidFill>
                <a:latin typeface="+mn-ea"/>
              </a:rPr>
              <a:t>	</a:t>
            </a:r>
            <a:r>
              <a:rPr lang="zh-CN" altLang="en-US" sz="2800" spc="140" dirty="0" smtClean="0">
                <a:solidFill>
                  <a:schemeClr val="tx1"/>
                </a:solidFill>
                <a:latin typeface="+mn-ea"/>
              </a:rPr>
              <a:t>我们在这里不争论这些问题，只要认定：这里所描写的是“肉体的软弱”。</a:t>
            </a:r>
            <a:endParaRPr lang="zh-CN" altLang="en-US" sz="2800" spc="140" dirty="0">
              <a:solidFill>
                <a:schemeClr val="tx1"/>
              </a:solidFill>
              <a:latin typeface="+mn-ea"/>
            </a:endParaRPr>
          </a:p>
          <a:p>
            <a:pPr marL="400050" lvl="1" indent="0" algn="just">
              <a:buNone/>
            </a:pPr>
            <a:r>
              <a:rPr lang="en-US" sz="3200" spc="140" dirty="0" smtClean="0">
                <a:solidFill>
                  <a:schemeClr val="tx1"/>
                </a:solidFill>
                <a:latin typeface="+mn-ea"/>
              </a:rPr>
              <a:t>	</a:t>
            </a:r>
            <a:endParaRPr lang="en-US" sz="3200" spc="140" dirty="0">
              <a:solidFill>
                <a:schemeClr val="tx1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390206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7B83041-77E6-43FA-B8A4-1940DAAC7C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35687" y="382385"/>
            <a:ext cx="9294313" cy="982952"/>
          </a:xfrm>
        </p:spPr>
        <p:txBody>
          <a:bodyPr>
            <a:normAutofit/>
          </a:bodyPr>
          <a:lstStyle/>
          <a:p>
            <a:r>
              <a:rPr lang="zh-CN" altLang="en-US" sz="4000" b="1" spc="140" dirty="0">
                <a:solidFill>
                  <a:schemeClr val="tx1"/>
                </a:solidFill>
                <a:latin typeface="+mn-ea"/>
              </a:rPr>
              <a:t>二</a:t>
            </a:r>
            <a:r>
              <a:rPr lang="zh-CN" altLang="en-US" sz="4000" b="1" spc="140" dirty="0" smtClean="0">
                <a:solidFill>
                  <a:schemeClr val="tx1"/>
                </a:solidFill>
                <a:latin typeface="+mn-ea"/>
              </a:rPr>
              <a:t>、第二类</a:t>
            </a:r>
            <a:r>
              <a:rPr lang="zh-CN" altLang="en-US" sz="4000" b="1" spc="140" dirty="0">
                <a:solidFill>
                  <a:schemeClr val="tx1"/>
                </a:solidFill>
                <a:latin typeface="+mn-ea"/>
              </a:rPr>
              <a:t>得胜</a:t>
            </a:r>
            <a:r>
              <a:rPr lang="zh-CN" altLang="en-US" sz="4000" b="1" spc="140" dirty="0" smtClean="0">
                <a:solidFill>
                  <a:schemeClr val="tx1"/>
                </a:solidFill>
                <a:latin typeface="+mn-ea"/>
              </a:rPr>
              <a:t>者</a:t>
            </a:r>
            <a:endParaRPr lang="zh-CN" altLang="en-US" sz="4000" b="1" dirty="0">
              <a:solidFill>
                <a:schemeClr val="tx1"/>
              </a:solidFill>
              <a:latin typeface="+mj-ea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DB57A6C-2666-4721-B8FE-005B775338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53227" y="1503123"/>
            <a:ext cx="10434181" cy="5185776"/>
          </a:xfrm>
        </p:spPr>
        <p:txBody>
          <a:bodyPr>
            <a:noAutofit/>
          </a:bodyPr>
          <a:lstStyle/>
          <a:p>
            <a:pPr marL="400050" lvl="1" indent="0">
              <a:buNone/>
            </a:pPr>
            <a:r>
              <a:rPr lang="en-US" altLang="zh-CN" sz="3400" spc="140" dirty="0" smtClean="0">
                <a:solidFill>
                  <a:schemeClr val="tx1"/>
                </a:solidFill>
                <a:latin typeface="+mn-ea"/>
              </a:rPr>
              <a:t>		 </a:t>
            </a:r>
            <a:r>
              <a:rPr lang="zh-CN" altLang="en-US" sz="3400" spc="140" dirty="0" smtClean="0">
                <a:solidFill>
                  <a:schemeClr val="tx1"/>
                </a:solidFill>
                <a:latin typeface="+mn-ea"/>
              </a:rPr>
              <a:t>（二</a:t>
            </a:r>
            <a:r>
              <a:rPr lang="zh-CN" altLang="en-US" sz="3400" spc="140" dirty="0">
                <a:solidFill>
                  <a:schemeClr val="tx1"/>
                </a:solidFill>
                <a:latin typeface="+mn-ea"/>
              </a:rPr>
              <a:t>）</a:t>
            </a:r>
            <a:r>
              <a:rPr lang="zh-CN" altLang="en-US" sz="3400" spc="140" dirty="0" smtClean="0">
                <a:solidFill>
                  <a:schemeClr val="tx1"/>
                </a:solidFill>
                <a:latin typeface="+mn-ea"/>
              </a:rPr>
              <a:t>第</a:t>
            </a:r>
            <a:r>
              <a:rPr lang="zh-CN" altLang="en-US" sz="3400" spc="140" dirty="0">
                <a:solidFill>
                  <a:schemeClr val="tx1"/>
                </a:solidFill>
                <a:latin typeface="+mn-ea"/>
              </a:rPr>
              <a:t>二类得胜者（八</a:t>
            </a:r>
            <a:r>
              <a:rPr lang="en-US" altLang="zh-CN" sz="3400" spc="140" dirty="0">
                <a:solidFill>
                  <a:schemeClr val="tx1"/>
                </a:solidFill>
                <a:latin typeface="+mn-ea"/>
              </a:rPr>
              <a:t>1-16</a:t>
            </a:r>
            <a:r>
              <a:rPr lang="zh-CN" altLang="en-US" sz="3400" spc="140" dirty="0">
                <a:solidFill>
                  <a:schemeClr val="tx1"/>
                </a:solidFill>
                <a:latin typeface="+mn-ea"/>
              </a:rPr>
              <a:t>）</a:t>
            </a:r>
          </a:p>
          <a:p>
            <a:pPr marL="400050" lvl="1" indent="0">
              <a:buNone/>
            </a:pPr>
            <a:r>
              <a:rPr lang="en-US" altLang="zh-CN" sz="3200" spc="140" dirty="0" smtClean="0">
                <a:solidFill>
                  <a:schemeClr val="tx1"/>
                </a:solidFill>
                <a:latin typeface="+mn-ea"/>
              </a:rPr>
              <a:t>			</a:t>
            </a:r>
            <a:r>
              <a:rPr lang="en-US" altLang="zh-CN" sz="2000" spc="140" dirty="0" smtClean="0">
                <a:solidFill>
                  <a:schemeClr val="tx1"/>
                </a:solidFill>
                <a:latin typeface="+mn-ea"/>
              </a:rPr>
              <a:t>1</a:t>
            </a:r>
            <a:r>
              <a:rPr lang="zh-CN" altLang="en-US" sz="2000" spc="140" dirty="0" smtClean="0">
                <a:solidFill>
                  <a:schemeClr val="tx1"/>
                </a:solidFill>
                <a:latin typeface="+mn-ea"/>
              </a:rPr>
              <a:t>、</a:t>
            </a:r>
            <a:r>
              <a:rPr lang="zh-CN" altLang="en-US" sz="2400" b="1" spc="140" dirty="0" smtClean="0">
                <a:solidFill>
                  <a:schemeClr val="tx1"/>
                </a:solidFill>
                <a:latin typeface="+mn-ea"/>
              </a:rPr>
              <a:t>第</a:t>
            </a:r>
            <a:r>
              <a:rPr lang="zh-CN" altLang="en-US" sz="2400" b="1" spc="140" dirty="0">
                <a:solidFill>
                  <a:schemeClr val="tx1"/>
                </a:solidFill>
                <a:latin typeface="+mn-ea"/>
              </a:rPr>
              <a:t>二类得胜者的考验就是要胜过肉体、老我，罪性或老亚当的性情</a:t>
            </a:r>
            <a:r>
              <a:rPr lang="zh-CN" altLang="en-US" sz="2400" b="1" spc="140" dirty="0" smtClean="0">
                <a:solidFill>
                  <a:schemeClr val="tx1"/>
                </a:solidFill>
                <a:latin typeface="+mn-ea"/>
              </a:rPr>
              <a:t>。</a:t>
            </a:r>
            <a:endParaRPr lang="en-US" altLang="zh-CN" sz="2400" b="1" spc="140" dirty="0" smtClean="0">
              <a:solidFill>
                <a:schemeClr val="tx1"/>
              </a:solidFill>
              <a:latin typeface="+mn-ea"/>
            </a:endParaRPr>
          </a:p>
          <a:p>
            <a:pPr marL="400050" lvl="1" indent="0">
              <a:buNone/>
            </a:pPr>
            <a:r>
              <a:rPr lang="en-US" altLang="zh-CN" sz="2400" b="1" spc="140" dirty="0" smtClean="0">
                <a:solidFill>
                  <a:schemeClr val="tx1"/>
                </a:solidFill>
                <a:latin typeface="+mn-ea"/>
              </a:rPr>
              <a:t>			2</a:t>
            </a:r>
            <a:r>
              <a:rPr lang="zh-CN" altLang="en-US" sz="2400" b="1" spc="140" dirty="0" smtClean="0">
                <a:solidFill>
                  <a:schemeClr val="tx1"/>
                </a:solidFill>
                <a:latin typeface="+mn-ea"/>
              </a:rPr>
              <a:t>、关键之一是基督之死将我们包括在内胜过了肉体。</a:t>
            </a:r>
            <a:endParaRPr lang="en-US" altLang="zh-CN" sz="2400" b="1" spc="140" dirty="0">
              <a:solidFill>
                <a:schemeClr val="tx1"/>
              </a:solidFill>
              <a:latin typeface="+mn-ea"/>
            </a:endParaRPr>
          </a:p>
          <a:p>
            <a:pPr marL="400050" lvl="1" indent="0">
              <a:buNone/>
            </a:pPr>
            <a:r>
              <a:rPr lang="en-US" altLang="zh-CN" sz="2400" b="1" spc="140" dirty="0">
                <a:solidFill>
                  <a:schemeClr val="tx1"/>
                </a:solidFill>
                <a:latin typeface="+mn-ea"/>
              </a:rPr>
              <a:t>	</a:t>
            </a:r>
            <a:r>
              <a:rPr lang="en-US" altLang="zh-CN" sz="2400" b="1" spc="140" dirty="0" smtClean="0">
                <a:solidFill>
                  <a:schemeClr val="tx1"/>
                </a:solidFill>
                <a:latin typeface="+mn-ea"/>
              </a:rPr>
              <a:t>		3</a:t>
            </a:r>
            <a:r>
              <a:rPr lang="zh-CN" altLang="en-US" sz="2400" b="1" spc="140" dirty="0" smtClean="0">
                <a:solidFill>
                  <a:schemeClr val="tx1"/>
                </a:solidFill>
                <a:latin typeface="+mn-ea"/>
              </a:rPr>
              <a:t>、另一个关键是我们要</a:t>
            </a:r>
            <a:r>
              <a:rPr lang="zh-CN" altLang="en-US" sz="2400" b="1" spc="140" dirty="0">
                <a:solidFill>
                  <a:schemeClr val="tx1"/>
                </a:solidFill>
                <a:latin typeface="+mn-ea"/>
              </a:rPr>
              <a:t>随从圣灵而行，并坚决不随从肉体，拒绝听从肉体的命令。</a:t>
            </a:r>
          </a:p>
          <a:p>
            <a:pPr marL="400050" lvl="1" indent="0">
              <a:buNone/>
            </a:pPr>
            <a:r>
              <a:rPr lang="en-US" altLang="zh-CN" sz="3200" b="1" spc="140" dirty="0" smtClean="0">
                <a:solidFill>
                  <a:srgbClr val="C00000"/>
                </a:solidFill>
                <a:latin typeface="+mn-ea"/>
              </a:rPr>
              <a:t>			</a:t>
            </a:r>
            <a:r>
              <a:rPr lang="zh-CN" altLang="en-US" sz="2800" b="1" spc="140" dirty="0" smtClean="0">
                <a:solidFill>
                  <a:srgbClr val="C00000"/>
                </a:solidFill>
                <a:latin typeface="+mn-ea"/>
              </a:rPr>
              <a:t>罗八</a:t>
            </a:r>
            <a:r>
              <a:rPr lang="en-US" altLang="zh-CN" sz="2800" b="1" spc="140" dirty="0">
                <a:solidFill>
                  <a:srgbClr val="C00000"/>
                </a:solidFill>
                <a:latin typeface="+mn-ea"/>
              </a:rPr>
              <a:t>12-13</a:t>
            </a:r>
            <a:r>
              <a:rPr lang="zh-CN" altLang="en-US" sz="2800" b="1" spc="140" dirty="0">
                <a:solidFill>
                  <a:srgbClr val="C00000"/>
                </a:solidFill>
                <a:latin typeface="+mn-ea"/>
              </a:rPr>
              <a:t>：“弟兄们，这样看来，我们并不是欠肉体的债，去顺从肉体活着。你们若顺从肉体活着，必要死；若靠着圣灵治死身体的恶行，必要活着。</a:t>
            </a:r>
            <a:r>
              <a:rPr lang="zh-CN" altLang="en-US" sz="2800" b="1" spc="140" dirty="0" smtClean="0">
                <a:solidFill>
                  <a:srgbClr val="C00000"/>
                </a:solidFill>
                <a:latin typeface="+mn-ea"/>
              </a:rPr>
              <a:t>”</a:t>
            </a:r>
            <a:endParaRPr lang="en-US" altLang="zh-CN" sz="2800" b="1" spc="140" dirty="0" smtClean="0">
              <a:solidFill>
                <a:srgbClr val="C00000"/>
              </a:solidFill>
              <a:latin typeface="+mn-ea"/>
            </a:endParaRPr>
          </a:p>
          <a:p>
            <a:pPr marL="400050" lvl="1" indent="0">
              <a:buNone/>
            </a:pPr>
            <a:r>
              <a:rPr lang="en-US" sz="2800" b="1" spc="140" dirty="0">
                <a:solidFill>
                  <a:srgbClr val="C00000"/>
                </a:solidFill>
                <a:latin typeface="+mn-ea"/>
              </a:rPr>
              <a:t>	</a:t>
            </a:r>
            <a:r>
              <a:rPr lang="en-US" sz="2800" b="1" spc="140" dirty="0" smtClean="0">
                <a:solidFill>
                  <a:srgbClr val="C00000"/>
                </a:solidFill>
                <a:latin typeface="+mn-ea"/>
              </a:rPr>
              <a:t>	</a:t>
            </a:r>
            <a:r>
              <a:rPr lang="zh-CN" altLang="en-US" sz="2800" b="1" spc="140" dirty="0" smtClean="0">
                <a:solidFill>
                  <a:schemeClr val="tx1"/>
                </a:solidFill>
                <a:latin typeface="+mn-ea"/>
              </a:rPr>
              <a:t>下一堂会更详细讨论。</a:t>
            </a:r>
            <a:endParaRPr lang="en-US" sz="2800" b="1" spc="140" dirty="0">
              <a:solidFill>
                <a:schemeClr val="tx1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3727391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7B83041-77E6-43FA-B8A4-1940DAAC7C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35687" y="382385"/>
            <a:ext cx="9294313" cy="982952"/>
          </a:xfrm>
        </p:spPr>
        <p:txBody>
          <a:bodyPr>
            <a:normAutofit fontScale="90000"/>
          </a:bodyPr>
          <a:lstStyle/>
          <a:p>
            <a:r>
              <a:rPr lang="zh-CN" altLang="en-US" sz="3100" b="1" spc="140" dirty="0">
                <a:solidFill>
                  <a:schemeClr val="tx1"/>
                </a:solidFill>
                <a:latin typeface="+mn-ea"/>
              </a:rPr>
              <a:t>三、第三类得胜者：与基督一同受苦，一同得荣</a:t>
            </a:r>
            <a:r>
              <a:rPr lang="zh-CN" altLang="en-US" sz="3100" b="1" spc="140" dirty="0" smtClean="0">
                <a:solidFill>
                  <a:schemeClr val="tx1"/>
                </a:solidFill>
                <a:latin typeface="+mn-ea"/>
              </a:rPr>
              <a:t>耀</a:t>
            </a:r>
            <a:r>
              <a:rPr lang="en-US" altLang="zh-CN" sz="3100" b="1" spc="140" dirty="0" smtClean="0">
                <a:solidFill>
                  <a:schemeClr val="tx1"/>
                </a:solidFill>
                <a:latin typeface="+mn-ea"/>
              </a:rPr>
              <a:t/>
            </a:r>
            <a:br>
              <a:rPr lang="en-US" altLang="zh-CN" sz="3100" b="1" spc="140" dirty="0" smtClean="0">
                <a:solidFill>
                  <a:schemeClr val="tx1"/>
                </a:solidFill>
                <a:latin typeface="+mn-ea"/>
              </a:rPr>
            </a:br>
            <a:r>
              <a:rPr lang="zh-CN" altLang="en-US" sz="2800" b="1" spc="140" dirty="0" smtClean="0">
                <a:solidFill>
                  <a:schemeClr val="tx1"/>
                </a:solidFill>
                <a:latin typeface="+mn-ea"/>
              </a:rPr>
              <a:t>（</a:t>
            </a:r>
            <a:r>
              <a:rPr lang="zh-CN" altLang="en-US" sz="2800" b="1" spc="140" dirty="0">
                <a:solidFill>
                  <a:schemeClr val="tx1"/>
                </a:solidFill>
                <a:latin typeface="+mn-ea"/>
              </a:rPr>
              <a:t>八</a:t>
            </a:r>
            <a:r>
              <a:rPr lang="en-US" altLang="zh-CN" sz="2800" b="1" spc="140" dirty="0">
                <a:solidFill>
                  <a:schemeClr val="tx1"/>
                </a:solidFill>
                <a:latin typeface="+mn-ea"/>
              </a:rPr>
              <a:t>17-39</a:t>
            </a:r>
            <a:r>
              <a:rPr lang="zh-CN" altLang="en-US" sz="2800" b="1" spc="140" dirty="0">
                <a:solidFill>
                  <a:schemeClr val="tx1"/>
                </a:solidFill>
                <a:latin typeface="+mn-ea"/>
              </a:rPr>
              <a:t>）</a:t>
            </a:r>
            <a:br>
              <a:rPr lang="zh-CN" altLang="en-US" sz="2800" b="1" spc="140" dirty="0">
                <a:solidFill>
                  <a:schemeClr val="tx1"/>
                </a:solidFill>
                <a:latin typeface="+mn-ea"/>
              </a:rPr>
            </a:br>
            <a:r>
              <a:rPr lang="zh-CN" altLang="en-US" sz="4000" b="1" spc="140" dirty="0" smtClean="0">
                <a:solidFill>
                  <a:schemeClr val="tx1"/>
                </a:solidFill>
                <a:latin typeface="+mn-ea"/>
              </a:rPr>
              <a:t> </a:t>
            </a:r>
            <a:endParaRPr lang="zh-CN" altLang="en-US" sz="4000" b="1" dirty="0">
              <a:solidFill>
                <a:schemeClr val="tx1"/>
              </a:solidFill>
              <a:latin typeface="+mj-ea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DB57A6C-2666-4721-B8FE-005B775338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53227" y="1503123"/>
            <a:ext cx="10434181" cy="5185776"/>
          </a:xfrm>
        </p:spPr>
        <p:txBody>
          <a:bodyPr>
            <a:noAutofit/>
          </a:bodyPr>
          <a:lstStyle/>
          <a:p>
            <a:pPr marL="400050" lvl="1" indent="0">
              <a:buNone/>
            </a:pPr>
            <a:r>
              <a:rPr lang="zh-CN" altLang="en-US" sz="3200" spc="140" dirty="0" smtClean="0">
                <a:solidFill>
                  <a:schemeClr val="tx1"/>
                </a:solidFill>
                <a:latin typeface="+mn-ea"/>
              </a:rPr>
              <a:t>（一）成为第三类得胜者的关键</a:t>
            </a:r>
            <a:r>
              <a:rPr lang="en-US" altLang="zh-CN" sz="3200" spc="140" dirty="0">
                <a:solidFill>
                  <a:schemeClr val="tx1"/>
                </a:solidFill>
                <a:latin typeface="+mn-ea"/>
              </a:rPr>
              <a:t/>
            </a:r>
            <a:br>
              <a:rPr lang="en-US" altLang="zh-CN" sz="3200" spc="140" dirty="0">
                <a:solidFill>
                  <a:schemeClr val="tx1"/>
                </a:solidFill>
                <a:latin typeface="+mn-ea"/>
              </a:rPr>
            </a:br>
            <a:r>
              <a:rPr lang="zh-CN" altLang="en-US" sz="3200" spc="140" dirty="0">
                <a:solidFill>
                  <a:schemeClr val="tx1"/>
                </a:solidFill>
                <a:latin typeface="+mn-ea"/>
              </a:rPr>
              <a:t>　 </a:t>
            </a:r>
            <a:r>
              <a:rPr lang="en-US" altLang="zh-CN" sz="3200" spc="140" dirty="0" smtClean="0">
                <a:solidFill>
                  <a:schemeClr val="tx1"/>
                </a:solidFill>
                <a:latin typeface="+mn-ea"/>
              </a:rPr>
              <a:t>	1</a:t>
            </a:r>
            <a:r>
              <a:rPr lang="zh-CN" altLang="en-US" sz="3200" spc="140" dirty="0" smtClean="0">
                <a:solidFill>
                  <a:schemeClr val="tx1"/>
                </a:solidFill>
                <a:latin typeface="+mn-ea"/>
              </a:rPr>
              <a:t>、罗八</a:t>
            </a:r>
            <a:r>
              <a:rPr lang="en-US" altLang="zh-CN" sz="3200" spc="140" dirty="0" smtClean="0">
                <a:solidFill>
                  <a:schemeClr val="tx1"/>
                </a:solidFill>
                <a:latin typeface="+mn-ea"/>
              </a:rPr>
              <a:t>17</a:t>
            </a:r>
            <a:r>
              <a:rPr lang="zh-CN" altLang="en-US" sz="3200" spc="140" dirty="0">
                <a:solidFill>
                  <a:schemeClr val="tx1"/>
                </a:solidFill>
                <a:latin typeface="+mn-ea"/>
              </a:rPr>
              <a:t>：一同受苦、一同得荣耀。</a:t>
            </a:r>
            <a:endParaRPr lang="en-US" altLang="zh-CN" sz="3200" spc="140" dirty="0" smtClean="0">
              <a:solidFill>
                <a:schemeClr val="tx1"/>
              </a:solidFill>
              <a:latin typeface="+mn-ea"/>
            </a:endParaRPr>
          </a:p>
          <a:p>
            <a:pPr marL="400050" lvl="1" indent="0">
              <a:buNone/>
            </a:pPr>
            <a:r>
              <a:rPr lang="en-US" altLang="zh-CN" sz="3200" spc="140" dirty="0">
                <a:solidFill>
                  <a:schemeClr val="tx1"/>
                </a:solidFill>
                <a:latin typeface="+mn-ea"/>
              </a:rPr>
              <a:t>	</a:t>
            </a:r>
            <a:r>
              <a:rPr lang="en-US" altLang="zh-CN" sz="3200" spc="140" dirty="0" smtClean="0">
                <a:solidFill>
                  <a:schemeClr val="tx1"/>
                </a:solidFill>
                <a:latin typeface="+mn-ea"/>
              </a:rPr>
              <a:t>	</a:t>
            </a:r>
            <a:r>
              <a:rPr lang="zh-CN" altLang="en-US" sz="3200" spc="140" dirty="0" smtClean="0">
                <a:solidFill>
                  <a:schemeClr val="tx1"/>
                </a:solidFill>
                <a:latin typeface="+mn-ea"/>
              </a:rPr>
              <a:t>罗</a:t>
            </a:r>
            <a:r>
              <a:rPr lang="zh-CN" altLang="en-US" sz="3200" b="1" spc="140" dirty="0" smtClean="0">
                <a:solidFill>
                  <a:srgbClr val="C00000"/>
                </a:solidFill>
                <a:latin typeface="+mn-ea"/>
              </a:rPr>
              <a:t>八</a:t>
            </a:r>
            <a:r>
              <a:rPr lang="en-US" altLang="zh-CN" sz="3200" b="1" spc="140" dirty="0">
                <a:solidFill>
                  <a:srgbClr val="C00000"/>
                </a:solidFill>
                <a:latin typeface="+mn-ea"/>
              </a:rPr>
              <a:t>17</a:t>
            </a:r>
            <a:r>
              <a:rPr lang="zh-CN" altLang="en-US" sz="3200" spc="140" dirty="0">
                <a:solidFill>
                  <a:srgbClr val="C00000"/>
                </a:solidFill>
                <a:latin typeface="+mn-ea"/>
              </a:rPr>
              <a:t>：“既是儿女，便是后嗣，就是神的后嗣，和基督同作后嗣。如果我们和他一同受苦，也必和他一同得荣耀。”</a:t>
            </a:r>
          </a:p>
          <a:p>
            <a:pPr marL="1280160" lvl="1" indent="-1097280" algn="just">
              <a:buNone/>
            </a:pPr>
            <a:r>
              <a:rPr lang="zh-CN" altLang="en-US" sz="3200" spc="140" dirty="0" smtClean="0">
                <a:solidFill>
                  <a:schemeClr val="tx1"/>
                </a:solidFill>
                <a:latin typeface="+mn-ea"/>
              </a:rPr>
              <a:t>（</a:t>
            </a:r>
            <a:r>
              <a:rPr lang="en-US" altLang="zh-CN" sz="3200" spc="140" dirty="0" smtClean="0">
                <a:solidFill>
                  <a:schemeClr val="tx1"/>
                </a:solidFill>
                <a:latin typeface="+mn-ea"/>
              </a:rPr>
              <a:t>1</a:t>
            </a:r>
            <a:r>
              <a:rPr lang="zh-CN" altLang="en-US" sz="3200" spc="140" dirty="0" smtClean="0">
                <a:solidFill>
                  <a:schemeClr val="tx1"/>
                </a:solidFill>
                <a:latin typeface="+mn-ea"/>
              </a:rPr>
              <a:t>）</a:t>
            </a:r>
            <a:r>
              <a:rPr lang="en-US" altLang="zh-CN" sz="3200" spc="140" dirty="0" smtClean="0">
                <a:solidFill>
                  <a:schemeClr val="tx1"/>
                </a:solidFill>
                <a:latin typeface="+mn-ea"/>
              </a:rPr>
              <a:t> </a:t>
            </a:r>
            <a:r>
              <a:rPr lang="zh-CN" altLang="en-US" sz="3200" b="1" spc="140" dirty="0" smtClean="0">
                <a:solidFill>
                  <a:schemeClr val="tx1"/>
                </a:solidFill>
                <a:latin typeface="+mn-ea"/>
              </a:rPr>
              <a:t>“</a:t>
            </a:r>
            <a:r>
              <a:rPr lang="zh-CN" altLang="en-US" sz="3200" b="1" spc="140" dirty="0">
                <a:solidFill>
                  <a:schemeClr val="tx1"/>
                </a:solidFill>
                <a:latin typeface="+mn-ea"/>
              </a:rPr>
              <a:t>后嗣”</a:t>
            </a:r>
            <a:r>
              <a:rPr lang="zh-CN" altLang="en-US" sz="3200" spc="140" dirty="0">
                <a:solidFill>
                  <a:schemeClr val="tx1"/>
                </a:solidFill>
                <a:latin typeface="+mn-ea"/>
              </a:rPr>
              <a:t> 就是继承产业的儿子，这是第三类</a:t>
            </a:r>
            <a:r>
              <a:rPr lang="zh-CN" altLang="en-US" sz="3200" spc="140" dirty="0" smtClean="0">
                <a:solidFill>
                  <a:schemeClr val="tx1"/>
                </a:solidFill>
                <a:latin typeface="+mn-ea"/>
              </a:rPr>
              <a:t>得</a:t>
            </a:r>
            <a:endParaRPr lang="en-US" altLang="zh-CN" sz="3200" spc="140" dirty="0" smtClean="0">
              <a:solidFill>
                <a:schemeClr val="tx1"/>
              </a:solidFill>
              <a:latin typeface="+mn-ea"/>
            </a:endParaRPr>
          </a:p>
          <a:p>
            <a:pPr marL="1280160" lvl="1" indent="-1097280" algn="just">
              <a:buNone/>
            </a:pPr>
            <a:r>
              <a:rPr lang="zh-CN" altLang="en-US" sz="3200" spc="140" dirty="0" smtClean="0">
                <a:solidFill>
                  <a:schemeClr val="tx1"/>
                </a:solidFill>
                <a:latin typeface="+mn-ea"/>
              </a:rPr>
              <a:t>胜</a:t>
            </a:r>
            <a:r>
              <a:rPr lang="zh-CN" altLang="en-US" sz="3200" spc="140" dirty="0">
                <a:solidFill>
                  <a:schemeClr val="tx1"/>
                </a:solidFill>
                <a:latin typeface="+mn-ea"/>
              </a:rPr>
              <a:t>者的定义。</a:t>
            </a:r>
          </a:p>
          <a:p>
            <a:pPr marL="1280160" lvl="1" indent="-1097280" algn="just">
              <a:buNone/>
            </a:pPr>
            <a:r>
              <a:rPr lang="zh-CN" altLang="en-US" sz="3200" spc="140" dirty="0" smtClean="0">
                <a:solidFill>
                  <a:schemeClr val="tx1"/>
                </a:solidFill>
                <a:latin typeface="+mn-ea"/>
              </a:rPr>
              <a:t>（</a:t>
            </a:r>
            <a:r>
              <a:rPr lang="en-US" altLang="zh-CN" sz="3200" spc="140" dirty="0" smtClean="0">
                <a:solidFill>
                  <a:schemeClr val="tx1"/>
                </a:solidFill>
                <a:latin typeface="+mn-ea"/>
              </a:rPr>
              <a:t>2</a:t>
            </a:r>
            <a:r>
              <a:rPr lang="zh-CN" altLang="en-US" sz="3200" spc="140" dirty="0">
                <a:solidFill>
                  <a:schemeClr val="tx1"/>
                </a:solidFill>
                <a:latin typeface="+mn-ea"/>
              </a:rPr>
              <a:t>）</a:t>
            </a:r>
            <a:r>
              <a:rPr lang="zh-CN" altLang="en-US" sz="3200" spc="140" dirty="0" smtClean="0">
                <a:solidFill>
                  <a:schemeClr val="tx1"/>
                </a:solidFill>
                <a:latin typeface="+mn-ea"/>
              </a:rPr>
              <a:t>成</a:t>
            </a:r>
            <a:r>
              <a:rPr lang="zh-CN" altLang="en-US" sz="3200" spc="140" dirty="0">
                <a:solidFill>
                  <a:schemeClr val="tx1"/>
                </a:solidFill>
                <a:latin typeface="+mn-ea"/>
              </a:rPr>
              <a:t>为第三类得胜者的关键就是： </a:t>
            </a:r>
            <a:r>
              <a:rPr lang="zh-CN" altLang="en-US" sz="3200" spc="140" dirty="0">
                <a:solidFill>
                  <a:srgbClr val="C00000"/>
                </a:solidFill>
                <a:latin typeface="+mn-ea"/>
              </a:rPr>
              <a:t>“与基督</a:t>
            </a:r>
            <a:r>
              <a:rPr lang="zh-CN" altLang="en-US" sz="3200" spc="140" dirty="0" smtClean="0">
                <a:solidFill>
                  <a:srgbClr val="C00000"/>
                </a:solidFill>
                <a:latin typeface="+mn-ea"/>
              </a:rPr>
              <a:t>一</a:t>
            </a:r>
            <a:endParaRPr lang="en-US" altLang="zh-CN" sz="3200" spc="140" dirty="0" smtClean="0">
              <a:solidFill>
                <a:srgbClr val="C00000"/>
              </a:solidFill>
              <a:latin typeface="+mn-ea"/>
            </a:endParaRPr>
          </a:p>
          <a:p>
            <a:pPr marL="1280160" lvl="1" indent="-1097280" algn="just">
              <a:buNone/>
            </a:pPr>
            <a:r>
              <a:rPr lang="zh-CN" altLang="en-US" sz="3200" spc="140" dirty="0" smtClean="0">
                <a:solidFill>
                  <a:srgbClr val="C00000"/>
                </a:solidFill>
                <a:latin typeface="+mn-ea"/>
              </a:rPr>
              <a:t>同</a:t>
            </a:r>
            <a:r>
              <a:rPr lang="zh-CN" altLang="en-US" sz="3200" spc="140" dirty="0">
                <a:solidFill>
                  <a:srgbClr val="C00000"/>
                </a:solidFill>
                <a:latin typeface="+mn-ea"/>
              </a:rPr>
              <a:t>受苦，也必和他一同得荣耀”</a:t>
            </a:r>
            <a:r>
              <a:rPr lang="zh-CN" altLang="en-US" sz="3200" spc="140" dirty="0">
                <a:solidFill>
                  <a:schemeClr val="tx1"/>
                </a:solidFill>
                <a:latin typeface="+mn-ea"/>
              </a:rPr>
              <a:t> 。</a:t>
            </a:r>
            <a:endParaRPr lang="en-US" sz="3200" spc="140" dirty="0">
              <a:solidFill>
                <a:srgbClr val="C00000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133401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三、第三类得胜者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94069" y="1506071"/>
            <a:ext cx="9073474" cy="5136776"/>
          </a:xfrm>
        </p:spPr>
        <p:txBody>
          <a:bodyPr>
            <a:normAutofit lnSpcReduction="10000"/>
          </a:bodyPr>
          <a:lstStyle/>
          <a:p>
            <a:pPr marL="457200" lvl="1" indent="0">
              <a:buNone/>
            </a:pPr>
            <a:r>
              <a:rPr lang="zh-CN" altLang="en-US" sz="2800" b="1" dirty="0" smtClean="0"/>
              <a:t>（</a:t>
            </a:r>
            <a:r>
              <a:rPr lang="zh-CN" altLang="en-US" sz="2800" b="1" dirty="0"/>
              <a:t>一）成为第三类得胜者的关</a:t>
            </a:r>
            <a:r>
              <a:rPr lang="zh-CN" altLang="en-US" sz="2800" b="1" dirty="0" smtClean="0"/>
              <a:t>键</a:t>
            </a:r>
            <a:endParaRPr lang="en-US" altLang="zh-CN" sz="2800" b="1" dirty="0" smtClean="0"/>
          </a:p>
          <a:p>
            <a:pPr marL="457200" lvl="1" indent="0">
              <a:buNone/>
            </a:pPr>
            <a:r>
              <a:rPr lang="en-US" altLang="zh-CN" sz="2800" b="1" dirty="0" smtClean="0"/>
              <a:t>  1</a:t>
            </a:r>
            <a:r>
              <a:rPr lang="zh-CN" altLang="en-US" sz="2800" b="1" dirty="0" smtClean="0"/>
              <a:t>、罗八</a:t>
            </a:r>
            <a:r>
              <a:rPr lang="en-US" altLang="zh-CN" sz="2800" b="1" dirty="0" smtClean="0"/>
              <a:t>17</a:t>
            </a:r>
            <a:r>
              <a:rPr lang="zh-CN" altLang="en-US" sz="2800" b="1" dirty="0" smtClean="0"/>
              <a:t>：一同受苦、一同得荣耀。</a:t>
            </a:r>
            <a:endParaRPr lang="en-US" altLang="zh-CN" sz="2800" b="1" dirty="0" smtClean="0"/>
          </a:p>
          <a:p>
            <a:pPr marL="457200" lvl="1" indent="0">
              <a:buNone/>
            </a:pPr>
            <a:r>
              <a:rPr lang="zh-CN" altLang="en-US" sz="2800" b="1" dirty="0" smtClean="0"/>
              <a:t>（</a:t>
            </a:r>
            <a:r>
              <a:rPr lang="en-US" altLang="zh-CN" sz="2800" b="1" dirty="0" smtClean="0"/>
              <a:t>2</a:t>
            </a:r>
            <a:r>
              <a:rPr lang="zh-CN" altLang="en-US" sz="2800" b="1" dirty="0"/>
              <a:t>）</a:t>
            </a:r>
            <a:r>
              <a:rPr lang="zh-CN" altLang="en-US" sz="2800" b="1" dirty="0" smtClean="0"/>
              <a:t> </a:t>
            </a:r>
            <a:r>
              <a:rPr lang="zh-CN" altLang="en-US" sz="2800" b="1" dirty="0">
                <a:solidFill>
                  <a:srgbClr val="FF0000"/>
                </a:solidFill>
              </a:rPr>
              <a:t>“和他（基督）一同受苦” </a:t>
            </a:r>
            <a:r>
              <a:rPr lang="zh-CN" altLang="en-US" sz="2800" b="1" dirty="0" smtClean="0"/>
              <a:t>是成</a:t>
            </a:r>
            <a:r>
              <a:rPr lang="zh-CN" altLang="en-US" sz="2800" b="1" dirty="0"/>
              <a:t>为第三类得胜者的关</a:t>
            </a:r>
            <a:r>
              <a:rPr lang="zh-CN" altLang="en-US" sz="2800" b="1" dirty="0" smtClean="0"/>
              <a:t>键</a:t>
            </a:r>
            <a:r>
              <a:rPr lang="zh-CN" altLang="en-US" sz="2800" b="1" dirty="0"/>
              <a:t>。</a:t>
            </a:r>
            <a:endParaRPr lang="en-US" altLang="zh-CN" sz="2800" b="1" dirty="0" smtClean="0"/>
          </a:p>
          <a:p>
            <a:pPr marL="457200" lvl="1" indent="0">
              <a:buNone/>
            </a:pPr>
            <a:r>
              <a:rPr lang="en-US" altLang="zh-CN" sz="2800" b="1" dirty="0" smtClean="0"/>
              <a:t>	</a:t>
            </a:r>
            <a:r>
              <a:rPr lang="zh-CN" altLang="en-US" sz="2800" b="1" dirty="0"/>
              <a:t> </a:t>
            </a:r>
            <a:r>
              <a:rPr lang="en-US" altLang="zh-CN" sz="2800" b="1" dirty="0" smtClean="0"/>
              <a:t>A. </a:t>
            </a:r>
            <a:r>
              <a:rPr lang="zh-CN" altLang="en-US" sz="2800" b="1" dirty="0" smtClean="0"/>
              <a:t>其中，“和基督一同受</a:t>
            </a:r>
            <a:r>
              <a:rPr lang="zh-CN" altLang="en-US" sz="2800" b="1" dirty="0"/>
              <a:t>苦” 是什么意思？</a:t>
            </a:r>
          </a:p>
          <a:p>
            <a:pPr lvl="1"/>
            <a:r>
              <a:rPr lang="zh-CN" altLang="en-US" sz="2800" b="1" dirty="0" smtClean="0">
                <a:solidFill>
                  <a:srgbClr val="FF0000"/>
                </a:solidFill>
              </a:rPr>
              <a:t>西一</a:t>
            </a:r>
            <a:r>
              <a:rPr lang="en-US" altLang="zh-CN" sz="2800" b="1" dirty="0" smtClean="0">
                <a:solidFill>
                  <a:srgbClr val="FF0000"/>
                </a:solidFill>
              </a:rPr>
              <a:t>24</a:t>
            </a:r>
            <a:r>
              <a:rPr lang="zh-CN" altLang="en-US" sz="2800" b="1" dirty="0" smtClean="0">
                <a:solidFill>
                  <a:srgbClr val="FF0000"/>
                </a:solidFill>
              </a:rPr>
              <a:t>：“现在我为你们受苦，倒觉快乐，并且为基督的身体，就是为教会，要在我肉身上补满基督患难的缺欠。”</a:t>
            </a:r>
            <a:endParaRPr lang="zh-CN" altLang="en-US" sz="2800" b="1" dirty="0"/>
          </a:p>
          <a:p>
            <a:pPr lvl="1"/>
            <a:r>
              <a:rPr lang="zh-CN" altLang="en-US" sz="2800" b="1" dirty="0" smtClean="0"/>
              <a:t>在救赎的工作上，基督的工作已经“成了”，但在教会的生存与扩展上，基督至今仍在承受患难。</a:t>
            </a:r>
            <a:endParaRPr lang="en-US" altLang="zh-CN" sz="2800" b="1" dirty="0" smtClean="0"/>
          </a:p>
          <a:p>
            <a:pPr lvl="1"/>
            <a:r>
              <a:rPr lang="zh-CN" altLang="en-US" sz="2800" b="1" dirty="0"/>
              <a:t>后一</a:t>
            </a:r>
            <a:r>
              <a:rPr lang="zh-CN" altLang="en-US" sz="2800" b="1" dirty="0" smtClean="0"/>
              <a:t>个患难需要得胜者与他一同受苦来满足。</a:t>
            </a:r>
            <a:endParaRPr lang="zh-CN" altLang="en-US" sz="2800" b="1" dirty="0"/>
          </a:p>
          <a:p>
            <a:pPr lvl="1"/>
            <a:endParaRPr lang="zh-CN" altLang="en-US" sz="2400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9526555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95775" y="624110"/>
            <a:ext cx="9008838" cy="731354"/>
          </a:xfrm>
        </p:spPr>
        <p:txBody>
          <a:bodyPr/>
          <a:lstStyle/>
          <a:p>
            <a:r>
              <a:rPr lang="zh-CN" altLang="en-US" dirty="0" smtClean="0"/>
              <a:t>三、第一类得胜者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69863" y="1532963"/>
            <a:ext cx="9229279" cy="5096435"/>
          </a:xfrm>
        </p:spPr>
        <p:txBody>
          <a:bodyPr>
            <a:normAutofit fontScale="92500" lnSpcReduction="20000"/>
          </a:bodyPr>
          <a:lstStyle/>
          <a:p>
            <a:pPr marL="457200" lvl="1" indent="0">
              <a:buNone/>
            </a:pPr>
            <a:r>
              <a:rPr lang="zh-CN" altLang="en-US" sz="3000" b="1" dirty="0" smtClean="0"/>
              <a:t>（</a:t>
            </a:r>
            <a:r>
              <a:rPr lang="zh-CN" altLang="en-US" sz="3000" b="1" dirty="0"/>
              <a:t>一）成为第三类得胜者的关键</a:t>
            </a:r>
            <a:endParaRPr lang="en-US" altLang="zh-CN" sz="3000" b="1" dirty="0"/>
          </a:p>
          <a:p>
            <a:pPr marL="457200" lvl="1" indent="0">
              <a:buNone/>
            </a:pPr>
            <a:r>
              <a:rPr lang="en-US" altLang="zh-CN" sz="3000" b="1" dirty="0" smtClean="0"/>
              <a:t>1</a:t>
            </a:r>
            <a:r>
              <a:rPr lang="zh-CN" altLang="en-US" sz="3000" b="1" dirty="0" smtClean="0"/>
              <a:t>、罗八</a:t>
            </a:r>
            <a:r>
              <a:rPr lang="en-US" altLang="zh-CN" sz="3000" b="1" dirty="0" smtClean="0"/>
              <a:t>17</a:t>
            </a:r>
            <a:r>
              <a:rPr lang="zh-CN" altLang="en-US" sz="3000" b="1" dirty="0"/>
              <a:t>：一同受苦、一同得荣耀。</a:t>
            </a:r>
            <a:endParaRPr lang="en-US" altLang="zh-CN" sz="3000" b="1" dirty="0" smtClean="0"/>
          </a:p>
          <a:p>
            <a:pPr marL="457200" lvl="1" indent="0">
              <a:buNone/>
            </a:pPr>
            <a:r>
              <a:rPr lang="zh-CN" altLang="en-US" sz="3000" b="1" dirty="0" smtClean="0"/>
              <a:t>（</a:t>
            </a:r>
            <a:r>
              <a:rPr lang="en-US" altLang="zh-CN" sz="3000" b="1" dirty="0" smtClean="0"/>
              <a:t>2</a:t>
            </a:r>
            <a:r>
              <a:rPr lang="zh-CN" altLang="en-US" sz="3000" b="1" dirty="0" smtClean="0"/>
              <a:t>） </a:t>
            </a:r>
            <a:r>
              <a:rPr lang="zh-CN" altLang="en-US" sz="3000" b="1" dirty="0">
                <a:solidFill>
                  <a:srgbClr val="FF0000"/>
                </a:solidFill>
              </a:rPr>
              <a:t>“和他（基督）一同受苦”</a:t>
            </a:r>
            <a:r>
              <a:rPr lang="zh-CN" altLang="en-US" sz="3000" b="1" dirty="0"/>
              <a:t> 是成为第三类得胜者的关键</a:t>
            </a:r>
            <a:r>
              <a:rPr lang="zh-CN" altLang="en-US" sz="3000" b="1" dirty="0" smtClean="0"/>
              <a:t>。</a:t>
            </a:r>
            <a:endParaRPr lang="en-US" altLang="zh-CN" sz="3000" b="1" dirty="0" smtClean="0"/>
          </a:p>
          <a:p>
            <a:pPr marL="457200" lvl="1" indent="0">
              <a:buNone/>
            </a:pPr>
            <a:r>
              <a:rPr lang="zh-CN" altLang="en-US" sz="3000" b="1" dirty="0" smtClean="0"/>
              <a:t>    </a:t>
            </a:r>
            <a:r>
              <a:rPr lang="en-US" altLang="zh-CN" sz="3000" b="1" dirty="0" smtClean="0"/>
              <a:t>B. </a:t>
            </a:r>
            <a:r>
              <a:rPr lang="zh-CN" altLang="en-US" sz="3000" b="1" dirty="0" smtClean="0">
                <a:solidFill>
                  <a:srgbClr val="FF0000"/>
                </a:solidFill>
              </a:rPr>
              <a:t>“</a:t>
            </a:r>
            <a:r>
              <a:rPr lang="zh-CN" altLang="en-US" sz="3000" b="1" dirty="0">
                <a:solidFill>
                  <a:srgbClr val="FF0000"/>
                </a:solidFill>
              </a:rPr>
              <a:t>也必和他一同得荣耀”</a:t>
            </a:r>
            <a:r>
              <a:rPr lang="zh-CN" altLang="en-US" sz="3000" b="1" dirty="0"/>
              <a:t>的原文直译可</a:t>
            </a:r>
            <a:r>
              <a:rPr lang="zh-CN" altLang="en-US" sz="3000" b="1" dirty="0" smtClean="0"/>
              <a:t>作</a:t>
            </a:r>
            <a:r>
              <a:rPr lang="zh-CN" altLang="en-US" sz="3000" b="1" dirty="0" smtClean="0">
                <a:solidFill>
                  <a:srgbClr val="FF0000"/>
                </a:solidFill>
              </a:rPr>
              <a:t>“为使我们也（和他）一同得荣耀”。</a:t>
            </a:r>
          </a:p>
          <a:p>
            <a:pPr lvl="1"/>
            <a:r>
              <a:rPr lang="zh-CN" altLang="en-US" sz="3000" b="1" dirty="0" smtClean="0"/>
              <a:t>“</a:t>
            </a:r>
            <a:r>
              <a:rPr lang="zh-CN" altLang="en-US" sz="3000" b="1" dirty="0"/>
              <a:t>为使”所表达的不仅是信徒的主观目的，</a:t>
            </a:r>
            <a:r>
              <a:rPr lang="zh-CN" altLang="en-US" sz="3000" b="1" dirty="0" smtClean="0"/>
              <a:t>即得胜者是</a:t>
            </a:r>
            <a:r>
              <a:rPr lang="zh-CN" altLang="en-US" sz="3000" b="1" dirty="0"/>
              <a:t>存着与基督同得荣耀的目的而受苦；</a:t>
            </a:r>
          </a:p>
          <a:p>
            <a:pPr lvl="1"/>
            <a:r>
              <a:rPr lang="zh-CN" altLang="en-US" sz="3000" b="1" dirty="0" smtClean="0"/>
              <a:t>而</a:t>
            </a:r>
            <a:r>
              <a:rPr lang="zh-CN" altLang="en-US" sz="3000" b="1" dirty="0"/>
              <a:t>且</a:t>
            </a:r>
            <a:r>
              <a:rPr lang="zh-CN" altLang="en-US" sz="3000" b="1" dirty="0" smtClean="0"/>
              <a:t>是神</a:t>
            </a:r>
            <a:r>
              <a:rPr lang="zh-CN" altLang="en-US" sz="3000" b="1" dirty="0"/>
              <a:t>计划中的目的，</a:t>
            </a:r>
            <a:r>
              <a:rPr lang="zh-CN" altLang="en-US" sz="3000" b="1" dirty="0" smtClean="0"/>
              <a:t>即神定意要得胜者与</a:t>
            </a:r>
            <a:r>
              <a:rPr lang="zh-CN" altLang="en-US" sz="3000" b="1" dirty="0"/>
              <a:t>基督一同受苦之后与基督同得荣耀。</a:t>
            </a:r>
          </a:p>
          <a:p>
            <a:pPr lvl="1"/>
            <a:r>
              <a:rPr lang="zh-CN" altLang="en-US" sz="3000" b="1" dirty="0" smtClean="0"/>
              <a:t>这里“同得荣耀”所</a:t>
            </a:r>
            <a:r>
              <a:rPr lang="zh-CN" altLang="en-US" sz="3000" b="1" dirty="0"/>
              <a:t>指的显然是救恩在末日至终完成之时的</a:t>
            </a:r>
            <a:r>
              <a:rPr lang="zh-CN" altLang="en-US" sz="3000" b="1" dirty="0" smtClean="0"/>
              <a:t>事。</a:t>
            </a:r>
            <a:endParaRPr lang="zh-CN" altLang="en-US" sz="3000" b="1" dirty="0"/>
          </a:p>
          <a:p>
            <a:endParaRPr lang="zh-CN" alt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3499333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7B83041-77E6-43FA-B8A4-1940DAAC7C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120738"/>
          </a:xfrm>
        </p:spPr>
        <p:txBody>
          <a:bodyPr>
            <a:normAutofit/>
          </a:bodyPr>
          <a:lstStyle/>
          <a:p>
            <a:pPr algn="ctr"/>
            <a:r>
              <a:rPr lang="en-US" altLang="zh-CN" sz="4400" b="1" dirty="0">
                <a:solidFill>
                  <a:srgbClr val="7030A0"/>
                </a:solidFill>
                <a:latin typeface="+mj-ea"/>
              </a:rPr>
              <a:t>《</a:t>
            </a:r>
            <a:r>
              <a:rPr lang="zh-CN" altLang="en-US" sz="4400" b="1" dirty="0">
                <a:solidFill>
                  <a:srgbClr val="7030A0"/>
                </a:solidFill>
                <a:latin typeface="+mj-ea"/>
              </a:rPr>
              <a:t>三类得胜者与基督之死的包括性</a:t>
            </a:r>
            <a:r>
              <a:rPr lang="en-US" altLang="zh-CN" sz="4400" b="1" dirty="0">
                <a:solidFill>
                  <a:srgbClr val="7030A0"/>
                </a:solidFill>
                <a:latin typeface="+mj-ea"/>
              </a:rPr>
              <a:t>》</a:t>
            </a:r>
            <a:endParaRPr lang="en-US" sz="4400" b="1" dirty="0">
              <a:solidFill>
                <a:srgbClr val="7030A0"/>
              </a:solidFill>
              <a:latin typeface="+mj-ea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DB57A6C-2666-4721-B8FE-005B775338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94553" y="1503123"/>
            <a:ext cx="8035446" cy="49724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sz="4000" dirty="0">
                <a:solidFill>
                  <a:schemeClr val="tx2">
                    <a:lumMod val="75000"/>
                  </a:schemeClr>
                </a:solidFill>
                <a:latin typeface="+mn-ea"/>
              </a:rPr>
              <a:t>1</a:t>
            </a:r>
            <a:r>
              <a:rPr lang="zh-CN" altLang="en-US" sz="4000" dirty="0">
                <a:solidFill>
                  <a:schemeClr val="tx2">
                    <a:lumMod val="75000"/>
                  </a:schemeClr>
                </a:solidFill>
                <a:latin typeface="+mn-ea"/>
              </a:rPr>
              <a:t>、三类得胜者的应许</a:t>
            </a:r>
          </a:p>
          <a:p>
            <a:pPr marL="0" indent="0">
              <a:buNone/>
            </a:pPr>
            <a:r>
              <a:rPr lang="en-US" altLang="zh-CN" sz="4000" dirty="0">
                <a:solidFill>
                  <a:schemeClr val="tx2">
                    <a:lumMod val="75000"/>
                  </a:schemeClr>
                </a:solidFill>
                <a:latin typeface="+mn-ea"/>
              </a:rPr>
              <a:t>2</a:t>
            </a:r>
            <a:r>
              <a:rPr lang="zh-CN" altLang="en-US" sz="4000" dirty="0">
                <a:solidFill>
                  <a:schemeClr val="tx2">
                    <a:lumMod val="75000"/>
                  </a:schemeClr>
                </a:solidFill>
                <a:latin typeface="+mn-ea"/>
              </a:rPr>
              <a:t>、三类得胜者的预表</a:t>
            </a:r>
          </a:p>
          <a:p>
            <a:pPr marL="0" indent="0">
              <a:buNone/>
            </a:pPr>
            <a:r>
              <a:rPr lang="en-US" altLang="zh-CN" sz="4000" b="1" dirty="0">
                <a:solidFill>
                  <a:schemeClr val="accent1"/>
                </a:solidFill>
                <a:latin typeface="+mn-ea"/>
              </a:rPr>
              <a:t>3</a:t>
            </a:r>
            <a:r>
              <a:rPr lang="zh-CN" altLang="en-US" sz="4000" b="1" dirty="0" smtClean="0">
                <a:solidFill>
                  <a:schemeClr val="accent1"/>
                </a:solidFill>
                <a:latin typeface="+mn-ea"/>
              </a:rPr>
              <a:t>、保罗论三类得胜</a:t>
            </a:r>
            <a:endParaRPr lang="zh-CN" altLang="en-US" sz="4000" b="1" dirty="0">
              <a:solidFill>
                <a:schemeClr val="accent1"/>
              </a:solidFill>
              <a:latin typeface="+mn-ea"/>
            </a:endParaRPr>
          </a:p>
          <a:p>
            <a:pPr marL="0" indent="0">
              <a:buNone/>
            </a:pPr>
            <a:r>
              <a:rPr lang="en-US" altLang="zh-CN" sz="4000" dirty="0">
                <a:solidFill>
                  <a:schemeClr val="tx2">
                    <a:lumMod val="75000"/>
                  </a:schemeClr>
                </a:solidFill>
                <a:latin typeface="+mn-ea"/>
              </a:rPr>
              <a:t>4</a:t>
            </a:r>
            <a:r>
              <a:rPr lang="zh-CN" altLang="en-US" sz="4000" dirty="0">
                <a:solidFill>
                  <a:schemeClr val="tx2">
                    <a:lumMod val="75000"/>
                  </a:schemeClr>
                </a:solidFill>
                <a:latin typeface="+mn-ea"/>
              </a:rPr>
              <a:t>、基督之死的替代性与包括性</a:t>
            </a:r>
          </a:p>
          <a:p>
            <a:pPr marL="0" indent="0">
              <a:buNone/>
            </a:pPr>
            <a:r>
              <a:rPr lang="en-US" altLang="zh-CN" sz="4000" dirty="0">
                <a:solidFill>
                  <a:schemeClr val="tx2">
                    <a:lumMod val="75000"/>
                  </a:schemeClr>
                </a:solidFill>
                <a:latin typeface="+mn-ea"/>
              </a:rPr>
              <a:t>5</a:t>
            </a:r>
            <a:r>
              <a:rPr lang="zh-CN" altLang="en-US" sz="4000" dirty="0">
                <a:solidFill>
                  <a:schemeClr val="tx2">
                    <a:lumMod val="75000"/>
                  </a:schemeClr>
                </a:solidFill>
                <a:latin typeface="+mn-ea"/>
              </a:rPr>
              <a:t>、基督之死的第三层包括性</a:t>
            </a:r>
          </a:p>
          <a:p>
            <a:pPr marL="0" indent="0">
              <a:buNone/>
            </a:pPr>
            <a:r>
              <a:rPr lang="en-US" altLang="zh-CN" sz="4000" dirty="0">
                <a:solidFill>
                  <a:schemeClr val="tx2">
                    <a:lumMod val="75000"/>
                  </a:schemeClr>
                </a:solidFill>
                <a:latin typeface="+mn-ea"/>
              </a:rPr>
              <a:t>6</a:t>
            </a:r>
            <a:r>
              <a:rPr lang="zh-CN" altLang="en-US" sz="4000" dirty="0">
                <a:solidFill>
                  <a:schemeClr val="tx2">
                    <a:lumMod val="75000"/>
                  </a:schemeClr>
                </a:solidFill>
                <a:latin typeface="+mn-ea"/>
              </a:rPr>
              <a:t>、成为得胜者的福音原则</a:t>
            </a:r>
            <a:endParaRPr lang="en-US" sz="4000" dirty="0">
              <a:solidFill>
                <a:schemeClr val="tx2">
                  <a:lumMod val="75000"/>
                </a:schemeClr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628861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三、第三类得胜者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33490" y="1465729"/>
            <a:ext cx="8915400" cy="5096436"/>
          </a:xfrm>
        </p:spPr>
        <p:txBody>
          <a:bodyPr/>
          <a:lstStyle/>
          <a:p>
            <a:r>
              <a:rPr lang="zh-CN" altLang="en-US" sz="2400" dirty="0" smtClean="0"/>
              <a:t>       </a:t>
            </a:r>
            <a:r>
              <a:rPr lang="en-US" altLang="zh-CN" sz="3200" b="1" dirty="0" smtClean="0"/>
              <a:t>2</a:t>
            </a:r>
            <a:r>
              <a:rPr lang="zh-CN" altLang="en-US" sz="3200" b="1" dirty="0" smtClean="0"/>
              <a:t>、罗八</a:t>
            </a:r>
            <a:r>
              <a:rPr lang="en-US" altLang="zh-CN" sz="3200" b="1" dirty="0" smtClean="0"/>
              <a:t>18</a:t>
            </a:r>
            <a:r>
              <a:rPr lang="zh-CN" altLang="en-US" sz="3200" b="1" dirty="0" smtClean="0"/>
              <a:t>：“</a:t>
            </a:r>
            <a:r>
              <a:rPr lang="zh-CN" altLang="en-US" sz="3200" b="1" dirty="0"/>
              <a:t>将要显明的荣耀</a:t>
            </a:r>
            <a:r>
              <a:rPr lang="zh-CN" altLang="en-US" sz="3200" b="1" dirty="0" smtClean="0"/>
              <a:t>”</a:t>
            </a:r>
            <a:r>
              <a:rPr lang="zh-CN" altLang="en-US" sz="3200" b="1" dirty="0"/>
              <a:t>。</a:t>
            </a:r>
          </a:p>
          <a:p>
            <a:r>
              <a:rPr lang="zh-CN" altLang="en-US" sz="3200" b="1" dirty="0"/>
              <a:t>	</a:t>
            </a:r>
            <a:r>
              <a:rPr lang="zh-CN" altLang="en-US" sz="3200" b="1" dirty="0" smtClean="0"/>
              <a:t>       </a:t>
            </a:r>
            <a:r>
              <a:rPr lang="zh-CN" altLang="en-US" sz="3200" b="1" dirty="0" smtClean="0">
                <a:solidFill>
                  <a:srgbClr val="FF0000"/>
                </a:solidFill>
              </a:rPr>
              <a:t>八</a:t>
            </a:r>
            <a:r>
              <a:rPr lang="en-US" altLang="zh-CN" sz="3200" b="1" dirty="0">
                <a:solidFill>
                  <a:srgbClr val="FF0000"/>
                </a:solidFill>
              </a:rPr>
              <a:t>18</a:t>
            </a:r>
            <a:r>
              <a:rPr lang="zh-CN" altLang="en-US" sz="3200" b="1" dirty="0">
                <a:solidFill>
                  <a:srgbClr val="FF0000"/>
                </a:solidFill>
              </a:rPr>
              <a:t>：“我想，现在的苦楚若比起将来要显于我们的荣耀就不足介意了。”</a:t>
            </a:r>
          </a:p>
          <a:p>
            <a:r>
              <a:rPr lang="zh-CN" altLang="en-US" sz="3200" b="1" dirty="0"/>
              <a:t>	</a:t>
            </a:r>
            <a:r>
              <a:rPr lang="zh-CN" altLang="en-US" sz="3200" b="1" dirty="0" smtClean="0"/>
              <a:t>       （</a:t>
            </a:r>
            <a:r>
              <a:rPr lang="en-US" altLang="zh-CN" sz="3200" b="1" dirty="0" smtClean="0"/>
              <a:t>1</a:t>
            </a:r>
            <a:r>
              <a:rPr lang="zh-CN" altLang="en-US" sz="3200" b="1" dirty="0"/>
              <a:t>）</a:t>
            </a:r>
            <a:r>
              <a:rPr lang="zh-CN" altLang="en-US" sz="3200" b="1" dirty="0" smtClean="0"/>
              <a:t>“</a:t>
            </a:r>
            <a:r>
              <a:rPr lang="zh-CN" altLang="en-US" sz="3200" b="1" dirty="0"/>
              <a:t>现在”或“现时期”是“以福音事件开始、以主的再临为结束的时期”。</a:t>
            </a:r>
          </a:p>
          <a:p>
            <a:r>
              <a:rPr lang="en-US" altLang="zh-CN" sz="3200" b="1" dirty="0" smtClean="0"/>
              <a:t>         </a:t>
            </a:r>
            <a:r>
              <a:rPr lang="zh-CN" altLang="en-US" sz="3200" b="1" dirty="0" smtClean="0"/>
              <a:t>（</a:t>
            </a:r>
            <a:r>
              <a:rPr lang="en-US" altLang="zh-CN" sz="3200" b="1" dirty="0" smtClean="0"/>
              <a:t>2</a:t>
            </a:r>
            <a:r>
              <a:rPr lang="zh-CN" altLang="en-US" sz="3200" b="1" dirty="0"/>
              <a:t>）</a:t>
            </a:r>
            <a:r>
              <a:rPr lang="zh-CN" altLang="en-US" sz="3200" b="1" dirty="0" smtClean="0"/>
              <a:t>这</a:t>
            </a:r>
            <a:r>
              <a:rPr lang="zh-CN" altLang="en-US" sz="3200" b="1" dirty="0"/>
              <a:t>时期的“苦楚”，鉴于</a:t>
            </a:r>
            <a:r>
              <a:rPr lang="zh-CN" altLang="en-US" sz="3200" b="1" dirty="0" smtClean="0"/>
              <a:t>第</a:t>
            </a:r>
            <a:r>
              <a:rPr lang="en-US" altLang="zh-CN" sz="3200" b="1" dirty="0" smtClean="0"/>
              <a:t>17</a:t>
            </a:r>
            <a:r>
              <a:rPr lang="zh-CN" altLang="en-US" sz="3200" b="1" dirty="0" smtClean="0"/>
              <a:t>节</a:t>
            </a:r>
            <a:r>
              <a:rPr lang="zh-CN" altLang="en-US" sz="3200" b="1" dirty="0"/>
              <a:t>所说的是“和他（基督）一同受苦”，是因与基督联合，在一个不以基督为主的世界里忠于基督“所受的痛苦”。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5008820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三、第三类得胜者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8986" y="1600200"/>
            <a:ext cx="8915400" cy="4975412"/>
          </a:xfrm>
        </p:spPr>
        <p:txBody>
          <a:bodyPr/>
          <a:lstStyle/>
          <a:p>
            <a:r>
              <a:rPr lang="en-US" altLang="zh-CN" sz="2800" b="1" dirty="0" smtClean="0"/>
              <a:t>        </a:t>
            </a:r>
            <a:r>
              <a:rPr lang="zh-CN" altLang="en-US" sz="3200" b="1" dirty="0" smtClean="0"/>
              <a:t>（</a:t>
            </a:r>
            <a:r>
              <a:rPr lang="en-US" altLang="zh-CN" sz="3200" b="1" dirty="0" smtClean="0"/>
              <a:t>3</a:t>
            </a:r>
            <a:r>
              <a:rPr lang="zh-CN" altLang="en-US" sz="3200" b="1" dirty="0"/>
              <a:t>）</a:t>
            </a:r>
            <a:r>
              <a:rPr lang="zh-CN" altLang="en-US" sz="3200" b="1" dirty="0" smtClean="0"/>
              <a:t>保</a:t>
            </a:r>
            <a:r>
              <a:rPr lang="zh-CN" altLang="en-US" sz="3200" b="1" dirty="0"/>
              <a:t>罗认为现时期之受苦，是不配跟那将要显示于我们的荣耀相比较的。</a:t>
            </a:r>
          </a:p>
          <a:p>
            <a:r>
              <a:rPr lang="en-US" altLang="zh-CN" sz="3200" b="1" dirty="0" smtClean="0"/>
              <a:t>        </a:t>
            </a:r>
            <a:r>
              <a:rPr lang="zh-CN" altLang="en-US" sz="3200" b="1" dirty="0" smtClean="0"/>
              <a:t>（</a:t>
            </a:r>
            <a:r>
              <a:rPr lang="en-US" altLang="zh-CN" sz="3200" b="1" dirty="0" smtClean="0"/>
              <a:t>4</a:t>
            </a:r>
            <a:r>
              <a:rPr lang="zh-CN" altLang="en-US" sz="3200" b="1" dirty="0"/>
              <a:t>）</a:t>
            </a:r>
            <a:r>
              <a:rPr lang="zh-CN" altLang="en-US" sz="3200" b="1" dirty="0" smtClean="0"/>
              <a:t>“</a:t>
            </a:r>
            <a:r>
              <a:rPr lang="zh-CN" altLang="en-US" sz="3200" b="1" dirty="0"/>
              <a:t>将要“所强调的是这荣耀的显示尚在未来。</a:t>
            </a:r>
          </a:p>
          <a:p>
            <a:r>
              <a:rPr lang="en-US" altLang="zh-CN" sz="3200" b="1" dirty="0" smtClean="0"/>
              <a:t>        </a:t>
            </a:r>
            <a:r>
              <a:rPr lang="zh-CN" altLang="en-US" sz="3200" b="1" dirty="0" smtClean="0"/>
              <a:t>（</a:t>
            </a:r>
            <a:r>
              <a:rPr lang="en-US" altLang="zh-CN" sz="3200" b="1" dirty="0" smtClean="0"/>
              <a:t>5</a:t>
            </a:r>
            <a:r>
              <a:rPr lang="zh-CN" altLang="en-US" sz="3200" b="1" dirty="0"/>
              <a:t>）</a:t>
            </a:r>
            <a:r>
              <a:rPr lang="zh-CN" altLang="en-US" sz="3200" b="1" dirty="0" smtClean="0"/>
              <a:t>这</a:t>
            </a:r>
            <a:r>
              <a:rPr lang="zh-CN" altLang="en-US" sz="3200" b="1" dirty="0"/>
              <a:t>”将要向我们显出的荣耀 “就是我们要”得荣耀“（八</a:t>
            </a:r>
            <a:r>
              <a:rPr lang="en-US" altLang="zh-CN" sz="3200" b="1" dirty="0"/>
              <a:t>30</a:t>
            </a:r>
            <a:r>
              <a:rPr lang="zh-CN" altLang="en-US" sz="3200" b="1" dirty="0"/>
              <a:t>），即是”和他（基督）一同得荣耀“（</a:t>
            </a:r>
            <a:r>
              <a:rPr lang="en-US" altLang="zh-CN" sz="3200" b="1" dirty="0"/>
              <a:t>17</a:t>
            </a:r>
            <a:r>
              <a:rPr lang="zh-CN" altLang="en-US" sz="3200" b="1" dirty="0"/>
              <a:t>节），变成”和他（神）儿子的形象一模一样“（八</a:t>
            </a:r>
            <a:r>
              <a:rPr lang="en-US" altLang="zh-CN" sz="3200" b="1" dirty="0"/>
              <a:t>29</a:t>
            </a:r>
            <a:r>
              <a:rPr lang="zh-CN" altLang="en-US" sz="3200" b="1" dirty="0"/>
              <a:t>），实现了创造主造人的原意。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xmlns="" val="390588461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三、第三类得胜者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72292" y="1411941"/>
            <a:ext cx="9038390" cy="5217458"/>
          </a:xfrm>
        </p:spPr>
        <p:txBody>
          <a:bodyPr>
            <a:normAutofit fontScale="92500" lnSpcReduction="10000"/>
          </a:bodyPr>
          <a:lstStyle/>
          <a:p>
            <a:r>
              <a:rPr lang="zh-CN" altLang="en-US" dirty="0" smtClean="0"/>
              <a:t>        </a:t>
            </a:r>
            <a:r>
              <a:rPr lang="zh-CN" altLang="en-US" sz="3200" b="1" dirty="0" smtClean="0"/>
              <a:t>（二）</a:t>
            </a:r>
            <a:r>
              <a:rPr lang="zh-CN" altLang="en-US" sz="3200" b="1" dirty="0"/>
              <a:t>受造世界的企盼（八</a:t>
            </a:r>
            <a:r>
              <a:rPr lang="en-US" altLang="zh-CN" sz="3200" b="1" dirty="0"/>
              <a:t>19-22</a:t>
            </a:r>
            <a:r>
              <a:rPr lang="zh-CN" altLang="en-US" sz="3200" b="1" dirty="0"/>
              <a:t>）</a:t>
            </a:r>
          </a:p>
          <a:p>
            <a:r>
              <a:rPr lang="zh-CN" altLang="en-US" sz="3200" b="1" dirty="0"/>
              <a:t>	</a:t>
            </a:r>
            <a:r>
              <a:rPr lang="zh-CN" altLang="en-US" sz="3200" b="1" dirty="0" smtClean="0"/>
              <a:t>        </a:t>
            </a:r>
            <a:r>
              <a:rPr lang="zh-CN" altLang="en-US" sz="3200" b="1" dirty="0" smtClean="0">
                <a:solidFill>
                  <a:srgbClr val="FF0000"/>
                </a:solidFill>
              </a:rPr>
              <a:t>罗八</a:t>
            </a:r>
            <a:r>
              <a:rPr lang="en-US" altLang="zh-CN" sz="3200" b="1" dirty="0">
                <a:solidFill>
                  <a:srgbClr val="FF0000"/>
                </a:solidFill>
              </a:rPr>
              <a:t>19</a:t>
            </a:r>
            <a:r>
              <a:rPr lang="zh-CN" altLang="en-US" sz="3200" b="1" dirty="0">
                <a:solidFill>
                  <a:srgbClr val="FF0000"/>
                </a:solidFill>
              </a:rPr>
              <a:t>：“受造之物切望等候神的众子显出来。”</a:t>
            </a:r>
          </a:p>
          <a:p>
            <a:r>
              <a:rPr lang="zh-CN" altLang="en-US" sz="3200" b="1" dirty="0"/>
              <a:t>	</a:t>
            </a:r>
            <a:r>
              <a:rPr lang="en-US" altLang="zh-CN" sz="3200" b="1" dirty="0" smtClean="0"/>
              <a:t>1</a:t>
            </a:r>
            <a:r>
              <a:rPr lang="zh-CN" altLang="en-US" sz="3200" b="1" dirty="0" smtClean="0"/>
              <a:t>、“</a:t>
            </a:r>
            <a:r>
              <a:rPr lang="zh-CN" altLang="en-US" sz="3200" b="1" dirty="0"/>
              <a:t>受造之物</a:t>
            </a:r>
            <a:r>
              <a:rPr lang="zh-CN" altLang="en-US" sz="3200" b="1" dirty="0" smtClean="0"/>
              <a:t>”是</a:t>
            </a:r>
            <a:r>
              <a:rPr lang="zh-CN" altLang="en-US" sz="3200" b="1" dirty="0"/>
              <a:t>指在人和天使以外的、神的创造，即是低于人类之自然界的总和，包括动物界和非动物界</a:t>
            </a:r>
            <a:r>
              <a:rPr lang="zh-CN" altLang="en-US" sz="3200" b="1" dirty="0" smtClean="0"/>
              <a:t>。</a:t>
            </a:r>
            <a:endParaRPr lang="en-US" altLang="zh-CN" sz="3200" b="1" dirty="0" smtClean="0"/>
          </a:p>
          <a:p>
            <a:r>
              <a:rPr lang="zh-CN" altLang="en-US" sz="3200" b="1" dirty="0"/>
              <a:t> </a:t>
            </a:r>
            <a:r>
              <a:rPr lang="en-US" altLang="zh-CN" sz="3200" b="1" dirty="0"/>
              <a:t>2</a:t>
            </a:r>
            <a:r>
              <a:rPr lang="zh-CN" altLang="en-US" sz="3200" b="1" dirty="0"/>
              <a:t>、值得指出的是，古犹太传统也是将被造的世界描写为紧密地牵涉在人的命运之中。受造之物在这里被拟人化，是旧约及其他犹太文献常见的做法（参诗六十五</a:t>
            </a:r>
            <a:r>
              <a:rPr lang="en-US" altLang="zh-CN" sz="3200" b="1" dirty="0"/>
              <a:t>12-13</a:t>
            </a:r>
            <a:r>
              <a:rPr lang="zh-CN" altLang="en-US" sz="3200" b="1" dirty="0"/>
              <a:t>；九十六</a:t>
            </a:r>
            <a:r>
              <a:rPr lang="en-US" altLang="zh-CN" sz="3200" b="1" dirty="0"/>
              <a:t>11-12</a:t>
            </a:r>
            <a:r>
              <a:rPr lang="zh-CN" altLang="en-US" sz="3200" b="1" dirty="0"/>
              <a:t>；九十八</a:t>
            </a:r>
            <a:r>
              <a:rPr lang="en-US" altLang="zh-CN" sz="3200" b="1" dirty="0"/>
              <a:t>7-8</a:t>
            </a:r>
            <a:r>
              <a:rPr lang="zh-CN" altLang="en-US" sz="3200" b="1" dirty="0"/>
              <a:t>；赛二十四</a:t>
            </a:r>
            <a:r>
              <a:rPr lang="en-US" altLang="zh-CN" sz="3200" b="1" dirty="0"/>
              <a:t>4</a:t>
            </a:r>
            <a:r>
              <a:rPr lang="zh-CN" altLang="en-US" sz="3200" b="1" dirty="0"/>
              <a:t>、</a:t>
            </a:r>
            <a:r>
              <a:rPr lang="en-US" altLang="zh-CN" sz="3200" b="1" dirty="0"/>
              <a:t>7</a:t>
            </a:r>
            <a:r>
              <a:rPr lang="zh-CN" altLang="en-US" sz="3200" b="1" dirty="0"/>
              <a:t>；耶四</a:t>
            </a:r>
            <a:r>
              <a:rPr lang="en-US" altLang="zh-CN" sz="3200" b="1" dirty="0"/>
              <a:t>28</a:t>
            </a:r>
            <a:r>
              <a:rPr lang="zh-CN" altLang="en-US" sz="3200" b="1" dirty="0"/>
              <a:t>；十二</a:t>
            </a:r>
            <a:r>
              <a:rPr lang="en-US" altLang="zh-CN" sz="3200" b="1" dirty="0"/>
              <a:t>4</a:t>
            </a:r>
            <a:r>
              <a:rPr lang="zh-CN" altLang="en-US" sz="3200" b="1" dirty="0"/>
              <a:t>）。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4010981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三、第三类得胜者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82775" y="1627094"/>
            <a:ext cx="8915400" cy="4867835"/>
          </a:xfrm>
        </p:spPr>
        <p:txBody>
          <a:bodyPr>
            <a:normAutofit lnSpcReduction="10000"/>
          </a:bodyPr>
          <a:lstStyle/>
          <a:p>
            <a:r>
              <a:rPr lang="en-US" altLang="zh-CN" sz="2400" dirty="0" smtClean="0"/>
              <a:t>       </a:t>
            </a:r>
            <a:r>
              <a:rPr lang="en-US" altLang="zh-CN" sz="3200" b="1" dirty="0"/>
              <a:t>3</a:t>
            </a:r>
            <a:r>
              <a:rPr lang="zh-CN" altLang="en-US" sz="3200" b="1" dirty="0" smtClean="0"/>
              <a:t>、</a:t>
            </a:r>
            <a:r>
              <a:rPr lang="zh-CN" altLang="en-US" sz="3200" b="1" dirty="0"/>
              <a:t>受造之物所热切渴望的，是“上帝的众子显现出来”。</a:t>
            </a:r>
          </a:p>
          <a:p>
            <a:r>
              <a:rPr lang="zh-CN" altLang="en-US" sz="3200" b="1" dirty="0" smtClean="0"/>
              <a:t>    （</a:t>
            </a:r>
            <a:r>
              <a:rPr lang="en-US" altLang="zh-CN" sz="3200" b="1" dirty="0"/>
              <a:t>1</a:t>
            </a:r>
            <a:r>
              <a:rPr lang="zh-CN" altLang="en-US" sz="3200" b="1" dirty="0"/>
              <a:t>）“神的众子”显然是指得胜的信徒（</a:t>
            </a:r>
            <a:r>
              <a:rPr lang="en-US" altLang="zh-CN" sz="3200" b="1" dirty="0"/>
              <a:t>14</a:t>
            </a:r>
            <a:r>
              <a:rPr lang="zh-CN" altLang="en-US" sz="3200" b="1" dirty="0"/>
              <a:t>节）或“爱神的人”（</a:t>
            </a:r>
            <a:r>
              <a:rPr lang="en-US" altLang="zh-CN" sz="3200" b="1" dirty="0"/>
              <a:t>28</a:t>
            </a:r>
            <a:r>
              <a:rPr lang="zh-CN" altLang="en-US" sz="3200" b="1" dirty="0"/>
              <a:t>节），他们在今生已经是神的儿子；</a:t>
            </a:r>
          </a:p>
          <a:p>
            <a:r>
              <a:rPr lang="zh-CN" altLang="en-US" sz="3200" b="1" dirty="0" smtClean="0"/>
              <a:t>    （</a:t>
            </a:r>
            <a:r>
              <a:rPr lang="en-US" altLang="zh-CN" sz="3200" b="1" dirty="0"/>
              <a:t>2</a:t>
            </a:r>
            <a:r>
              <a:rPr lang="zh-CN" altLang="en-US" sz="3200" b="1" dirty="0"/>
              <a:t>）这隐藏的身份有一天要公开显露，仿佛神要公开地证实和介绍他们是神的儿子。</a:t>
            </a:r>
          </a:p>
          <a:p>
            <a:r>
              <a:rPr lang="zh-CN" altLang="en-US" sz="3200" b="1" dirty="0" smtClean="0"/>
              <a:t>    （</a:t>
            </a:r>
            <a:r>
              <a:rPr lang="en-US" altLang="zh-CN" sz="3200" b="1" dirty="0"/>
              <a:t>3</a:t>
            </a:r>
            <a:r>
              <a:rPr lang="zh-CN" altLang="en-US" sz="3200" b="1" dirty="0"/>
              <a:t>）这“显现”将涉及神使他的荣耀达到并包括我们在其光辉之中（</a:t>
            </a:r>
            <a:r>
              <a:rPr lang="en-US" altLang="zh-CN" sz="3200" b="1" dirty="0"/>
              <a:t>18</a:t>
            </a:r>
            <a:r>
              <a:rPr lang="zh-CN" altLang="en-US" sz="3200" b="1" dirty="0"/>
              <a:t>节），并改变我们的身体（</a:t>
            </a:r>
            <a:r>
              <a:rPr lang="en-US" altLang="zh-CN" sz="3200" b="1" dirty="0"/>
              <a:t>23</a:t>
            </a:r>
            <a:r>
              <a:rPr lang="zh-CN" altLang="en-US" sz="3200" b="1" dirty="0"/>
              <a:t>节），并公之于世。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0121627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三、第三类得胜者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02487" y="1532965"/>
            <a:ext cx="8915400" cy="5082988"/>
          </a:xfrm>
        </p:spPr>
        <p:txBody>
          <a:bodyPr>
            <a:normAutofit lnSpcReduction="10000"/>
          </a:bodyPr>
          <a:lstStyle/>
          <a:p>
            <a:r>
              <a:rPr lang="en-US" altLang="zh-CN" sz="2400" dirty="0" smtClean="0"/>
              <a:t>         </a:t>
            </a:r>
            <a:r>
              <a:rPr lang="en-US" altLang="zh-CN" sz="3200" b="1" dirty="0"/>
              <a:t>4</a:t>
            </a:r>
            <a:r>
              <a:rPr lang="zh-CN" altLang="en-US" sz="3200" b="1" dirty="0" smtClean="0"/>
              <a:t>、</a:t>
            </a:r>
            <a:r>
              <a:rPr lang="zh-CN" altLang="en-US" sz="3200" b="1" dirty="0"/>
              <a:t>受造之物所热切渴望的，是“脱离败坏的辖制，得享神儿女自由的荣耀”。</a:t>
            </a:r>
          </a:p>
          <a:p>
            <a:r>
              <a:rPr lang="zh-CN" altLang="en-US" sz="3200" b="1" dirty="0" smtClean="0"/>
              <a:t>        </a:t>
            </a:r>
            <a:r>
              <a:rPr lang="zh-CN" altLang="en-US" sz="3200" b="1" dirty="0" smtClean="0">
                <a:solidFill>
                  <a:srgbClr val="FF0000"/>
                </a:solidFill>
              </a:rPr>
              <a:t>罗八</a:t>
            </a:r>
            <a:r>
              <a:rPr lang="en-US" altLang="zh-CN" sz="3200" b="1" dirty="0">
                <a:solidFill>
                  <a:srgbClr val="FF0000"/>
                </a:solidFill>
              </a:rPr>
              <a:t>20-21</a:t>
            </a:r>
            <a:r>
              <a:rPr lang="zh-CN" altLang="en-US" sz="3200" b="1" dirty="0">
                <a:solidFill>
                  <a:srgbClr val="FF0000"/>
                </a:solidFill>
              </a:rPr>
              <a:t>：“因为受造之物服在虚空之下，不是自己愿意，乃是因那叫他如此的。但受造之物仍然指望脱离败坏的辖制，得享神儿女自由的荣耀。我们知道，一切受造之物一同叹息、劳苦，直到如今。”</a:t>
            </a:r>
          </a:p>
          <a:p>
            <a:r>
              <a:rPr lang="zh-CN" altLang="en-US" sz="3200" b="1" dirty="0" smtClean="0"/>
              <a:t>       （</a:t>
            </a:r>
            <a:r>
              <a:rPr lang="en-US" altLang="zh-CN" sz="3200" b="1" dirty="0"/>
              <a:t>1</a:t>
            </a:r>
            <a:r>
              <a:rPr lang="zh-CN" altLang="en-US" sz="3200" b="1" dirty="0"/>
              <a:t>）这里我们要重点解释的是“脱离败坏的辖制，得享神儿女自由的荣耀”，前者是消极的指望，后者是积极的指望。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42118367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三、第三类得胜者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24027" y="1613647"/>
            <a:ext cx="8915400" cy="4961965"/>
          </a:xfrm>
        </p:spPr>
        <p:txBody>
          <a:bodyPr>
            <a:normAutofit lnSpcReduction="10000"/>
          </a:bodyPr>
          <a:lstStyle/>
          <a:p>
            <a:r>
              <a:rPr lang="zh-CN" altLang="en-US" sz="2400" dirty="0" smtClean="0"/>
              <a:t>      </a:t>
            </a:r>
            <a:r>
              <a:rPr lang="zh-CN" altLang="en-US" sz="3200" b="1" dirty="0" smtClean="0"/>
              <a:t>（</a:t>
            </a:r>
            <a:r>
              <a:rPr lang="en-US" altLang="zh-CN" sz="3200" b="1" dirty="0"/>
              <a:t>2</a:t>
            </a:r>
            <a:r>
              <a:rPr lang="zh-CN" altLang="en-US" sz="3200" b="1" dirty="0"/>
              <a:t>）消极而言，是“脱离败坏的奴役”，“败坏”是指因人类堕落带来的咒诅，就是“腐朽”和“朽坏”。</a:t>
            </a:r>
          </a:p>
          <a:p>
            <a:r>
              <a:rPr lang="zh-CN" altLang="en-US" sz="3200" b="1" dirty="0" smtClean="0"/>
              <a:t>      （</a:t>
            </a:r>
            <a:r>
              <a:rPr lang="en-US" altLang="zh-CN" sz="3200" b="1" dirty="0"/>
              <a:t>3</a:t>
            </a:r>
            <a:r>
              <a:rPr lang="zh-CN" altLang="en-US" sz="3200" b="1" dirty="0"/>
              <a:t>）积极而言，是“得享神儿女自由的荣耀”，较贴近原意的译法是“进入神儿女们之荣耀的自由”。这自由就是得以实现受造之物被神创造的原意或目的。</a:t>
            </a:r>
          </a:p>
          <a:p>
            <a:r>
              <a:rPr lang="zh-CN" altLang="en-US" sz="3200" b="1" dirty="0" smtClean="0"/>
              <a:t>      （</a:t>
            </a:r>
            <a:r>
              <a:rPr lang="en-US" altLang="zh-CN" sz="3200" b="1" dirty="0"/>
              <a:t>4</a:t>
            </a:r>
            <a:r>
              <a:rPr lang="zh-CN" altLang="en-US" sz="3200" b="1" dirty="0"/>
              <a:t>）这暗示：被造之物质世界至终的命运不是要在末日被彻底毁灭，而是被改换一新，以致它能实现神创造之原意或目的。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0302311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三、第三类得胜者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16513" y="1721224"/>
            <a:ext cx="9152121" cy="4894729"/>
          </a:xfrm>
        </p:spPr>
        <p:txBody>
          <a:bodyPr>
            <a:normAutofit/>
          </a:bodyPr>
          <a:lstStyle/>
          <a:p>
            <a:r>
              <a:rPr lang="zh-CN" altLang="en-US" sz="2800" b="1" dirty="0" smtClean="0"/>
              <a:t>          </a:t>
            </a:r>
            <a:r>
              <a:rPr lang="zh-CN" altLang="en-US" sz="3200" b="1" dirty="0" smtClean="0"/>
              <a:t>（</a:t>
            </a:r>
            <a:r>
              <a:rPr lang="zh-CN" altLang="en-US" sz="3200" b="1" dirty="0"/>
              <a:t>三</a:t>
            </a:r>
            <a:r>
              <a:rPr lang="zh-CN" altLang="en-US" sz="3200" b="1" dirty="0" smtClean="0"/>
              <a:t>）</a:t>
            </a:r>
            <a:r>
              <a:rPr lang="zh-CN" altLang="en-US" sz="3200" b="1" dirty="0"/>
              <a:t>得</a:t>
            </a:r>
            <a:r>
              <a:rPr lang="zh-CN" altLang="en-US" sz="3200" b="1" dirty="0" smtClean="0"/>
              <a:t>胜</a:t>
            </a:r>
            <a:r>
              <a:rPr lang="zh-CN" altLang="en-US" sz="3200" b="1" dirty="0"/>
              <a:t>者</a:t>
            </a:r>
            <a:r>
              <a:rPr lang="zh-CN" altLang="en-US" sz="3200" b="1" dirty="0" smtClean="0"/>
              <a:t>切</a:t>
            </a:r>
            <a:r>
              <a:rPr lang="zh-CN" altLang="en-US" sz="3200" b="1" dirty="0"/>
              <a:t>望得最终救赎（八</a:t>
            </a:r>
            <a:r>
              <a:rPr lang="en-US" altLang="zh-CN" sz="3200" b="1" dirty="0"/>
              <a:t>23-25</a:t>
            </a:r>
            <a:r>
              <a:rPr lang="zh-CN" altLang="en-US" sz="3200" b="1" dirty="0" smtClean="0"/>
              <a:t>）</a:t>
            </a:r>
            <a:endParaRPr lang="en-US" altLang="zh-CN" sz="3200" b="1" dirty="0" smtClean="0"/>
          </a:p>
          <a:p>
            <a:endParaRPr lang="zh-CN" altLang="en-US" sz="3200" b="1" dirty="0"/>
          </a:p>
          <a:p>
            <a:r>
              <a:rPr lang="zh-CN" altLang="en-US" sz="3200" b="1" dirty="0"/>
              <a:t>	</a:t>
            </a:r>
            <a:r>
              <a:rPr lang="zh-CN" altLang="en-US" sz="3200" b="1" dirty="0" smtClean="0"/>
              <a:t>         </a:t>
            </a:r>
            <a:r>
              <a:rPr lang="zh-CN" altLang="en-US" sz="3200" b="1" dirty="0" smtClean="0">
                <a:solidFill>
                  <a:srgbClr val="FF0000"/>
                </a:solidFill>
              </a:rPr>
              <a:t>罗八</a:t>
            </a:r>
            <a:r>
              <a:rPr lang="en-US" altLang="zh-CN" sz="3200" b="1" dirty="0">
                <a:solidFill>
                  <a:srgbClr val="FF0000"/>
                </a:solidFill>
              </a:rPr>
              <a:t>23-25</a:t>
            </a:r>
            <a:r>
              <a:rPr lang="zh-CN" altLang="en-US" sz="3200" b="1" dirty="0">
                <a:solidFill>
                  <a:srgbClr val="FF0000"/>
                </a:solidFill>
              </a:rPr>
              <a:t>：“不但如此，就是我们这有圣灵初结果子的，也是自己心里叹息，等候得着儿子的名分，乃是我们的身体得赎。我们得救是在乎盼望；只是所见的盼望不是盼望，谁还盼望他所见的呢？但我们若盼望那所不见的，就必忍耐等候。”</a:t>
            </a:r>
          </a:p>
          <a:p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xmlns="" val="184232607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三、第三类得胜者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29781" y="1721224"/>
            <a:ext cx="8915400" cy="4800600"/>
          </a:xfrm>
        </p:spPr>
        <p:txBody>
          <a:bodyPr/>
          <a:lstStyle/>
          <a:p>
            <a:r>
              <a:rPr lang="en-US" altLang="zh-CN" sz="2000" dirty="0" smtClean="0"/>
              <a:t>        </a:t>
            </a:r>
            <a:r>
              <a:rPr lang="en-US" altLang="zh-CN" sz="2800" b="1" dirty="0" smtClean="0"/>
              <a:t>1</a:t>
            </a:r>
            <a:r>
              <a:rPr lang="zh-CN" altLang="en-US" sz="2800" b="1" dirty="0"/>
              <a:t>、</a:t>
            </a:r>
            <a:r>
              <a:rPr lang="zh-CN" altLang="en-US" sz="2800" b="1" dirty="0">
                <a:solidFill>
                  <a:srgbClr val="FF0000"/>
                </a:solidFill>
              </a:rPr>
              <a:t>“不但如此，就是我们这有圣灵初结果子的，也是自己心里叹息”。</a:t>
            </a:r>
            <a:r>
              <a:rPr lang="zh-CN" altLang="en-US" sz="2800" b="1" dirty="0"/>
              <a:t>（</a:t>
            </a:r>
            <a:r>
              <a:rPr lang="en-US" altLang="zh-CN" sz="2800" b="1" dirty="0"/>
              <a:t>23</a:t>
            </a:r>
            <a:r>
              <a:rPr lang="zh-CN" altLang="en-US" sz="2800" b="1" dirty="0"/>
              <a:t>节上）</a:t>
            </a:r>
          </a:p>
          <a:p>
            <a:r>
              <a:rPr lang="zh-CN" altLang="en-US" sz="2800" b="1" dirty="0" smtClean="0"/>
              <a:t>      （</a:t>
            </a:r>
            <a:r>
              <a:rPr lang="en-US" altLang="zh-CN" sz="2800" b="1" dirty="0"/>
              <a:t>1</a:t>
            </a:r>
            <a:r>
              <a:rPr lang="zh-CN" altLang="en-US" sz="2800" b="1" dirty="0"/>
              <a:t>）“圣灵初结果子”最宜译为“圣灵作为初熟果子”，意思是，圣灵是将来要向他们显明之荣耀的预尝和信物；</a:t>
            </a:r>
          </a:p>
          <a:p>
            <a:r>
              <a:rPr lang="zh-CN" altLang="en-US" sz="2800" b="1" dirty="0" smtClean="0"/>
              <a:t>      （</a:t>
            </a:r>
            <a:r>
              <a:rPr lang="en-US" altLang="zh-CN" sz="2800" b="1" dirty="0"/>
              <a:t>2</a:t>
            </a:r>
            <a:r>
              <a:rPr lang="zh-CN" altLang="en-US" sz="2800" b="1" dirty="0"/>
              <a:t>）第</a:t>
            </a:r>
            <a:r>
              <a:rPr lang="en-US" altLang="zh-CN" sz="2800" b="1" dirty="0"/>
              <a:t>23</a:t>
            </a:r>
            <a:r>
              <a:rPr lang="zh-CN" altLang="en-US" sz="2800" b="1" dirty="0"/>
              <a:t>节的意思是：由于我们有圣灵作为救恩之完成的预尝和保证，我们就在心里叹息，渴望完全的救恩、末日之荣耀的来临。</a:t>
            </a:r>
          </a:p>
          <a:p>
            <a:r>
              <a:rPr lang="zh-CN" altLang="en-US" sz="2800" b="1" dirty="0"/>
              <a:t>	 </a:t>
            </a:r>
            <a:r>
              <a:rPr lang="zh-CN" altLang="en-US" sz="2800" b="1" dirty="0" smtClean="0"/>
              <a:t>   （</a:t>
            </a:r>
            <a:r>
              <a:rPr lang="en-US" altLang="zh-CN" sz="2800" b="1" dirty="0"/>
              <a:t>3</a:t>
            </a:r>
            <a:r>
              <a:rPr lang="zh-CN" altLang="en-US" sz="2800" b="1" dirty="0"/>
              <a:t>）得胜的信徒呻吟是因他们在肉身中的生活必然牵涉苦难，因此他们渴望救恩的最后完成。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3886333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三、第三类得胜者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17703" y="1667435"/>
            <a:ext cx="8915400" cy="4894729"/>
          </a:xfrm>
        </p:spPr>
        <p:txBody>
          <a:bodyPr/>
          <a:lstStyle/>
          <a:p>
            <a:r>
              <a:rPr lang="en-US" altLang="zh-CN" sz="2000" dirty="0" smtClean="0"/>
              <a:t>         </a:t>
            </a:r>
            <a:r>
              <a:rPr lang="en-US" altLang="zh-CN" sz="2800" b="1" dirty="0" smtClean="0"/>
              <a:t>2</a:t>
            </a:r>
            <a:r>
              <a:rPr lang="zh-CN" altLang="en-US" sz="2800" b="1" dirty="0"/>
              <a:t>、</a:t>
            </a:r>
            <a:r>
              <a:rPr lang="zh-CN" altLang="en-US" sz="2800" b="1" dirty="0">
                <a:solidFill>
                  <a:srgbClr val="FF0000"/>
                </a:solidFill>
              </a:rPr>
              <a:t>“等候得着儿子的名分，乃是我们的身体得赎。”</a:t>
            </a:r>
            <a:r>
              <a:rPr lang="zh-CN" altLang="en-US" sz="2800" b="1" dirty="0"/>
              <a:t>（</a:t>
            </a:r>
            <a:r>
              <a:rPr lang="en-US" altLang="zh-CN" sz="2800" b="1" dirty="0"/>
              <a:t>23</a:t>
            </a:r>
            <a:r>
              <a:rPr lang="zh-CN" altLang="en-US" sz="2800" b="1" dirty="0"/>
              <a:t>节下）</a:t>
            </a:r>
          </a:p>
          <a:p>
            <a:r>
              <a:rPr lang="zh-CN" altLang="en-US" sz="2800" b="1" dirty="0" smtClean="0"/>
              <a:t>      （</a:t>
            </a:r>
            <a:r>
              <a:rPr lang="en-US" altLang="zh-CN" sz="2800" b="1" dirty="0" smtClean="0"/>
              <a:t>1</a:t>
            </a:r>
            <a:r>
              <a:rPr lang="zh-CN" altLang="en-US" sz="2800" b="1" dirty="0"/>
              <a:t>）“得儿子的名分”在这里不是指“成为嗣子”，而是指“身体得赎”，这是与“儿子名分”相连的产业，或“儿子名分”在末日公开地显明出来（</a:t>
            </a:r>
            <a:r>
              <a:rPr lang="en-US" altLang="zh-CN" sz="2800" b="1" dirty="0"/>
              <a:t>18-19</a:t>
            </a:r>
            <a:r>
              <a:rPr lang="zh-CN" altLang="en-US" sz="2800" b="1" dirty="0"/>
              <a:t>节）。</a:t>
            </a:r>
          </a:p>
          <a:p>
            <a:r>
              <a:rPr lang="zh-CN" altLang="en-US" sz="2800" b="1" dirty="0" smtClean="0"/>
              <a:t>      （</a:t>
            </a:r>
            <a:r>
              <a:rPr lang="en-US" altLang="zh-CN" sz="2800" b="1" dirty="0"/>
              <a:t>2</a:t>
            </a:r>
            <a:r>
              <a:rPr lang="zh-CN" altLang="en-US" sz="2800" b="1" dirty="0"/>
              <a:t>）身体得救赎即是身体复活或身体改变（林前十五</a:t>
            </a:r>
            <a:r>
              <a:rPr lang="en-US" altLang="zh-CN" sz="2800" b="1" dirty="0"/>
              <a:t>53</a:t>
            </a:r>
            <a:r>
              <a:rPr lang="zh-CN" altLang="en-US" sz="2800" b="1" dirty="0"/>
              <a:t>）。</a:t>
            </a:r>
          </a:p>
          <a:p>
            <a:r>
              <a:rPr lang="zh-CN" altLang="en-US" sz="2800" b="1" dirty="0" smtClean="0"/>
              <a:t>      （</a:t>
            </a:r>
            <a:r>
              <a:rPr lang="en-US" altLang="zh-CN" sz="2800" b="1" dirty="0"/>
              <a:t>3</a:t>
            </a:r>
            <a:r>
              <a:rPr lang="zh-CN" altLang="en-US" sz="2800" b="1" dirty="0"/>
              <a:t>）在基督再临之日，</a:t>
            </a:r>
            <a:r>
              <a:rPr lang="zh-CN" altLang="en-US" sz="2800" b="1" dirty="0">
                <a:solidFill>
                  <a:srgbClr val="FF0000"/>
                </a:solidFill>
              </a:rPr>
              <a:t>“他要运用那使万物归服于他的大能，来改变我们这脆弱必死的身体，使我们跟他一样，有荣耀的身体”。</a:t>
            </a:r>
            <a:r>
              <a:rPr lang="zh-CN" altLang="en-US" sz="2800" b="1" dirty="0"/>
              <a:t>（腓三</a:t>
            </a:r>
            <a:r>
              <a:rPr lang="en-US" altLang="zh-CN" sz="2800" b="1" dirty="0"/>
              <a:t>21</a:t>
            </a:r>
            <a:r>
              <a:rPr lang="zh-CN" altLang="en-US" sz="2800" b="1" dirty="0"/>
              <a:t>）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5715759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三、第三类得胜者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9386" y="1653988"/>
            <a:ext cx="8915400" cy="4894730"/>
          </a:xfrm>
        </p:spPr>
        <p:txBody>
          <a:bodyPr/>
          <a:lstStyle/>
          <a:p>
            <a:r>
              <a:rPr lang="en-US" altLang="zh-CN" sz="3200" b="1" dirty="0" smtClean="0"/>
              <a:t>        3</a:t>
            </a:r>
            <a:r>
              <a:rPr lang="zh-CN" altLang="en-US" sz="3200" b="1" dirty="0"/>
              <a:t>、</a:t>
            </a:r>
            <a:r>
              <a:rPr lang="zh-CN" altLang="en-US" sz="3200" b="1" dirty="0">
                <a:solidFill>
                  <a:srgbClr val="FF0000"/>
                </a:solidFill>
              </a:rPr>
              <a:t>“我们得救是在乎盼望”。</a:t>
            </a:r>
          </a:p>
          <a:p>
            <a:r>
              <a:rPr lang="zh-CN" altLang="en-US" sz="3200" b="1" dirty="0" smtClean="0"/>
              <a:t>       这</a:t>
            </a:r>
            <a:r>
              <a:rPr lang="zh-CN" altLang="en-US" sz="3200" b="1" dirty="0"/>
              <a:t>个分句可以有两种解释：</a:t>
            </a:r>
          </a:p>
          <a:p>
            <a:r>
              <a:rPr lang="zh-CN" altLang="en-US" sz="3200" b="1" dirty="0" smtClean="0"/>
              <a:t>      （</a:t>
            </a:r>
            <a:r>
              <a:rPr lang="en-US" altLang="zh-CN" sz="3200" b="1" dirty="0"/>
              <a:t>1</a:t>
            </a:r>
            <a:r>
              <a:rPr lang="zh-CN" altLang="en-US" sz="3200" b="1" dirty="0"/>
              <a:t>）一种解释是把“得救”理解为过去已经发生的事情，就是初信时的得救，或救恩的入门。</a:t>
            </a:r>
          </a:p>
          <a:p>
            <a:r>
              <a:rPr lang="zh-CN" altLang="en-US" sz="3200" b="1" dirty="0" smtClean="0"/>
              <a:t>      （</a:t>
            </a:r>
            <a:r>
              <a:rPr lang="en-US" altLang="zh-CN" sz="3200" b="1" dirty="0"/>
              <a:t>2</a:t>
            </a:r>
            <a:r>
              <a:rPr lang="zh-CN" altLang="en-US" sz="3200" b="1" dirty="0"/>
              <a:t>）按此解释，这短句的意思是：我们得救时是存着盼望的，或：我们得救时就存着这盼望。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941244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7B83041-77E6-43FA-B8A4-1940DAAC7C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28592" y="382385"/>
            <a:ext cx="9701408" cy="1120738"/>
          </a:xfrm>
        </p:spPr>
        <p:txBody>
          <a:bodyPr>
            <a:normAutofit/>
          </a:bodyPr>
          <a:lstStyle/>
          <a:p>
            <a:r>
              <a:rPr lang="en-US" altLang="zh-CN" sz="4400" b="1" dirty="0">
                <a:solidFill>
                  <a:srgbClr val="7030A0"/>
                </a:solidFill>
                <a:latin typeface="+mj-ea"/>
              </a:rPr>
              <a:t>《</a:t>
            </a:r>
            <a:r>
              <a:rPr lang="zh-CN" altLang="en-US" sz="4400" b="1" dirty="0">
                <a:solidFill>
                  <a:srgbClr val="7030A0"/>
                </a:solidFill>
                <a:latin typeface="+mj-ea"/>
              </a:rPr>
              <a:t>三类得胜者与基督之死的包括性</a:t>
            </a:r>
            <a:r>
              <a:rPr lang="en-US" altLang="zh-CN" sz="4400" b="1" dirty="0">
                <a:solidFill>
                  <a:srgbClr val="7030A0"/>
                </a:solidFill>
                <a:latin typeface="+mj-ea"/>
              </a:rPr>
              <a:t>》</a:t>
            </a:r>
            <a:endParaRPr lang="zh-CN" altLang="en-US" sz="4400" b="1" dirty="0">
              <a:solidFill>
                <a:srgbClr val="7030A0"/>
              </a:solidFill>
              <a:latin typeface="+mj-ea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DB57A6C-2666-4721-B8FE-005B775338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91638" y="1503123"/>
            <a:ext cx="9438361" cy="49724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sz="4000" b="1" spc="140" dirty="0">
                <a:solidFill>
                  <a:schemeClr val="tx1"/>
                </a:solidFill>
                <a:latin typeface="+mn-ea"/>
              </a:rPr>
              <a:t>3</a:t>
            </a:r>
            <a:r>
              <a:rPr lang="zh-CN" altLang="en-US" sz="4000" b="1" spc="140" dirty="0" smtClean="0">
                <a:solidFill>
                  <a:schemeClr val="tx1"/>
                </a:solidFill>
                <a:latin typeface="+mn-ea"/>
              </a:rPr>
              <a:t>、</a:t>
            </a:r>
            <a:r>
              <a:rPr lang="zh-CN" altLang="en-US" sz="4000" b="1" spc="140" dirty="0">
                <a:solidFill>
                  <a:schemeClr val="tx1"/>
                </a:solidFill>
                <a:latin typeface="+mn-ea"/>
              </a:rPr>
              <a:t>保</a:t>
            </a:r>
            <a:r>
              <a:rPr lang="zh-CN" altLang="en-US" sz="4000" b="1" spc="140" dirty="0" smtClean="0">
                <a:solidFill>
                  <a:schemeClr val="tx1"/>
                </a:solidFill>
                <a:latin typeface="+mn-ea"/>
              </a:rPr>
              <a:t>罗论三类得胜者</a:t>
            </a:r>
            <a:endParaRPr lang="zh-CN" altLang="en-US" sz="3600" spc="140" dirty="0">
              <a:solidFill>
                <a:schemeClr val="tx1"/>
              </a:solidFill>
              <a:latin typeface="+mn-ea"/>
            </a:endParaRPr>
          </a:p>
          <a:p>
            <a:pPr marL="0" indent="0">
              <a:buNone/>
            </a:pPr>
            <a:r>
              <a:rPr lang="zh-CN" altLang="en-US" sz="1700" spc="140" dirty="0">
                <a:solidFill>
                  <a:schemeClr val="tx1"/>
                </a:solidFill>
                <a:latin typeface="+mn-ea"/>
              </a:rPr>
              <a:t> </a:t>
            </a:r>
          </a:p>
          <a:p>
            <a:pPr marL="0" indent="0" algn="just">
              <a:buNone/>
            </a:pPr>
            <a:r>
              <a:rPr lang="zh-CN" altLang="en-US" sz="3500" spc="140" dirty="0">
                <a:solidFill>
                  <a:schemeClr val="tx1"/>
                </a:solidFill>
                <a:latin typeface="+mn-ea"/>
              </a:rPr>
              <a:t>整本新约圣经把福音</a:t>
            </a:r>
            <a:r>
              <a:rPr lang="en-US" altLang="zh-CN" sz="3500" spc="140" dirty="0">
                <a:solidFill>
                  <a:schemeClr val="tx1"/>
                </a:solidFill>
                <a:latin typeface="+mn-ea"/>
              </a:rPr>
              <a:t>/</a:t>
            </a:r>
            <a:r>
              <a:rPr lang="zh-CN" altLang="en-US" sz="3500" spc="140" dirty="0">
                <a:solidFill>
                  <a:schemeClr val="tx1"/>
                </a:solidFill>
                <a:latin typeface="+mn-ea"/>
              </a:rPr>
              <a:t>救恩的奥秘讲解得最透彻、最全面的书卷首推罗马书。在这里，我们将在</a:t>
            </a:r>
            <a:r>
              <a:rPr lang="en-US" altLang="zh-CN" sz="3500" spc="140" dirty="0">
                <a:solidFill>
                  <a:schemeClr val="tx1"/>
                </a:solidFill>
                <a:latin typeface="+mn-ea"/>
              </a:rPr>
              <a:t>《</a:t>
            </a:r>
            <a:r>
              <a:rPr lang="zh-CN" altLang="en-US" sz="3500" spc="140" dirty="0">
                <a:solidFill>
                  <a:schemeClr val="tx1"/>
                </a:solidFill>
                <a:latin typeface="+mn-ea"/>
              </a:rPr>
              <a:t>三类得胜者</a:t>
            </a:r>
            <a:r>
              <a:rPr lang="en-US" altLang="zh-CN" sz="3500" spc="140" dirty="0">
                <a:solidFill>
                  <a:schemeClr val="tx1"/>
                </a:solidFill>
                <a:latin typeface="+mn-ea"/>
              </a:rPr>
              <a:t>》</a:t>
            </a:r>
            <a:r>
              <a:rPr lang="zh-CN" altLang="en-US" sz="3500" spc="140" dirty="0">
                <a:solidFill>
                  <a:schemeClr val="tx1"/>
                </a:solidFill>
                <a:latin typeface="+mn-ea"/>
              </a:rPr>
              <a:t>的亮光下来读罗马</a:t>
            </a:r>
            <a:r>
              <a:rPr lang="zh-CN" altLang="en-US" sz="3500" spc="140" dirty="0" smtClean="0">
                <a:solidFill>
                  <a:schemeClr val="tx1"/>
                </a:solidFill>
                <a:latin typeface="+mn-ea"/>
              </a:rPr>
              <a:t>书</a:t>
            </a:r>
            <a:r>
              <a:rPr lang="zh-CN" altLang="en-US" sz="3500" spc="140" dirty="0">
                <a:solidFill>
                  <a:schemeClr val="tx1"/>
                </a:solidFill>
                <a:latin typeface="+mn-ea"/>
              </a:rPr>
              <a:t>前</a:t>
            </a:r>
            <a:r>
              <a:rPr lang="zh-CN" altLang="en-US" sz="3500" spc="140" dirty="0" smtClean="0">
                <a:solidFill>
                  <a:schemeClr val="tx1"/>
                </a:solidFill>
                <a:latin typeface="+mn-ea"/>
              </a:rPr>
              <a:t>八</a:t>
            </a:r>
            <a:r>
              <a:rPr lang="zh-CN" altLang="en-US" sz="3500" spc="140" dirty="0">
                <a:solidFill>
                  <a:schemeClr val="tx1"/>
                </a:solidFill>
                <a:latin typeface="+mn-ea"/>
              </a:rPr>
              <a:t>章，并发</a:t>
            </a:r>
            <a:r>
              <a:rPr lang="zh-CN" altLang="en-US" sz="3500" spc="140" dirty="0" smtClean="0">
                <a:solidFill>
                  <a:schemeClr val="tx1"/>
                </a:solidFill>
                <a:latin typeface="+mn-ea"/>
              </a:rPr>
              <a:t>现其中所揭示的、从称义或得救到三</a:t>
            </a:r>
            <a:r>
              <a:rPr lang="zh-CN" altLang="en-US" sz="3500" spc="140" dirty="0">
                <a:solidFill>
                  <a:schemeClr val="tx1"/>
                </a:solidFill>
                <a:latin typeface="+mn-ea"/>
              </a:rPr>
              <a:t>类得</a:t>
            </a:r>
            <a:r>
              <a:rPr lang="zh-CN" altLang="en-US" sz="3500" spc="140" dirty="0" smtClean="0">
                <a:solidFill>
                  <a:schemeClr val="tx1"/>
                </a:solidFill>
                <a:latin typeface="+mn-ea"/>
              </a:rPr>
              <a:t>胜的全过程</a:t>
            </a:r>
            <a:r>
              <a:rPr lang="zh-CN" altLang="en-US" sz="3500" spc="140" dirty="0">
                <a:solidFill>
                  <a:schemeClr val="tx1"/>
                </a:solidFill>
                <a:latin typeface="+mn-ea"/>
              </a:rPr>
              <a:t>。</a:t>
            </a:r>
            <a:endParaRPr lang="en-US" sz="3500" spc="140" dirty="0">
              <a:solidFill>
                <a:schemeClr val="tx1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0481436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三、第三类得胜者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40383" y="1931893"/>
            <a:ext cx="8915400" cy="4374777"/>
          </a:xfrm>
        </p:spPr>
        <p:txBody>
          <a:bodyPr/>
          <a:lstStyle/>
          <a:p>
            <a:r>
              <a:rPr lang="zh-CN" altLang="en-US" dirty="0" smtClean="0"/>
              <a:t>         </a:t>
            </a:r>
            <a:r>
              <a:rPr lang="zh-CN" altLang="en-US" sz="3200" b="1" dirty="0" smtClean="0"/>
              <a:t>（</a:t>
            </a:r>
            <a:r>
              <a:rPr lang="en-US" altLang="zh-CN" sz="3200" b="1" dirty="0"/>
              <a:t>3</a:t>
            </a:r>
            <a:r>
              <a:rPr lang="zh-CN" altLang="en-US" sz="3200" b="1" dirty="0"/>
              <a:t>）另一种解释是把“得救”理解为整全的救恩，包括初信时的得救和将来的得荣耀。（参：林后一</a:t>
            </a:r>
            <a:r>
              <a:rPr lang="en-US" altLang="zh-CN" sz="3200" b="1" dirty="0"/>
              <a:t>10</a:t>
            </a:r>
            <a:r>
              <a:rPr lang="zh-CN" altLang="en-US" sz="3200" b="1" dirty="0"/>
              <a:t>）</a:t>
            </a:r>
          </a:p>
          <a:p>
            <a:r>
              <a:rPr lang="zh-CN" altLang="en-US" sz="3200" b="1" dirty="0" smtClean="0"/>
              <a:t>     （</a:t>
            </a:r>
            <a:r>
              <a:rPr lang="en-US" altLang="zh-CN" sz="3200" b="1" dirty="0"/>
              <a:t>4</a:t>
            </a:r>
            <a:r>
              <a:rPr lang="zh-CN" altLang="en-US" sz="3200" b="1" dirty="0"/>
              <a:t>）按此解释，这短句的意思是：我们最终的救恩是在乎盼望。</a:t>
            </a:r>
          </a:p>
          <a:p>
            <a:r>
              <a:rPr lang="zh-CN" altLang="en-US" sz="3200" b="1" dirty="0" smtClean="0"/>
              <a:t>       无</a:t>
            </a:r>
            <a:r>
              <a:rPr lang="zh-CN" altLang="en-US" sz="3200" b="1" dirty="0"/>
              <a:t>论哪一种解释，实质上都是一样：得胜的信徒有着荣耀的盼望。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37913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三、第三类得胜者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30582" y="1748118"/>
            <a:ext cx="8915400" cy="4733364"/>
          </a:xfrm>
        </p:spPr>
        <p:txBody>
          <a:bodyPr>
            <a:normAutofit fontScale="92500" lnSpcReduction="10000"/>
          </a:bodyPr>
          <a:lstStyle/>
          <a:p>
            <a:r>
              <a:rPr lang="en-US" altLang="zh-CN" sz="3200" b="1" dirty="0" smtClean="0"/>
              <a:t>          4</a:t>
            </a:r>
            <a:r>
              <a:rPr lang="zh-CN" altLang="en-US" sz="3200" b="1" dirty="0"/>
              <a:t>、</a:t>
            </a:r>
            <a:r>
              <a:rPr lang="zh-CN" altLang="en-US" sz="3200" b="1" dirty="0">
                <a:solidFill>
                  <a:srgbClr val="FF0000"/>
                </a:solidFill>
              </a:rPr>
              <a:t>“但我们若盼望那所不见的，就必忍耐等候。”</a:t>
            </a:r>
          </a:p>
          <a:p>
            <a:r>
              <a:rPr lang="zh-CN" altLang="en-US" sz="3200" b="1" dirty="0" smtClean="0"/>
              <a:t>       （</a:t>
            </a:r>
            <a:r>
              <a:rPr lang="en-US" altLang="zh-CN" sz="3200" b="1" dirty="0"/>
              <a:t>1</a:t>
            </a:r>
            <a:r>
              <a:rPr lang="zh-CN" altLang="en-US" sz="3200" b="1" dirty="0"/>
              <a:t>）“忍耐等候”较好的译法是“存着坚忍的等候”。</a:t>
            </a:r>
          </a:p>
          <a:p>
            <a:r>
              <a:rPr lang="zh-CN" altLang="en-US" sz="3200" b="1" dirty="0" smtClean="0"/>
              <a:t>       （</a:t>
            </a:r>
            <a:r>
              <a:rPr lang="en-US" altLang="zh-CN" sz="3200" b="1" dirty="0"/>
              <a:t>2</a:t>
            </a:r>
            <a:r>
              <a:rPr lang="zh-CN" altLang="en-US" sz="3200" b="1" dirty="0"/>
              <a:t>）这话暗示，坚忍是由盼望而生，坚忍有赖盼望而存在，唯有在“有盼望”的情况下，我们才会、才能够坚忍。</a:t>
            </a:r>
          </a:p>
          <a:p>
            <a:r>
              <a:rPr lang="zh-CN" altLang="en-US" sz="3200" b="1" dirty="0" smtClean="0"/>
              <a:t>       （</a:t>
            </a:r>
            <a:r>
              <a:rPr lang="en-US" altLang="zh-CN" sz="3200" b="1" dirty="0"/>
              <a:t>3</a:t>
            </a:r>
            <a:r>
              <a:rPr lang="zh-CN" altLang="en-US" sz="3200" b="1" dirty="0"/>
              <a:t>）得胜信徒的盼望，就像亚伯拉罕的一样（参四</a:t>
            </a:r>
            <a:r>
              <a:rPr lang="en-US" altLang="zh-CN" sz="3200" b="1" dirty="0"/>
              <a:t>18-21</a:t>
            </a:r>
            <a:r>
              <a:rPr lang="zh-CN" altLang="en-US" sz="3200" b="1" dirty="0"/>
              <a:t>），信靠着神的信实和能力，相信他必按他的时间、用他的方法实现他的应许。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2265312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三、第三类得胜者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00277" y="2071607"/>
            <a:ext cx="8915400" cy="3777622"/>
          </a:xfrm>
        </p:spPr>
        <p:txBody>
          <a:bodyPr>
            <a:normAutofit lnSpcReduction="10000"/>
          </a:bodyPr>
          <a:lstStyle/>
          <a:p>
            <a:r>
              <a:rPr lang="zh-CN" altLang="en-US" dirty="0" smtClean="0"/>
              <a:t>      </a:t>
            </a:r>
            <a:r>
              <a:rPr lang="zh-CN" altLang="en-US" sz="3200" b="1" dirty="0" smtClean="0"/>
              <a:t>（</a:t>
            </a:r>
            <a:r>
              <a:rPr lang="zh-CN" altLang="en-US" sz="3200" b="1" dirty="0"/>
              <a:t>四</a:t>
            </a:r>
            <a:r>
              <a:rPr lang="zh-CN" altLang="en-US" sz="3200" b="1" dirty="0" smtClean="0"/>
              <a:t>）总结：成</a:t>
            </a:r>
            <a:r>
              <a:rPr lang="zh-CN" altLang="en-US" sz="3200" b="1" dirty="0"/>
              <a:t>为第三类得胜者的关键就在于：</a:t>
            </a:r>
          </a:p>
          <a:p>
            <a:r>
              <a:rPr lang="en-US" altLang="zh-CN" sz="3200" b="1" dirty="0" smtClean="0"/>
              <a:t>       1</a:t>
            </a:r>
            <a:r>
              <a:rPr lang="zh-CN" altLang="en-US" sz="3200" b="1" dirty="0"/>
              <a:t>、与基督一同受苦，并坚忍地盼望基督再</a:t>
            </a:r>
            <a:r>
              <a:rPr lang="zh-CN" altLang="en-US" sz="3200" b="1" dirty="0" smtClean="0"/>
              <a:t>来；</a:t>
            </a:r>
            <a:endParaRPr lang="zh-CN" altLang="en-US" sz="3200" b="1" dirty="0"/>
          </a:p>
          <a:p>
            <a:r>
              <a:rPr lang="en-US" altLang="zh-CN" sz="3200" b="1" dirty="0" smtClean="0"/>
              <a:t>       2</a:t>
            </a:r>
            <a:r>
              <a:rPr lang="zh-CN" altLang="en-US" sz="3200" b="1" dirty="0"/>
              <a:t>、那时，得胜者不仅将与基督一同得荣</a:t>
            </a:r>
            <a:r>
              <a:rPr lang="zh-CN" altLang="en-US" sz="3200" b="1" dirty="0" smtClean="0"/>
              <a:t>耀；</a:t>
            </a:r>
            <a:endParaRPr lang="zh-CN" altLang="en-US" sz="3200" b="1" dirty="0"/>
          </a:p>
          <a:p>
            <a:r>
              <a:rPr lang="en-US" altLang="zh-CN" sz="3200" b="1" dirty="0" smtClean="0"/>
              <a:t>       3</a:t>
            </a:r>
            <a:r>
              <a:rPr lang="zh-CN" altLang="en-US" sz="3200" b="1" dirty="0"/>
              <a:t>、连整个受造世界都要得到更新，并且实现神原初创造之最终目的。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7331696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7B83041-77E6-43FA-B8A4-1940DAAC7C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35687" y="382385"/>
            <a:ext cx="9294313" cy="982952"/>
          </a:xfrm>
        </p:spPr>
        <p:txBody>
          <a:bodyPr>
            <a:normAutofit/>
          </a:bodyPr>
          <a:lstStyle/>
          <a:p>
            <a:r>
              <a:rPr lang="zh-CN" altLang="en-US" sz="4000" b="1" spc="140" dirty="0">
                <a:solidFill>
                  <a:schemeClr val="tx1"/>
                </a:solidFill>
                <a:latin typeface="+mn-ea"/>
              </a:rPr>
              <a:t>三</a:t>
            </a:r>
            <a:r>
              <a:rPr lang="zh-CN" altLang="en-US" sz="4000" b="1" spc="140" dirty="0" smtClean="0">
                <a:solidFill>
                  <a:schemeClr val="tx1"/>
                </a:solidFill>
                <a:latin typeface="+mn-ea"/>
              </a:rPr>
              <a:t>、</a:t>
            </a:r>
            <a:r>
              <a:rPr lang="zh-CN" altLang="en-US" sz="4000" b="1" spc="140" dirty="0">
                <a:solidFill>
                  <a:schemeClr val="tx1"/>
                </a:solidFill>
                <a:latin typeface="+mn-ea"/>
              </a:rPr>
              <a:t>第</a:t>
            </a:r>
            <a:r>
              <a:rPr lang="zh-CN" altLang="en-US" sz="4000" b="1" spc="140" dirty="0" smtClean="0">
                <a:solidFill>
                  <a:schemeClr val="tx1"/>
                </a:solidFill>
                <a:latin typeface="+mn-ea"/>
              </a:rPr>
              <a:t>三</a:t>
            </a:r>
            <a:r>
              <a:rPr lang="zh-CN" altLang="en-US" sz="4000" b="1" spc="140" dirty="0">
                <a:solidFill>
                  <a:schemeClr val="tx1"/>
                </a:solidFill>
                <a:latin typeface="+mn-ea"/>
              </a:rPr>
              <a:t>类得胜</a:t>
            </a:r>
            <a:r>
              <a:rPr lang="zh-CN" altLang="en-US" sz="4000" b="1" spc="140" dirty="0" smtClean="0">
                <a:solidFill>
                  <a:schemeClr val="tx1"/>
                </a:solidFill>
                <a:latin typeface="+mn-ea"/>
              </a:rPr>
              <a:t>者</a:t>
            </a:r>
            <a:endParaRPr lang="zh-CN" altLang="en-US" sz="4000" b="1" dirty="0">
              <a:solidFill>
                <a:schemeClr val="tx1"/>
              </a:solidFill>
              <a:latin typeface="+mj-ea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DB57A6C-2666-4721-B8FE-005B775338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53227" y="1503123"/>
            <a:ext cx="10434181" cy="518577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CN" altLang="en-US" sz="3400" spc="140" smtClean="0">
                <a:solidFill>
                  <a:schemeClr val="tx1"/>
                </a:solidFill>
                <a:latin typeface="+mn-ea"/>
              </a:rPr>
              <a:t>（五）</a:t>
            </a:r>
            <a:r>
              <a:rPr lang="zh-CN" altLang="en-US" sz="3400" spc="140" dirty="0">
                <a:solidFill>
                  <a:schemeClr val="tx1"/>
                </a:solidFill>
                <a:latin typeface="+mn-ea"/>
              </a:rPr>
              <a:t>最后，第三类得胜者的经历是救恩经历吗？</a:t>
            </a:r>
            <a:endParaRPr lang="en-US" altLang="zh-CN" sz="3400" spc="140" dirty="0">
              <a:solidFill>
                <a:schemeClr val="tx1"/>
              </a:solidFill>
              <a:latin typeface="+mn-ea"/>
            </a:endParaRPr>
          </a:p>
          <a:p>
            <a:pPr marL="400050" lvl="1" indent="0">
              <a:buNone/>
            </a:pPr>
            <a:r>
              <a:rPr lang="zh-CN" altLang="en-US" sz="3200" spc="140" dirty="0">
                <a:solidFill>
                  <a:schemeClr val="tx1"/>
                </a:solidFill>
                <a:latin typeface="+mn-ea"/>
              </a:rPr>
              <a:t>答案是肯定的。理由主要有二：</a:t>
            </a:r>
          </a:p>
          <a:p>
            <a:pPr marL="914400" lvl="1" indent="-640080">
              <a:buNone/>
            </a:pPr>
            <a:r>
              <a:rPr lang="en-US" altLang="zh-CN" sz="3200" spc="140" dirty="0">
                <a:solidFill>
                  <a:schemeClr val="tx1"/>
                </a:solidFill>
                <a:latin typeface="+mn-ea"/>
              </a:rPr>
              <a:t>1</a:t>
            </a:r>
            <a:r>
              <a:rPr lang="zh-CN" altLang="en-US" sz="3200" spc="140" dirty="0">
                <a:solidFill>
                  <a:schemeClr val="tx1"/>
                </a:solidFill>
                <a:latin typeface="+mn-ea"/>
              </a:rPr>
              <a:t>、</a:t>
            </a:r>
            <a:r>
              <a:rPr lang="zh-CN" altLang="en-US" sz="3200" spc="140" dirty="0">
                <a:solidFill>
                  <a:srgbClr val="C00000"/>
                </a:solidFill>
                <a:latin typeface="+mn-ea"/>
              </a:rPr>
              <a:t>“与基督一同受苦”</a:t>
            </a:r>
            <a:r>
              <a:rPr lang="zh-CN" altLang="en-US" sz="3200" spc="140" dirty="0">
                <a:solidFill>
                  <a:schemeClr val="tx1"/>
                </a:solidFill>
                <a:latin typeface="+mn-ea"/>
              </a:rPr>
              <a:t>意思是</a:t>
            </a:r>
            <a:r>
              <a:rPr lang="zh-CN" altLang="en-US" sz="3200" b="1" spc="140" dirty="0">
                <a:solidFill>
                  <a:schemeClr val="tx1"/>
                </a:solidFill>
                <a:latin typeface="+mn-ea"/>
              </a:rPr>
              <a:t>”与基督一同承受十字架的苦难”</a:t>
            </a:r>
            <a:r>
              <a:rPr lang="zh-CN" altLang="en-US" sz="3200" spc="140" dirty="0">
                <a:solidFill>
                  <a:schemeClr val="tx1"/>
                </a:solidFill>
                <a:latin typeface="+mn-ea"/>
              </a:rPr>
              <a:t>。这虽然不是参与或分担基督救赎的工作，却一定是分享基督十字架的救</a:t>
            </a:r>
            <a:r>
              <a:rPr lang="zh-CN" altLang="en-US" sz="3200" spc="140" dirty="0" smtClean="0">
                <a:solidFill>
                  <a:schemeClr val="tx1"/>
                </a:solidFill>
                <a:latin typeface="+mn-ea"/>
              </a:rPr>
              <a:t>恩</a:t>
            </a:r>
            <a:r>
              <a:rPr lang="zh-CN" altLang="en-US" sz="3200" spc="140" dirty="0">
                <a:solidFill>
                  <a:schemeClr val="tx1"/>
                </a:solidFill>
                <a:latin typeface="+mn-ea"/>
              </a:rPr>
              <a:t>经历</a:t>
            </a:r>
            <a:r>
              <a:rPr lang="zh-CN" altLang="en-US" sz="3200" spc="140" dirty="0" smtClean="0">
                <a:solidFill>
                  <a:schemeClr val="tx1"/>
                </a:solidFill>
                <a:latin typeface="+mn-ea"/>
              </a:rPr>
              <a:t>。</a:t>
            </a:r>
            <a:endParaRPr lang="zh-CN" altLang="en-US" sz="3200" spc="140" dirty="0">
              <a:solidFill>
                <a:schemeClr val="tx1"/>
              </a:solidFill>
              <a:latin typeface="+mn-ea"/>
            </a:endParaRPr>
          </a:p>
          <a:p>
            <a:pPr marL="914400" lvl="1" indent="-640080">
              <a:buNone/>
            </a:pPr>
            <a:r>
              <a:rPr lang="en-US" altLang="zh-CN" sz="3200" spc="140" dirty="0">
                <a:solidFill>
                  <a:schemeClr val="tx1"/>
                </a:solidFill>
                <a:latin typeface="+mn-ea"/>
              </a:rPr>
              <a:t>2</a:t>
            </a:r>
            <a:r>
              <a:rPr lang="zh-CN" altLang="en-US" sz="3200" spc="140" dirty="0">
                <a:solidFill>
                  <a:schemeClr val="tx1"/>
                </a:solidFill>
                <a:latin typeface="+mn-ea"/>
              </a:rPr>
              <a:t>、</a:t>
            </a:r>
            <a:r>
              <a:rPr lang="zh-CN" altLang="en-US" sz="3200" spc="140" dirty="0">
                <a:solidFill>
                  <a:srgbClr val="C00000"/>
                </a:solidFill>
                <a:latin typeface="+mn-ea"/>
              </a:rPr>
              <a:t>“与基督一同得荣耀”</a:t>
            </a:r>
            <a:r>
              <a:rPr lang="zh-CN" altLang="en-US" sz="3200" spc="140" dirty="0">
                <a:solidFill>
                  <a:schemeClr val="tx1"/>
                </a:solidFill>
                <a:latin typeface="+mn-ea"/>
              </a:rPr>
              <a:t>意思是</a:t>
            </a:r>
            <a:r>
              <a:rPr lang="zh-CN" altLang="en-US" sz="3200" b="1" spc="140" dirty="0">
                <a:solidFill>
                  <a:schemeClr val="tx1"/>
                </a:solidFill>
                <a:latin typeface="+mn-ea"/>
              </a:rPr>
              <a:t>“与基督一同分享他救恩的目标和荣耀”</a:t>
            </a:r>
            <a:r>
              <a:rPr lang="zh-CN" altLang="en-US" sz="3200" spc="140" dirty="0">
                <a:solidFill>
                  <a:schemeClr val="tx1"/>
                </a:solidFill>
                <a:latin typeface="+mn-ea"/>
              </a:rPr>
              <a:t>。这显然是救恩，因为整全的救恩不只是入门，而且包括了救恩的完成</a:t>
            </a:r>
            <a:r>
              <a:rPr lang="en-US" altLang="zh-CN" sz="3200" spc="140" dirty="0">
                <a:solidFill>
                  <a:schemeClr val="tx1"/>
                </a:solidFill>
                <a:latin typeface="+mn-ea"/>
              </a:rPr>
              <a:t>——</a:t>
            </a:r>
            <a:r>
              <a:rPr lang="zh-CN" altLang="en-US" sz="3200" spc="140" dirty="0">
                <a:solidFill>
                  <a:schemeClr val="tx1"/>
                </a:solidFill>
                <a:latin typeface="+mn-ea"/>
              </a:rPr>
              <a:t>达成救恩的目标。</a:t>
            </a:r>
            <a:endParaRPr lang="en-US" sz="3000" spc="140" dirty="0">
              <a:solidFill>
                <a:srgbClr val="C00000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480317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4000" b="1" dirty="0"/>
              <a:t>3</a:t>
            </a:r>
            <a:r>
              <a:rPr lang="zh-CN" altLang="en-US" sz="4000" b="1" dirty="0"/>
              <a:t>、保罗论三类得胜者</a:t>
            </a:r>
            <a:r>
              <a:rPr lang="zh-CN" altLang="en-US" dirty="0"/>
              <a:t/>
            </a:r>
            <a:br>
              <a:rPr lang="zh-CN" alt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25619" y="1495313"/>
            <a:ext cx="9578993" cy="49592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CN" altLang="en-US" sz="3200" b="1" dirty="0" smtClean="0"/>
              <a:t>一、保罗论“因信称义”</a:t>
            </a:r>
            <a:r>
              <a:rPr lang="zh-CN" altLang="en-US" sz="2400" b="1" dirty="0" smtClean="0"/>
              <a:t>（一</a:t>
            </a:r>
            <a:r>
              <a:rPr lang="en-US" altLang="zh-CN" sz="2400" b="1" dirty="0" smtClean="0"/>
              <a:t>18 - </a:t>
            </a:r>
            <a:r>
              <a:rPr lang="zh-CN" altLang="en-US" sz="2400" b="1" dirty="0" smtClean="0"/>
              <a:t>五</a:t>
            </a:r>
            <a:r>
              <a:rPr lang="en-US" altLang="zh-CN" sz="2400" b="1" dirty="0" smtClean="0"/>
              <a:t>11</a:t>
            </a:r>
            <a:r>
              <a:rPr lang="zh-CN" altLang="en-US" sz="2400" b="1" dirty="0" smtClean="0"/>
              <a:t>）</a:t>
            </a:r>
            <a:endParaRPr lang="en-US" altLang="zh-CN" sz="2400" b="1" dirty="0" smtClean="0"/>
          </a:p>
          <a:p>
            <a:pPr marL="0" indent="0">
              <a:buNone/>
            </a:pPr>
            <a:r>
              <a:rPr lang="en-US" sz="2400" b="1" dirty="0"/>
              <a:t>	</a:t>
            </a:r>
            <a:r>
              <a:rPr lang="zh-CN" altLang="en-US" sz="2400" b="1" dirty="0" smtClean="0"/>
              <a:t>（一）人类的罪恶、神的公义审判与律法的作用（一</a:t>
            </a:r>
            <a:r>
              <a:rPr lang="en-US" altLang="zh-CN" sz="2400" b="1" dirty="0" smtClean="0"/>
              <a:t>18 - </a:t>
            </a:r>
            <a:r>
              <a:rPr lang="zh-CN" altLang="en-US" sz="2400" b="1" dirty="0" smtClean="0"/>
              <a:t>三</a:t>
            </a:r>
            <a:r>
              <a:rPr lang="en-US" altLang="zh-CN" sz="2400" b="1" dirty="0" smtClean="0"/>
              <a:t>20</a:t>
            </a:r>
            <a:r>
              <a:rPr lang="zh-CN" altLang="en-US" sz="2400" b="1" dirty="0" smtClean="0"/>
              <a:t>）</a:t>
            </a:r>
            <a:endParaRPr lang="en-US" altLang="zh-CN" sz="2400" b="1" dirty="0" smtClean="0"/>
          </a:p>
          <a:p>
            <a:pPr marL="0" indent="0">
              <a:buNone/>
            </a:pPr>
            <a:r>
              <a:rPr lang="en-US" sz="2400" b="1" dirty="0"/>
              <a:t>	</a:t>
            </a:r>
            <a:r>
              <a:rPr lang="en-US" sz="2400" b="1" dirty="0" smtClean="0"/>
              <a:t>	</a:t>
            </a:r>
            <a:r>
              <a:rPr lang="en-US" altLang="zh-CN" sz="2400" b="1" dirty="0" smtClean="0"/>
              <a:t>1</a:t>
            </a:r>
            <a:r>
              <a:rPr lang="zh-CN" altLang="en-US" sz="2400" b="1" dirty="0" smtClean="0"/>
              <a:t>、人类的罪恶（一</a:t>
            </a:r>
            <a:r>
              <a:rPr lang="en-US" altLang="zh-CN" sz="2400" b="1" dirty="0" smtClean="0"/>
              <a:t>18 – 32</a:t>
            </a:r>
            <a:r>
              <a:rPr lang="zh-CN" altLang="en-US" sz="2400" b="1" dirty="0" smtClean="0"/>
              <a:t>）</a:t>
            </a:r>
            <a:endParaRPr lang="en-US" altLang="zh-CN" sz="2400" b="1" dirty="0" smtClean="0"/>
          </a:p>
          <a:p>
            <a:pPr marL="0" indent="0">
              <a:buNone/>
            </a:pPr>
            <a:r>
              <a:rPr lang="en-US" sz="2400" b="1" dirty="0"/>
              <a:t>	</a:t>
            </a:r>
            <a:r>
              <a:rPr lang="en-US" sz="2400" b="1" dirty="0" smtClean="0"/>
              <a:t>	</a:t>
            </a:r>
            <a:r>
              <a:rPr lang="zh-CN" altLang="en-US" sz="2400" b="1" dirty="0" smtClean="0">
                <a:solidFill>
                  <a:srgbClr val="FF0000"/>
                </a:solidFill>
              </a:rPr>
              <a:t>“他们虽然知道神，却不当作神荣耀他，也不感谢他。他们的思念变为虚妄，无知的心就昏暗了。”</a:t>
            </a:r>
            <a:r>
              <a:rPr lang="zh-CN" altLang="en-US" sz="2400" b="1" dirty="0" smtClean="0"/>
              <a:t>（一</a:t>
            </a:r>
            <a:r>
              <a:rPr lang="en-US" altLang="zh-CN" sz="2400" b="1" dirty="0" smtClean="0"/>
              <a:t>21</a:t>
            </a:r>
            <a:r>
              <a:rPr lang="zh-CN" altLang="en-US" sz="2400" b="1" dirty="0" smtClean="0"/>
              <a:t>）</a:t>
            </a:r>
            <a:endParaRPr lang="en-US" altLang="zh-CN" sz="2400" b="1" dirty="0" smtClean="0"/>
          </a:p>
          <a:p>
            <a:pPr marL="0" indent="0">
              <a:buNone/>
            </a:pPr>
            <a:r>
              <a:rPr lang="en-US" sz="2400" b="1" dirty="0"/>
              <a:t>	</a:t>
            </a:r>
            <a:r>
              <a:rPr lang="en-US" sz="2400" b="1" dirty="0" smtClean="0"/>
              <a:t>	</a:t>
            </a:r>
            <a:r>
              <a:rPr lang="en-US" altLang="zh-CN" sz="2400" b="1" dirty="0" smtClean="0"/>
              <a:t>2</a:t>
            </a:r>
            <a:r>
              <a:rPr lang="zh-CN" altLang="en-US" sz="2400" b="1" dirty="0" smtClean="0"/>
              <a:t>、神的公义审判或神审判的公义（二</a:t>
            </a:r>
            <a:r>
              <a:rPr lang="en-US" altLang="zh-CN" sz="2400" b="1" dirty="0" smtClean="0"/>
              <a:t>1-16</a:t>
            </a:r>
            <a:r>
              <a:rPr lang="zh-CN" altLang="en-US" sz="2400" b="1" dirty="0" smtClean="0"/>
              <a:t>）</a:t>
            </a:r>
            <a:endParaRPr lang="en-US" altLang="zh-CN" sz="2400" b="1" dirty="0" smtClean="0"/>
          </a:p>
          <a:p>
            <a:pPr marL="0" indent="0">
              <a:buNone/>
            </a:pPr>
            <a:r>
              <a:rPr lang="en-US" sz="2400" b="1" dirty="0"/>
              <a:t>	</a:t>
            </a:r>
            <a:r>
              <a:rPr lang="en-US" sz="2400" b="1" dirty="0" smtClean="0"/>
              <a:t>	</a:t>
            </a:r>
            <a:r>
              <a:rPr lang="zh-CN" altLang="en-US" sz="2400" b="1" dirty="0" smtClean="0">
                <a:solidFill>
                  <a:srgbClr val="FF0000"/>
                </a:solidFill>
              </a:rPr>
              <a:t>“他必照各人的行为报应各人”（二</a:t>
            </a:r>
            <a:r>
              <a:rPr lang="en-US" altLang="zh-CN" sz="2400" b="1" dirty="0" smtClean="0">
                <a:solidFill>
                  <a:srgbClr val="FF0000"/>
                </a:solidFill>
              </a:rPr>
              <a:t>6</a:t>
            </a:r>
            <a:r>
              <a:rPr lang="zh-CN" altLang="en-US" sz="2400" b="1" dirty="0" smtClean="0">
                <a:solidFill>
                  <a:srgbClr val="FF0000"/>
                </a:solidFill>
              </a:rPr>
              <a:t>）。</a:t>
            </a:r>
            <a:endParaRPr lang="en-US" altLang="zh-CN" sz="24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2400" b="1" dirty="0">
                <a:solidFill>
                  <a:srgbClr val="FF0000"/>
                </a:solidFill>
              </a:rPr>
              <a:t>	</a:t>
            </a:r>
            <a:r>
              <a:rPr lang="en-US" sz="2400" b="1" dirty="0" smtClean="0">
                <a:solidFill>
                  <a:srgbClr val="FF0000"/>
                </a:solidFill>
              </a:rPr>
              <a:t>	</a:t>
            </a:r>
            <a:r>
              <a:rPr lang="zh-CN" altLang="en-US" sz="2400" b="1" dirty="0" smtClean="0">
                <a:solidFill>
                  <a:srgbClr val="FF0000"/>
                </a:solidFill>
              </a:rPr>
              <a:t>“神不偏待人”</a:t>
            </a:r>
            <a:r>
              <a:rPr lang="zh-CN" altLang="en-US" sz="2400" b="1" dirty="0" smtClean="0"/>
              <a:t>（二</a:t>
            </a:r>
            <a:r>
              <a:rPr lang="en-US" altLang="zh-CN" sz="2400" b="1" dirty="0" smtClean="0"/>
              <a:t>11</a:t>
            </a:r>
            <a:r>
              <a:rPr lang="zh-CN" altLang="en-US" sz="2400" b="1" dirty="0" smtClean="0"/>
              <a:t>）。</a:t>
            </a:r>
            <a:endParaRPr lang="en-US" altLang="zh-CN" sz="2400" b="1" dirty="0" smtClean="0"/>
          </a:p>
          <a:p>
            <a:pPr marL="0" indent="0">
              <a:buNone/>
            </a:pPr>
            <a:r>
              <a:rPr lang="en-US" sz="2400" b="1" dirty="0"/>
              <a:t>	</a:t>
            </a:r>
            <a:r>
              <a:rPr lang="zh-CN" altLang="en-US" sz="2400" b="1" dirty="0" smtClean="0"/>
              <a:t>在神的公义审判之下，称义的原则是：</a:t>
            </a:r>
            <a:endParaRPr lang="en-US" altLang="zh-CN" sz="2400" b="1" dirty="0" smtClean="0"/>
          </a:p>
          <a:p>
            <a:pPr marL="0" indent="0">
              <a:buNone/>
            </a:pPr>
            <a:r>
              <a:rPr lang="en-US" sz="2400" b="1" dirty="0"/>
              <a:t>	</a:t>
            </a:r>
            <a:r>
              <a:rPr lang="zh-CN" altLang="en-US" sz="2400" b="1" dirty="0" smtClean="0">
                <a:solidFill>
                  <a:srgbClr val="FF0000"/>
                </a:solidFill>
              </a:rPr>
              <a:t>“原来在神面前，不是听律法的为义，乃是行律法的称义。”</a:t>
            </a:r>
            <a:r>
              <a:rPr lang="zh-CN" altLang="en-US" sz="2400" b="1" dirty="0" smtClean="0"/>
              <a:t>（二</a:t>
            </a:r>
            <a:r>
              <a:rPr lang="en-US" altLang="zh-CN" sz="2400" b="1" dirty="0" smtClean="0"/>
              <a:t>13</a:t>
            </a:r>
            <a:r>
              <a:rPr lang="zh-CN" altLang="en-US" sz="2400" b="1" dirty="0" smtClean="0"/>
              <a:t>）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xmlns="" val="10787177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58223" y="387441"/>
            <a:ext cx="8911687" cy="1280890"/>
          </a:xfrm>
        </p:spPr>
        <p:txBody>
          <a:bodyPr>
            <a:normAutofit/>
          </a:bodyPr>
          <a:lstStyle/>
          <a:p>
            <a:r>
              <a:rPr lang="zh-CN" altLang="en-US" sz="4000" b="1" dirty="0"/>
              <a:t>一、保罗论“因信称义”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07285" y="1905000"/>
            <a:ext cx="9697327" cy="4006222"/>
          </a:xfrm>
        </p:spPr>
        <p:txBody>
          <a:bodyPr/>
          <a:lstStyle/>
          <a:p>
            <a:pPr marL="0" indent="0">
              <a:buNone/>
            </a:pPr>
            <a:r>
              <a:rPr lang="zh-CN" altLang="en-US" dirty="0" smtClean="0"/>
              <a:t>        </a:t>
            </a:r>
            <a:r>
              <a:rPr lang="zh-CN" altLang="en-US" sz="3200" b="1" dirty="0" smtClean="0"/>
              <a:t>（</a:t>
            </a:r>
            <a:r>
              <a:rPr lang="zh-CN" altLang="en-US" sz="3200" b="1" dirty="0"/>
              <a:t>一）人类的罪恶、神的公义审判与律法的作</a:t>
            </a:r>
            <a:r>
              <a:rPr lang="zh-CN" altLang="en-US" sz="3200" b="1" dirty="0" smtClean="0"/>
              <a:t>用</a:t>
            </a:r>
            <a:endParaRPr lang="en-US" altLang="zh-CN" sz="3200" b="1" dirty="0" smtClean="0"/>
          </a:p>
          <a:p>
            <a:pPr marL="0" indent="0">
              <a:buNone/>
            </a:pPr>
            <a:r>
              <a:rPr lang="en-US" sz="2800" b="1" dirty="0"/>
              <a:t>	</a:t>
            </a:r>
            <a:r>
              <a:rPr lang="en-US" altLang="zh-CN" sz="3200" b="1" dirty="0" smtClean="0"/>
              <a:t>3</a:t>
            </a:r>
            <a:r>
              <a:rPr lang="zh-CN" altLang="en-US" sz="3200" b="1" dirty="0" smtClean="0"/>
              <a:t>、律法的功用</a:t>
            </a:r>
            <a:r>
              <a:rPr lang="zh-CN" altLang="en-US" sz="2800" b="1" dirty="0" smtClean="0"/>
              <a:t>（二</a:t>
            </a:r>
            <a:r>
              <a:rPr lang="en-US" altLang="zh-CN" sz="2800" b="1" dirty="0" smtClean="0"/>
              <a:t>17-</a:t>
            </a:r>
            <a:r>
              <a:rPr lang="zh-CN" altLang="en-US" sz="2800" b="1" dirty="0" smtClean="0"/>
              <a:t>三</a:t>
            </a:r>
            <a:r>
              <a:rPr lang="en-US" altLang="zh-CN" sz="2800" b="1" dirty="0" smtClean="0"/>
              <a:t>20</a:t>
            </a:r>
            <a:r>
              <a:rPr lang="zh-CN" altLang="en-US" sz="2800" b="1" dirty="0" smtClean="0"/>
              <a:t>）</a:t>
            </a:r>
            <a:endParaRPr lang="en-US" altLang="zh-CN" sz="2800" b="1" dirty="0" smtClean="0"/>
          </a:p>
          <a:p>
            <a:pPr marL="0" indent="0">
              <a:buNone/>
            </a:pPr>
            <a:r>
              <a:rPr lang="en-US" sz="2800" b="1" dirty="0"/>
              <a:t>	</a:t>
            </a:r>
            <a:r>
              <a:rPr lang="en-US" sz="2800" b="1" dirty="0" smtClean="0"/>
              <a:t>	</a:t>
            </a:r>
            <a:r>
              <a:rPr lang="zh-CN" altLang="en-US" sz="2800" b="1" dirty="0" smtClean="0">
                <a:solidFill>
                  <a:srgbClr val="FF0000"/>
                </a:solidFill>
              </a:rPr>
              <a:t>（</a:t>
            </a:r>
            <a:r>
              <a:rPr lang="en-US" altLang="zh-CN" sz="2800" b="1" dirty="0" smtClean="0">
                <a:solidFill>
                  <a:srgbClr val="FF0000"/>
                </a:solidFill>
              </a:rPr>
              <a:t>1</a:t>
            </a:r>
            <a:r>
              <a:rPr lang="zh-CN" altLang="en-US" sz="2800" b="1" dirty="0" smtClean="0">
                <a:solidFill>
                  <a:srgbClr val="FF0000"/>
                </a:solidFill>
              </a:rPr>
              <a:t>）“犹太人和希腊人都在罪恶之下”（三</a:t>
            </a:r>
            <a:r>
              <a:rPr lang="en-US" altLang="zh-CN" sz="2800" b="1" dirty="0" smtClean="0">
                <a:solidFill>
                  <a:srgbClr val="FF0000"/>
                </a:solidFill>
              </a:rPr>
              <a:t>9</a:t>
            </a:r>
            <a:r>
              <a:rPr lang="zh-CN" altLang="en-US" sz="2800" b="1" dirty="0" smtClean="0">
                <a:solidFill>
                  <a:srgbClr val="FF0000"/>
                </a:solidFill>
              </a:rPr>
              <a:t>）。</a:t>
            </a:r>
            <a:endParaRPr lang="en-US" altLang="zh-CN" sz="28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2800" b="1" dirty="0">
                <a:solidFill>
                  <a:srgbClr val="FF0000"/>
                </a:solidFill>
              </a:rPr>
              <a:t>	</a:t>
            </a:r>
            <a:r>
              <a:rPr lang="en-US" sz="2800" b="1" dirty="0" smtClean="0">
                <a:solidFill>
                  <a:srgbClr val="FF0000"/>
                </a:solidFill>
              </a:rPr>
              <a:t>	</a:t>
            </a:r>
            <a:r>
              <a:rPr lang="zh-CN" altLang="en-US" sz="2800" b="1" dirty="0" smtClean="0">
                <a:solidFill>
                  <a:srgbClr val="FF0000"/>
                </a:solidFill>
              </a:rPr>
              <a:t>（</a:t>
            </a:r>
            <a:r>
              <a:rPr lang="en-US" altLang="zh-CN" sz="2800" b="1" dirty="0" smtClean="0">
                <a:solidFill>
                  <a:srgbClr val="FF0000"/>
                </a:solidFill>
              </a:rPr>
              <a:t>2</a:t>
            </a:r>
            <a:r>
              <a:rPr lang="zh-CN" altLang="en-US" sz="2800" b="1" dirty="0" smtClean="0">
                <a:solidFill>
                  <a:srgbClr val="FF0000"/>
                </a:solidFill>
              </a:rPr>
              <a:t>）“没有义人，连一个也没有”（三</a:t>
            </a:r>
            <a:r>
              <a:rPr lang="en-US" altLang="zh-CN" sz="2800" b="1" dirty="0" smtClean="0">
                <a:solidFill>
                  <a:srgbClr val="FF0000"/>
                </a:solidFill>
              </a:rPr>
              <a:t>10</a:t>
            </a:r>
            <a:r>
              <a:rPr lang="zh-CN" altLang="en-US" sz="2800" b="1" dirty="0" smtClean="0">
                <a:solidFill>
                  <a:srgbClr val="FF0000"/>
                </a:solidFill>
              </a:rPr>
              <a:t>）。</a:t>
            </a:r>
            <a:endParaRPr lang="en-US" altLang="zh-CN" sz="28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2800" b="1" dirty="0">
                <a:solidFill>
                  <a:srgbClr val="FF0000"/>
                </a:solidFill>
              </a:rPr>
              <a:t>	</a:t>
            </a:r>
            <a:r>
              <a:rPr lang="en-US" sz="2800" b="1" dirty="0" smtClean="0">
                <a:solidFill>
                  <a:srgbClr val="FF0000"/>
                </a:solidFill>
              </a:rPr>
              <a:t>	</a:t>
            </a:r>
            <a:r>
              <a:rPr lang="zh-CN" altLang="en-US" sz="2800" b="1" dirty="0" smtClean="0">
                <a:solidFill>
                  <a:srgbClr val="FF0000"/>
                </a:solidFill>
              </a:rPr>
              <a:t>（</a:t>
            </a:r>
            <a:r>
              <a:rPr lang="en-US" altLang="zh-CN" sz="2800" b="1" dirty="0" smtClean="0">
                <a:solidFill>
                  <a:srgbClr val="FF0000"/>
                </a:solidFill>
              </a:rPr>
              <a:t>3</a:t>
            </a:r>
            <a:r>
              <a:rPr lang="zh-CN" altLang="en-US" sz="2800" b="1" dirty="0" smtClean="0">
                <a:solidFill>
                  <a:srgbClr val="FF0000"/>
                </a:solidFill>
              </a:rPr>
              <a:t>）“所以凡有血气的，没有一个因行律法能在神面前称义，因为律法本是叫人知罪。”</a:t>
            </a:r>
            <a:r>
              <a:rPr lang="zh-CN" altLang="en-US" sz="2800" b="1" dirty="0" smtClean="0"/>
              <a:t>（三</a:t>
            </a:r>
            <a:r>
              <a:rPr lang="en-US" altLang="zh-CN" sz="2800" b="1" dirty="0" smtClean="0"/>
              <a:t>20</a:t>
            </a:r>
            <a:r>
              <a:rPr lang="zh-CN" altLang="en-US" sz="2800" b="1" dirty="0" smtClean="0"/>
              <a:t>）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xmlns="" val="36544237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000" b="1" dirty="0"/>
              <a:t>一、保罗论“因信称义”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3496" y="1688951"/>
            <a:ext cx="9751116" cy="422227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3200" b="1" dirty="0"/>
              <a:t>（一）</a:t>
            </a:r>
            <a:r>
              <a:rPr lang="zh-CN" altLang="en-US" sz="3200" b="1" dirty="0" smtClean="0"/>
              <a:t>人类</a:t>
            </a:r>
            <a:r>
              <a:rPr lang="zh-CN" altLang="en-US" sz="3200" b="1" dirty="0"/>
              <a:t>的罪恶、神的公义审判与律法的作</a:t>
            </a:r>
            <a:r>
              <a:rPr lang="zh-CN" altLang="en-US" sz="3200" b="1" dirty="0" smtClean="0"/>
              <a:t>用</a:t>
            </a:r>
            <a:endParaRPr lang="en-US" altLang="zh-CN" sz="3200" b="1" dirty="0" smtClean="0"/>
          </a:p>
          <a:p>
            <a:pPr marL="0" indent="0">
              <a:buNone/>
            </a:pPr>
            <a:r>
              <a:rPr lang="en-US" sz="3200" b="1" dirty="0"/>
              <a:t>	</a:t>
            </a:r>
            <a:r>
              <a:rPr lang="zh-CN" altLang="en-US" sz="3200" b="1" dirty="0" smtClean="0"/>
              <a:t>四点总结：</a:t>
            </a:r>
            <a:endParaRPr lang="en-US" altLang="zh-CN" sz="3200" b="1" dirty="0" smtClean="0"/>
          </a:p>
          <a:p>
            <a:pPr marL="0" indent="0">
              <a:buNone/>
            </a:pPr>
            <a:r>
              <a:rPr lang="en-US" sz="3200" b="1" dirty="0"/>
              <a:t>	</a:t>
            </a:r>
            <a:r>
              <a:rPr lang="en-US" altLang="zh-CN" sz="3200" b="1" dirty="0" smtClean="0"/>
              <a:t>1</a:t>
            </a:r>
            <a:r>
              <a:rPr lang="zh-CN" altLang="en-US" sz="3200" b="1" dirty="0" smtClean="0"/>
              <a:t>、神的义是指神审判罪人的公义；</a:t>
            </a:r>
            <a:endParaRPr lang="en-US" altLang="zh-CN" sz="3200" b="1" dirty="0" smtClean="0"/>
          </a:p>
          <a:p>
            <a:pPr marL="0" indent="0">
              <a:buNone/>
            </a:pPr>
            <a:r>
              <a:rPr lang="en-US" sz="3200" b="1" dirty="0"/>
              <a:t>	</a:t>
            </a:r>
            <a:r>
              <a:rPr lang="en-US" altLang="zh-CN" sz="3200" b="1" dirty="0" smtClean="0"/>
              <a:t>2</a:t>
            </a:r>
            <a:r>
              <a:rPr lang="zh-CN" altLang="en-US" sz="3200" b="1" dirty="0" smtClean="0"/>
              <a:t>、称义是根据人的行为是否合符神的标准；</a:t>
            </a:r>
            <a:endParaRPr lang="en-US" altLang="zh-CN" sz="3200" b="1" dirty="0" smtClean="0"/>
          </a:p>
          <a:p>
            <a:pPr marL="0" indent="0">
              <a:buNone/>
            </a:pPr>
            <a:r>
              <a:rPr lang="en-US" sz="3200" b="1" dirty="0"/>
              <a:t>	</a:t>
            </a:r>
            <a:r>
              <a:rPr lang="en-US" altLang="zh-CN" sz="3200" b="1" dirty="0" smtClean="0"/>
              <a:t>3</a:t>
            </a:r>
            <a:r>
              <a:rPr lang="zh-CN" altLang="en-US" sz="3200" b="1" dirty="0" smtClean="0"/>
              <a:t>、结论是没有一个义人，就是合符神标准的人；</a:t>
            </a:r>
            <a:endParaRPr lang="en-US" altLang="zh-CN" sz="3200" b="1" dirty="0" smtClean="0"/>
          </a:p>
          <a:p>
            <a:pPr marL="0" indent="0">
              <a:buNone/>
            </a:pPr>
            <a:r>
              <a:rPr lang="en-US" altLang="zh-CN" sz="3200" b="1" dirty="0"/>
              <a:t>	</a:t>
            </a:r>
            <a:r>
              <a:rPr lang="en-US" altLang="zh-CN" sz="3200" b="1" dirty="0" smtClean="0"/>
              <a:t>4</a:t>
            </a:r>
            <a:r>
              <a:rPr lang="zh-CN" altLang="en-US" sz="3200" b="1" dirty="0" smtClean="0"/>
              <a:t>、律法的消极功用是叫人知罪，但这并非律法的全部作用。</a:t>
            </a:r>
            <a:endParaRPr lang="en-US" altLang="zh-CN" sz="3200" b="1" dirty="0" smtClean="0"/>
          </a:p>
          <a:p>
            <a:pPr marL="0" indent="0">
              <a:buNone/>
            </a:pP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xmlns="" val="10289511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000" b="1" dirty="0"/>
              <a:t>一、保罗论“因信称义”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82588" y="1742739"/>
            <a:ext cx="9622024" cy="49538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3200" b="1" dirty="0" smtClean="0"/>
              <a:t>（二）因信称义</a:t>
            </a:r>
            <a:r>
              <a:rPr lang="zh-CN" altLang="en-US" sz="2000" dirty="0" smtClean="0"/>
              <a:t>（三</a:t>
            </a:r>
            <a:r>
              <a:rPr lang="en-US" altLang="zh-CN" sz="2000" dirty="0" smtClean="0"/>
              <a:t>21-31</a:t>
            </a:r>
            <a:r>
              <a:rPr lang="zh-CN" altLang="en-US" sz="2000" dirty="0" smtClean="0"/>
              <a:t>）</a:t>
            </a:r>
            <a:endParaRPr lang="en-US" altLang="zh-CN" sz="2000" dirty="0" smtClean="0"/>
          </a:p>
          <a:p>
            <a:pPr marL="0" indent="0">
              <a:buNone/>
            </a:pPr>
            <a:r>
              <a:rPr lang="en-US" altLang="zh-CN" sz="2800" b="1" dirty="0" smtClean="0"/>
              <a:t>1</a:t>
            </a:r>
            <a:r>
              <a:rPr lang="zh-CN" altLang="en-US" sz="2800" b="1" dirty="0" smtClean="0"/>
              <a:t>、神使原本不义的人得以称义；而且不是根据人的行为或行律法，而是根据他们对耶稣基督的信心（三</a:t>
            </a:r>
            <a:r>
              <a:rPr lang="en-US" altLang="zh-CN" sz="2800" b="1" dirty="0" smtClean="0"/>
              <a:t>22-24</a:t>
            </a:r>
            <a:r>
              <a:rPr lang="zh-CN" altLang="en-US" sz="2800" b="1" dirty="0" smtClean="0"/>
              <a:t>）。</a:t>
            </a:r>
            <a:endParaRPr lang="en-US" altLang="zh-CN" sz="2800" b="1" dirty="0" smtClean="0"/>
          </a:p>
          <a:p>
            <a:pPr marL="0" indent="0">
              <a:buNone/>
            </a:pPr>
            <a:r>
              <a:rPr lang="en-US" altLang="zh-CN" sz="2800" b="1" dirty="0" smtClean="0"/>
              <a:t>2</a:t>
            </a:r>
            <a:r>
              <a:rPr lang="zh-CN" altLang="en-US" sz="2800" b="1" dirty="0" smtClean="0"/>
              <a:t>、神这样做的时候，“显明了他的义”。这就是说，神的义是“在律法之外”、不依据人的行为而显明出来（三</a:t>
            </a:r>
            <a:r>
              <a:rPr lang="en-US" altLang="zh-CN" sz="2800" b="1" dirty="0" smtClean="0"/>
              <a:t>21</a:t>
            </a:r>
            <a:r>
              <a:rPr lang="zh-CN" altLang="en-US" sz="2800" b="1" dirty="0" smtClean="0"/>
              <a:t>，</a:t>
            </a:r>
            <a:r>
              <a:rPr lang="en-US" altLang="zh-CN" sz="2800" b="1" dirty="0" smtClean="0"/>
              <a:t>25</a:t>
            </a:r>
            <a:r>
              <a:rPr lang="zh-CN" altLang="en-US" sz="2800" b="1" dirty="0" smtClean="0"/>
              <a:t>）。</a:t>
            </a:r>
            <a:endParaRPr lang="en-US" altLang="zh-CN" sz="2800" b="1" dirty="0" smtClean="0"/>
          </a:p>
          <a:p>
            <a:pPr marL="0" indent="0">
              <a:buNone/>
            </a:pPr>
            <a:r>
              <a:rPr lang="en-US" altLang="zh-CN" sz="2800" b="1" dirty="0" smtClean="0"/>
              <a:t>3</a:t>
            </a:r>
            <a:r>
              <a:rPr lang="zh-CN" altLang="en-US" sz="2800" b="1" dirty="0" smtClean="0"/>
              <a:t>、罪人本因罪不能被称为义，但是基督作为“赎罪祭”，背负他们的罪被钉在十字架上，神就可以宣告罪人为义。这是神显明公义的另一种方式，即救赎的公义，而不是审判的公义。</a:t>
            </a:r>
            <a:endParaRPr lang="en-US" altLang="zh-CN" sz="2800" b="1" dirty="0" smtClean="0"/>
          </a:p>
          <a:p>
            <a:pPr marL="0" indent="0">
              <a:buNone/>
            </a:pPr>
            <a:r>
              <a:rPr lang="en-US" altLang="zh-CN" sz="2800" b="1" dirty="0" smtClean="0"/>
              <a:t>4</a:t>
            </a:r>
            <a:r>
              <a:rPr lang="zh-CN" altLang="en-US" sz="2800" b="1" dirty="0" smtClean="0"/>
              <a:t>、因此，因信称义其实是神救赎罪人的公义，它是通过一种法庭宣告的方式表述的。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xmlns="" val="15736689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000" b="1" dirty="0"/>
              <a:t>一、保罗论“因信称义”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	</a:t>
            </a:r>
            <a:r>
              <a:rPr lang="zh-CN" altLang="en-US" sz="4000" b="1" dirty="0" smtClean="0"/>
              <a:t>（三）神信实守约的公义</a:t>
            </a:r>
            <a:r>
              <a:rPr lang="zh-CN" altLang="en-US" sz="2800" b="1" dirty="0" smtClean="0"/>
              <a:t>（四</a:t>
            </a:r>
            <a:r>
              <a:rPr lang="en-US" altLang="zh-CN" sz="2800" b="1" dirty="0" smtClean="0"/>
              <a:t>1-25</a:t>
            </a:r>
            <a:r>
              <a:rPr lang="zh-CN" altLang="en-US" sz="2800" b="1" dirty="0" smtClean="0"/>
              <a:t>）</a:t>
            </a:r>
            <a:endParaRPr lang="en-US" altLang="zh-CN" sz="2800" b="1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zh-CN" altLang="en-US" sz="3600" b="1" dirty="0" smtClean="0"/>
              <a:t>从“因信称义”的亮光出发，讨论亚伯拉罕之约与大卫之约，说明神救赎罪人的公义也就是神信实守约的公义。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xmlns="" val="5531692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/>
              <a:t>一、保罗论“因信称义”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707776"/>
            <a:ext cx="8915400" cy="489473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CN" altLang="en-US" sz="3200" b="1" dirty="0" smtClean="0"/>
              <a:t>（</a:t>
            </a:r>
            <a:r>
              <a:rPr lang="zh-CN" altLang="en-US" sz="3200" b="1" dirty="0" smtClean="0"/>
              <a:t>四）因信称义及与神和好</a:t>
            </a:r>
            <a:r>
              <a:rPr lang="zh-CN" altLang="en-US" sz="2000" dirty="0" smtClean="0"/>
              <a:t>（五</a:t>
            </a:r>
            <a:r>
              <a:rPr lang="en-US" altLang="zh-CN" sz="2000" dirty="0" smtClean="0"/>
              <a:t>1-11</a:t>
            </a:r>
            <a:r>
              <a:rPr lang="zh-CN" altLang="en-US" sz="2000" dirty="0" smtClean="0"/>
              <a:t>）</a:t>
            </a:r>
            <a:endParaRPr lang="en-US" altLang="zh-CN" sz="2000" dirty="0" smtClean="0"/>
          </a:p>
          <a:p>
            <a:pPr marL="0" indent="0">
              <a:buNone/>
            </a:pPr>
            <a:r>
              <a:rPr lang="en-US" altLang="zh-CN" sz="2000" dirty="0" smtClean="0"/>
              <a:t>	</a:t>
            </a:r>
            <a:r>
              <a:rPr lang="en-US" altLang="zh-CN" sz="2800" b="1" dirty="0" smtClean="0"/>
              <a:t>1</a:t>
            </a:r>
            <a:r>
              <a:rPr lang="zh-CN" altLang="en-US" sz="2800" b="1" dirty="0" smtClean="0"/>
              <a:t>、保罗在这一段继续扩展对福音的解说，并从因信称义扩展到与神和好，再扩展到“盼望神的荣耀”（五</a:t>
            </a:r>
            <a:r>
              <a:rPr lang="en-US" altLang="zh-CN" sz="2800" b="1" dirty="0" smtClean="0"/>
              <a:t>2</a:t>
            </a:r>
            <a:r>
              <a:rPr lang="zh-CN" altLang="en-US" sz="2800" b="1" dirty="0" smtClean="0"/>
              <a:t>）。</a:t>
            </a:r>
            <a:endParaRPr lang="en-US" altLang="zh-CN" sz="2800" b="1" dirty="0" smtClean="0"/>
          </a:p>
          <a:p>
            <a:pPr marL="0" indent="0">
              <a:buNone/>
            </a:pPr>
            <a:r>
              <a:rPr lang="en-US" sz="2800" b="1" dirty="0" smtClean="0"/>
              <a:t>	</a:t>
            </a:r>
            <a:r>
              <a:rPr lang="en-US" altLang="zh-CN" sz="2800" b="1" dirty="0" smtClean="0"/>
              <a:t>2</a:t>
            </a:r>
            <a:r>
              <a:rPr lang="zh-CN" altLang="en-US" sz="2800" b="1" dirty="0" smtClean="0"/>
              <a:t>、接着保罗论到“圣灵将神的爱浇灌在我们心里”（五</a:t>
            </a:r>
            <a:r>
              <a:rPr lang="en-US" altLang="zh-CN" sz="2800" b="1" dirty="0" smtClean="0"/>
              <a:t>5</a:t>
            </a:r>
            <a:r>
              <a:rPr lang="zh-CN" altLang="en-US" sz="2800" b="1" dirty="0" smtClean="0"/>
              <a:t>）。</a:t>
            </a:r>
            <a:endParaRPr lang="en-US" altLang="zh-CN" sz="2800" b="1" dirty="0" smtClean="0"/>
          </a:p>
          <a:p>
            <a:pPr marL="0" indent="0">
              <a:buNone/>
            </a:pPr>
            <a:r>
              <a:rPr lang="en-US" altLang="zh-CN" sz="2800" b="1" dirty="0"/>
              <a:t>	</a:t>
            </a:r>
            <a:r>
              <a:rPr lang="en-US" altLang="zh-CN" sz="2800" b="1" dirty="0" smtClean="0"/>
              <a:t>3</a:t>
            </a:r>
            <a:r>
              <a:rPr lang="zh-CN" altLang="en-US" sz="2800" b="1" dirty="0" smtClean="0"/>
              <a:t>、在这里，保罗从神救赎罪人的公义转到神的爱：“唯有基督在我们还作罪人的时候为我们死，神的爱就在此向我们显明了。”（五</a:t>
            </a:r>
            <a:r>
              <a:rPr lang="en-US" altLang="zh-CN" sz="2800" b="1" dirty="0" smtClean="0"/>
              <a:t>8</a:t>
            </a:r>
            <a:r>
              <a:rPr lang="zh-CN" altLang="en-US" sz="2800" b="1" dirty="0" smtClean="0"/>
              <a:t>）</a:t>
            </a:r>
            <a:endParaRPr lang="en-US" altLang="zh-CN" sz="2800" b="1" dirty="0" smtClean="0"/>
          </a:p>
          <a:p>
            <a:pPr marL="0" indent="0">
              <a:buNone/>
            </a:pPr>
            <a:r>
              <a:rPr lang="en-US" sz="2800" b="1" dirty="0"/>
              <a:t>	</a:t>
            </a:r>
            <a:r>
              <a:rPr lang="en-US" altLang="zh-CN" sz="2800" b="1" dirty="0" smtClean="0"/>
              <a:t>4</a:t>
            </a:r>
            <a:r>
              <a:rPr lang="zh-CN" altLang="en-US" sz="2800" b="1" dirty="0" smtClean="0"/>
              <a:t>、接下来是一首颂歌，预示一个主题段落的落幕。（五</a:t>
            </a:r>
            <a:r>
              <a:rPr lang="en-US" altLang="zh-CN" sz="2800" b="1" dirty="0" smtClean="0"/>
              <a:t>9-11</a:t>
            </a:r>
            <a:r>
              <a:rPr lang="zh-CN" altLang="en-US" sz="2800" b="1" dirty="0" smtClean="0"/>
              <a:t>）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xmlns="" val="2245339465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Custom 1">
      <a:majorFont>
        <a:latin typeface="Century Gothic"/>
        <a:ea typeface="Microsoft YaHei UI"/>
        <a:cs typeface=""/>
      </a:majorFont>
      <a:minorFont>
        <a:latin typeface="Century Gothic"/>
        <a:ea typeface="Microsoft YaHei UI"/>
        <a:cs typeface="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4639</TotalTime>
  <Words>2771</Words>
  <Application>Microsoft Office PowerPoint</Application>
  <PresentationFormat>Custom</PresentationFormat>
  <Paragraphs>186</Paragraphs>
  <Slides>33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8" baseType="lpstr">
      <vt:lpstr>Arial</vt:lpstr>
      <vt:lpstr>Microsoft YaHei UI</vt:lpstr>
      <vt:lpstr>Wingdings 3</vt:lpstr>
      <vt:lpstr>Century Gothic</vt:lpstr>
      <vt:lpstr>Wisp</vt:lpstr>
      <vt:lpstr>三类得胜者与 基督之死的包括性  ③保罗论三类得胜</vt:lpstr>
      <vt:lpstr>《三类得胜者与基督之死的包括性》</vt:lpstr>
      <vt:lpstr>《三类得胜者与基督之死的包括性》</vt:lpstr>
      <vt:lpstr>3、保罗论三类得胜者 </vt:lpstr>
      <vt:lpstr>一、保罗论“因信称义”</vt:lpstr>
      <vt:lpstr>一、保罗论“因信称义”</vt:lpstr>
      <vt:lpstr>一、保罗论“因信称义”</vt:lpstr>
      <vt:lpstr>一、保罗论“因信称义”</vt:lpstr>
      <vt:lpstr>一、保罗论“因信称义”</vt:lpstr>
      <vt:lpstr>一、第一类得胜者</vt:lpstr>
      <vt:lpstr>一、第一类得胜者</vt:lpstr>
      <vt:lpstr>一、第一类得胜者</vt:lpstr>
      <vt:lpstr>一、第一类得胜者</vt:lpstr>
      <vt:lpstr>一、第一类得胜者</vt:lpstr>
      <vt:lpstr>二、第二类得胜者：随从圣灵、治死肉体（罗七章，八1-16） </vt:lpstr>
      <vt:lpstr>二、第二类得胜者</vt:lpstr>
      <vt:lpstr>三、第三类得胜者：与基督一同受苦，一同得荣耀 （八17-39）  </vt:lpstr>
      <vt:lpstr>三、第三类得胜者</vt:lpstr>
      <vt:lpstr>三、第一类得胜者</vt:lpstr>
      <vt:lpstr>三、第三类得胜者</vt:lpstr>
      <vt:lpstr>三、第三类得胜者</vt:lpstr>
      <vt:lpstr>三、第三类得胜者</vt:lpstr>
      <vt:lpstr>三、第三类得胜者</vt:lpstr>
      <vt:lpstr>三、第三类得胜者</vt:lpstr>
      <vt:lpstr>三、第三类得胜者</vt:lpstr>
      <vt:lpstr>三、第三类得胜者</vt:lpstr>
      <vt:lpstr>三、第三类得胜者</vt:lpstr>
      <vt:lpstr>三、第三类得胜者</vt:lpstr>
      <vt:lpstr>三、第三类得胜者</vt:lpstr>
      <vt:lpstr>三、第三类得胜者</vt:lpstr>
      <vt:lpstr>三、第三类得胜者</vt:lpstr>
      <vt:lpstr>三、第三类得胜者</vt:lpstr>
      <vt:lpstr>三、第三类得胜者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Guo, Angang</dc:creator>
  <cp:lastModifiedBy>agcf</cp:lastModifiedBy>
  <cp:revision>33</cp:revision>
  <dcterms:created xsi:type="dcterms:W3CDTF">2019-02-17T20:29:28Z</dcterms:created>
  <dcterms:modified xsi:type="dcterms:W3CDTF">2019-05-24T17:57:07Z</dcterms:modified>
</cp:coreProperties>
</file>