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97" r:id="rId1"/>
  </p:sldMasterIdLst>
  <p:sldIdLst>
    <p:sldId id="256" r:id="rId2"/>
    <p:sldId id="257" r:id="rId3"/>
    <p:sldId id="259" r:id="rId4"/>
    <p:sldId id="268" r:id="rId5"/>
    <p:sldId id="269" r:id="rId6"/>
    <p:sldId id="270" r:id="rId7"/>
    <p:sldId id="274" r:id="rId8"/>
    <p:sldId id="271" r:id="rId9"/>
    <p:sldId id="289" r:id="rId10"/>
    <p:sldId id="290" r:id="rId11"/>
    <p:sldId id="272" r:id="rId12"/>
    <p:sldId id="291" r:id="rId13"/>
    <p:sldId id="275" r:id="rId14"/>
    <p:sldId id="276" r:id="rId15"/>
    <p:sldId id="277" r:id="rId16"/>
    <p:sldId id="292" r:id="rId17"/>
    <p:sldId id="278" r:id="rId18"/>
    <p:sldId id="279" r:id="rId19"/>
    <p:sldId id="280" r:id="rId20"/>
    <p:sldId id="281" r:id="rId21"/>
    <p:sldId id="282" r:id="rId22"/>
    <p:sldId id="284" r:id="rId23"/>
    <p:sldId id="285" r:id="rId24"/>
    <p:sldId id="287" r:id="rId25"/>
    <p:sldId id="288" r:id="rId26"/>
    <p:sldId id="286" r:id="rId27"/>
  </p:sldIdLst>
  <p:sldSz cx="12192000" cy="6858000"/>
  <p:notesSz cx="6858000" cy="9144000"/>
  <p:embeddedFontLst>
    <p:embeddedFont>
      <p:font typeface="Microsoft YaHei UI" panose="020B0503020204020204" pitchFamily="34" charset="-122"/>
      <p:regular r:id="rId28"/>
      <p:bold r:id="rId29"/>
    </p:embeddedFont>
    <p:embeddedFont>
      <p:font typeface="Wingdings 3" panose="05040102010807070707" pitchFamily="18" charset="2"/>
      <p:regular r:id="rId30"/>
    </p:embeddedFont>
    <p:embeddedFont>
      <p:font typeface="Century Gothic" panose="020B0502020202020204" pitchFamily="34" charset="0"/>
      <p:regular r:id="rId31"/>
      <p:bold r:id="rId32"/>
      <p:italic r:id="rId33"/>
      <p:boldItalic r:id="rId3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B3C777-169D-4082-A6D0-2FF6E6D139AD}" v="110" dt="2019-02-21T06:31:11.948"/>
    <p1510:client id="{D0B90263-FB49-40D7-914F-962BA8FBD7A8}" v="2" dt="2019-02-21T06:44:04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theme" Target="theme/theme1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3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ang Guo" userId="34541361ae81b9e3" providerId="LiveId" clId="{D0B90263-FB49-40D7-914F-962BA8FBD7A8}"/>
    <pc:docChg chg="custSel modSld">
      <pc:chgData name="Angang Guo" userId="34541361ae81b9e3" providerId="LiveId" clId="{D0B90263-FB49-40D7-914F-962BA8FBD7A8}" dt="2019-02-21T06:44:18.750" v="7" actId="27636"/>
      <pc:docMkLst>
        <pc:docMk/>
      </pc:docMkLst>
      <pc:sldChg chg="modSp">
        <pc:chgData name="Angang Guo" userId="34541361ae81b9e3" providerId="LiveId" clId="{D0B90263-FB49-40D7-914F-962BA8FBD7A8}" dt="2019-02-21T06:44:18.750" v="7" actId="27636"/>
        <pc:sldMkLst>
          <pc:docMk/>
          <pc:sldMk cId="2237909219" sldId="256"/>
        </pc:sldMkLst>
        <pc:spChg chg="mod">
          <ac:chgData name="Angang Guo" userId="34541361ae81b9e3" providerId="LiveId" clId="{D0B90263-FB49-40D7-914F-962BA8FBD7A8}" dt="2019-02-21T06:44:10.904" v="5" actId="403"/>
          <ac:spMkLst>
            <pc:docMk/>
            <pc:sldMk cId="2237909219" sldId="256"/>
            <ac:spMk id="2" creationId="{97DC07AC-8893-4AAF-A83E-793537D08E8F}"/>
          </ac:spMkLst>
        </pc:spChg>
        <pc:spChg chg="mod">
          <ac:chgData name="Angang Guo" userId="34541361ae81b9e3" providerId="LiveId" clId="{D0B90263-FB49-40D7-914F-962BA8FBD7A8}" dt="2019-02-21T06:44:18.750" v="7" actId="27636"/>
          <ac:spMkLst>
            <pc:docMk/>
            <pc:sldMk cId="2237909219" sldId="256"/>
            <ac:spMk id="3" creationId="{40E7ED46-FDBE-48C9-AAA2-4425A992A3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3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23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98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4873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76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1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8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6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06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248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9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074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4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3F4B6-1CCE-41EC-B9DE-0C9E854579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602E71-3575-47A8-8BDE-91CE4B3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9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C07AC-8893-4AAF-A83E-793537D08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288099"/>
            <a:ext cx="9031484" cy="4070959"/>
          </a:xfrm>
        </p:spPr>
        <p:txBody>
          <a:bodyPr anchor="b">
            <a:no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4800" b="1" dirty="0">
                <a:latin typeface="+mj-ea"/>
              </a:rPr>
              <a:t>三类得胜者与</a:t>
            </a:r>
            <a:r>
              <a:rPr lang="en-US" altLang="zh-CN" sz="4800" b="1" dirty="0">
                <a:latin typeface="+mj-ea"/>
              </a:rPr>
              <a:t/>
            </a:r>
            <a:br>
              <a:rPr lang="en-US" altLang="zh-CN" sz="4800" b="1" dirty="0">
                <a:latin typeface="+mj-ea"/>
              </a:rPr>
            </a:br>
            <a:r>
              <a:rPr lang="zh-CN" altLang="en-US" sz="4800" b="1" dirty="0">
                <a:latin typeface="+mj-ea"/>
              </a:rPr>
              <a:t>基督之死的包括性</a:t>
            </a:r>
            <a:r>
              <a:rPr lang="en-US" altLang="zh-CN" sz="6000" b="1" dirty="0">
                <a:latin typeface="+mj-ea"/>
              </a:rPr>
              <a:t/>
            </a:r>
            <a:br>
              <a:rPr lang="en-US" altLang="zh-CN" sz="6000" b="1" dirty="0">
                <a:latin typeface="+mj-ea"/>
              </a:rPr>
            </a:br>
            <a:r>
              <a:rPr lang="en-US" altLang="zh-CN" sz="6000" b="1" dirty="0">
                <a:latin typeface="+mj-ea"/>
              </a:rPr>
              <a:t/>
            </a:r>
            <a:br>
              <a:rPr lang="en-US" altLang="zh-CN" sz="6000" b="1" dirty="0">
                <a:latin typeface="+mj-ea"/>
              </a:rPr>
            </a:br>
            <a:r>
              <a:rPr lang="en-US" altLang="zh-CN" b="1" dirty="0">
                <a:solidFill>
                  <a:srgbClr val="C00000"/>
                </a:solidFill>
                <a:latin typeface="+mj-ea"/>
              </a:rPr>
              <a:t>②</a:t>
            </a:r>
            <a:r>
              <a:rPr lang="zh-CN" altLang="en-US" sz="4400" b="1" dirty="0">
                <a:solidFill>
                  <a:srgbClr val="C00000"/>
                </a:solidFill>
                <a:latin typeface="+mj-ea"/>
              </a:rPr>
              <a:t>三类得胜者的预表</a:t>
            </a:r>
            <a:endParaRPr lang="en-US" sz="6000" dirty="0">
              <a:solidFill>
                <a:srgbClr val="C00000"/>
              </a:solidFill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7ED46-FDBE-48C9-AAA2-4425A992A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pPr algn="ctr"/>
            <a:r>
              <a:rPr lang="zh-CN" altLang="en-US" sz="4000" dirty="0">
                <a:solidFill>
                  <a:srgbClr val="2A1A00"/>
                </a:solidFill>
                <a:latin typeface="+mn-ea"/>
              </a:rPr>
              <a:t>周小安牧师</a:t>
            </a:r>
            <a:endParaRPr lang="en-US" sz="4000" dirty="0">
              <a:solidFill>
                <a:srgbClr val="2A1A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37909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二、第一类得胜者：过红海、胜过世界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1074" y="1905000"/>
            <a:ext cx="9643538" cy="42806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dirty="0" smtClean="0"/>
              <a:t>      （</a:t>
            </a:r>
            <a:r>
              <a:rPr lang="zh-CN" altLang="en-US" sz="3600" dirty="0"/>
              <a:t>二）过红海的救恩</a:t>
            </a:r>
            <a:r>
              <a:rPr lang="en-US" altLang="zh-CN" sz="3600" dirty="0"/>
              <a:t>/</a:t>
            </a:r>
            <a:r>
              <a:rPr lang="zh-CN" altLang="en-US" sz="3600" dirty="0"/>
              <a:t>灵性预表</a:t>
            </a:r>
          </a:p>
          <a:p>
            <a:r>
              <a:rPr lang="zh-CN" altLang="en-US" sz="3600" dirty="0" smtClean="0"/>
              <a:t>过红海的救恩</a:t>
            </a:r>
            <a:r>
              <a:rPr lang="en-US" altLang="zh-CN" sz="3600" dirty="0" smtClean="0"/>
              <a:t>/</a:t>
            </a:r>
            <a:r>
              <a:rPr lang="zh-CN" altLang="en-US" sz="3600" dirty="0" smtClean="0"/>
              <a:t>灵性预表就是胜过世界。</a:t>
            </a:r>
            <a:endParaRPr lang="en-US" altLang="zh-CN" sz="3600" dirty="0" smtClean="0"/>
          </a:p>
          <a:p>
            <a:r>
              <a:rPr lang="zh-CN" altLang="en-US" sz="3600" dirty="0"/>
              <a:t>避</a:t>
            </a:r>
            <a:r>
              <a:rPr lang="zh-CN" altLang="en-US" sz="3600" dirty="0" smtClean="0"/>
              <a:t>免罗得的错误：渐渐挪移帐幕，直到所多玛，预表信徒一步步向世界妥协。</a:t>
            </a:r>
            <a:endParaRPr lang="en-US" altLang="zh-CN" sz="3600" dirty="0" smtClean="0"/>
          </a:p>
          <a:p>
            <a:r>
              <a:rPr lang="zh-CN" altLang="en-US" sz="3600" dirty="0" smtClean="0"/>
              <a:t>过红海的经历不是指身体脱离世界，而是指在心里受割礼，在价值观和人生观上脱离世界的体系。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1401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4"/>
            <a:ext cx="9025004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二、第一类得胜者：过红海、胜过世界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6795" y="1515650"/>
            <a:ext cx="9908087" cy="5342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（二）过红海的救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恩</a:t>
            </a:r>
            <a:r>
              <a:rPr lang="en-US" altLang="zh-CN" sz="4000" spc="14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灵性预表</a:t>
            </a:r>
            <a:endParaRPr lang="en-US" altLang="zh-CN" sz="4000" spc="14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zh-CN" sz="4000" spc="14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这正是水礼所预表的救恩</a:t>
            </a:r>
            <a:r>
              <a:rPr lang="en-US" altLang="zh-CN" sz="4000" spc="14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smtClean="0">
                <a:solidFill>
                  <a:schemeClr val="tx1"/>
                </a:solidFill>
                <a:latin typeface="+mn-ea"/>
              </a:rPr>
              <a:t>灵性经验。</a:t>
            </a:r>
            <a:endParaRPr lang="zh-CN" altLang="en-US" sz="4000" spc="140" dirty="0">
              <a:solidFill>
                <a:schemeClr val="tx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zh-CN" altLang="en-US" sz="3800" b="1" spc="140" dirty="0">
                <a:solidFill>
                  <a:schemeClr val="accent1"/>
                </a:solidFill>
                <a:latin typeface="+mn-ea"/>
              </a:rPr>
              <a:t>罗六</a:t>
            </a:r>
            <a:r>
              <a:rPr lang="en-US" altLang="zh-CN" sz="3800" b="1" spc="140" dirty="0">
                <a:solidFill>
                  <a:schemeClr val="accent1"/>
                </a:solidFill>
                <a:latin typeface="+mn-ea"/>
              </a:rPr>
              <a:t>3-4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：“岂不知我们这受洗归入基督耶稣的人，是受洗归入他的死吗？所以，我们籍着洗礼归入死，和他一同埋葬，原是叫我们一举一动有新生的样式，像基督籍着父的荣耀从死里复活一样。</a:t>
            </a:r>
            <a:r>
              <a:rPr lang="zh-CN" altLang="en-US" sz="3800" spc="140" dirty="0" smtClean="0">
                <a:solidFill>
                  <a:schemeClr val="accent1"/>
                </a:solidFill>
                <a:latin typeface="+mn-ea"/>
              </a:rPr>
              <a:t>”</a:t>
            </a:r>
            <a:endParaRPr lang="zh-CN" altLang="en-US" sz="38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19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346" y="624110"/>
            <a:ext cx="9611267" cy="860445"/>
          </a:xfrm>
        </p:spPr>
        <p:txBody>
          <a:bodyPr/>
          <a:lstStyle/>
          <a:p>
            <a:r>
              <a:rPr lang="zh-CN" altLang="en-US" dirty="0"/>
              <a:t>二、第一类得胜者：过红海、胜过世界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922" y="1731981"/>
            <a:ext cx="9503690" cy="41792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2800" b="1" dirty="0" smtClean="0"/>
              <a:t>（</a:t>
            </a:r>
            <a:r>
              <a:rPr lang="zh-CN" altLang="en-US" sz="2800" b="1" dirty="0"/>
              <a:t>三）一定不要植入芯片</a:t>
            </a:r>
            <a:r>
              <a:rPr lang="zh-CN" altLang="en-US" sz="2800" b="1" dirty="0" smtClean="0"/>
              <a:t>！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	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启十八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：“我又听见从天上有声音说：‘我的民哪，你们要从那城出来，免得与她一同有罪，受她所受的灾殃。”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2800" b="1" dirty="0" smtClean="0"/>
              <a:t>	</a:t>
            </a:r>
            <a:r>
              <a:rPr lang="zh-CN" altLang="en-US" sz="2800" b="1" dirty="0" smtClean="0"/>
              <a:t>“巴比伦城”在这里预表“世界系统”，就是世界的价值系统和经济系统。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	</a:t>
            </a:r>
            <a:r>
              <a:rPr lang="zh-CN" altLang="en-US" sz="2800" b="1" dirty="0" smtClean="0"/>
              <a:t>在末日七年大灾难中，这个系统会集中体现在“人体晶片”上。</a:t>
            </a:r>
            <a:endParaRPr lang="en-US" altLang="zh-CN" sz="2800" b="1" dirty="0" smtClean="0"/>
          </a:p>
          <a:p>
            <a:pPr marL="0" indent="0">
              <a:buNone/>
            </a:pPr>
            <a:r>
              <a:rPr lang="en-US" altLang="zh-CN" sz="2800" b="1" dirty="0" smtClean="0"/>
              <a:t>	</a:t>
            </a:r>
            <a:r>
              <a:rPr lang="zh-CN" altLang="en-US" sz="2800" b="1" dirty="0" smtClean="0"/>
              <a:t>人体晶片不只是身份识别和个体定位，而且是世界系统的表征。</a:t>
            </a:r>
            <a:endParaRPr lang="en-US" altLang="zh-CN" sz="2800" b="1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272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5"/>
            <a:ext cx="9025004" cy="1120738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  <a:latin typeface="+mj-ea"/>
              </a:rPr>
              <a:t>三类得胜者的预表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996" y="1503123"/>
            <a:ext cx="9025003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三、第二类得胜者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：过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约旦河、移交主权，学习顺服</a:t>
            </a:r>
            <a:endParaRPr lang="en-US" sz="4000" spc="14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FC2C03-A5FC-4187-8533-6C15CFD4F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995" y="3429000"/>
            <a:ext cx="9025004" cy="199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67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4"/>
            <a:ext cx="9025004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1831" y="1742738"/>
            <a:ext cx="10103051" cy="5115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（一）过约旦河的救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恩</a:t>
            </a:r>
            <a:r>
              <a:rPr lang="en-US" altLang="zh-CN" sz="4000" spc="14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灵性预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表</a:t>
            </a:r>
          </a:p>
          <a:p>
            <a:pPr marL="400050" lvl="1" indent="0">
              <a:buNone/>
            </a:pPr>
            <a:r>
              <a:rPr lang="en-US" altLang="zh-CN" sz="38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、亚当性情的断流</a:t>
            </a:r>
          </a:p>
          <a:p>
            <a:pPr marL="400050" lvl="1" indent="0" algn="just">
              <a:buNone/>
            </a:pPr>
            <a:r>
              <a:rPr lang="en-US" altLang="zh-CN" sz="2800" b="1" spc="140" dirty="0" smtClean="0">
                <a:solidFill>
                  <a:schemeClr val="accent1"/>
                </a:solidFill>
                <a:latin typeface="+mn-ea"/>
              </a:rPr>
              <a:t>		</a:t>
            </a:r>
            <a:r>
              <a:rPr lang="zh-CN" altLang="en-US" sz="2800" b="1" spc="140" dirty="0" smtClean="0">
                <a:solidFill>
                  <a:schemeClr val="accent1"/>
                </a:solidFill>
                <a:latin typeface="+mn-ea"/>
              </a:rPr>
              <a:t>书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三</a:t>
            </a:r>
            <a:r>
              <a:rPr lang="en-US" altLang="zh-CN" sz="2800" b="1" spc="140" dirty="0">
                <a:solidFill>
                  <a:schemeClr val="accent1"/>
                </a:solidFill>
                <a:latin typeface="+mn-ea"/>
              </a:rPr>
              <a:t>15-16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：“他们到了约旦河，脚一入水（原来约旦河水灾收割的日子涨过两岸），那从上往下流的水，便在极远之地、撒拉但旁的亚当城那里停住，立起成垒；那往亚拉巴的海，就是盐海，下流的水全然断绝。于是百姓在耶利哥</a:t>
            </a:r>
            <a:r>
              <a:rPr lang="zh-CN" altLang="en-US" sz="2800" b="1" spc="140" dirty="0" smtClean="0">
                <a:solidFill>
                  <a:schemeClr val="accent1"/>
                </a:solidFill>
                <a:latin typeface="+mn-ea"/>
              </a:rPr>
              <a:t>的对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面过去了。</a:t>
            </a:r>
            <a:r>
              <a:rPr lang="zh-CN" altLang="en-US" sz="2800" b="1" spc="140" dirty="0" smtClean="0">
                <a:solidFill>
                  <a:schemeClr val="accent1"/>
                </a:solidFill>
                <a:latin typeface="+mn-ea"/>
              </a:rPr>
              <a:t>”</a:t>
            </a:r>
            <a:endParaRPr lang="en-US" altLang="zh-CN" sz="2800" b="1" spc="140" dirty="0" smtClean="0">
              <a:solidFill>
                <a:schemeClr val="accent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		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约旦河的水是在亚当城绝流的，表明过约旦河的得胜者，他从亚当来的旧生命流断绝了。</a:t>
            </a:r>
            <a:endParaRPr lang="en-US" sz="2800" b="1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4521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4"/>
            <a:ext cx="9025004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3346" y="1828800"/>
            <a:ext cx="1008153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（一）过约旦河的救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恩</a:t>
            </a:r>
            <a:r>
              <a:rPr lang="en-US" altLang="zh-CN" sz="4000" spc="14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灵性预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表</a:t>
            </a:r>
          </a:p>
          <a:p>
            <a:pPr marL="400050" lvl="1" indent="0">
              <a:buNone/>
            </a:pPr>
            <a:r>
              <a:rPr lang="en-US" altLang="zh-CN" sz="38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、“脱去旧人、穿上新人”</a:t>
            </a:r>
          </a:p>
          <a:p>
            <a:pPr marL="400050" lvl="1" indent="0" algn="just">
              <a:buNone/>
            </a:pPr>
            <a:r>
              <a:rPr lang="en-US" altLang="zh-CN" sz="3000" b="1" spc="140" dirty="0" smtClean="0">
                <a:solidFill>
                  <a:schemeClr val="accent1"/>
                </a:solidFill>
                <a:latin typeface="+mn-ea"/>
              </a:rPr>
              <a:t>		 </a:t>
            </a:r>
            <a:r>
              <a:rPr lang="zh-CN" altLang="en-US" sz="3000" b="1" spc="140" dirty="0" smtClean="0">
                <a:solidFill>
                  <a:schemeClr val="accent1"/>
                </a:solidFill>
                <a:latin typeface="+mn-ea"/>
              </a:rPr>
              <a:t>书</a:t>
            </a:r>
            <a:r>
              <a:rPr lang="zh-CN" altLang="en-US" sz="3000" b="1" spc="140" dirty="0">
                <a:solidFill>
                  <a:schemeClr val="accent1"/>
                </a:solidFill>
                <a:latin typeface="+mn-ea"/>
              </a:rPr>
              <a:t>四</a:t>
            </a:r>
            <a:r>
              <a:rPr lang="en-US" altLang="zh-CN" sz="3000" b="1" spc="140" dirty="0">
                <a:solidFill>
                  <a:schemeClr val="accent1"/>
                </a:solidFill>
                <a:latin typeface="+mn-ea"/>
              </a:rPr>
              <a:t>8-9</a:t>
            </a:r>
            <a:r>
              <a:rPr lang="zh-CN" altLang="en-US" sz="3000" b="1" spc="140" dirty="0">
                <a:solidFill>
                  <a:schemeClr val="accent1"/>
                </a:solidFill>
                <a:latin typeface="+mn-ea"/>
              </a:rPr>
              <a:t>：“以色列人就照约书亚所吩咐的，按着以色列人支派的数目，从约旦河中取了十二块石头，都遵耶和华所吩咐约书亚的行了。他们把石头带过去，到他们所住宿的地方，就放在那里。约书亚另把十二块石头立在约旦河中，在抬约柜的祭司脚站立的地方；直到今日，那石头还在那里。”</a:t>
            </a:r>
          </a:p>
          <a:p>
            <a:pPr marL="400050" lvl="1" indent="0">
              <a:buNone/>
            </a:pPr>
            <a:endParaRPr lang="zh-CN" altLang="en-US" sz="38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44323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045" y="624110"/>
            <a:ext cx="9331567" cy="1280890"/>
          </a:xfrm>
        </p:spPr>
        <p:txBody>
          <a:bodyPr/>
          <a:lstStyle/>
          <a:p>
            <a:r>
              <a:rPr lang="zh-CN" altLang="en-US" dirty="0"/>
              <a:t>三、第二类得胜者：过约旦河、移交主权，学习顺服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8193" y="1905000"/>
            <a:ext cx="9826419" cy="40062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zh-CN" altLang="en-US" sz="2400" b="1" dirty="0" smtClean="0"/>
              <a:t>（</a:t>
            </a:r>
            <a:r>
              <a:rPr lang="zh-CN" altLang="en-US" sz="2400" b="1" dirty="0"/>
              <a:t>一）过约旦河的救恩</a:t>
            </a:r>
            <a:r>
              <a:rPr lang="en-US" altLang="zh-CN" sz="2400" b="1" dirty="0"/>
              <a:t>/</a:t>
            </a:r>
            <a:r>
              <a:rPr lang="zh-CN" altLang="en-US" sz="2400" b="1" dirty="0"/>
              <a:t>灵性预表</a:t>
            </a:r>
          </a:p>
          <a:p>
            <a:pPr marL="0" indent="0">
              <a:buNone/>
            </a:pPr>
            <a:r>
              <a:rPr lang="en-US" altLang="zh-CN" sz="2400" b="1" dirty="0"/>
              <a:t>	 </a:t>
            </a:r>
            <a:r>
              <a:rPr lang="en-US" altLang="zh-CN" sz="2400" b="1" dirty="0" smtClean="0"/>
              <a:t>2</a:t>
            </a:r>
            <a:r>
              <a:rPr lang="zh-CN" altLang="en-US" sz="2400" b="1" dirty="0"/>
              <a:t>、“脱去旧人、穿上新人”</a:t>
            </a:r>
          </a:p>
          <a:p>
            <a:r>
              <a:rPr lang="zh-CN" altLang="en-US" sz="2400" b="1" dirty="0" smtClean="0"/>
              <a:t>十二块石头代表以色列十二个支派；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从约旦河河床上所取、并带进应许之地的十二块石头代表新以色列；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从约旦河东岸所取、并放在约旦河河床上的十二块石头，代表旧以色列；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过约旦河的先知性动作代表“脱去旧人、穿上新人”。（弗四</a:t>
            </a:r>
            <a:r>
              <a:rPr lang="en-US" altLang="zh-CN" sz="2400" b="1" dirty="0" smtClean="0"/>
              <a:t>20-24</a:t>
            </a:r>
            <a:r>
              <a:rPr lang="zh-CN" altLang="en-US" sz="2400" b="1" dirty="0" smtClean="0"/>
              <a:t>；西三</a:t>
            </a:r>
            <a:r>
              <a:rPr lang="en-US" altLang="zh-CN" sz="2400" b="1" dirty="0" smtClean="0"/>
              <a:t>5-11)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87513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315" y="382384"/>
            <a:ext cx="9579685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 smtClean="0">
                <a:latin typeface="+mj-ea"/>
              </a:rPr>
              <a:t>者：过</a:t>
            </a:r>
            <a:r>
              <a:rPr lang="zh-CN" altLang="en-US" sz="4400" b="1" dirty="0">
                <a:latin typeface="+mj-ea"/>
              </a:rPr>
              <a:t>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736" y="1850314"/>
            <a:ext cx="10587146" cy="5007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（一）过约旦河的救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恩</a:t>
            </a: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2800" b="1" spc="140" dirty="0" smtClean="0">
                <a:solidFill>
                  <a:schemeClr val="tx1"/>
                </a:solidFill>
                <a:latin typeface="+mn-ea"/>
              </a:rPr>
              <a:t>灵性预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表</a:t>
            </a:r>
          </a:p>
          <a:p>
            <a:pPr marL="400050" lvl="1" indent="0">
              <a:buNone/>
            </a:pPr>
            <a:r>
              <a:rPr lang="en-US" altLang="zh-CN" sz="2800" b="1" spc="140" dirty="0" smtClean="0">
                <a:solidFill>
                  <a:schemeClr val="tx1"/>
                </a:solidFill>
                <a:latin typeface="+mn-ea"/>
              </a:rPr>
              <a:t>  3</a:t>
            </a:r>
            <a:r>
              <a:rPr lang="zh-CN" altLang="en-US" sz="2800" b="1" spc="140" dirty="0">
                <a:solidFill>
                  <a:schemeClr val="tx1"/>
                </a:solidFill>
                <a:latin typeface="+mn-ea"/>
              </a:rPr>
              <a:t>、心灵的割礼</a:t>
            </a:r>
          </a:p>
          <a:p>
            <a:pPr marL="400050" lvl="1" indent="0" algn="just">
              <a:buNone/>
            </a:pPr>
            <a:r>
              <a:rPr lang="en-US" altLang="zh-CN" sz="2800" b="1" spc="140" dirty="0" smtClean="0">
                <a:solidFill>
                  <a:schemeClr val="accent1"/>
                </a:solidFill>
                <a:latin typeface="+mn-ea"/>
              </a:rPr>
              <a:t>			</a:t>
            </a:r>
            <a:r>
              <a:rPr lang="zh-CN" altLang="en-US" sz="2800" b="1" spc="140" dirty="0" smtClean="0">
                <a:solidFill>
                  <a:schemeClr val="accent1"/>
                </a:solidFill>
                <a:latin typeface="+mn-ea"/>
              </a:rPr>
              <a:t>书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五</a:t>
            </a:r>
            <a:r>
              <a:rPr lang="en-US" altLang="zh-CN" sz="2800" b="1" spc="140" dirty="0">
                <a:solidFill>
                  <a:schemeClr val="accent1"/>
                </a:solidFill>
                <a:latin typeface="+mn-ea"/>
              </a:rPr>
              <a:t>8-9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：“他们的子孙，就是耶和华所兴起来接续他们的，都没有受过割礼；因为在路上没有给他们行割礼，约书亚这才给他们行了。国民都受完了割礼，就住在营中自己的地方，等到痊愈了。耶和华对约书亚说：‘我今日将埃及的羞辱从你们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身上滚去了。’因此，那地方名叫吉甲，直到今日</a:t>
            </a:r>
            <a:r>
              <a:rPr lang="en-US" altLang="zh-CN" sz="2800" b="1" spc="140" dirty="0">
                <a:solidFill>
                  <a:schemeClr val="accent1"/>
                </a:solidFill>
                <a:latin typeface="+mn-ea"/>
              </a:rPr>
              <a:t>(‘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吉甲’就是‘滚’的意思</a:t>
            </a:r>
            <a:r>
              <a:rPr lang="en-US" altLang="zh-CN" sz="2800" b="1" spc="140" dirty="0">
                <a:solidFill>
                  <a:schemeClr val="accent1"/>
                </a:solidFill>
                <a:latin typeface="+mn-ea"/>
              </a:rPr>
              <a:t>)</a:t>
            </a:r>
            <a:r>
              <a:rPr lang="zh-CN" altLang="en-US" sz="2800" b="1" spc="140" dirty="0">
                <a:solidFill>
                  <a:schemeClr val="accent1"/>
                </a:solidFill>
                <a:latin typeface="+mn-ea"/>
              </a:rPr>
              <a:t>。”</a:t>
            </a:r>
          </a:p>
          <a:p>
            <a:pPr marL="400050" lvl="1" indent="0" algn="just">
              <a:buNone/>
            </a:pPr>
            <a:endParaRPr lang="zh-CN" altLang="en-US" sz="28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1901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315" y="382384"/>
            <a:ext cx="9579685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1828800"/>
            <a:ext cx="10511842" cy="5029200"/>
          </a:xfrm>
        </p:spPr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zh-CN" altLang="en-US" sz="3800" b="1" spc="140" dirty="0" smtClean="0">
                <a:solidFill>
                  <a:schemeClr val="tx1"/>
                </a:solidFill>
                <a:latin typeface="+mn-ea"/>
              </a:rPr>
              <a:t>旧约的割礼预表新约中心灵的割礼：</a:t>
            </a:r>
            <a:endParaRPr lang="en-US" altLang="zh-CN" sz="3800" b="1" spc="140" dirty="0" smtClean="0">
              <a:solidFill>
                <a:schemeClr val="tx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zh-CN" altLang="en-US" sz="3200" b="1" spc="140" dirty="0" smtClean="0">
                <a:solidFill>
                  <a:schemeClr val="accent1"/>
                </a:solidFill>
                <a:latin typeface="+mn-ea"/>
              </a:rPr>
              <a:t>西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二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11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：“你们在他里面，也受了不是人手所行的割礼，乃是基督使你们脱去肉体情欲的割礼。”</a:t>
            </a: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加五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24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：“凡属基督耶稣的人，是已经把肉体、连肉体的邪</a:t>
            </a:r>
            <a:r>
              <a:rPr lang="zh-CN" altLang="en-US" sz="3200" b="1" spc="140" dirty="0" smtClean="0">
                <a:solidFill>
                  <a:schemeClr val="accent1"/>
                </a:solidFill>
                <a:latin typeface="+mn-ea"/>
              </a:rPr>
              <a:t>情私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欲同钉在十字架上了。</a:t>
            </a:r>
            <a:r>
              <a:rPr lang="zh-CN" altLang="en-US" sz="3200" b="1" spc="140" dirty="0" smtClean="0">
                <a:solidFill>
                  <a:schemeClr val="accent1"/>
                </a:solidFill>
                <a:latin typeface="+mn-ea"/>
              </a:rPr>
              <a:t>”</a:t>
            </a:r>
            <a:endParaRPr lang="en-US" altLang="zh-CN" sz="3200" b="1" spc="140" dirty="0" smtClean="0">
              <a:solidFill>
                <a:schemeClr val="accent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心</a:t>
            </a:r>
            <a:r>
              <a:rPr lang="zh-CN" altLang="en-US" sz="3200" b="1" spc="140" dirty="0" smtClean="0">
                <a:solidFill>
                  <a:schemeClr val="tx1"/>
                </a:solidFill>
                <a:latin typeface="+mn-ea"/>
              </a:rPr>
              <a:t>灵的割礼就是除掉旧性情或“肉体”。是完全成圣的消极方面。</a:t>
            </a:r>
            <a:endParaRPr lang="zh-CN" altLang="en-US" sz="3200" b="1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6187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742" y="382384"/>
            <a:ext cx="9388258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871830"/>
            <a:ext cx="10146082" cy="4986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（二）认识买赎真理：换了主人</a:t>
            </a:r>
          </a:p>
          <a:p>
            <a:pPr marL="400050" lvl="1" indent="0" algn="just">
              <a:buNone/>
            </a:pPr>
            <a:r>
              <a:rPr lang="zh-CN" altLang="en-US" sz="3800" b="1" spc="140" dirty="0">
                <a:solidFill>
                  <a:schemeClr val="accent1"/>
                </a:solidFill>
                <a:latin typeface="+mn-ea"/>
              </a:rPr>
              <a:t>可十</a:t>
            </a:r>
            <a:r>
              <a:rPr lang="en-US" altLang="zh-CN" sz="3800" b="1" spc="140" dirty="0">
                <a:solidFill>
                  <a:schemeClr val="accent1"/>
                </a:solidFill>
                <a:latin typeface="+mn-ea"/>
              </a:rPr>
              <a:t>45</a:t>
            </a:r>
            <a:r>
              <a:rPr lang="en-US" altLang="zh-CN" sz="3800" spc="140" dirty="0">
                <a:solidFill>
                  <a:schemeClr val="accent1"/>
                </a:solidFill>
                <a:latin typeface="+mn-ea"/>
              </a:rPr>
              <a:t>: “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因为人子来</a:t>
            </a:r>
            <a:r>
              <a:rPr lang="en-US" altLang="zh-CN" sz="3800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并不是要受人的服事</a:t>
            </a:r>
            <a:r>
              <a:rPr lang="en-US" altLang="zh-CN" sz="3800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乃是要服事人；并且要舍命</a:t>
            </a:r>
            <a:r>
              <a:rPr lang="en-US" altLang="zh-CN" sz="3800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作多人的赎价。”</a:t>
            </a:r>
          </a:p>
          <a:p>
            <a:pPr marL="400050" lvl="1" indent="0" algn="just">
              <a:buNone/>
            </a:pPr>
            <a:r>
              <a:rPr lang="zh-CN" altLang="en-US" sz="3800" b="1" spc="140" dirty="0">
                <a:solidFill>
                  <a:schemeClr val="accent1"/>
                </a:solidFill>
                <a:latin typeface="+mn-ea"/>
              </a:rPr>
              <a:t>林前六</a:t>
            </a:r>
            <a:r>
              <a:rPr lang="en-US" altLang="zh-CN" sz="3800" b="1" spc="140" dirty="0">
                <a:solidFill>
                  <a:schemeClr val="accent1"/>
                </a:solidFill>
                <a:latin typeface="+mn-ea"/>
              </a:rPr>
              <a:t>19</a:t>
            </a:r>
            <a:r>
              <a:rPr lang="zh-CN" altLang="en-US" sz="3800" b="1" spc="140" dirty="0">
                <a:solidFill>
                  <a:schemeClr val="accent1"/>
                </a:solidFill>
                <a:latin typeface="+mn-ea"/>
              </a:rPr>
              <a:t>下</a:t>
            </a:r>
            <a:r>
              <a:rPr lang="en-US" altLang="zh-CN" sz="3800" b="1" spc="140" dirty="0">
                <a:solidFill>
                  <a:schemeClr val="accent1"/>
                </a:solidFill>
                <a:latin typeface="+mn-ea"/>
              </a:rPr>
              <a:t>-20</a:t>
            </a:r>
            <a:r>
              <a:rPr lang="en-US" altLang="zh-CN" sz="3800" spc="140" dirty="0">
                <a:solidFill>
                  <a:schemeClr val="accent1"/>
                </a:solidFill>
                <a:latin typeface="+mn-ea"/>
              </a:rPr>
              <a:t>: “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并且你们不是自己的人</a:t>
            </a:r>
            <a:r>
              <a:rPr lang="en-US" altLang="zh-CN" sz="3800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因为你们是重价买来的</a:t>
            </a:r>
            <a:r>
              <a:rPr lang="en-US" altLang="zh-CN" sz="3800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所以要在你们的身子上荣耀神。”</a:t>
            </a:r>
            <a:endParaRPr lang="zh-CN" altLang="en-US" sz="36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039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20738"/>
          </a:xfrm>
        </p:spPr>
        <p:txBody>
          <a:bodyPr>
            <a:normAutofit/>
          </a:bodyPr>
          <a:lstStyle/>
          <a:p>
            <a:pPr algn="ctr"/>
            <a:r>
              <a:rPr lang="en-US" altLang="zh-CN" sz="4400" b="1" dirty="0">
                <a:latin typeface="+mj-ea"/>
              </a:rPr>
              <a:t>《</a:t>
            </a:r>
            <a:r>
              <a:rPr lang="zh-CN" altLang="en-US" sz="4400" b="1" dirty="0">
                <a:latin typeface="+mj-ea"/>
              </a:rPr>
              <a:t>三类得胜者与基督之死的包括性</a:t>
            </a:r>
            <a:r>
              <a:rPr lang="en-US" altLang="zh-CN" sz="4400" b="1" dirty="0">
                <a:latin typeface="+mj-ea"/>
              </a:rPr>
              <a:t>》</a:t>
            </a:r>
            <a:endParaRPr 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553" y="1503123"/>
            <a:ext cx="8035446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1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、三类得胜者的应许</a:t>
            </a:r>
          </a:p>
          <a:p>
            <a:pPr marL="0" indent="0">
              <a:buNone/>
            </a:pPr>
            <a:r>
              <a:rPr lang="en-US" altLang="zh-CN" sz="4000" b="1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4000" b="1" dirty="0">
                <a:solidFill>
                  <a:schemeClr val="tx1"/>
                </a:solidFill>
                <a:latin typeface="+mn-ea"/>
              </a:rPr>
              <a:t>、三类得胜者的预表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3</a:t>
            </a:r>
            <a:r>
              <a:rPr lang="zh-CN" altLang="en-US" sz="4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、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保</a:t>
            </a:r>
            <a:r>
              <a:rPr lang="zh-CN" altLang="en-US" sz="4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罗论三类得胜</a:t>
            </a:r>
            <a:endParaRPr lang="zh-CN" altLang="en-US" sz="40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4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、基督之死的替代性与包括性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5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、基督之死的第三层包括性</a:t>
            </a:r>
          </a:p>
          <a:p>
            <a:pPr marL="0" indent="0">
              <a:buNone/>
            </a:pPr>
            <a:r>
              <a:rPr lang="en-US" altLang="zh-CN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6</a:t>
            </a:r>
            <a:r>
              <a:rPr lang="zh-CN" altLang="en-US" sz="40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、成为得胜者的福音原则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6288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742" y="382384"/>
            <a:ext cx="9388258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526" y="1818042"/>
            <a:ext cx="10296689" cy="4846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（二）认识买赎真理：换了主人</a:t>
            </a: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启五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9-10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：“他们唱新歌，说：‘你配拿书卷，配揭开七印，因为你曾被杀，用自己的血从各族、各方、各民、各国中买了人来，叫他们归于神，又叫他们</a:t>
            </a:r>
            <a:r>
              <a:rPr lang="zh-CN" altLang="en-US" sz="3200" b="1" spc="140" dirty="0" smtClean="0">
                <a:solidFill>
                  <a:schemeClr val="accent1"/>
                </a:solidFill>
                <a:latin typeface="+mn-ea"/>
              </a:rPr>
              <a:t>成为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国民，作祭司，归于神，在地上执掌王权。’” </a:t>
            </a:r>
            <a:endParaRPr lang="en-US" altLang="zh-CN" sz="3200" b="1" spc="140" dirty="0" smtClean="0">
              <a:solidFill>
                <a:schemeClr val="accent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zh-CN" altLang="en-US" sz="3200" b="1" spc="140" dirty="0" smtClean="0">
                <a:solidFill>
                  <a:schemeClr val="tx1"/>
                </a:solidFill>
                <a:latin typeface="+mn-ea"/>
              </a:rPr>
              <a:t>买赎的意思是将人从罪恶的捆绑和奴役中救出来，不再作罪的奴仆；</a:t>
            </a:r>
            <a:endParaRPr lang="en-US" altLang="zh-CN" sz="3200" b="1" spc="140" dirty="0" smtClean="0">
              <a:solidFill>
                <a:schemeClr val="tx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zh-CN" altLang="en-US" sz="3200" b="1" spc="140" dirty="0" smtClean="0">
                <a:solidFill>
                  <a:schemeClr val="tx1"/>
                </a:solidFill>
                <a:latin typeface="+mn-ea"/>
              </a:rPr>
              <a:t>这正是耶稣为我们所成就的，而他为此付上了生命和流血的代价。</a:t>
            </a:r>
            <a:r>
              <a:rPr lang="zh-CN" altLang="en-US" sz="3200" b="1" spc="140" dirty="0" smtClean="0">
                <a:solidFill>
                  <a:schemeClr val="accent1"/>
                </a:solidFill>
                <a:latin typeface="+mn-ea"/>
              </a:rPr>
              <a:t> </a:t>
            </a:r>
            <a:endParaRPr lang="zh-CN" altLang="en-US" sz="3200" b="1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30052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165" y="382384"/>
            <a:ext cx="9439835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4405" y="1785770"/>
            <a:ext cx="10350478" cy="5072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（二）认识买赎真理：换了主人</a:t>
            </a: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罗六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18: “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你们既从罪里得了释放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就作了义的奴仆。”</a:t>
            </a: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罗六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22: “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但现今你们既从罪里得了释放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作了神的奴仆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就有成圣的果子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, 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那结局就是永生。</a:t>
            </a:r>
            <a:r>
              <a:rPr lang="zh-CN" altLang="en-US" sz="3200" b="1" spc="140" dirty="0" smtClean="0">
                <a:solidFill>
                  <a:schemeClr val="accent1"/>
                </a:solidFill>
                <a:latin typeface="+mn-ea"/>
              </a:rPr>
              <a:t>”</a:t>
            </a:r>
            <a:endParaRPr lang="en-US" altLang="zh-CN" sz="3200" b="1" spc="140" dirty="0" smtClean="0">
              <a:solidFill>
                <a:schemeClr val="accent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买</a:t>
            </a:r>
            <a:r>
              <a:rPr lang="zh-CN" altLang="en-US" sz="3200" b="1" spc="140" dirty="0" smtClean="0">
                <a:solidFill>
                  <a:schemeClr val="tx1"/>
                </a:solidFill>
                <a:latin typeface="+mn-ea"/>
              </a:rPr>
              <a:t>赎有正反两面的意义：</a:t>
            </a:r>
            <a:endParaRPr lang="en-US" altLang="zh-CN" sz="3200" b="1" spc="140" dirty="0" smtClean="0">
              <a:solidFill>
                <a:schemeClr val="tx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负</a:t>
            </a:r>
            <a:r>
              <a:rPr lang="zh-CN" altLang="en-US" sz="3200" b="1" spc="140" dirty="0" smtClean="0">
                <a:solidFill>
                  <a:schemeClr val="tx1"/>
                </a:solidFill>
                <a:latin typeface="+mn-ea"/>
              </a:rPr>
              <a:t>面是：基督的血将我们从罪恶的权势下释放出来。</a:t>
            </a:r>
            <a:endParaRPr lang="en-US" altLang="zh-CN" sz="3200" b="1" spc="140" dirty="0" smtClean="0">
              <a:solidFill>
                <a:schemeClr val="tx1"/>
              </a:solidFill>
              <a:latin typeface="+mn-ea"/>
            </a:endParaRP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正</a:t>
            </a:r>
            <a:r>
              <a:rPr lang="zh-CN" altLang="en-US" sz="3200" b="1" spc="140" dirty="0" smtClean="0">
                <a:solidFill>
                  <a:schemeClr val="tx1"/>
                </a:solidFill>
                <a:latin typeface="+mn-ea"/>
              </a:rPr>
              <a:t>面是：我们不再作自己的主人，而是成了神的仆人。</a:t>
            </a:r>
            <a:endParaRPr lang="zh-CN" altLang="en-US" sz="3200" b="1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8264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769" y="382384"/>
            <a:ext cx="9644231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637" y="1730803"/>
            <a:ext cx="9908087" cy="5342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200" b="1" spc="140" dirty="0">
                <a:solidFill>
                  <a:schemeClr val="tx1"/>
                </a:solidFill>
                <a:latin typeface="+mn-ea"/>
              </a:rPr>
              <a:t>（三）奉献自己、移交主权</a:t>
            </a: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罗十二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1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：“所以弟兄们，我以神的慈悲劝你们，将身体献上，当作活祭，是圣洁的，是神所喜悦的，你们如此侍奉，乃是理所当然的。”</a:t>
            </a:r>
          </a:p>
          <a:p>
            <a:pPr marL="400050" lvl="1" indent="0" algn="just">
              <a:buNone/>
            </a:pP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申十五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12-13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，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16-17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：“你弟兄中若有一个希伯来男人，或希伯来女人被卖给你，服事你六年到第七年就要任他自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由的时候，不可使他空手而去。</a:t>
            </a:r>
            <a:r>
              <a:rPr lang="en-US" altLang="zh-CN" sz="3200" b="1" spc="140" dirty="0">
                <a:solidFill>
                  <a:schemeClr val="accent1"/>
                </a:solidFill>
                <a:latin typeface="+mn-ea"/>
              </a:rPr>
              <a:t>……</a:t>
            </a:r>
            <a:r>
              <a:rPr lang="zh-CN" altLang="en-US" sz="3200" b="1" spc="140" dirty="0">
                <a:solidFill>
                  <a:schemeClr val="accent1"/>
                </a:solidFill>
                <a:latin typeface="+mn-ea"/>
              </a:rPr>
              <a:t>他若对你说，‘我不愿意离开你，’是因他爱你和你的家，且因在你那里很好。你就要拿锥子，将他的耳朵在门上刺透，他便永为你的奴仆了。你待婢女也要这样。”</a:t>
            </a:r>
          </a:p>
          <a:p>
            <a:pPr marL="400050" lvl="1" indent="0" algn="just">
              <a:buNone/>
            </a:pPr>
            <a:endParaRPr lang="zh-CN" altLang="en-US" sz="3200" b="1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25175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7285" y="382384"/>
            <a:ext cx="9622715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9101" y="1764254"/>
            <a:ext cx="10425781" cy="509374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（四）学习顺服</a:t>
            </a:r>
          </a:p>
          <a:p>
            <a:pPr marL="400050" lvl="1" indent="0" algn="just">
              <a:lnSpc>
                <a:spcPct val="120000"/>
              </a:lnSpc>
              <a:buNone/>
            </a:pPr>
            <a:r>
              <a:rPr lang="en-US" altLang="zh-CN" sz="38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800" spc="140" dirty="0" smtClean="0">
                <a:solidFill>
                  <a:schemeClr val="tx1"/>
                </a:solidFill>
                <a:latin typeface="+mn-ea"/>
              </a:rPr>
              <a:t>、顺服神的话（太二十八</a:t>
            </a:r>
            <a:r>
              <a:rPr lang="en-US" altLang="zh-CN" sz="3800" spc="140" dirty="0" smtClean="0">
                <a:solidFill>
                  <a:schemeClr val="tx1"/>
                </a:solidFill>
                <a:latin typeface="+mn-ea"/>
              </a:rPr>
              <a:t>20</a:t>
            </a:r>
            <a:r>
              <a:rPr lang="zh-CN" altLang="en-US" sz="3800" spc="140" dirty="0" smtClean="0">
                <a:solidFill>
                  <a:schemeClr val="tx1"/>
                </a:solidFill>
                <a:latin typeface="+mn-ea"/>
              </a:rPr>
              <a:t>），并且要顺</a:t>
            </a: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服代表权</a:t>
            </a:r>
            <a:r>
              <a:rPr lang="zh-CN" altLang="en-US" sz="3800" spc="140" dirty="0" smtClean="0">
                <a:solidFill>
                  <a:schemeClr val="tx1"/>
                </a:solidFill>
                <a:latin typeface="+mn-ea"/>
              </a:rPr>
              <a:t>柄（罗十三</a:t>
            </a:r>
            <a:r>
              <a:rPr lang="en-US" altLang="zh-CN" sz="3800" spc="140" dirty="0" smtClean="0">
                <a:solidFill>
                  <a:schemeClr val="tx1"/>
                </a:solidFill>
                <a:latin typeface="+mn-ea"/>
              </a:rPr>
              <a:t>1-2</a:t>
            </a:r>
            <a:r>
              <a:rPr lang="zh-CN" altLang="en-US" sz="3800" spc="140" dirty="0" smtClean="0">
                <a:solidFill>
                  <a:schemeClr val="tx1"/>
                </a:solidFill>
                <a:latin typeface="+mn-ea"/>
              </a:rPr>
              <a:t>）。 </a:t>
            </a:r>
            <a:endParaRPr lang="zh-CN" altLang="en-US" sz="3800" spc="140" dirty="0">
              <a:solidFill>
                <a:schemeClr val="tx1"/>
              </a:solidFill>
              <a:latin typeface="+mn-ea"/>
            </a:endParaRPr>
          </a:p>
          <a:p>
            <a:pPr marL="400050" lvl="1" indent="0" algn="just">
              <a:lnSpc>
                <a:spcPct val="120000"/>
              </a:lnSpc>
              <a:buNone/>
            </a:pPr>
            <a:r>
              <a:rPr lang="en-US" altLang="zh-CN" sz="38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、正确且完全的顺服。</a:t>
            </a:r>
          </a:p>
          <a:p>
            <a:pPr marL="400050" lvl="1" indent="0" algn="just">
              <a:lnSpc>
                <a:spcPct val="120000"/>
              </a:lnSpc>
              <a:buNone/>
            </a:pP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8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）“扫罗王的顺服”，在神眼中都是悖逆。</a:t>
            </a:r>
          </a:p>
          <a:p>
            <a:pPr marL="400050" lvl="1" indent="0" algn="just">
              <a:lnSpc>
                <a:spcPct val="120000"/>
              </a:lnSpc>
              <a:buNone/>
            </a:pP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8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）顺服的最佳模范就是主耶稣，他是“存心顺服，以致于死，且死在十字架上”。</a:t>
            </a:r>
          </a:p>
          <a:p>
            <a:pPr marL="400050" lvl="1" indent="0" algn="just">
              <a:lnSpc>
                <a:spcPct val="120000"/>
              </a:lnSpc>
              <a:buNone/>
            </a:pP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zh-CN" sz="38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800" spc="140" dirty="0">
                <a:solidFill>
                  <a:schemeClr val="tx1"/>
                </a:solidFill>
                <a:latin typeface="+mn-ea"/>
              </a:rPr>
              <a:t>）正确且完全的顺服是指：人在行动上与权柄的指令准确一致，不折不扣；且在心态上与权柄的心意和自己外在的行动完全一致，里外如一。</a:t>
            </a:r>
            <a:endParaRPr lang="zh-CN" altLang="en-US" sz="32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9249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769" y="382384"/>
            <a:ext cx="9644231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三、第二类得胜</a:t>
            </a:r>
            <a:r>
              <a:rPr lang="zh-CN" altLang="en-US" sz="4400" b="1" dirty="0">
                <a:latin typeface="+mj-ea"/>
              </a:rPr>
              <a:t>者：过约旦河、移交主权，学习顺服</a:t>
            </a:r>
            <a:endParaRPr lang="zh-CN" altLang="en-US" sz="4400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703" y="1753496"/>
            <a:ext cx="10473131" cy="5405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spc="140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zh-CN" altLang="en-US" sz="3200" spc="14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五）治死肉体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老我</a:t>
            </a: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罪性</a:t>
            </a:r>
          </a:p>
          <a:p>
            <a:pPr marL="400050" lvl="1" indent="0" algn="just"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、认清老我的本质：它是在老亚当系统里形成的，坐在生命宝座上分别和执行善恶的自我。 </a:t>
            </a:r>
          </a:p>
          <a:p>
            <a:pPr marL="400050" lvl="1" indent="0" algn="just"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、看清老我的真相，并为自己的老我深切悔改。</a:t>
            </a:r>
          </a:p>
          <a:p>
            <a:pPr marL="400050" lvl="1" indent="0" algn="just">
              <a:buNone/>
            </a:pPr>
            <a:r>
              <a:rPr lang="en-US" altLang="zh-CN" sz="32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3200" spc="140" dirty="0">
                <a:solidFill>
                  <a:schemeClr val="tx1"/>
                </a:solidFill>
                <a:latin typeface="+mn-ea"/>
              </a:rPr>
              <a:t>、削弱老我，使老我不断衰微：在每天的生活中，操练随从圣灵，不随从肉体的功课。</a:t>
            </a:r>
            <a:endParaRPr lang="zh-CN" altLang="en-US" sz="32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1817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5"/>
            <a:ext cx="9025004" cy="1120738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  <a:latin typeface="+mj-ea"/>
              </a:rPr>
              <a:t>三类得胜者的预表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996" y="1503123"/>
            <a:ext cx="9025003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四、第三类得胜者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：攻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占耶利哥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经过幔子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、向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己死、活出基督</a:t>
            </a:r>
            <a:endParaRPr lang="en-US" altLang="zh-CN" sz="40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sz="4000" spc="14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22BEFF-2D1C-4BB6-8F6C-C9F867D1C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995" y="4149985"/>
            <a:ext cx="8908999" cy="155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1054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4"/>
            <a:ext cx="9025004" cy="1020531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+mj-ea"/>
              </a:rPr>
              <a:t>四、第三类得胜者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996" y="1515650"/>
            <a:ext cx="9569886" cy="53423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sz="4000" b="1" spc="140" dirty="0">
                <a:solidFill>
                  <a:schemeClr val="accent1"/>
                </a:solidFill>
                <a:latin typeface="+mn-ea"/>
              </a:rPr>
              <a:t>来十</a:t>
            </a:r>
            <a:r>
              <a:rPr lang="en-US" altLang="zh-CN" sz="4000" b="1" spc="140" dirty="0">
                <a:solidFill>
                  <a:schemeClr val="accent1"/>
                </a:solidFill>
                <a:latin typeface="+mn-ea"/>
              </a:rPr>
              <a:t>19-20</a:t>
            </a:r>
            <a:r>
              <a:rPr lang="zh-CN" altLang="en-US" sz="4000" spc="140" dirty="0">
                <a:solidFill>
                  <a:schemeClr val="accent1"/>
                </a:solidFill>
                <a:latin typeface="+mn-ea"/>
              </a:rPr>
              <a:t>：“弟兄们，我们既因耶稣的血得以坦然进入至圣所，是籍着他给我们开了一条又新、又活的路从幔子经过，这幔子就是他的身体。”</a:t>
            </a:r>
          </a:p>
          <a:p>
            <a:pPr marL="0" indent="0" algn="just">
              <a:buNone/>
            </a:pPr>
            <a:r>
              <a:rPr lang="zh-CN" altLang="en-US" sz="4000" b="1" spc="140" dirty="0">
                <a:solidFill>
                  <a:schemeClr val="accent1"/>
                </a:solidFill>
                <a:latin typeface="+mn-ea"/>
              </a:rPr>
              <a:t>加二</a:t>
            </a:r>
            <a:r>
              <a:rPr lang="en-US" altLang="zh-CN" sz="4000" b="1" spc="140" dirty="0">
                <a:solidFill>
                  <a:schemeClr val="accent1"/>
                </a:solidFill>
                <a:latin typeface="+mn-ea"/>
              </a:rPr>
              <a:t>20</a:t>
            </a:r>
            <a:r>
              <a:rPr lang="zh-CN" altLang="en-US" sz="4000" b="1" spc="140" dirty="0">
                <a:solidFill>
                  <a:schemeClr val="accent1"/>
                </a:solidFill>
                <a:latin typeface="+mn-ea"/>
              </a:rPr>
              <a:t>上</a:t>
            </a:r>
            <a:r>
              <a:rPr lang="zh-CN" altLang="en-US" sz="4000" spc="140" dirty="0">
                <a:solidFill>
                  <a:schemeClr val="accent1"/>
                </a:solidFill>
                <a:latin typeface="+mn-ea"/>
              </a:rPr>
              <a:t>：“我已经与基督同钉十字架，现在活着的不再是我，乃是基督在我里面活着。”</a:t>
            </a:r>
            <a:endParaRPr lang="zh-CN" altLang="en-US" sz="38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345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5"/>
            <a:ext cx="9025004" cy="1120738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  <a:latin typeface="+mj-ea"/>
              </a:rPr>
              <a:t>三类得胜者的预表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996" y="1503123"/>
            <a:ext cx="9025003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一、以色列人出埃及的历史的救恩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</a:p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　　灵程预表 （参：图表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）</a:t>
            </a:r>
            <a:endParaRPr lang="en-US" altLang="zh-CN" sz="40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sz="40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481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0E54CDFD-12E0-414D-9C2A-11B7F4BEC96F}"/>
              </a:ext>
            </a:extLst>
          </p:cNvPr>
          <p:cNvSpPr txBox="1"/>
          <p:nvPr/>
        </p:nvSpPr>
        <p:spPr>
          <a:xfrm>
            <a:off x="2304789" y="484677"/>
            <a:ext cx="8178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救恩</a:t>
            </a:r>
            <a:r>
              <a:rPr lang="en-US" altLang="zh-CN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lang="zh-CN" altLang="en-US" sz="3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灵性进深图示</a:t>
            </a:r>
            <a:endParaRPr lang="en-US" altLang="zh-CN" sz="3600" b="1" dirty="0">
              <a:solidFill>
                <a:srgbClr val="00206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4E32671-259F-4582-B1D3-F8265FA4B437}"/>
              </a:ext>
            </a:extLst>
          </p:cNvPr>
          <p:cNvGrpSpPr/>
          <p:nvPr/>
        </p:nvGrpSpPr>
        <p:grpSpPr>
          <a:xfrm>
            <a:off x="3527798" y="1262573"/>
            <a:ext cx="6955274" cy="5258609"/>
            <a:chOff x="3513442" y="1262573"/>
            <a:chExt cx="5271796" cy="525860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D97543C-47D6-4DBD-90A6-95F553593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10168" y="2017386"/>
              <a:ext cx="4876482" cy="3478346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3370CE2-751C-426F-8C82-ACD8D4280E0D}"/>
                </a:ext>
              </a:extLst>
            </p:cNvPr>
            <p:cNvSpPr txBox="1"/>
            <p:nvPr/>
          </p:nvSpPr>
          <p:spPr>
            <a:xfrm>
              <a:off x="3513442" y="1262573"/>
              <a:ext cx="4030825" cy="480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500"/>
                </a:spcBef>
              </a:pP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1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、宝座 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生命树 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生命水</a:t>
              </a:r>
              <a:endParaRPr lang="en-US" altLang="zh-CN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2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、新妇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/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祭司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/ 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君王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/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第三类得胜者</a:t>
              </a:r>
              <a:endParaRPr lang="en-US" altLang="zh-CN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3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、羊生命册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/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准新妇 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第二类得胜者</a:t>
              </a:r>
              <a:endParaRPr lang="en-US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4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、生命册 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大儿子 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第一类得胜者</a:t>
              </a:r>
              <a:endParaRPr lang="en-US" altLang="zh-CN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5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、生命册 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小儿子 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得救者</a:t>
              </a:r>
              <a:endParaRPr lang="en-US" altLang="zh-CN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endParaRPr 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>
                <a:spcBef>
                  <a:spcPts val="500"/>
                </a:spcBef>
              </a:pPr>
              <a:r>
                <a:rPr 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6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、未得救者 </a:t>
              </a:r>
              <a:r>
                <a:rPr lang="en-US" altLang="zh-CN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 </a:t>
              </a:r>
              <a:r>
                <a:rPr lang="zh-CN" altLang="en-US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未信者</a:t>
              </a:r>
              <a:endParaRPr lang="en-US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0575752-533D-49AE-84E6-3448BA98DA02}"/>
                </a:ext>
              </a:extLst>
            </p:cNvPr>
            <p:cNvSpPr txBox="1"/>
            <p:nvPr/>
          </p:nvSpPr>
          <p:spPr>
            <a:xfrm>
              <a:off x="3791403" y="2017385"/>
              <a:ext cx="4993835" cy="4503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幔子   耶利哥城</a:t>
              </a:r>
              <a:endParaRPr lang="en-US" altLang="zh-CN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过约旦河</a:t>
              </a:r>
              <a:endParaRPr lang="en-US" altLang="zh-CN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过红海</a:t>
              </a:r>
              <a:endParaRPr lang="en-US" altLang="zh-CN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出埃及</a:t>
              </a:r>
              <a:endParaRPr lang="en-US" altLang="zh-CN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>
                <a:spcBef>
                  <a:spcPts val="5600"/>
                </a:spcBef>
              </a:pPr>
              <a:r>
                <a:rPr lang="zh-CN" altLang="en-US" sz="2000" dirty="0">
                  <a:solidFill>
                    <a:srgbClr val="C00000"/>
                  </a:solidFill>
                  <a:highlight>
                    <a:srgbClr val="FFFF00"/>
                  </a:highlight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世界、撒旦、地狱、沉沦者</a:t>
              </a:r>
              <a:endParaRPr lang="en-US" sz="2000" dirty="0">
                <a:solidFill>
                  <a:srgbClr val="C00000"/>
                </a:solidFill>
                <a:highlight>
                  <a:srgbClr val="FFFF00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512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4"/>
            <a:ext cx="9025004" cy="1421363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一、以色列人出埃及的历史的救恩</a:t>
            </a:r>
            <a:r>
              <a:rPr lang="en-US" altLang="zh-CN" sz="4400" b="1" dirty="0">
                <a:latin typeface="+mj-ea"/>
              </a:rPr>
              <a:t>/</a:t>
            </a:r>
            <a:br>
              <a:rPr lang="en-US" altLang="zh-CN" sz="4400" b="1" dirty="0">
                <a:latin typeface="+mj-ea"/>
              </a:rPr>
            </a:br>
            <a:r>
              <a:rPr lang="zh-CN" altLang="en-US" sz="4400" b="1" dirty="0">
                <a:latin typeface="+mj-ea"/>
              </a:rPr>
              <a:t>　　灵程预表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996" y="1803746"/>
            <a:ext cx="9569886" cy="5054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最左边六个数字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—1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5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6——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分别代表救恩灵性进深的不同层次；</a:t>
            </a:r>
          </a:p>
          <a:p>
            <a:pPr marL="0" indent="0">
              <a:buNone/>
            </a:pPr>
            <a:endParaRPr lang="en-US" altLang="zh-CN" sz="20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由下而上依次进深：</a:t>
            </a:r>
          </a:p>
          <a:p>
            <a:pPr marL="0" indent="0"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6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 、未得救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未信者；</a:t>
            </a:r>
          </a:p>
          <a:p>
            <a:pPr marL="0" indent="0"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5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 、生命册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得救者；</a:t>
            </a:r>
          </a:p>
          <a:p>
            <a:pPr marL="0" indent="0"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 、生命册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第一类得胜者；</a:t>
            </a:r>
          </a:p>
        </p:txBody>
      </p:sp>
    </p:spTree>
    <p:extLst>
      <p:ext uri="{BB962C8B-B14F-4D97-AF65-F5344CB8AC3E}">
        <p14:creationId xmlns:p14="http://schemas.microsoft.com/office/powerpoint/2010/main" val="166132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4"/>
            <a:ext cx="9025004" cy="1421363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一、以色列人出埃及的历史的救恩</a:t>
            </a:r>
            <a:r>
              <a:rPr lang="en-US" altLang="zh-CN" sz="4400" b="1" dirty="0">
                <a:latin typeface="+mj-ea"/>
              </a:rPr>
              <a:t>/</a:t>
            </a:r>
            <a:br>
              <a:rPr lang="en-US" altLang="zh-CN" sz="4400" b="1" dirty="0">
                <a:latin typeface="+mj-ea"/>
              </a:rPr>
            </a:br>
            <a:r>
              <a:rPr lang="zh-CN" altLang="en-US" sz="4400" b="1" dirty="0">
                <a:latin typeface="+mj-ea"/>
              </a:rPr>
              <a:t>　　灵程预表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996" y="2016690"/>
            <a:ext cx="9569886" cy="4841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 、羔羊生命册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准新妇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第二类得胜者；</a:t>
            </a:r>
          </a:p>
          <a:p>
            <a:pPr marL="0" indent="0"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 、新妇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祭司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-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君王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第三类得胜者；</a:t>
            </a:r>
          </a:p>
          <a:p>
            <a:pPr marL="0" indent="0">
              <a:buNone/>
            </a:pP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 、宝座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生命树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/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生命水</a:t>
            </a:r>
            <a:r>
              <a:rPr lang="en-US" altLang="zh-CN" sz="4000" spc="140" dirty="0">
                <a:solidFill>
                  <a:schemeClr val="tx1"/>
                </a:solidFill>
                <a:latin typeface="+mn-ea"/>
              </a:rPr>
              <a:t>——</a:t>
            </a:r>
            <a:br>
              <a:rPr lang="en-US" altLang="zh-CN" sz="4000" spc="140" dirty="0">
                <a:solidFill>
                  <a:schemeClr val="tx1"/>
                </a:solidFill>
                <a:latin typeface="+mn-ea"/>
              </a:rPr>
            </a:b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　　代表圣父、圣子、圣灵三一真神。</a:t>
            </a:r>
            <a:endParaRPr lang="en-US" sz="4000" spc="1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6714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5"/>
            <a:ext cx="9025004" cy="1120738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7030A0"/>
                </a:solidFill>
                <a:latin typeface="+mj-ea"/>
              </a:rPr>
              <a:t>三类得胜者的预表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4996" y="1503123"/>
            <a:ext cx="9025003" cy="4972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二、第一类得胜者</a:t>
            </a:r>
            <a:r>
              <a:rPr lang="zh-CN" altLang="en-US" sz="4000" spc="140" dirty="0" smtClean="0">
                <a:solidFill>
                  <a:schemeClr val="tx1"/>
                </a:solidFill>
                <a:latin typeface="+mn-ea"/>
              </a:rPr>
              <a:t>：过</a:t>
            </a:r>
            <a:r>
              <a:rPr lang="zh-CN" altLang="en-US" sz="4000" spc="140" dirty="0">
                <a:solidFill>
                  <a:schemeClr val="tx1"/>
                </a:solidFill>
                <a:latin typeface="+mn-ea"/>
              </a:rPr>
              <a:t>红海、胜过世界</a:t>
            </a:r>
            <a:endParaRPr lang="en-US" altLang="zh-CN" sz="4000" spc="14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sz="4000" spc="14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B3C550-B2EB-4A0E-B9CB-2812590638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421" y="3428999"/>
            <a:ext cx="9025004" cy="181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0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3041-77E6-43FA-B8A4-1940DAA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4996" y="382384"/>
            <a:ext cx="9025004" cy="1020531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latin typeface="+mj-ea"/>
              </a:rPr>
              <a:t>二、第一类得胜者：过红海、胜过世界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57A6C-2666-4721-B8FE-005B77533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008" y="1515650"/>
            <a:ext cx="10045874" cy="5342350"/>
          </a:xfrm>
        </p:spPr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zh-CN" altLang="en-US" sz="3800" b="1" spc="140" dirty="0">
                <a:solidFill>
                  <a:schemeClr val="accent1"/>
                </a:solidFill>
                <a:latin typeface="+mn-ea"/>
              </a:rPr>
              <a:t>林前十</a:t>
            </a:r>
            <a:r>
              <a:rPr lang="en-US" altLang="zh-CN" sz="3800" b="1" spc="140" dirty="0">
                <a:solidFill>
                  <a:schemeClr val="accent1"/>
                </a:solidFill>
                <a:latin typeface="+mn-ea"/>
              </a:rPr>
              <a:t>11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：“他们遭遇这些事都要作为鉴戒，并且写在经上，正是警戒我们这末世的人。”</a:t>
            </a:r>
          </a:p>
          <a:p>
            <a:pPr marL="400050" lvl="1" indent="0" algn="just">
              <a:buNone/>
            </a:pPr>
            <a:r>
              <a:rPr lang="zh-CN" altLang="en-US" sz="3800" b="1" spc="140" dirty="0">
                <a:solidFill>
                  <a:schemeClr val="accent1"/>
                </a:solidFill>
                <a:latin typeface="+mn-ea"/>
              </a:rPr>
              <a:t>林前五</a:t>
            </a:r>
            <a:r>
              <a:rPr lang="en-US" altLang="zh-CN" sz="3800" b="1" spc="140" dirty="0">
                <a:solidFill>
                  <a:schemeClr val="accent1"/>
                </a:solidFill>
                <a:latin typeface="+mn-ea"/>
              </a:rPr>
              <a:t>7</a:t>
            </a:r>
            <a:r>
              <a:rPr lang="zh-CN" altLang="en-US" sz="3800" spc="140" dirty="0">
                <a:solidFill>
                  <a:schemeClr val="accent1"/>
                </a:solidFill>
                <a:latin typeface="+mn-ea"/>
              </a:rPr>
              <a:t>：“你们既是无酵的面，应当把旧酵除净，好使你们成为新团；因为我们逾越节的羔羊基督，已经被杀献祭了。</a:t>
            </a:r>
            <a:r>
              <a:rPr lang="zh-CN" altLang="en-US" sz="3800" spc="140" dirty="0" smtClean="0">
                <a:solidFill>
                  <a:schemeClr val="accent1"/>
                </a:solidFill>
                <a:latin typeface="+mn-ea"/>
              </a:rPr>
              <a:t>”</a:t>
            </a:r>
            <a:endParaRPr lang="zh-CN" altLang="en-US" sz="3800" spc="140" dirty="0">
              <a:solidFill>
                <a:schemeClr val="accent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04310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/>
              <a:t>二、第一类得胜者：过红海、胜过世界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b="1" dirty="0" smtClean="0"/>
              <a:t>   （</a:t>
            </a:r>
            <a:r>
              <a:rPr lang="zh-CN" altLang="en-US" sz="3200" b="1" dirty="0"/>
              <a:t>一</a:t>
            </a:r>
            <a:r>
              <a:rPr lang="zh-CN" altLang="en-US" sz="3200" b="1" dirty="0" smtClean="0"/>
              <a:t>）出</a:t>
            </a:r>
            <a:r>
              <a:rPr lang="zh-CN" altLang="en-US" sz="3200" b="1" dirty="0"/>
              <a:t>埃及的救恩预表</a:t>
            </a:r>
          </a:p>
          <a:p>
            <a:r>
              <a:rPr lang="zh-CN" altLang="en-US" sz="2800" b="1" dirty="0" smtClean="0"/>
              <a:t>在圣经里，埃及预表世界，逾越节的羔羊预表基督。</a:t>
            </a:r>
            <a:endParaRPr lang="en-US" altLang="zh-CN" sz="2800" b="1" dirty="0" smtClean="0"/>
          </a:p>
          <a:p>
            <a:r>
              <a:rPr lang="zh-CN" altLang="en-US" sz="2800" b="1" dirty="0"/>
              <a:t>所</a:t>
            </a:r>
            <a:r>
              <a:rPr lang="zh-CN" altLang="en-US" sz="2800" b="1" dirty="0" smtClean="0"/>
              <a:t>以，以色列人出埃及的历史预表新约的救恩，就是新的出埃及和终末的出埃及。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当我们决志信主的时候，就相当于新的出埃及，也就是得救。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在末日七年大灾难时，人类历史将发生终末的出埃及。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4365346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ustom 2">
      <a:majorFont>
        <a:latin typeface="Century Gothic"/>
        <a:ea typeface="Microsoft YaHei UI"/>
        <a:cs typeface=""/>
      </a:majorFont>
      <a:minorFont>
        <a:latin typeface="Century Gothic"/>
        <a:ea typeface="Microsoft YaHei UI"/>
        <a:cs typeface="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1425</TotalTime>
  <Words>2280</Words>
  <Application>Microsoft Office PowerPoint</Application>
  <PresentationFormat>Widescreen</PresentationFormat>
  <Paragraphs>133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Microsoft YaHei UI</vt:lpstr>
      <vt:lpstr>Wingdings 3</vt:lpstr>
      <vt:lpstr>Arial</vt:lpstr>
      <vt:lpstr>Century Gothic</vt:lpstr>
      <vt:lpstr>Wisp</vt:lpstr>
      <vt:lpstr>三类得胜者与 基督之死的包括性  ②三类得胜者的预表</vt:lpstr>
      <vt:lpstr>《三类得胜者与基督之死的包括性》</vt:lpstr>
      <vt:lpstr>三类得胜者的预表</vt:lpstr>
      <vt:lpstr>PowerPoint Presentation</vt:lpstr>
      <vt:lpstr>一、以色列人出埃及的历史的救恩/ 　　灵程预表</vt:lpstr>
      <vt:lpstr>一、以色列人出埃及的历史的救恩/ 　　灵程预表</vt:lpstr>
      <vt:lpstr>三类得胜者的预表</vt:lpstr>
      <vt:lpstr>二、第一类得胜者：过红海、胜过世界</vt:lpstr>
      <vt:lpstr>二、第一类得胜者：过红海、胜过世界</vt:lpstr>
      <vt:lpstr>二、第一类得胜者：过红海、胜过世界</vt:lpstr>
      <vt:lpstr>二、第一类得胜者：过红海、胜过世界</vt:lpstr>
      <vt:lpstr>二、第一类得胜者：过红海、胜过世界</vt:lpstr>
      <vt:lpstr>三类得胜者的预表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三、第二类得胜者：过约旦河、移交主权，学习顺服</vt:lpstr>
      <vt:lpstr>三类得胜者的预表</vt:lpstr>
      <vt:lpstr>四、第三类得胜者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Guo, Angang</dc:creator>
  <cp:lastModifiedBy>John</cp:lastModifiedBy>
  <cp:revision>13</cp:revision>
  <dcterms:created xsi:type="dcterms:W3CDTF">2019-02-17T20:29:28Z</dcterms:created>
  <dcterms:modified xsi:type="dcterms:W3CDTF">2019-05-20T08:02:59Z</dcterms:modified>
</cp:coreProperties>
</file>