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97" r:id="rId1"/>
  </p:sldMasterIdLst>
  <p:sldIdLst>
    <p:sldId id="256" r:id="rId2"/>
    <p:sldId id="257" r:id="rId3"/>
    <p:sldId id="313" r:id="rId4"/>
    <p:sldId id="314" r:id="rId5"/>
    <p:sldId id="259" r:id="rId6"/>
    <p:sldId id="269" r:id="rId7"/>
    <p:sldId id="271" r:id="rId8"/>
    <p:sldId id="272" r:id="rId9"/>
    <p:sldId id="315" r:id="rId10"/>
    <p:sldId id="273" r:id="rId11"/>
    <p:sldId id="274" r:id="rId12"/>
    <p:sldId id="275" r:id="rId13"/>
    <p:sldId id="276" r:id="rId14"/>
    <p:sldId id="277" r:id="rId15"/>
    <p:sldId id="279" r:id="rId16"/>
    <p:sldId id="278" r:id="rId17"/>
    <p:sldId id="281" r:id="rId18"/>
    <p:sldId id="280" r:id="rId19"/>
    <p:sldId id="258" r:id="rId20"/>
    <p:sldId id="282" r:id="rId21"/>
    <p:sldId id="311" r:id="rId22"/>
    <p:sldId id="312" r:id="rId23"/>
    <p:sldId id="284" r:id="rId24"/>
    <p:sldId id="285" r:id="rId25"/>
    <p:sldId id="286" r:id="rId26"/>
    <p:sldId id="287" r:id="rId27"/>
    <p:sldId id="293" r:id="rId28"/>
    <p:sldId id="295" r:id="rId29"/>
    <p:sldId id="294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</p:sldIdLst>
  <p:sldSz cx="12192000" cy="6858000"/>
  <p:notesSz cx="6858000" cy="9144000"/>
  <p:embeddedFontLst>
    <p:embeddedFont>
      <p:font typeface="Microsoft JhengHei UI" panose="020B0604030504040204" pitchFamily="34" charset="-120"/>
      <p:regular r:id="rId43"/>
      <p:bold r:id="rId44"/>
    </p:embeddedFont>
    <p:embeddedFont>
      <p:font typeface="Microsoft YaHei UI" panose="020B0503020204020204" pitchFamily="34" charset="-122"/>
      <p:regular r:id="rId45"/>
      <p:bold r:id="rId46"/>
    </p:embeddedFont>
    <p:embeddedFont>
      <p:font typeface="Wingdings 3" panose="05040102010807070707" pitchFamily="18" charset="2"/>
      <p:regular r:id="rId47"/>
    </p:embeddedFont>
    <p:embeddedFont>
      <p:font typeface="Century Gothic" panose="020B0502020202020204" pitchFamily="34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5D710A-4599-4B85-A1CD-6A2F06C5DD5A}" v="225" dt="2019-02-21T06:35:16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2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tableStyles" Target="tableStyles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F4B6-1CCE-41EC-B9DE-0C9E85457995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4602E71-3575-47A8-8BDE-91CE4B3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3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F4B6-1CCE-41EC-B9DE-0C9E85457995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602E71-3575-47A8-8BDE-91CE4B3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19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F4B6-1CCE-41EC-B9DE-0C9E85457995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602E71-3575-47A8-8BDE-91CE4B39C6F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7237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F4B6-1CCE-41EC-B9DE-0C9E85457995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602E71-3575-47A8-8BDE-91CE4B3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98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F4B6-1CCE-41EC-B9DE-0C9E85457995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602E71-3575-47A8-8BDE-91CE4B39C6F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4873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F4B6-1CCE-41EC-B9DE-0C9E85457995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602E71-3575-47A8-8BDE-91CE4B3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76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F4B6-1CCE-41EC-B9DE-0C9E85457995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2E71-3575-47A8-8BDE-91CE4B3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11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F4B6-1CCE-41EC-B9DE-0C9E85457995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2E71-3575-47A8-8BDE-91CE4B3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1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F4B6-1CCE-41EC-B9DE-0C9E85457995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2E71-3575-47A8-8BDE-91CE4B3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8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F4B6-1CCE-41EC-B9DE-0C9E85457995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602E71-3575-47A8-8BDE-91CE4B3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68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F4B6-1CCE-41EC-B9DE-0C9E85457995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602E71-3575-47A8-8BDE-91CE4B3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06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F4B6-1CCE-41EC-B9DE-0C9E85457995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602E71-3575-47A8-8BDE-91CE4B3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248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F4B6-1CCE-41EC-B9DE-0C9E85457995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2E71-3575-47A8-8BDE-91CE4B3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95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F4B6-1CCE-41EC-B9DE-0C9E85457995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2E71-3575-47A8-8BDE-91CE4B3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03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F4B6-1CCE-41EC-B9DE-0C9E85457995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02E71-3575-47A8-8BDE-91CE4B3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074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F4B6-1CCE-41EC-B9DE-0C9E85457995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602E71-3575-47A8-8BDE-91CE4B3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4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3F4B6-1CCE-41EC-B9DE-0C9E85457995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4602E71-3575-47A8-8BDE-91CE4B3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9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C07AC-8893-4AAF-A83E-793537D08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0257" y="288099"/>
            <a:ext cx="9031484" cy="4070959"/>
          </a:xfrm>
        </p:spPr>
        <p:txBody>
          <a:bodyPr anchor="b">
            <a:no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三类得胜者与</a:t>
            </a:r>
            <a:r>
              <a:rPr lang="en-US" altLang="zh-CN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/>
            </a:r>
            <a:br>
              <a:rPr lang="en-US" altLang="zh-CN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基督之死的包括性</a:t>
            </a:r>
            <a:r>
              <a:rPr lang="en-US" altLang="zh-CN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/>
            </a:r>
            <a:br>
              <a:rPr lang="en-US" altLang="zh-CN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/>
            </a:r>
            <a:br>
              <a:rPr lang="en-US" altLang="zh-CN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sz="4800" b="1" dirty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①</a:t>
            </a:r>
            <a:r>
              <a:rPr lang="zh-CN" altLang="en-US" sz="4800" b="1" dirty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三类得胜者的应许</a:t>
            </a:r>
            <a:endParaRPr lang="en-US" sz="6000" dirty="0">
              <a:solidFill>
                <a:schemeClr val="accent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E7ED46-FDBE-48C9-AAA2-4425A992A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3314" y="5493376"/>
            <a:ext cx="8045373" cy="742279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zh-CN" altLang="en-US" sz="4400" dirty="0">
                <a:solidFill>
                  <a:srgbClr val="2A1A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周小安牧师</a:t>
            </a:r>
            <a:endParaRPr lang="en-US" sz="4400" dirty="0">
              <a:solidFill>
                <a:srgbClr val="2A1A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7909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3041-77E6-43FA-B8A4-1940DAAC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170" y="382385"/>
            <a:ext cx="9663830" cy="1120738"/>
          </a:xfrm>
        </p:spPr>
        <p:txBody>
          <a:bodyPr>
            <a:normAutofit/>
          </a:bodyPr>
          <a:lstStyle/>
          <a:p>
            <a:r>
              <a:rPr lang="zh-CN" altLang="en-US" sz="4000" b="1" spc="130" dirty="0">
                <a:latin typeface="+mj-ea"/>
              </a:rPr>
              <a:t>（一）新天新地</a:t>
            </a:r>
            <a:r>
              <a:rPr lang="zh-CN" altLang="en-US" sz="4000" b="1" spc="130" dirty="0" smtClean="0">
                <a:latin typeface="+mj-ea"/>
              </a:rPr>
              <a:t>与</a:t>
            </a:r>
            <a:r>
              <a:rPr lang="zh-CN" altLang="en-US" sz="4000" b="1" spc="130" dirty="0">
                <a:latin typeface="+mj-ea"/>
              </a:rPr>
              <a:t>原</a:t>
            </a:r>
            <a:r>
              <a:rPr lang="zh-CN" altLang="en-US" sz="4000" b="1" spc="130" dirty="0" smtClean="0">
                <a:latin typeface="+mj-ea"/>
              </a:rPr>
              <a:t>造的天地</a:t>
            </a:r>
            <a:endParaRPr lang="zh-CN" altLang="en-US" sz="4000" b="1" spc="130" dirty="0">
              <a:latin typeface="+mj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57A6C-2666-4721-B8FE-005B77533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378" y="1503122"/>
            <a:ext cx="10070926" cy="535487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altLang="zh-CN" sz="3800" spc="16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zh-CN" altLang="en-US" sz="3800" spc="160" dirty="0" smtClean="0">
                <a:solidFill>
                  <a:schemeClr val="tx1"/>
                </a:solidFill>
                <a:latin typeface="+mn-ea"/>
              </a:rPr>
              <a:t>实际上，圣城新耶路撒冷就是新的伊甸园：</a:t>
            </a:r>
            <a:endParaRPr lang="zh-CN" altLang="en-US" sz="3800" spc="160" dirty="0">
              <a:solidFill>
                <a:schemeClr val="tx1"/>
              </a:solidFill>
              <a:latin typeface="+mn-ea"/>
            </a:endParaRPr>
          </a:p>
          <a:p>
            <a:pPr marL="0" indent="0" algn="just">
              <a:lnSpc>
                <a:spcPct val="110000"/>
              </a:lnSpc>
              <a:spcBef>
                <a:spcPts val="1800"/>
              </a:spcBef>
              <a:buNone/>
            </a:pPr>
            <a:r>
              <a:rPr lang="zh-CN" altLang="en-US" sz="3800" b="1" spc="16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启二十二</a:t>
            </a:r>
            <a:r>
              <a:rPr lang="en-US" altLang="zh-CN" sz="3800" b="1" spc="16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1-2</a:t>
            </a:r>
            <a:r>
              <a:rPr lang="zh-CN" altLang="en-US" sz="3800" b="1" spc="16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：</a:t>
            </a:r>
            <a:r>
              <a:rPr lang="zh-CN" altLang="en-US" sz="3800" spc="16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“天使又指示我在城内街道当中一道生命水的河，明亮如水晶，从神和羔羊的宝座流出来。在河这边与那边有生命树，结十二样果子，每月都结果子；树上的叶子乃为医治万民。”</a:t>
            </a:r>
            <a:endParaRPr lang="en-US" sz="3800" spc="16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30999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3041-77E6-43FA-B8A4-1940DAAC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170" y="382385"/>
            <a:ext cx="9663830" cy="1120738"/>
          </a:xfrm>
        </p:spPr>
        <p:txBody>
          <a:bodyPr>
            <a:normAutofit/>
          </a:bodyPr>
          <a:lstStyle/>
          <a:p>
            <a:r>
              <a:rPr lang="zh-CN" altLang="en-US" sz="4000" b="1" spc="130" dirty="0">
                <a:latin typeface="+mj-ea"/>
              </a:rPr>
              <a:t>（一）新天新地与圣城新耶路撒冷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57A6C-2666-4721-B8FE-005B77533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378" y="1503122"/>
            <a:ext cx="10070926" cy="535487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1800"/>
              </a:spcBef>
              <a:buNone/>
            </a:pPr>
            <a:r>
              <a:rPr lang="zh-CN" altLang="en-US" sz="3800" b="1" spc="160" dirty="0" smtClean="0">
                <a:solidFill>
                  <a:schemeClr val="tx1"/>
                </a:solidFill>
                <a:latin typeface="+mn-ea"/>
              </a:rPr>
              <a:t>比较启示二十二</a:t>
            </a:r>
            <a:r>
              <a:rPr lang="en-US" altLang="zh-CN" sz="3800" b="1" spc="160" dirty="0" smtClean="0">
                <a:solidFill>
                  <a:schemeClr val="tx1"/>
                </a:solidFill>
                <a:latin typeface="+mn-ea"/>
              </a:rPr>
              <a:t>1-2</a:t>
            </a:r>
            <a:r>
              <a:rPr lang="zh-CN" altLang="en-US" sz="3800" b="1" spc="160" dirty="0" smtClean="0">
                <a:solidFill>
                  <a:schemeClr val="tx1"/>
                </a:solidFill>
                <a:latin typeface="+mn-ea"/>
              </a:rPr>
              <a:t>与创二</a:t>
            </a:r>
            <a:r>
              <a:rPr lang="en-US" altLang="zh-CN" sz="3800" b="1" spc="160" dirty="0" smtClean="0">
                <a:solidFill>
                  <a:schemeClr val="tx1"/>
                </a:solidFill>
                <a:latin typeface="+mn-ea"/>
              </a:rPr>
              <a:t>8-10</a:t>
            </a:r>
            <a:r>
              <a:rPr lang="zh-CN" altLang="en-US" sz="3800" b="1" spc="160" dirty="0" smtClean="0">
                <a:solidFill>
                  <a:schemeClr val="tx1"/>
                </a:solidFill>
                <a:latin typeface="+mn-ea"/>
              </a:rPr>
              <a:t>：</a:t>
            </a:r>
            <a:endParaRPr lang="en-US" altLang="zh-CN" sz="3800" b="1" spc="160" dirty="0" smtClean="0">
              <a:solidFill>
                <a:schemeClr val="tx1"/>
              </a:solidFill>
              <a:latin typeface="+mn-ea"/>
            </a:endParaRPr>
          </a:p>
          <a:p>
            <a:pPr marL="0" indent="0" algn="just">
              <a:lnSpc>
                <a:spcPct val="110000"/>
              </a:lnSpc>
              <a:spcBef>
                <a:spcPts val="1800"/>
              </a:spcBef>
              <a:buNone/>
            </a:pPr>
            <a:r>
              <a:rPr lang="zh-CN" altLang="en-US" sz="3800" b="1" spc="160" dirty="0" smtClean="0">
                <a:solidFill>
                  <a:schemeClr val="accent1"/>
                </a:solidFill>
                <a:latin typeface="+mn-ea"/>
              </a:rPr>
              <a:t>创</a:t>
            </a:r>
            <a:r>
              <a:rPr lang="zh-CN" altLang="en-US" sz="3800" b="1" spc="160" dirty="0">
                <a:solidFill>
                  <a:schemeClr val="accent1"/>
                </a:solidFill>
                <a:latin typeface="+mn-ea"/>
              </a:rPr>
              <a:t>二</a:t>
            </a:r>
            <a:r>
              <a:rPr lang="en-US" altLang="zh-CN" sz="3800" b="1" spc="160" dirty="0">
                <a:solidFill>
                  <a:schemeClr val="accent1"/>
                </a:solidFill>
                <a:latin typeface="+mn-ea"/>
              </a:rPr>
              <a:t>8-10</a:t>
            </a:r>
            <a:r>
              <a:rPr lang="zh-CN" altLang="en-US" sz="3800" b="1" spc="160" dirty="0">
                <a:solidFill>
                  <a:schemeClr val="accent1"/>
                </a:solidFill>
                <a:latin typeface="+mn-ea"/>
              </a:rPr>
              <a:t>：</a:t>
            </a:r>
            <a:r>
              <a:rPr lang="zh-CN" altLang="en-US" sz="3800" spc="160" dirty="0">
                <a:solidFill>
                  <a:schemeClr val="accent1"/>
                </a:solidFill>
                <a:latin typeface="+mn-ea"/>
              </a:rPr>
              <a:t>“耶和华神在东方的伊甸立了一个园子，把所造的人安置在那里。耶和华神使各样的树从地里长出来，可以悦人的眼目，其上的果子好作食物。园子当中又有生命树和分别善恶树。有河从伊甸流出来滋润那园子，从那里分为四道”。</a:t>
            </a:r>
          </a:p>
        </p:txBody>
      </p:sp>
    </p:spTree>
    <p:extLst>
      <p:ext uri="{BB962C8B-B14F-4D97-AF65-F5344CB8AC3E}">
        <p14:creationId xmlns:p14="http://schemas.microsoft.com/office/powerpoint/2010/main" val="794647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3041-77E6-43FA-B8A4-1940DAAC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170" y="382385"/>
            <a:ext cx="9663830" cy="1120738"/>
          </a:xfrm>
        </p:spPr>
        <p:txBody>
          <a:bodyPr>
            <a:normAutofit/>
          </a:bodyPr>
          <a:lstStyle/>
          <a:p>
            <a:r>
              <a:rPr lang="zh-CN" altLang="en-US" sz="4000" b="1" spc="130" dirty="0">
                <a:latin typeface="+mj-ea"/>
              </a:rPr>
              <a:t>（一）新天新地与圣城新耶路撒冷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57A6C-2666-4721-B8FE-005B77533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378" y="1503122"/>
            <a:ext cx="10070926" cy="535487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1800"/>
              </a:spcBef>
              <a:buNone/>
            </a:pPr>
            <a:r>
              <a:rPr lang="zh-CN" altLang="en-US" sz="3800" spc="160" dirty="0" smtClean="0">
                <a:solidFill>
                  <a:schemeClr val="tx1"/>
                </a:solidFill>
                <a:latin typeface="+mn-ea"/>
              </a:rPr>
              <a:t>我们不难发现：</a:t>
            </a:r>
            <a:endParaRPr lang="en-US" altLang="zh-CN" sz="3800" spc="160" dirty="0" smtClean="0">
              <a:solidFill>
                <a:schemeClr val="tx1"/>
              </a:solidFill>
              <a:latin typeface="+mn-ea"/>
            </a:endParaRPr>
          </a:p>
          <a:p>
            <a:pPr marL="0" indent="0" algn="just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altLang="zh-CN" sz="3600" spc="160" dirty="0" smtClean="0">
                <a:solidFill>
                  <a:schemeClr val="tx1"/>
                </a:solidFill>
                <a:latin typeface="+mn-ea"/>
              </a:rPr>
              <a:t>1</a:t>
            </a:r>
            <a:r>
              <a:rPr lang="zh-CN" altLang="en-US" sz="3600" spc="160" dirty="0">
                <a:solidFill>
                  <a:schemeClr val="tx1"/>
                </a:solidFill>
                <a:latin typeface="+mn-ea"/>
              </a:rPr>
              <a:t>、“从伊甸流出来滋润那园子”的“河”，变成了“在城内街道当中一道生命水的河” ；</a:t>
            </a:r>
          </a:p>
          <a:p>
            <a:pPr marL="800100" lvl="2" indent="-914400" algn="just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altLang="zh-CN" sz="3600" spc="160" dirty="0">
                <a:solidFill>
                  <a:schemeClr val="tx1"/>
                </a:solidFill>
                <a:latin typeface="+mn-ea"/>
              </a:rPr>
              <a:t>2</a:t>
            </a:r>
            <a:r>
              <a:rPr lang="zh-CN" altLang="en-US" sz="3600" spc="160" dirty="0">
                <a:solidFill>
                  <a:schemeClr val="tx1"/>
                </a:solidFill>
                <a:latin typeface="+mn-ea"/>
              </a:rPr>
              <a:t>、伊甸园子当中的那棵“生命树”，则变成了生命河两边的生命树。</a:t>
            </a:r>
            <a:endParaRPr lang="en-US" sz="3600" spc="16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53030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3041-77E6-43FA-B8A4-1940DAAC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383" y="382385"/>
            <a:ext cx="10070925" cy="1120738"/>
          </a:xfrm>
        </p:spPr>
        <p:txBody>
          <a:bodyPr>
            <a:normAutofit fontScale="90000"/>
          </a:bodyPr>
          <a:lstStyle/>
          <a:p>
            <a:r>
              <a:rPr lang="zh-CN" altLang="en-US" sz="4400" b="1" spc="130" dirty="0">
                <a:latin typeface="+mj-ea"/>
              </a:rPr>
              <a:t>（二）新妇即羔羊的妻就是圣城耶路撒冷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57A6C-2666-4721-B8FE-005B77533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378" y="1503122"/>
            <a:ext cx="10070926" cy="535487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1800"/>
              </a:spcBef>
              <a:buNone/>
            </a:pPr>
            <a:r>
              <a:rPr lang="zh-CN" altLang="en-US" sz="3800" b="1" spc="160" dirty="0" smtClean="0">
                <a:solidFill>
                  <a:schemeClr val="accent1"/>
                </a:solidFill>
                <a:latin typeface="+mn-ea"/>
              </a:rPr>
              <a:t>启二十一</a:t>
            </a:r>
            <a:r>
              <a:rPr lang="en-US" altLang="zh-CN" sz="3800" b="1" spc="160" dirty="0" smtClean="0">
                <a:solidFill>
                  <a:schemeClr val="accent1"/>
                </a:solidFill>
                <a:latin typeface="+mn-ea"/>
              </a:rPr>
              <a:t>2</a:t>
            </a:r>
            <a:r>
              <a:rPr lang="zh-CN" altLang="en-US" sz="3800" b="1" spc="160" dirty="0" smtClean="0">
                <a:solidFill>
                  <a:schemeClr val="accent1"/>
                </a:solidFill>
                <a:latin typeface="+mn-ea"/>
              </a:rPr>
              <a:t>：</a:t>
            </a:r>
            <a:r>
              <a:rPr lang="zh-CN" altLang="en-US" sz="3200" b="1" spc="160" dirty="0" smtClean="0">
                <a:solidFill>
                  <a:schemeClr val="accent1"/>
                </a:solidFill>
                <a:latin typeface="+mn-ea"/>
              </a:rPr>
              <a:t>“就如新妇装饰整齐，等候丈夫。”</a:t>
            </a:r>
            <a:endParaRPr lang="en-US" altLang="zh-CN" sz="3200" b="1" spc="160" dirty="0" smtClean="0">
              <a:solidFill>
                <a:schemeClr val="accent1"/>
              </a:solidFill>
              <a:latin typeface="+mn-ea"/>
            </a:endParaRPr>
          </a:p>
          <a:p>
            <a:pPr marL="0" indent="0" algn="just">
              <a:lnSpc>
                <a:spcPct val="110000"/>
              </a:lnSpc>
              <a:spcBef>
                <a:spcPts val="1800"/>
              </a:spcBef>
              <a:buNone/>
            </a:pPr>
            <a:r>
              <a:rPr lang="zh-CN" altLang="en-US" sz="3800" b="1" spc="160" dirty="0" smtClean="0">
                <a:solidFill>
                  <a:schemeClr val="accent1"/>
                </a:solidFill>
                <a:latin typeface="+mn-ea"/>
              </a:rPr>
              <a:t>启</a:t>
            </a:r>
            <a:r>
              <a:rPr lang="zh-CN" altLang="en-US" sz="3800" b="1" spc="160" dirty="0">
                <a:solidFill>
                  <a:schemeClr val="accent1"/>
                </a:solidFill>
                <a:latin typeface="+mn-ea"/>
              </a:rPr>
              <a:t>二十一</a:t>
            </a:r>
            <a:r>
              <a:rPr lang="en-US" altLang="zh-CN" sz="3800" b="1" spc="160" dirty="0">
                <a:solidFill>
                  <a:schemeClr val="accent1"/>
                </a:solidFill>
                <a:latin typeface="+mn-ea"/>
              </a:rPr>
              <a:t>9-10</a:t>
            </a:r>
            <a:r>
              <a:rPr lang="zh-CN" altLang="en-US" sz="3800" spc="160" dirty="0">
                <a:solidFill>
                  <a:schemeClr val="accent1"/>
                </a:solidFill>
                <a:latin typeface="+mn-ea"/>
              </a:rPr>
              <a:t>：</a:t>
            </a:r>
            <a:r>
              <a:rPr lang="zh-CN" altLang="en-US" sz="3200" b="1" spc="160" dirty="0">
                <a:solidFill>
                  <a:schemeClr val="accent1"/>
                </a:solidFill>
                <a:latin typeface="+mn-ea"/>
              </a:rPr>
              <a:t>“拿着七个金碗、盛满末后七灾的七位天使中，有一位来对我说：‘你到这里来，我要将新妇，就是羔羊的妻指给你看。’我被圣灵感动，天使就带我到一座高大的山，将那由神那里，从天而降的圣城耶路撒冷指示我”。</a:t>
            </a:r>
          </a:p>
        </p:txBody>
      </p:sp>
    </p:spTree>
    <p:extLst>
      <p:ext uri="{BB962C8B-B14F-4D97-AF65-F5344CB8AC3E}">
        <p14:creationId xmlns:p14="http://schemas.microsoft.com/office/powerpoint/2010/main" val="1569092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3041-77E6-43FA-B8A4-1940DAAC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383" y="382385"/>
            <a:ext cx="10070925" cy="1120738"/>
          </a:xfrm>
        </p:spPr>
        <p:txBody>
          <a:bodyPr>
            <a:normAutofit fontScale="90000"/>
          </a:bodyPr>
          <a:lstStyle/>
          <a:p>
            <a:r>
              <a:rPr lang="zh-CN" altLang="en-US" sz="4400" b="1" spc="130" dirty="0">
                <a:latin typeface="+mj-ea"/>
              </a:rPr>
              <a:t>（二）新妇即羔羊的妻就是圣城耶路撒冷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57A6C-2666-4721-B8FE-005B77533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378" y="1503122"/>
            <a:ext cx="10070926" cy="5354877"/>
          </a:xfrm>
        </p:spPr>
        <p:txBody>
          <a:bodyPr>
            <a:normAutofit/>
          </a:bodyPr>
          <a:lstStyle/>
          <a:p>
            <a:pPr marL="800100" lvl="2" indent="-1828800" algn="just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altLang="zh-CN" sz="3600" spc="160" dirty="0">
                <a:solidFill>
                  <a:schemeClr val="tx1"/>
                </a:solidFill>
                <a:latin typeface="+mn-ea"/>
              </a:rPr>
              <a:t>1</a:t>
            </a:r>
            <a:r>
              <a:rPr lang="zh-CN" altLang="en-US" sz="3600" spc="160" dirty="0">
                <a:solidFill>
                  <a:schemeClr val="tx1"/>
                </a:solidFill>
                <a:latin typeface="+mn-ea"/>
              </a:rPr>
              <a:t>、	</a:t>
            </a:r>
            <a:r>
              <a:rPr lang="zh-CN" altLang="en-US" sz="3600" spc="160" dirty="0" smtClean="0">
                <a:solidFill>
                  <a:schemeClr val="tx1"/>
                </a:solidFill>
                <a:latin typeface="+mn-ea"/>
              </a:rPr>
              <a:t>在第</a:t>
            </a:r>
            <a:r>
              <a:rPr lang="en-US" altLang="zh-CN" sz="3600" spc="160" dirty="0" smtClean="0">
                <a:solidFill>
                  <a:schemeClr val="tx1"/>
                </a:solidFill>
                <a:latin typeface="+mn-ea"/>
              </a:rPr>
              <a:t>9</a:t>
            </a:r>
            <a:r>
              <a:rPr lang="zh-CN" altLang="en-US" sz="3600" spc="160" dirty="0" smtClean="0">
                <a:solidFill>
                  <a:schemeClr val="tx1"/>
                </a:solidFill>
                <a:latin typeface="+mn-ea"/>
              </a:rPr>
              <a:t>节，天</a:t>
            </a:r>
            <a:r>
              <a:rPr lang="zh-CN" altLang="en-US" sz="3600" spc="160" dirty="0">
                <a:solidFill>
                  <a:schemeClr val="tx1"/>
                </a:solidFill>
                <a:latin typeface="+mn-ea"/>
              </a:rPr>
              <a:t>使对约翰说：</a:t>
            </a:r>
            <a:r>
              <a:rPr lang="zh-CN" altLang="en-US" sz="3600" spc="160" dirty="0">
                <a:solidFill>
                  <a:srgbClr val="FF0000"/>
                </a:solidFill>
                <a:latin typeface="+mn-ea"/>
              </a:rPr>
              <a:t>“我要将新妇，就是羔羊的妻指给你看。”</a:t>
            </a:r>
          </a:p>
          <a:p>
            <a:pPr marL="800100" lvl="2" indent="-1828800" algn="just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altLang="zh-CN" sz="3600" spc="160" dirty="0">
                <a:solidFill>
                  <a:schemeClr val="tx1"/>
                </a:solidFill>
                <a:latin typeface="+mn-ea"/>
              </a:rPr>
              <a:t>2</a:t>
            </a:r>
            <a:r>
              <a:rPr lang="zh-CN" altLang="en-US" sz="3600" spc="160" dirty="0">
                <a:solidFill>
                  <a:schemeClr val="tx1"/>
                </a:solidFill>
                <a:latin typeface="+mn-ea"/>
              </a:rPr>
              <a:t>、	约翰所看到的却是：</a:t>
            </a:r>
            <a:r>
              <a:rPr lang="zh-CN" altLang="en-US" sz="3600" spc="160" dirty="0">
                <a:solidFill>
                  <a:srgbClr val="FF0000"/>
                </a:solidFill>
                <a:latin typeface="+mn-ea"/>
              </a:rPr>
              <a:t>“将那由神那里，从天而降的圣城耶路撒冷指示我”。</a:t>
            </a:r>
          </a:p>
          <a:p>
            <a:pPr marL="800100" lvl="2" indent="-1828800" algn="just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altLang="zh-CN" sz="3600" spc="160" dirty="0">
                <a:solidFill>
                  <a:schemeClr val="tx1"/>
                </a:solidFill>
                <a:latin typeface="+mn-ea"/>
              </a:rPr>
              <a:t>3</a:t>
            </a:r>
            <a:r>
              <a:rPr lang="zh-CN" altLang="en-US" sz="3600" spc="160" dirty="0">
                <a:solidFill>
                  <a:schemeClr val="tx1"/>
                </a:solidFill>
                <a:latin typeface="+mn-ea"/>
              </a:rPr>
              <a:t>、	作者的用意十分清楚：新妇即羔羊的妻就是圣城耶路撒冷。</a:t>
            </a:r>
            <a:endParaRPr lang="en-US" sz="3600" spc="16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24457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3041-77E6-43FA-B8A4-1940DAAC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383" y="382385"/>
            <a:ext cx="10070925" cy="1120738"/>
          </a:xfrm>
        </p:spPr>
        <p:txBody>
          <a:bodyPr>
            <a:normAutofit/>
          </a:bodyPr>
          <a:lstStyle/>
          <a:p>
            <a:r>
              <a:rPr lang="zh-CN" altLang="en-US" sz="4000" b="1" spc="130" dirty="0">
                <a:latin typeface="+mj-ea"/>
              </a:rPr>
              <a:t>（三）三一神与圣城外的两类人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57A6C-2666-4721-B8FE-005B77533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378" y="1503122"/>
            <a:ext cx="10070926" cy="5354877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1800"/>
              </a:spcBef>
              <a:buNone/>
            </a:pPr>
            <a:r>
              <a:rPr lang="zh-CN" altLang="en-US" sz="3600" b="1" spc="160" dirty="0">
                <a:solidFill>
                  <a:schemeClr val="accent1"/>
                </a:solidFill>
                <a:latin typeface="+mn-ea"/>
              </a:rPr>
              <a:t>启二十一</a:t>
            </a:r>
            <a:r>
              <a:rPr lang="en-US" altLang="zh-CN" sz="3600" b="1" spc="160" dirty="0">
                <a:solidFill>
                  <a:schemeClr val="accent1"/>
                </a:solidFill>
                <a:latin typeface="+mn-ea"/>
              </a:rPr>
              <a:t>22-27</a:t>
            </a:r>
            <a:r>
              <a:rPr lang="zh-CN" altLang="en-US" sz="3600" spc="160" dirty="0">
                <a:solidFill>
                  <a:schemeClr val="accent1"/>
                </a:solidFill>
                <a:latin typeface="+mn-ea"/>
              </a:rPr>
              <a:t>：“我未见城内有殿，因主神，全能者和羔羊为城的殿。那城内又不用日月光照，因有神的荣耀光照，又有羔羊羔羊为城的灯。列国要在城的光里行走；地上的君王必将自己的荣耀归与那城。城门白昼总不关闭，在那里原没有黑夜。人必将列国的荣耀，尊贵归与那城。凡不洁净的，并那行可憎与虚谎之事的，总不得进那城；只有名字写在羔羊生命册上的才得进去。”</a:t>
            </a:r>
          </a:p>
        </p:txBody>
      </p:sp>
    </p:spTree>
    <p:extLst>
      <p:ext uri="{BB962C8B-B14F-4D97-AF65-F5344CB8AC3E}">
        <p14:creationId xmlns:p14="http://schemas.microsoft.com/office/powerpoint/2010/main" val="649697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3041-77E6-43FA-B8A4-1940DAAC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383" y="382385"/>
            <a:ext cx="10070925" cy="1120738"/>
          </a:xfrm>
        </p:spPr>
        <p:txBody>
          <a:bodyPr>
            <a:normAutofit/>
          </a:bodyPr>
          <a:lstStyle/>
          <a:p>
            <a:r>
              <a:rPr lang="zh-CN" altLang="en-US" sz="4000" b="1" spc="130" dirty="0">
                <a:latin typeface="+mj-ea"/>
              </a:rPr>
              <a:t>（三）三一神与圣城外的两类人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57A6C-2666-4721-B8FE-005B77533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378" y="1503122"/>
            <a:ext cx="10070926" cy="535487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altLang="zh-CN" sz="3800" spc="160" dirty="0">
                <a:solidFill>
                  <a:schemeClr val="tx1"/>
                </a:solidFill>
                <a:latin typeface="+mn-ea"/>
              </a:rPr>
              <a:t>1</a:t>
            </a:r>
            <a:r>
              <a:rPr lang="zh-CN" altLang="en-US" sz="3800" spc="160" dirty="0">
                <a:solidFill>
                  <a:schemeClr val="tx1"/>
                </a:solidFill>
                <a:latin typeface="+mn-ea"/>
              </a:rPr>
              <a:t>、三一神</a:t>
            </a:r>
          </a:p>
          <a:p>
            <a:pPr marL="1257300" lvl="3" indent="-2743200" algn="just">
              <a:lnSpc>
                <a:spcPct val="110000"/>
              </a:lnSpc>
              <a:spcBef>
                <a:spcPts val="1800"/>
              </a:spcBef>
              <a:buNone/>
            </a:pPr>
            <a:r>
              <a:rPr lang="zh-CN" altLang="en-US" sz="3600" spc="160" dirty="0">
                <a:solidFill>
                  <a:schemeClr val="tx1"/>
                </a:solidFill>
                <a:latin typeface="+mn-ea"/>
              </a:rPr>
              <a:t>（</a:t>
            </a:r>
            <a:r>
              <a:rPr lang="en-US" altLang="zh-CN" sz="3600" spc="160" dirty="0">
                <a:solidFill>
                  <a:schemeClr val="tx1"/>
                </a:solidFill>
                <a:latin typeface="+mn-ea"/>
              </a:rPr>
              <a:t>1</a:t>
            </a:r>
            <a:r>
              <a:rPr lang="zh-CN" altLang="en-US" sz="3600" spc="160" dirty="0" smtClean="0">
                <a:solidFill>
                  <a:schemeClr val="tx1"/>
                </a:solidFill>
                <a:latin typeface="+mn-ea"/>
              </a:rPr>
              <a:t>）使徒约翰的困惑：</a:t>
            </a:r>
            <a:r>
              <a:rPr lang="zh-CN" altLang="en-US" sz="3600" spc="160" dirty="0" smtClean="0">
                <a:solidFill>
                  <a:srgbClr val="FF0000"/>
                </a:solidFill>
                <a:latin typeface="+mn-ea"/>
              </a:rPr>
              <a:t>“</a:t>
            </a:r>
            <a:r>
              <a:rPr lang="zh-CN" altLang="en-US" sz="3600" spc="160" dirty="0">
                <a:solidFill>
                  <a:srgbClr val="FF0000"/>
                </a:solidFill>
                <a:latin typeface="+mn-ea"/>
              </a:rPr>
              <a:t>未见城内有殿”！</a:t>
            </a:r>
          </a:p>
          <a:p>
            <a:pPr marL="1257300" lvl="3" indent="-2743200" algn="just">
              <a:lnSpc>
                <a:spcPct val="110000"/>
              </a:lnSpc>
              <a:spcBef>
                <a:spcPts val="1800"/>
              </a:spcBef>
              <a:buNone/>
            </a:pPr>
            <a:r>
              <a:rPr lang="zh-CN" altLang="en-US" sz="3600" spc="160" dirty="0">
                <a:solidFill>
                  <a:schemeClr val="tx1"/>
                </a:solidFill>
                <a:latin typeface="+mn-ea"/>
              </a:rPr>
              <a:t>（</a:t>
            </a:r>
            <a:r>
              <a:rPr lang="en-US" altLang="zh-CN" sz="3600" spc="160" dirty="0">
                <a:solidFill>
                  <a:schemeClr val="tx1"/>
                </a:solidFill>
                <a:latin typeface="+mn-ea"/>
              </a:rPr>
              <a:t>2</a:t>
            </a:r>
            <a:r>
              <a:rPr lang="zh-CN" altLang="en-US" sz="3600" spc="160" dirty="0" smtClean="0">
                <a:solidFill>
                  <a:schemeClr val="tx1"/>
                </a:solidFill>
                <a:latin typeface="+mn-ea"/>
              </a:rPr>
              <a:t>）答案：</a:t>
            </a:r>
            <a:r>
              <a:rPr lang="zh-CN" altLang="en-US" sz="3600" spc="160" dirty="0" smtClean="0">
                <a:solidFill>
                  <a:srgbClr val="FF0000"/>
                </a:solidFill>
                <a:latin typeface="+mn-ea"/>
              </a:rPr>
              <a:t>“</a:t>
            </a:r>
            <a:r>
              <a:rPr lang="zh-CN" altLang="en-US" sz="3600" spc="160" dirty="0">
                <a:solidFill>
                  <a:srgbClr val="FF0000"/>
                </a:solidFill>
                <a:latin typeface="+mn-ea"/>
              </a:rPr>
              <a:t>因主神，全能者和羔羊为城的殿”。</a:t>
            </a:r>
          </a:p>
          <a:p>
            <a:pPr marL="1257300" lvl="3" indent="-2743200" algn="just">
              <a:lnSpc>
                <a:spcPct val="110000"/>
              </a:lnSpc>
              <a:spcBef>
                <a:spcPts val="1800"/>
              </a:spcBef>
              <a:buNone/>
            </a:pPr>
            <a:r>
              <a:rPr lang="zh-CN" altLang="en-US" sz="3600" spc="160" dirty="0">
                <a:solidFill>
                  <a:schemeClr val="tx1"/>
                </a:solidFill>
                <a:latin typeface="+mn-ea"/>
              </a:rPr>
              <a:t>（</a:t>
            </a:r>
            <a:r>
              <a:rPr lang="en-US" altLang="zh-CN" sz="3600" spc="160" dirty="0">
                <a:solidFill>
                  <a:schemeClr val="tx1"/>
                </a:solidFill>
                <a:latin typeface="+mn-ea"/>
              </a:rPr>
              <a:t>3</a:t>
            </a:r>
            <a:r>
              <a:rPr lang="zh-CN" altLang="en-US" sz="3600" spc="160" dirty="0" smtClean="0">
                <a:solidFill>
                  <a:schemeClr val="tx1"/>
                </a:solidFill>
                <a:latin typeface="+mn-ea"/>
              </a:rPr>
              <a:t>）根据启四、五两章，主神坐在宝座上（四</a:t>
            </a:r>
            <a:r>
              <a:rPr lang="en-US" altLang="zh-CN" sz="3600" spc="160" dirty="0" smtClean="0">
                <a:solidFill>
                  <a:schemeClr val="tx1"/>
                </a:solidFill>
                <a:latin typeface="+mn-ea"/>
              </a:rPr>
              <a:t>2</a:t>
            </a:r>
            <a:r>
              <a:rPr lang="zh-CN" altLang="en-US" sz="3600" spc="160" dirty="0" smtClean="0">
                <a:solidFill>
                  <a:schemeClr val="tx1"/>
                </a:solidFill>
                <a:latin typeface="+mn-ea"/>
              </a:rPr>
              <a:t>），羔羊（五</a:t>
            </a:r>
            <a:r>
              <a:rPr lang="en-US" altLang="zh-CN" sz="3600" spc="160" dirty="0" smtClean="0">
                <a:solidFill>
                  <a:schemeClr val="tx1"/>
                </a:solidFill>
                <a:latin typeface="+mn-ea"/>
              </a:rPr>
              <a:t>6</a:t>
            </a:r>
            <a:r>
              <a:rPr lang="zh-CN" altLang="en-US" sz="3600" spc="160" dirty="0" smtClean="0">
                <a:solidFill>
                  <a:schemeClr val="tx1"/>
                </a:solidFill>
                <a:latin typeface="+mn-ea"/>
              </a:rPr>
              <a:t>）与神的七灵（四</a:t>
            </a:r>
            <a:r>
              <a:rPr lang="en-US" altLang="zh-CN" sz="3600" spc="160" dirty="0" smtClean="0">
                <a:solidFill>
                  <a:schemeClr val="tx1"/>
                </a:solidFill>
                <a:latin typeface="+mn-ea"/>
              </a:rPr>
              <a:t>5</a:t>
            </a:r>
            <a:r>
              <a:rPr lang="zh-CN" altLang="en-US" sz="3600" spc="160" dirty="0" smtClean="0">
                <a:solidFill>
                  <a:schemeClr val="tx1"/>
                </a:solidFill>
                <a:latin typeface="+mn-ea"/>
              </a:rPr>
              <a:t>）紧靠着宝座。</a:t>
            </a:r>
            <a:endParaRPr lang="zh-CN" altLang="en-US" sz="3600" spc="16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82942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3041-77E6-43FA-B8A4-1940DAAC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383" y="382385"/>
            <a:ext cx="10070925" cy="1120738"/>
          </a:xfrm>
        </p:spPr>
        <p:txBody>
          <a:bodyPr>
            <a:normAutofit/>
          </a:bodyPr>
          <a:lstStyle/>
          <a:p>
            <a:r>
              <a:rPr lang="zh-CN" altLang="en-US" sz="4000" b="1" spc="130" dirty="0">
                <a:latin typeface="+mj-ea"/>
              </a:rPr>
              <a:t>（三）三一神与圣城外的两类人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57A6C-2666-4721-B8FE-005B77533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378" y="1503122"/>
            <a:ext cx="10070926" cy="535487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altLang="zh-CN" sz="3800" spc="160" dirty="0">
                <a:solidFill>
                  <a:schemeClr val="tx1"/>
                </a:solidFill>
                <a:latin typeface="+mn-ea"/>
              </a:rPr>
              <a:t>2</a:t>
            </a:r>
            <a:r>
              <a:rPr lang="zh-CN" altLang="en-US" sz="3800" spc="160" dirty="0">
                <a:solidFill>
                  <a:schemeClr val="tx1"/>
                </a:solidFill>
                <a:latin typeface="+mn-ea"/>
              </a:rPr>
              <a:t>、住在圣城外的两类人</a:t>
            </a:r>
          </a:p>
          <a:p>
            <a:pPr marL="0" indent="0" algn="just">
              <a:lnSpc>
                <a:spcPct val="110000"/>
              </a:lnSpc>
              <a:spcBef>
                <a:spcPts val="1800"/>
              </a:spcBef>
              <a:buNone/>
            </a:pPr>
            <a:r>
              <a:rPr lang="zh-CN" altLang="en-US" sz="3600" b="1" spc="160" dirty="0">
                <a:solidFill>
                  <a:schemeClr val="accent1"/>
                </a:solidFill>
                <a:latin typeface="+mn-ea"/>
              </a:rPr>
              <a:t>启二十一</a:t>
            </a:r>
            <a:r>
              <a:rPr lang="en-US" altLang="zh-CN" sz="3600" b="1" spc="160" dirty="0">
                <a:solidFill>
                  <a:schemeClr val="accent1"/>
                </a:solidFill>
                <a:latin typeface="+mn-ea"/>
              </a:rPr>
              <a:t>27</a:t>
            </a:r>
            <a:r>
              <a:rPr lang="zh-CN" altLang="en-US" sz="3600" b="1" spc="160" dirty="0">
                <a:solidFill>
                  <a:schemeClr val="accent1"/>
                </a:solidFill>
                <a:latin typeface="+mn-ea"/>
              </a:rPr>
              <a:t>：</a:t>
            </a:r>
            <a:r>
              <a:rPr lang="zh-CN" altLang="en-US" sz="3600" spc="160" dirty="0">
                <a:solidFill>
                  <a:schemeClr val="accent1"/>
                </a:solidFill>
                <a:latin typeface="+mn-ea"/>
              </a:rPr>
              <a:t>“凡不洁净的，并那行可憎与虚谎之事的，总不得进那城；只有名字写在羔羊生命册上的才得进去。”</a:t>
            </a:r>
          </a:p>
        </p:txBody>
      </p:sp>
    </p:spTree>
    <p:extLst>
      <p:ext uri="{BB962C8B-B14F-4D97-AF65-F5344CB8AC3E}">
        <p14:creationId xmlns:p14="http://schemas.microsoft.com/office/powerpoint/2010/main" val="1956152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3041-77E6-43FA-B8A4-1940DAAC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383" y="382385"/>
            <a:ext cx="10070925" cy="1120738"/>
          </a:xfrm>
        </p:spPr>
        <p:txBody>
          <a:bodyPr>
            <a:normAutofit/>
          </a:bodyPr>
          <a:lstStyle/>
          <a:p>
            <a:r>
              <a:rPr lang="zh-CN" altLang="en-US" sz="4000" b="1" spc="130" dirty="0">
                <a:latin typeface="+mj-ea"/>
              </a:rPr>
              <a:t>（三）三一神与圣城外的两类人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57A6C-2666-4721-B8FE-005B77533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383" y="1503122"/>
            <a:ext cx="10308921" cy="5354877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altLang="zh-CN" sz="3800" spc="160" dirty="0">
                <a:solidFill>
                  <a:schemeClr val="tx1"/>
                </a:solidFill>
                <a:latin typeface="+mn-ea"/>
              </a:rPr>
              <a:t>2</a:t>
            </a:r>
            <a:r>
              <a:rPr lang="zh-CN" altLang="en-US" sz="3800" spc="160" dirty="0">
                <a:solidFill>
                  <a:schemeClr val="tx1"/>
                </a:solidFill>
                <a:latin typeface="+mn-ea"/>
              </a:rPr>
              <a:t>、住在圣城外的两类人</a:t>
            </a:r>
          </a:p>
          <a:p>
            <a:pPr marL="0" indent="0" algn="just">
              <a:lnSpc>
                <a:spcPct val="110000"/>
              </a:lnSpc>
              <a:spcBef>
                <a:spcPts val="1800"/>
              </a:spcBef>
              <a:buNone/>
            </a:pPr>
            <a:r>
              <a:rPr lang="zh-CN" altLang="en-US" sz="3800" spc="160" dirty="0">
                <a:solidFill>
                  <a:schemeClr val="tx1"/>
                </a:solidFill>
                <a:latin typeface="+mn-ea"/>
              </a:rPr>
              <a:t>（</a:t>
            </a:r>
            <a:r>
              <a:rPr lang="en-US" altLang="zh-CN" sz="3800" spc="160" dirty="0">
                <a:solidFill>
                  <a:schemeClr val="tx1"/>
                </a:solidFill>
                <a:latin typeface="+mn-ea"/>
              </a:rPr>
              <a:t>1</a:t>
            </a:r>
            <a:r>
              <a:rPr lang="zh-CN" altLang="en-US" sz="3800" spc="160" dirty="0">
                <a:solidFill>
                  <a:schemeClr val="tx1"/>
                </a:solidFill>
                <a:latin typeface="+mn-ea"/>
              </a:rPr>
              <a:t>）圣城新耶路撒冷外面住了两类人：一类是那些</a:t>
            </a:r>
            <a:r>
              <a:rPr lang="zh-CN" altLang="en-US" sz="3800" spc="160" dirty="0">
                <a:solidFill>
                  <a:srgbClr val="FF0000"/>
                </a:solidFill>
                <a:latin typeface="+mn-ea"/>
              </a:rPr>
              <a:t>“不洁净的，并那行可憎与虚谎之事的”</a:t>
            </a:r>
            <a:r>
              <a:rPr lang="zh-CN" altLang="en-US" sz="3800" spc="160" dirty="0">
                <a:solidFill>
                  <a:schemeClr val="tx1"/>
                </a:solidFill>
                <a:latin typeface="+mn-ea"/>
              </a:rPr>
              <a:t>，另一类是</a:t>
            </a:r>
            <a:r>
              <a:rPr lang="zh-CN" altLang="en-US" sz="3800" spc="160" dirty="0">
                <a:solidFill>
                  <a:srgbClr val="FF0000"/>
                </a:solidFill>
                <a:latin typeface="+mn-ea"/>
              </a:rPr>
              <a:t>“名字写在羔羊生命册上的”</a:t>
            </a:r>
            <a:r>
              <a:rPr lang="zh-CN" altLang="en-US" sz="3800" spc="160" dirty="0">
                <a:solidFill>
                  <a:schemeClr val="tx1"/>
                </a:solidFill>
                <a:latin typeface="+mn-ea"/>
              </a:rPr>
              <a:t>。</a:t>
            </a:r>
          </a:p>
          <a:p>
            <a:pPr marL="0" indent="0" algn="just">
              <a:lnSpc>
                <a:spcPct val="110000"/>
              </a:lnSpc>
              <a:spcBef>
                <a:spcPts val="1800"/>
              </a:spcBef>
              <a:buNone/>
            </a:pPr>
            <a:r>
              <a:rPr lang="zh-CN" altLang="en-US" sz="3800" spc="160" dirty="0">
                <a:solidFill>
                  <a:schemeClr val="tx1"/>
                </a:solidFill>
                <a:latin typeface="+mn-ea"/>
              </a:rPr>
              <a:t>（</a:t>
            </a:r>
            <a:r>
              <a:rPr lang="en-US" altLang="zh-CN" sz="3800" spc="160" dirty="0">
                <a:solidFill>
                  <a:schemeClr val="tx1"/>
                </a:solidFill>
                <a:latin typeface="+mn-ea"/>
              </a:rPr>
              <a:t>2</a:t>
            </a:r>
            <a:r>
              <a:rPr lang="zh-CN" altLang="en-US" sz="3800" spc="160" dirty="0">
                <a:solidFill>
                  <a:schemeClr val="tx1"/>
                </a:solidFill>
                <a:latin typeface="+mn-ea"/>
              </a:rPr>
              <a:t>）前一类人不得进城，后一类人则可以进城。</a:t>
            </a:r>
          </a:p>
          <a:p>
            <a:pPr marL="0" indent="0" algn="just">
              <a:lnSpc>
                <a:spcPct val="110000"/>
              </a:lnSpc>
              <a:spcBef>
                <a:spcPts val="1800"/>
              </a:spcBef>
              <a:buNone/>
            </a:pPr>
            <a:r>
              <a:rPr lang="zh-CN" altLang="en-US" sz="3800" spc="160" dirty="0">
                <a:solidFill>
                  <a:schemeClr val="tx1"/>
                </a:solidFill>
                <a:latin typeface="+mn-ea"/>
              </a:rPr>
              <a:t>（</a:t>
            </a:r>
            <a:r>
              <a:rPr lang="en-US" altLang="zh-CN" sz="3800" spc="160" dirty="0">
                <a:solidFill>
                  <a:schemeClr val="tx1"/>
                </a:solidFill>
                <a:latin typeface="+mn-ea"/>
              </a:rPr>
              <a:t>3</a:t>
            </a:r>
            <a:r>
              <a:rPr lang="zh-CN" altLang="en-US" sz="3800" spc="160" dirty="0">
                <a:solidFill>
                  <a:schemeClr val="tx1"/>
                </a:solidFill>
                <a:latin typeface="+mn-ea"/>
              </a:rPr>
              <a:t>）住在城外的人不能直接接受神的光照，只能接受城的光照。神的光像日光，而城的光像月光。</a:t>
            </a:r>
          </a:p>
        </p:txBody>
      </p:sp>
    </p:spTree>
    <p:extLst>
      <p:ext uri="{BB962C8B-B14F-4D97-AF65-F5344CB8AC3E}">
        <p14:creationId xmlns:p14="http://schemas.microsoft.com/office/powerpoint/2010/main" val="3948023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3041-77E6-43FA-B8A4-1940DAAC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696" y="382385"/>
            <a:ext cx="9651304" cy="1120738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+mj-ea"/>
              </a:rPr>
              <a:t>二、再论住在城外的两类人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57A6C-2666-4721-B8FE-005B77533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696" y="1503122"/>
            <a:ext cx="10413304" cy="535487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4000" spc="150" dirty="0">
                <a:solidFill>
                  <a:schemeClr val="tx1"/>
                </a:solidFill>
                <a:latin typeface="+mn-ea"/>
              </a:rPr>
              <a:t>（一）第一类人</a:t>
            </a:r>
            <a:r>
              <a:rPr lang="zh-CN" altLang="en-US" sz="4000" spc="150" dirty="0" smtClean="0">
                <a:solidFill>
                  <a:schemeClr val="tx1"/>
                </a:solidFill>
                <a:latin typeface="+mn-ea"/>
              </a:rPr>
              <a:t>：名</a:t>
            </a:r>
            <a:r>
              <a:rPr lang="zh-CN" altLang="en-US" sz="4000" spc="150" dirty="0">
                <a:solidFill>
                  <a:schemeClr val="tx1"/>
                </a:solidFill>
                <a:latin typeface="+mn-ea"/>
              </a:rPr>
              <a:t>字写在生命册上、住在城外</a:t>
            </a:r>
            <a:r>
              <a:rPr lang="zh-CN" altLang="en-US" sz="4000" spc="150" dirty="0" smtClean="0">
                <a:solidFill>
                  <a:schemeClr val="tx1"/>
                </a:solidFill>
                <a:latin typeface="+mn-ea"/>
              </a:rPr>
              <a:t>、但</a:t>
            </a:r>
            <a:r>
              <a:rPr lang="zh-CN" altLang="en-US" sz="4000" spc="150" dirty="0">
                <a:solidFill>
                  <a:schemeClr val="tx1"/>
                </a:solidFill>
                <a:latin typeface="+mn-ea"/>
              </a:rPr>
              <a:t>不得进城的人</a:t>
            </a:r>
            <a:r>
              <a:rPr lang="zh-CN" altLang="en-US" sz="4000" spc="150" dirty="0" smtClean="0">
                <a:solidFill>
                  <a:schemeClr val="tx1"/>
                </a:solidFill>
                <a:latin typeface="+mn-ea"/>
              </a:rPr>
              <a:t>。</a:t>
            </a:r>
            <a:endParaRPr lang="en-US" altLang="zh-CN" sz="4000" spc="15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4000" spc="150" dirty="0">
                <a:solidFill>
                  <a:schemeClr val="tx1"/>
                </a:solidFill>
                <a:latin typeface="+mn-ea"/>
              </a:rPr>
              <a:t>	</a:t>
            </a:r>
            <a:r>
              <a:rPr lang="en-US" altLang="zh-CN" sz="4000" spc="150" dirty="0" smtClean="0">
                <a:solidFill>
                  <a:schemeClr val="tx1"/>
                </a:solidFill>
                <a:latin typeface="+mn-ea"/>
              </a:rPr>
              <a:t>	1</a:t>
            </a:r>
            <a:r>
              <a:rPr lang="zh-CN" altLang="en-US" sz="4000" spc="150" dirty="0" smtClean="0">
                <a:solidFill>
                  <a:schemeClr val="tx1"/>
                </a:solidFill>
                <a:latin typeface="+mn-ea"/>
              </a:rPr>
              <a:t>、新约圣经里，“生命册”是个专有名词，其上的人名是指信耶稣而得救的人。</a:t>
            </a:r>
            <a:endParaRPr lang="en-US" altLang="zh-CN" sz="4000" spc="150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4000" spc="150" dirty="0">
                <a:solidFill>
                  <a:schemeClr val="tx1"/>
                </a:solidFill>
                <a:latin typeface="+mn-ea"/>
              </a:rPr>
              <a:t>	</a:t>
            </a:r>
            <a:r>
              <a:rPr lang="en-US" altLang="zh-CN" sz="4000" spc="150" dirty="0" smtClean="0">
                <a:solidFill>
                  <a:schemeClr val="tx1"/>
                </a:solidFill>
                <a:latin typeface="+mn-ea"/>
              </a:rPr>
              <a:t> 2</a:t>
            </a:r>
            <a:r>
              <a:rPr lang="zh-CN" altLang="en-US" sz="4000" spc="150" dirty="0" smtClean="0">
                <a:solidFill>
                  <a:schemeClr val="tx1"/>
                </a:solidFill>
                <a:latin typeface="+mn-ea"/>
              </a:rPr>
              <a:t>、“生命册”一词在新约圣经中出现</a:t>
            </a:r>
            <a:r>
              <a:rPr lang="en-US" altLang="zh-CN" sz="4000" spc="150" dirty="0" smtClean="0">
                <a:solidFill>
                  <a:schemeClr val="tx1"/>
                </a:solidFill>
                <a:latin typeface="+mn-ea"/>
              </a:rPr>
              <a:t>6</a:t>
            </a:r>
            <a:r>
              <a:rPr lang="zh-CN" altLang="en-US" sz="4000" spc="150" dirty="0" smtClean="0">
                <a:solidFill>
                  <a:schemeClr val="tx1"/>
                </a:solidFill>
                <a:latin typeface="+mn-ea"/>
              </a:rPr>
              <a:t>次，在启示录出现</a:t>
            </a:r>
            <a:r>
              <a:rPr lang="en-US" altLang="zh-CN" sz="4000" spc="150" dirty="0" smtClean="0">
                <a:solidFill>
                  <a:schemeClr val="tx1"/>
                </a:solidFill>
                <a:latin typeface="+mn-ea"/>
              </a:rPr>
              <a:t>5</a:t>
            </a:r>
            <a:r>
              <a:rPr lang="zh-CN" altLang="en-US" sz="4000" spc="150" dirty="0" smtClean="0">
                <a:solidFill>
                  <a:schemeClr val="tx1"/>
                </a:solidFill>
                <a:latin typeface="+mn-ea"/>
              </a:rPr>
              <a:t>次，最重要的两次出现在启二十</a:t>
            </a:r>
            <a:r>
              <a:rPr lang="en-US" altLang="zh-CN" sz="4000" spc="150" dirty="0" smtClean="0">
                <a:solidFill>
                  <a:schemeClr val="tx1"/>
                </a:solidFill>
                <a:latin typeface="+mn-ea"/>
              </a:rPr>
              <a:t>11-15</a:t>
            </a:r>
            <a:r>
              <a:rPr lang="zh-CN" altLang="en-US" sz="4000" spc="150" dirty="0" smtClean="0">
                <a:solidFill>
                  <a:schemeClr val="tx1"/>
                </a:solidFill>
                <a:latin typeface="+mn-ea"/>
              </a:rPr>
              <a:t>中。</a:t>
            </a:r>
            <a:endParaRPr lang="zh-CN" altLang="en-US" sz="4000" spc="15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01249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3041-77E6-43FA-B8A4-1940DAAC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20738"/>
          </a:xfrm>
        </p:spPr>
        <p:txBody>
          <a:bodyPr>
            <a:normAutofit/>
          </a:bodyPr>
          <a:lstStyle/>
          <a:p>
            <a:pPr algn="ctr"/>
            <a:r>
              <a:rPr lang="en-US" altLang="zh-CN" sz="4400" b="1" dirty="0">
                <a:latin typeface="+mj-ea"/>
              </a:rPr>
              <a:t>《</a:t>
            </a:r>
            <a:r>
              <a:rPr lang="zh-CN" altLang="en-US" sz="4400" b="1" dirty="0">
                <a:latin typeface="+mj-ea"/>
              </a:rPr>
              <a:t>三类得胜者与基督之死的包括性</a:t>
            </a:r>
            <a:r>
              <a:rPr lang="en-US" altLang="zh-CN" sz="4400" b="1" dirty="0">
                <a:latin typeface="+mj-ea"/>
              </a:rPr>
              <a:t>》</a:t>
            </a:r>
            <a:endParaRPr lang="en-US" sz="4400" b="1" dirty="0">
              <a:latin typeface="+mj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57A6C-2666-4721-B8FE-005B77533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553" y="1503123"/>
            <a:ext cx="8035446" cy="4972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000" b="1" dirty="0">
                <a:solidFill>
                  <a:schemeClr val="accent1"/>
                </a:solidFill>
                <a:latin typeface="+mn-ea"/>
              </a:rPr>
              <a:t>1</a:t>
            </a:r>
            <a:r>
              <a:rPr lang="zh-CN" altLang="en-US" sz="4000" b="1" dirty="0">
                <a:solidFill>
                  <a:schemeClr val="accent1"/>
                </a:solidFill>
                <a:latin typeface="+mn-ea"/>
              </a:rPr>
              <a:t>、三类得胜者的应许</a:t>
            </a:r>
          </a:p>
          <a:p>
            <a:pPr marL="0" indent="0">
              <a:buNone/>
            </a:pPr>
            <a:r>
              <a:rPr lang="en-US" altLang="zh-CN" sz="4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2</a:t>
            </a:r>
            <a:r>
              <a:rPr lang="zh-CN" altLang="en-US" sz="4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、三类得胜者的预表</a:t>
            </a:r>
          </a:p>
          <a:p>
            <a:pPr marL="0" indent="0">
              <a:buNone/>
            </a:pPr>
            <a:r>
              <a:rPr lang="en-US" altLang="zh-CN" sz="4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3</a:t>
            </a:r>
            <a:r>
              <a:rPr lang="zh-CN" altLang="en-US" sz="40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、</a:t>
            </a:r>
            <a:r>
              <a:rPr lang="zh-CN" altLang="en-US" sz="4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保</a:t>
            </a:r>
            <a:r>
              <a:rPr lang="zh-CN" altLang="en-US" sz="4000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罗论三类得胜</a:t>
            </a:r>
            <a:endParaRPr lang="zh-CN" altLang="en-US" sz="40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4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4</a:t>
            </a:r>
            <a:r>
              <a:rPr lang="zh-CN" altLang="en-US" sz="4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、基督之死的替代性与包括性</a:t>
            </a:r>
          </a:p>
          <a:p>
            <a:pPr marL="0" indent="0">
              <a:buNone/>
            </a:pPr>
            <a:r>
              <a:rPr lang="en-US" altLang="zh-CN" sz="4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5</a:t>
            </a:r>
            <a:r>
              <a:rPr lang="zh-CN" altLang="en-US" sz="4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、基督之死的第三层包括性</a:t>
            </a:r>
          </a:p>
          <a:p>
            <a:pPr marL="0" indent="0">
              <a:buNone/>
            </a:pPr>
            <a:r>
              <a:rPr lang="en-US" altLang="zh-CN" sz="4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6</a:t>
            </a:r>
            <a:r>
              <a:rPr lang="zh-CN" altLang="en-US" sz="4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、成为得胜者的福音原则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6288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3041-77E6-43FA-B8A4-1940DAAC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175" y="382385"/>
            <a:ext cx="9901825" cy="1120738"/>
          </a:xfrm>
        </p:spPr>
        <p:txBody>
          <a:bodyPr>
            <a:normAutofit fontScale="90000"/>
          </a:bodyPr>
          <a:lstStyle/>
          <a:p>
            <a:r>
              <a:rPr lang="zh-CN" altLang="en-US" sz="4000" b="1" dirty="0">
                <a:latin typeface="+mj-ea"/>
              </a:rPr>
              <a:t>（一）第一类</a:t>
            </a:r>
            <a:r>
              <a:rPr lang="zh-CN" altLang="en-US" sz="4000" b="1" dirty="0">
                <a:latin typeface="+mj-ea"/>
              </a:rPr>
              <a:t>人：名字写在生命册上、住在城外、但不得进城的人。</a:t>
            </a:r>
            <a:endParaRPr lang="zh-CN" altLang="en-US" sz="4000" b="1" dirty="0">
              <a:latin typeface="+mj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57A6C-2666-4721-B8FE-005B77533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384" y="1503122"/>
            <a:ext cx="10446706" cy="535487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CN" altLang="en-US" sz="4000" b="1" spc="150" dirty="0">
                <a:solidFill>
                  <a:schemeClr val="accent1"/>
                </a:solidFill>
                <a:latin typeface="+mn-ea"/>
              </a:rPr>
              <a:t>启二十</a:t>
            </a:r>
            <a:r>
              <a:rPr lang="en-US" altLang="zh-CN" sz="4000" b="1" spc="150" dirty="0">
                <a:solidFill>
                  <a:schemeClr val="accent1"/>
                </a:solidFill>
                <a:latin typeface="+mn-ea"/>
              </a:rPr>
              <a:t>11-15</a:t>
            </a:r>
            <a:r>
              <a:rPr lang="zh-CN" altLang="en-US" sz="4000" spc="150" dirty="0">
                <a:solidFill>
                  <a:schemeClr val="accent1"/>
                </a:solidFill>
                <a:latin typeface="+mn-ea"/>
              </a:rPr>
              <a:t>：“我又看见一个白色的大宝座与坐在上面的；从他面前天地都逃避，再无可见之处了。我又看见死了的人，无论大小，都站在宝座前。案卷展开了，并且另有一卷展开，就是生命册。死了的人都凭着这些案卷所记载的，照他们所行的受审判。于是海交出其中的死人；死亡和阴间也交出其中的死人；他们都照各人所行的受审判。死亡和阴间也被扔在火湖里；这火湖就是第二次的死。若有人名字没记在生命册上，他就被扔在火湖里。”</a:t>
            </a:r>
            <a:endParaRPr lang="en-US" sz="4000" spc="150" dirty="0">
              <a:solidFill>
                <a:schemeClr val="accent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92892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3041-77E6-43FA-B8A4-1940DAAC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466" y="382385"/>
            <a:ext cx="9719534" cy="1271051"/>
          </a:xfrm>
        </p:spPr>
        <p:txBody>
          <a:bodyPr>
            <a:normAutofit fontScale="90000"/>
          </a:bodyPr>
          <a:lstStyle/>
          <a:p>
            <a:r>
              <a:rPr lang="zh-CN" altLang="en-US" sz="4400" b="1" dirty="0">
                <a:latin typeface="+mj-ea"/>
              </a:rPr>
              <a:t>（一）第一类</a:t>
            </a:r>
            <a:r>
              <a:rPr lang="zh-CN" altLang="en-US" sz="4400" b="1" dirty="0">
                <a:latin typeface="+mj-ea"/>
              </a:rPr>
              <a:t>人：名字写在生命册上、住在城外、但不得进城的人。</a:t>
            </a:r>
            <a:endParaRPr lang="zh-CN" altLang="en-US" sz="4400" b="1" dirty="0">
              <a:latin typeface="+mj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57A6C-2666-4721-B8FE-005B77533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9425" y="1653436"/>
            <a:ext cx="9820405" cy="5204563"/>
          </a:xfrm>
        </p:spPr>
        <p:txBody>
          <a:bodyPr>
            <a:normAutofit/>
          </a:bodyPr>
          <a:lstStyle/>
          <a:p>
            <a:pPr marL="800100" lvl="2" indent="-1828800" algn="just">
              <a:lnSpc>
                <a:spcPct val="120000"/>
              </a:lnSpc>
              <a:buNone/>
            </a:pPr>
            <a:r>
              <a:rPr lang="en-US" altLang="zh-CN" sz="3600" spc="150" dirty="0">
                <a:solidFill>
                  <a:schemeClr val="tx1"/>
                </a:solidFill>
                <a:latin typeface="+mn-ea"/>
              </a:rPr>
              <a:t>1</a:t>
            </a:r>
            <a:r>
              <a:rPr lang="zh-CN" altLang="en-US" sz="3600" spc="150" dirty="0">
                <a:solidFill>
                  <a:schemeClr val="tx1"/>
                </a:solidFill>
                <a:latin typeface="+mn-ea"/>
              </a:rPr>
              <a:t>、这段经文直接论到白色大宝座的审判，也就是最后的审</a:t>
            </a:r>
            <a:r>
              <a:rPr lang="zh-CN" altLang="en-US" sz="3600" spc="150" dirty="0" smtClean="0">
                <a:solidFill>
                  <a:schemeClr val="tx1"/>
                </a:solidFill>
                <a:latin typeface="+mn-ea"/>
              </a:rPr>
              <a:t>判（千禧年末尾）。</a:t>
            </a:r>
            <a:endParaRPr lang="zh-CN" altLang="en-US" sz="3600" spc="150" dirty="0">
              <a:solidFill>
                <a:schemeClr val="tx1"/>
              </a:solidFill>
              <a:latin typeface="+mn-ea"/>
            </a:endParaRPr>
          </a:p>
          <a:p>
            <a:pPr marL="800100" lvl="2" indent="-1828800" algn="just">
              <a:lnSpc>
                <a:spcPct val="120000"/>
              </a:lnSpc>
              <a:buNone/>
            </a:pPr>
            <a:r>
              <a:rPr lang="en-US" altLang="zh-CN" sz="3600" spc="150" dirty="0">
                <a:solidFill>
                  <a:schemeClr val="tx1"/>
                </a:solidFill>
                <a:latin typeface="+mn-ea"/>
              </a:rPr>
              <a:t>2</a:t>
            </a:r>
            <a:r>
              <a:rPr lang="zh-CN" altLang="en-US" sz="3600" spc="150" dirty="0">
                <a:solidFill>
                  <a:schemeClr val="tx1"/>
                </a:solidFill>
                <a:latin typeface="+mn-ea"/>
              </a:rPr>
              <a:t>、在最后的审判之前，有最后一批的身体复活，其中包括了信徒和非信徒的身体复活；</a:t>
            </a:r>
          </a:p>
          <a:p>
            <a:pPr marL="800100" lvl="2" indent="-1828800" algn="just">
              <a:lnSpc>
                <a:spcPct val="120000"/>
              </a:lnSpc>
              <a:buNone/>
            </a:pPr>
            <a:r>
              <a:rPr lang="en-US" altLang="zh-CN" sz="3600" spc="150" dirty="0">
                <a:solidFill>
                  <a:schemeClr val="tx1"/>
                </a:solidFill>
                <a:latin typeface="+mn-ea"/>
              </a:rPr>
              <a:t>3</a:t>
            </a:r>
            <a:r>
              <a:rPr lang="zh-CN" altLang="en-US" sz="3600" spc="150" dirty="0">
                <a:solidFill>
                  <a:schemeClr val="tx1"/>
                </a:solidFill>
                <a:latin typeface="+mn-ea"/>
              </a:rPr>
              <a:t>、审判台前，有两个案卷：一个是人名册；另一个是生命册；</a:t>
            </a:r>
          </a:p>
        </p:txBody>
      </p:sp>
    </p:spTree>
    <p:extLst>
      <p:ext uri="{BB962C8B-B14F-4D97-AF65-F5344CB8AC3E}">
        <p14:creationId xmlns:p14="http://schemas.microsoft.com/office/powerpoint/2010/main" val="553606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3041-77E6-43FA-B8A4-1940DAAC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526" y="382385"/>
            <a:ext cx="9633473" cy="1258525"/>
          </a:xfrm>
        </p:spPr>
        <p:txBody>
          <a:bodyPr>
            <a:normAutofit fontScale="90000"/>
          </a:bodyPr>
          <a:lstStyle/>
          <a:p>
            <a:r>
              <a:rPr lang="zh-CN" altLang="en-US" sz="4400" b="1" dirty="0">
                <a:latin typeface="+mj-ea"/>
              </a:rPr>
              <a:t>（一）第一类</a:t>
            </a:r>
            <a:r>
              <a:rPr lang="zh-CN" altLang="en-US" sz="4400" b="1" dirty="0">
                <a:latin typeface="+mj-ea"/>
              </a:rPr>
              <a:t>人：名字写在生命册上、住在城外、但不得进城的人。</a:t>
            </a:r>
            <a:endParaRPr lang="zh-CN" altLang="en-US" sz="4400" b="1" dirty="0">
              <a:latin typeface="+mj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57A6C-2666-4721-B8FE-005B77533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9425" y="1640910"/>
            <a:ext cx="9820405" cy="5217089"/>
          </a:xfrm>
        </p:spPr>
        <p:txBody>
          <a:bodyPr>
            <a:normAutofit lnSpcReduction="10000"/>
          </a:bodyPr>
          <a:lstStyle/>
          <a:p>
            <a:pPr marL="800100" lvl="2" indent="-1828800" algn="just">
              <a:lnSpc>
                <a:spcPct val="120000"/>
              </a:lnSpc>
              <a:buNone/>
            </a:pPr>
            <a:r>
              <a:rPr lang="en-US" altLang="zh-CN" sz="3600" spc="150" dirty="0">
                <a:solidFill>
                  <a:schemeClr val="tx1"/>
                </a:solidFill>
                <a:latin typeface="+mn-ea"/>
              </a:rPr>
              <a:t>4</a:t>
            </a:r>
            <a:r>
              <a:rPr lang="zh-CN" altLang="en-US" sz="3600" spc="150" dirty="0">
                <a:solidFill>
                  <a:schemeClr val="tx1"/>
                </a:solidFill>
                <a:latin typeface="+mn-ea"/>
              </a:rPr>
              <a:t>、在最后的审判之后，将决定谁会下地狱或火湖，以及谁会得拯救，进入新天新地。</a:t>
            </a:r>
          </a:p>
          <a:p>
            <a:pPr marL="800100" lvl="2" indent="-1828800" algn="just">
              <a:lnSpc>
                <a:spcPct val="120000"/>
              </a:lnSpc>
              <a:buNone/>
            </a:pPr>
            <a:r>
              <a:rPr lang="en-US" altLang="zh-CN" sz="3600" spc="150" dirty="0">
                <a:solidFill>
                  <a:schemeClr val="tx1"/>
                </a:solidFill>
                <a:latin typeface="+mn-ea"/>
              </a:rPr>
              <a:t>5</a:t>
            </a:r>
            <a:r>
              <a:rPr lang="zh-CN" altLang="en-US" sz="3600" spc="150" dirty="0">
                <a:solidFill>
                  <a:schemeClr val="tx1"/>
                </a:solidFill>
                <a:latin typeface="+mn-ea"/>
              </a:rPr>
              <a:t>、第</a:t>
            </a:r>
            <a:r>
              <a:rPr lang="en-US" altLang="zh-CN" sz="3600" spc="150" dirty="0">
                <a:solidFill>
                  <a:schemeClr val="tx1"/>
                </a:solidFill>
                <a:latin typeface="+mn-ea"/>
              </a:rPr>
              <a:t>15</a:t>
            </a:r>
            <a:r>
              <a:rPr lang="zh-CN" altLang="en-US" sz="3600" spc="150" dirty="0" smtClean="0">
                <a:solidFill>
                  <a:schemeClr val="tx1"/>
                </a:solidFill>
                <a:latin typeface="+mn-ea"/>
              </a:rPr>
              <a:t>节至为重要：</a:t>
            </a:r>
            <a:r>
              <a:rPr lang="zh-CN" altLang="en-US" sz="3600" spc="150" dirty="0">
                <a:solidFill>
                  <a:srgbClr val="FF0000"/>
                </a:solidFill>
                <a:latin typeface="+mn-ea"/>
              </a:rPr>
              <a:t>“若有人名字没记在生命册上，他就被扔在火湖里。</a:t>
            </a:r>
            <a:r>
              <a:rPr lang="zh-CN" altLang="en-US" sz="3600" spc="150" dirty="0" smtClean="0">
                <a:solidFill>
                  <a:srgbClr val="FF0000"/>
                </a:solidFill>
                <a:latin typeface="+mn-ea"/>
              </a:rPr>
              <a:t>”</a:t>
            </a:r>
            <a:endParaRPr lang="en-US" altLang="zh-CN" sz="3600" spc="150" dirty="0" smtClean="0">
              <a:solidFill>
                <a:srgbClr val="FF0000"/>
              </a:solidFill>
              <a:latin typeface="+mn-ea"/>
            </a:endParaRPr>
          </a:p>
          <a:p>
            <a:pPr marL="800100" lvl="2" indent="-1828800" algn="just">
              <a:lnSpc>
                <a:spcPct val="120000"/>
              </a:lnSpc>
              <a:buNone/>
            </a:pPr>
            <a:r>
              <a:rPr lang="en-US" altLang="zh-CN" sz="3600" spc="150" dirty="0" smtClean="0">
                <a:solidFill>
                  <a:srgbClr val="FF0000"/>
                </a:solidFill>
                <a:latin typeface="+mn-ea"/>
              </a:rPr>
              <a:t>6</a:t>
            </a:r>
            <a:r>
              <a:rPr lang="zh-CN" altLang="en-US" sz="3600" spc="150" dirty="0" smtClean="0">
                <a:solidFill>
                  <a:srgbClr val="FF0000"/>
                </a:solidFill>
                <a:latin typeface="+mn-ea"/>
              </a:rPr>
              <a:t>、</a:t>
            </a:r>
            <a:r>
              <a:rPr lang="zh-CN" altLang="en-US" sz="3600" spc="150" dirty="0" smtClean="0">
                <a:solidFill>
                  <a:schemeClr val="tx1"/>
                </a:solidFill>
                <a:latin typeface="+mn-ea"/>
              </a:rPr>
              <a:t>它清楚告诉</a:t>
            </a:r>
            <a:r>
              <a:rPr lang="zh-CN" altLang="en-US" sz="3600" spc="150" smtClean="0">
                <a:solidFill>
                  <a:schemeClr val="tx1"/>
                </a:solidFill>
                <a:latin typeface="+mn-ea"/>
              </a:rPr>
              <a:t>我们“得救”最终是什么意思。所以，生命册与得救直接相关：名字记在生命册上等于得救；没记在生命册上等于灭亡或不得救。</a:t>
            </a:r>
            <a:endParaRPr lang="en-US" sz="3600" spc="15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70835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3041-77E6-43FA-B8A4-1940DAAC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696" y="382385"/>
            <a:ext cx="9651304" cy="932847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+mj-ea"/>
              </a:rPr>
              <a:t>（二）生命册与羔羊生命册的区别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57A6C-2666-4721-B8FE-005B77533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9425" y="1515649"/>
            <a:ext cx="9820405" cy="5342350"/>
          </a:xfrm>
        </p:spPr>
        <p:txBody>
          <a:bodyPr>
            <a:normAutofit/>
          </a:bodyPr>
          <a:lstStyle/>
          <a:p>
            <a:pPr marL="800100" lvl="2" indent="-1828800" algn="just">
              <a:lnSpc>
                <a:spcPct val="120000"/>
              </a:lnSpc>
              <a:buNone/>
            </a:pPr>
            <a:r>
              <a:rPr lang="en-US" altLang="zh-CN" sz="3600" spc="150" dirty="0">
                <a:solidFill>
                  <a:schemeClr val="tx1"/>
                </a:solidFill>
                <a:latin typeface="+mn-ea"/>
              </a:rPr>
              <a:t>1</a:t>
            </a:r>
            <a:r>
              <a:rPr lang="zh-CN" altLang="en-US" sz="3600" spc="150" dirty="0">
                <a:solidFill>
                  <a:schemeClr val="tx1"/>
                </a:solidFill>
                <a:latin typeface="+mn-ea"/>
              </a:rPr>
              <a:t>、根据二十</a:t>
            </a:r>
            <a:r>
              <a:rPr lang="en-US" altLang="zh-CN" sz="3600" spc="150" dirty="0">
                <a:solidFill>
                  <a:schemeClr val="tx1"/>
                </a:solidFill>
                <a:latin typeface="+mn-ea"/>
              </a:rPr>
              <a:t>15</a:t>
            </a:r>
            <a:r>
              <a:rPr lang="zh-CN" altLang="en-US" sz="3600" spc="150" dirty="0">
                <a:solidFill>
                  <a:schemeClr val="tx1"/>
                </a:solidFill>
                <a:latin typeface="+mn-ea"/>
              </a:rPr>
              <a:t>，凡名字写在生命册上的人，就不会扔在火湖里</a:t>
            </a:r>
            <a:r>
              <a:rPr lang="zh-CN" altLang="en-US" sz="3600" spc="150" dirty="0" smtClean="0">
                <a:solidFill>
                  <a:schemeClr val="tx1"/>
                </a:solidFill>
                <a:latin typeface="+mn-ea"/>
              </a:rPr>
              <a:t>；也就是进入新天新地。</a:t>
            </a:r>
            <a:endParaRPr lang="zh-CN" altLang="en-US" sz="3600" spc="150" dirty="0">
              <a:solidFill>
                <a:schemeClr val="tx1"/>
              </a:solidFill>
              <a:latin typeface="+mn-ea"/>
            </a:endParaRPr>
          </a:p>
          <a:p>
            <a:pPr marL="800100" lvl="2" indent="-1828800" algn="just">
              <a:lnSpc>
                <a:spcPct val="120000"/>
              </a:lnSpc>
              <a:buNone/>
            </a:pPr>
            <a:r>
              <a:rPr lang="en-US" altLang="zh-CN" sz="3600" spc="150" dirty="0">
                <a:solidFill>
                  <a:schemeClr val="tx1"/>
                </a:solidFill>
                <a:latin typeface="+mn-ea"/>
              </a:rPr>
              <a:t>2</a:t>
            </a:r>
            <a:r>
              <a:rPr lang="zh-CN" altLang="en-US" sz="3600" spc="150" dirty="0">
                <a:solidFill>
                  <a:schemeClr val="tx1"/>
                </a:solidFill>
                <a:latin typeface="+mn-ea"/>
              </a:rPr>
              <a:t>、又根据二十一</a:t>
            </a:r>
            <a:r>
              <a:rPr lang="en-US" altLang="zh-CN" sz="3600" spc="150" dirty="0">
                <a:solidFill>
                  <a:schemeClr val="tx1"/>
                </a:solidFill>
                <a:latin typeface="+mn-ea"/>
              </a:rPr>
              <a:t>27</a:t>
            </a:r>
            <a:r>
              <a:rPr lang="zh-CN" altLang="en-US" sz="3600" spc="150" dirty="0">
                <a:solidFill>
                  <a:schemeClr val="tx1"/>
                </a:solidFill>
                <a:latin typeface="+mn-ea"/>
              </a:rPr>
              <a:t>，凡名字没有写在羔羊生命册上的人，就不得进城。</a:t>
            </a:r>
          </a:p>
          <a:p>
            <a:pPr marL="800100" lvl="2" indent="-1828800" algn="just">
              <a:lnSpc>
                <a:spcPct val="120000"/>
              </a:lnSpc>
              <a:buNone/>
            </a:pPr>
            <a:r>
              <a:rPr lang="en-US" altLang="zh-CN" sz="3600" spc="150" dirty="0">
                <a:solidFill>
                  <a:schemeClr val="tx1"/>
                </a:solidFill>
                <a:latin typeface="+mn-ea"/>
              </a:rPr>
              <a:t>3</a:t>
            </a:r>
            <a:r>
              <a:rPr lang="zh-CN" altLang="en-US" sz="3600" spc="150" dirty="0">
                <a:solidFill>
                  <a:schemeClr val="tx1"/>
                </a:solidFill>
                <a:latin typeface="+mn-ea"/>
              </a:rPr>
              <a:t>、结合上述两点，结论是：名字写在生命册的人，不被扔在火湖里，也就是住在新天新地；但又不得进圣城。</a:t>
            </a:r>
          </a:p>
        </p:txBody>
      </p:sp>
    </p:spTree>
    <p:extLst>
      <p:ext uri="{BB962C8B-B14F-4D97-AF65-F5344CB8AC3E}">
        <p14:creationId xmlns:p14="http://schemas.microsoft.com/office/powerpoint/2010/main" val="1386443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3041-77E6-43FA-B8A4-1940DAAC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696" y="382385"/>
            <a:ext cx="9651304" cy="932847"/>
          </a:xfrm>
        </p:spPr>
        <p:txBody>
          <a:bodyPr>
            <a:normAutofit fontScale="90000"/>
          </a:bodyPr>
          <a:lstStyle/>
          <a:p>
            <a:r>
              <a:rPr lang="zh-CN" altLang="en-US" sz="4400" b="1" dirty="0">
                <a:latin typeface="+mj-ea"/>
              </a:rPr>
              <a:t>（三）哪些人的名字会记在生命册上呢？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57A6C-2666-4721-B8FE-005B77533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9425" y="1515649"/>
            <a:ext cx="9820405" cy="53423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zh-CN" altLang="en-US" sz="3600" spc="150" dirty="0">
                <a:solidFill>
                  <a:schemeClr val="tx1"/>
                </a:solidFill>
                <a:latin typeface="+mn-ea"/>
              </a:rPr>
              <a:t>一般的回答：</a:t>
            </a:r>
            <a:r>
              <a:rPr lang="zh-CN" altLang="en-US" sz="3600" spc="150" dirty="0" smtClean="0">
                <a:solidFill>
                  <a:schemeClr val="tx1"/>
                </a:solidFill>
                <a:latin typeface="+mn-ea"/>
              </a:rPr>
              <a:t>凡</a:t>
            </a:r>
            <a:r>
              <a:rPr lang="zh-CN" altLang="en-US" sz="3600" spc="150" dirty="0">
                <a:solidFill>
                  <a:schemeClr val="tx1"/>
                </a:solidFill>
                <a:latin typeface="+mn-ea"/>
              </a:rPr>
              <a:t>真</a:t>
            </a:r>
            <a:r>
              <a:rPr lang="zh-CN" altLang="en-US" sz="3600" spc="150" dirty="0" smtClean="0">
                <a:solidFill>
                  <a:schemeClr val="tx1"/>
                </a:solidFill>
                <a:latin typeface="+mn-ea"/>
              </a:rPr>
              <a:t>正重生得救的</a:t>
            </a:r>
            <a:r>
              <a:rPr lang="zh-CN" altLang="en-US" sz="3600" spc="150" dirty="0">
                <a:solidFill>
                  <a:schemeClr val="tx1"/>
                </a:solidFill>
                <a:latin typeface="+mn-ea"/>
              </a:rPr>
              <a:t>人，名字都会记在生命册上。 </a:t>
            </a:r>
            <a:r>
              <a:rPr lang="zh-CN" altLang="en-US" sz="3600" spc="150" dirty="0" smtClean="0">
                <a:solidFill>
                  <a:schemeClr val="tx1"/>
                </a:solidFill>
                <a:latin typeface="+mn-ea"/>
              </a:rPr>
              <a:t>这个答案虽是对的，但仍不完全。</a:t>
            </a:r>
            <a:endParaRPr lang="zh-CN" altLang="en-US" sz="3600" spc="150" dirty="0">
              <a:solidFill>
                <a:schemeClr val="tx1"/>
              </a:solidFill>
              <a:latin typeface="+mn-ea"/>
            </a:endParaRPr>
          </a:p>
          <a:p>
            <a:pPr marL="0" indent="0" algn="just">
              <a:buNone/>
            </a:pPr>
            <a:r>
              <a:rPr lang="zh-CN" altLang="en-US" sz="3600" b="1" spc="150" dirty="0">
                <a:solidFill>
                  <a:schemeClr val="accent1"/>
                </a:solidFill>
                <a:latin typeface="+mn-ea"/>
              </a:rPr>
              <a:t>启二</a:t>
            </a:r>
            <a:r>
              <a:rPr lang="en-US" altLang="zh-CN" sz="3600" b="1" spc="150" dirty="0">
                <a:solidFill>
                  <a:schemeClr val="accent1"/>
                </a:solidFill>
                <a:latin typeface="+mn-ea"/>
              </a:rPr>
              <a:t>11</a:t>
            </a:r>
            <a:r>
              <a:rPr lang="zh-CN" altLang="en-US" sz="3600" spc="150" dirty="0">
                <a:solidFill>
                  <a:schemeClr val="accent1"/>
                </a:solidFill>
                <a:latin typeface="+mn-ea"/>
              </a:rPr>
              <a:t>：“圣灵向众教会所说的话，凡有耳的，就应当听。得胜的，必不受第二次死的害。”</a:t>
            </a:r>
          </a:p>
          <a:p>
            <a:pPr marL="0" indent="0" algn="just">
              <a:buNone/>
            </a:pPr>
            <a:r>
              <a:rPr lang="zh-CN" altLang="en-US" sz="3600" spc="150" dirty="0" smtClean="0">
                <a:solidFill>
                  <a:schemeClr val="tx1"/>
                </a:solidFill>
                <a:latin typeface="+mn-ea"/>
              </a:rPr>
              <a:t>因为“不受第二次死的害”就是“不被扔在火湖里”，就等于“名字记在生命册上”。</a:t>
            </a:r>
            <a:r>
              <a:rPr lang="en-US" altLang="zh-CN" sz="3600" spc="150" dirty="0" smtClean="0">
                <a:solidFill>
                  <a:schemeClr val="tx1"/>
                </a:solidFill>
                <a:latin typeface="+mn-ea"/>
              </a:rPr>
              <a:t> </a:t>
            </a:r>
          </a:p>
          <a:p>
            <a:pPr marL="0" indent="0" algn="just">
              <a:buNone/>
            </a:pPr>
            <a:r>
              <a:rPr lang="zh-CN" altLang="en-US" sz="3600" spc="150" dirty="0" smtClean="0">
                <a:solidFill>
                  <a:schemeClr val="tx1"/>
                </a:solidFill>
                <a:latin typeface="+mn-ea"/>
              </a:rPr>
              <a:t> </a:t>
            </a:r>
            <a:endParaRPr lang="zh-CN" altLang="en-US" sz="3600" spc="150" dirty="0">
              <a:solidFill>
                <a:schemeClr val="tx1"/>
              </a:solidFill>
              <a:latin typeface="+mn-ea"/>
            </a:endParaRPr>
          </a:p>
          <a:p>
            <a:pPr marL="0" indent="0" algn="just">
              <a:buNone/>
            </a:pPr>
            <a:endParaRPr lang="zh-CN" altLang="en-US" sz="3600" spc="15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51177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3041-77E6-43FA-B8A4-1940DAAC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696" y="382385"/>
            <a:ext cx="9651304" cy="932847"/>
          </a:xfrm>
        </p:spPr>
        <p:txBody>
          <a:bodyPr>
            <a:normAutofit fontScale="90000"/>
          </a:bodyPr>
          <a:lstStyle/>
          <a:p>
            <a:r>
              <a:rPr lang="zh-CN" altLang="en-US" sz="4400" b="1" dirty="0">
                <a:latin typeface="+mj-ea"/>
              </a:rPr>
              <a:t>（三）哪些人的名字会记在生命册上呢？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57A6C-2666-4721-B8FE-005B77533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9425" y="1515649"/>
            <a:ext cx="9820405" cy="534235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zh-CN" sz="4000" b="1" spc="150" dirty="0" smtClean="0">
                <a:solidFill>
                  <a:schemeClr val="accent1"/>
                </a:solidFill>
                <a:latin typeface="+mn-ea"/>
              </a:rPr>
              <a:t> </a:t>
            </a:r>
            <a:r>
              <a:rPr lang="zh-CN" altLang="en-US" sz="4000" spc="150" dirty="0" smtClean="0">
                <a:solidFill>
                  <a:schemeClr val="tx1"/>
                </a:solidFill>
                <a:latin typeface="+mn-ea"/>
              </a:rPr>
              <a:t>由此可</a:t>
            </a:r>
            <a:r>
              <a:rPr lang="zh-CN" altLang="en-US" sz="4000" spc="150" dirty="0">
                <a:solidFill>
                  <a:schemeClr val="tx1"/>
                </a:solidFill>
                <a:latin typeface="+mn-ea"/>
              </a:rPr>
              <a:t>见，有两类人的名字会记在生命册上，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zh-CN" sz="4000" spc="150" dirty="0" smtClean="0">
                <a:solidFill>
                  <a:schemeClr val="tx1"/>
                </a:solidFill>
                <a:latin typeface="+mn-ea"/>
              </a:rPr>
              <a:t>1</a:t>
            </a:r>
            <a:r>
              <a:rPr lang="zh-CN" altLang="en-US" sz="4000" spc="150" dirty="0" smtClean="0">
                <a:solidFill>
                  <a:schemeClr val="tx1"/>
                </a:solidFill>
                <a:latin typeface="+mn-ea"/>
              </a:rPr>
              <a:t>、重生得救的</a:t>
            </a:r>
            <a:r>
              <a:rPr lang="zh-CN" altLang="en-US" sz="4000" spc="150" dirty="0">
                <a:solidFill>
                  <a:schemeClr val="tx1"/>
                </a:solidFill>
                <a:latin typeface="+mn-ea"/>
              </a:rPr>
              <a:t>人；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zh-CN" sz="4000" spc="150" dirty="0" smtClean="0">
                <a:solidFill>
                  <a:schemeClr val="tx1"/>
                </a:solidFill>
                <a:latin typeface="+mn-ea"/>
              </a:rPr>
              <a:t>2</a:t>
            </a:r>
            <a:r>
              <a:rPr lang="zh-CN" altLang="en-US" sz="4000" spc="150" dirty="0" smtClean="0">
                <a:solidFill>
                  <a:schemeClr val="tx1"/>
                </a:solidFill>
                <a:latin typeface="+mn-ea"/>
              </a:rPr>
              <a:t>、某</a:t>
            </a:r>
            <a:r>
              <a:rPr lang="zh-CN" altLang="en-US" sz="4000" spc="150" dirty="0">
                <a:solidFill>
                  <a:schemeClr val="tx1"/>
                </a:solidFill>
                <a:latin typeface="+mn-ea"/>
              </a:rPr>
              <a:t>一类</a:t>
            </a:r>
            <a:r>
              <a:rPr lang="zh-CN" altLang="en-US" sz="4000" spc="150" dirty="0" smtClean="0">
                <a:solidFill>
                  <a:schemeClr val="tx1"/>
                </a:solidFill>
                <a:latin typeface="+mn-ea"/>
              </a:rPr>
              <a:t>的</a:t>
            </a:r>
            <a:r>
              <a:rPr lang="zh-CN" altLang="en-US" sz="4000" spc="150" dirty="0">
                <a:solidFill>
                  <a:schemeClr val="tx1"/>
                </a:solidFill>
                <a:latin typeface="+mn-ea"/>
              </a:rPr>
              <a:t>得胜者</a:t>
            </a:r>
            <a:r>
              <a:rPr lang="zh-CN" altLang="en-US" sz="4000" spc="150" dirty="0" smtClean="0">
                <a:solidFill>
                  <a:schemeClr val="tx1"/>
                </a:solidFill>
                <a:latin typeface="+mn-ea"/>
              </a:rPr>
              <a:t>。</a:t>
            </a:r>
            <a:endParaRPr lang="en-US" altLang="zh-CN" sz="4000" spc="150" dirty="0" smtClean="0">
              <a:solidFill>
                <a:schemeClr val="tx1"/>
              </a:solidFill>
              <a:latin typeface="+mn-ea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CN" altLang="en-US" sz="4000" spc="150" dirty="0">
                <a:solidFill>
                  <a:schemeClr val="tx1"/>
                </a:solidFill>
                <a:latin typeface="+mn-ea"/>
              </a:rPr>
              <a:t>然</a:t>
            </a:r>
            <a:r>
              <a:rPr lang="zh-CN" altLang="en-US" sz="4000" spc="150" dirty="0" smtClean="0">
                <a:solidFill>
                  <a:schemeClr val="tx1"/>
                </a:solidFill>
                <a:latin typeface="+mn-ea"/>
              </a:rPr>
              <a:t>而，哪一类得胜者的名字会跟得救者一起记在生命册上呢？</a:t>
            </a:r>
            <a:endParaRPr lang="zh-CN" altLang="en-US" sz="4000" spc="15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94349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3041-77E6-43FA-B8A4-1940DAAC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696" y="382385"/>
            <a:ext cx="9651304" cy="932847"/>
          </a:xfrm>
        </p:spPr>
        <p:txBody>
          <a:bodyPr>
            <a:normAutofit fontScale="90000"/>
          </a:bodyPr>
          <a:lstStyle/>
          <a:p>
            <a:r>
              <a:rPr lang="zh-CN" altLang="en-US" sz="4400" b="1" dirty="0">
                <a:latin typeface="+mj-ea"/>
              </a:rPr>
              <a:t>（三）哪些人的名字会记在生命册上呢？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57A6C-2666-4721-B8FE-005B77533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9425" y="1515649"/>
            <a:ext cx="9820405" cy="534235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CN" altLang="en-US" sz="4000" b="1" spc="150" dirty="0">
                <a:solidFill>
                  <a:schemeClr val="accent1"/>
                </a:solidFill>
                <a:latin typeface="+mn-ea"/>
              </a:rPr>
              <a:t>林前十五</a:t>
            </a:r>
            <a:r>
              <a:rPr lang="en-US" altLang="zh-CN" sz="4000" b="1" spc="150" dirty="0">
                <a:solidFill>
                  <a:schemeClr val="accent1"/>
                </a:solidFill>
                <a:latin typeface="+mn-ea"/>
              </a:rPr>
              <a:t>1-2</a:t>
            </a:r>
            <a:r>
              <a:rPr lang="zh-CN" altLang="en-US" sz="4000" b="1" spc="150" dirty="0">
                <a:solidFill>
                  <a:schemeClr val="accent1"/>
                </a:solidFill>
                <a:latin typeface="+mn-ea"/>
              </a:rPr>
              <a:t>：</a:t>
            </a:r>
            <a:r>
              <a:rPr lang="zh-CN" altLang="en-US" sz="4000" spc="150" dirty="0">
                <a:solidFill>
                  <a:schemeClr val="accent1"/>
                </a:solidFill>
                <a:latin typeface="+mn-ea"/>
              </a:rPr>
              <a:t>“弟兄们，我如今把先前所传给你们的福音，告诉你们知道；这福音你们也领受了，又靠着站立得住；并且你们若不是徒然相信，能以持守我所传给你们的，就必因这福音得救。”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CN" altLang="en-US" sz="4000" spc="150" dirty="0">
                <a:solidFill>
                  <a:schemeClr val="tx1"/>
                </a:solidFill>
                <a:latin typeface="+mn-ea"/>
              </a:rPr>
              <a:t>在这里，“得救”</a:t>
            </a:r>
            <a:r>
              <a:rPr lang="en-US" altLang="zh-CN" sz="4000" spc="150" dirty="0">
                <a:solidFill>
                  <a:schemeClr val="tx1"/>
                </a:solidFill>
                <a:latin typeface="+mn-ea"/>
              </a:rPr>
              <a:t>—</a:t>
            </a:r>
            <a:r>
              <a:rPr lang="zh-CN" altLang="en-US" sz="4000" spc="150" dirty="0">
                <a:solidFill>
                  <a:schemeClr val="tx1"/>
                </a:solidFill>
                <a:latin typeface="+mn-ea"/>
              </a:rPr>
              <a:t>名字记在生命册上</a:t>
            </a:r>
            <a:r>
              <a:rPr lang="en-US" altLang="zh-CN" sz="4000" spc="150" dirty="0">
                <a:solidFill>
                  <a:schemeClr val="tx1"/>
                </a:solidFill>
                <a:latin typeface="+mn-ea"/>
              </a:rPr>
              <a:t>—</a:t>
            </a:r>
            <a:r>
              <a:rPr lang="zh-CN" altLang="en-US" sz="4000" spc="150" dirty="0">
                <a:solidFill>
                  <a:schemeClr val="tx1"/>
                </a:solidFill>
                <a:latin typeface="+mn-ea"/>
              </a:rPr>
              <a:t>的条件有两个：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zh-CN" sz="4000" spc="150" dirty="0">
                <a:solidFill>
                  <a:schemeClr val="tx1"/>
                </a:solidFill>
                <a:latin typeface="+mn-ea"/>
              </a:rPr>
              <a:t>1</a:t>
            </a:r>
            <a:r>
              <a:rPr lang="zh-CN" altLang="en-US" sz="4000" spc="150" dirty="0">
                <a:solidFill>
                  <a:schemeClr val="tx1"/>
                </a:solidFill>
                <a:latin typeface="+mn-ea"/>
              </a:rPr>
              <a:t>、领受了福音；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zh-CN" sz="4000" spc="150" dirty="0">
                <a:solidFill>
                  <a:schemeClr val="tx1"/>
                </a:solidFill>
                <a:latin typeface="+mn-ea"/>
              </a:rPr>
              <a:t>2</a:t>
            </a:r>
            <a:r>
              <a:rPr lang="zh-CN" altLang="en-US" sz="4000" spc="150" dirty="0">
                <a:solidFill>
                  <a:schemeClr val="tx1"/>
                </a:solidFill>
                <a:latin typeface="+mn-ea"/>
              </a:rPr>
              <a:t>、能持守福音</a:t>
            </a:r>
            <a:r>
              <a:rPr lang="en-US" altLang="zh-CN" sz="4000" spc="150" dirty="0">
                <a:solidFill>
                  <a:schemeClr val="tx1"/>
                </a:solidFill>
                <a:latin typeface="+mn-ea"/>
              </a:rPr>
              <a:t>/</a:t>
            </a:r>
            <a:r>
              <a:rPr lang="zh-CN" altLang="en-US" sz="4000" spc="150" dirty="0">
                <a:solidFill>
                  <a:schemeClr val="tx1"/>
                </a:solidFill>
                <a:latin typeface="+mn-ea"/>
              </a:rPr>
              <a:t>信仰。</a:t>
            </a:r>
          </a:p>
        </p:txBody>
      </p:sp>
    </p:spTree>
    <p:extLst>
      <p:ext uri="{BB962C8B-B14F-4D97-AF65-F5344CB8AC3E}">
        <p14:creationId xmlns:p14="http://schemas.microsoft.com/office/powerpoint/2010/main" val="2168825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3041-77E6-43FA-B8A4-1940DAAC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425" y="382386"/>
            <a:ext cx="9507254" cy="1083160"/>
          </a:xfrm>
        </p:spPr>
        <p:txBody>
          <a:bodyPr>
            <a:normAutofit fontScale="90000"/>
          </a:bodyPr>
          <a:lstStyle/>
          <a:p>
            <a:r>
              <a:rPr lang="zh-CN" altLang="en-US" sz="4000" b="1" smtClean="0">
                <a:latin typeface="+mj-ea"/>
              </a:rPr>
              <a:t>（四）</a:t>
            </a:r>
            <a:r>
              <a:rPr lang="zh-CN" altLang="en-US" sz="4000" b="1" dirty="0">
                <a:latin typeface="+mj-ea"/>
              </a:rPr>
              <a:t>第二类</a:t>
            </a:r>
            <a:r>
              <a:rPr lang="zh-CN" altLang="en-US" sz="4000" b="1" dirty="0" smtClean="0">
                <a:latin typeface="+mj-ea"/>
              </a:rPr>
              <a:t>人：名字记在“羔羊生命册”上的人、可以进城的人。</a:t>
            </a:r>
            <a:endParaRPr lang="zh-CN" altLang="en-US" sz="4000" b="1" dirty="0">
              <a:latin typeface="+mj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57A6C-2666-4721-B8FE-005B77533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9425" y="1803747"/>
            <a:ext cx="9820405" cy="505425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CN" altLang="en-US" sz="3600" b="1" spc="150" dirty="0">
                <a:solidFill>
                  <a:schemeClr val="accent1"/>
                </a:solidFill>
                <a:latin typeface="+mn-ea"/>
              </a:rPr>
              <a:t>启二十一</a:t>
            </a:r>
            <a:r>
              <a:rPr lang="en-US" altLang="zh-CN" sz="3600" b="1" spc="150" dirty="0">
                <a:solidFill>
                  <a:schemeClr val="accent1"/>
                </a:solidFill>
                <a:latin typeface="+mn-ea"/>
              </a:rPr>
              <a:t>27</a:t>
            </a:r>
            <a:r>
              <a:rPr lang="zh-CN" altLang="en-US" sz="3600" spc="150" dirty="0">
                <a:solidFill>
                  <a:schemeClr val="accent1"/>
                </a:solidFill>
                <a:latin typeface="+mn-ea"/>
              </a:rPr>
              <a:t>：“凡不洁净的，并那行可憎与虚谎之事的，总不得进那城；只有名字写在羔羊生命册上的才得进去。”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CN" altLang="en-US" sz="3600" spc="150" dirty="0">
                <a:solidFill>
                  <a:schemeClr val="tx1"/>
                </a:solidFill>
                <a:latin typeface="+mn-ea"/>
              </a:rPr>
              <a:t>第二类得胜者的定义：</a:t>
            </a:r>
            <a:endParaRPr lang="en-US" altLang="zh-CN" sz="3600" spc="150" dirty="0">
              <a:solidFill>
                <a:schemeClr val="tx1"/>
              </a:solidFill>
              <a:latin typeface="+mn-ea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CN" altLang="en-US" sz="3600" spc="150" dirty="0">
                <a:solidFill>
                  <a:schemeClr val="tx1"/>
                </a:solidFill>
                <a:latin typeface="+mn-ea"/>
              </a:rPr>
              <a:t>就是名</a:t>
            </a:r>
            <a:r>
              <a:rPr lang="zh-CN" altLang="en-US" sz="3600" spc="150" dirty="0" smtClean="0">
                <a:solidFill>
                  <a:schemeClr val="tx1"/>
                </a:solidFill>
                <a:latin typeface="+mn-ea"/>
              </a:rPr>
              <a:t>字记在</a:t>
            </a:r>
            <a:r>
              <a:rPr lang="zh-CN" altLang="en-US" sz="3600" spc="150" dirty="0">
                <a:solidFill>
                  <a:schemeClr val="tx1"/>
                </a:solidFill>
                <a:latin typeface="+mn-ea"/>
              </a:rPr>
              <a:t>“羔羊生命册” 上的人，他们虽住在圣城外，却可以</a:t>
            </a:r>
            <a:r>
              <a:rPr lang="zh-CN" altLang="en-US" sz="3600" spc="150" dirty="0" smtClean="0">
                <a:solidFill>
                  <a:schemeClr val="tx1"/>
                </a:solidFill>
                <a:latin typeface="+mn-ea"/>
              </a:rPr>
              <a:t>进城</a:t>
            </a:r>
            <a:r>
              <a:rPr lang="zh-CN" altLang="en-US" sz="3600" spc="150" dirty="0">
                <a:solidFill>
                  <a:schemeClr val="tx1"/>
                </a:solidFill>
                <a:latin typeface="+mn-ea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191237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3041-77E6-43FA-B8A4-1940DAAC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425" y="382385"/>
            <a:ext cx="9507254" cy="1245999"/>
          </a:xfrm>
        </p:spPr>
        <p:txBody>
          <a:bodyPr>
            <a:normAutofit fontScale="90000"/>
          </a:bodyPr>
          <a:lstStyle/>
          <a:p>
            <a:r>
              <a:rPr lang="zh-CN" altLang="en-US" sz="4000" b="1" dirty="0" smtClean="0">
                <a:latin typeface="+mj-ea"/>
              </a:rPr>
              <a:t>（四）</a:t>
            </a:r>
            <a:r>
              <a:rPr lang="zh-CN" altLang="en-US" sz="4000" b="1" dirty="0">
                <a:latin typeface="+mj-ea"/>
              </a:rPr>
              <a:t>第二类人：名字记在“羔羊生命册”上的人、可以进城的人。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57A6C-2666-4721-B8FE-005B77533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9425" y="1803747"/>
            <a:ext cx="9820405" cy="505425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CN" altLang="en-US" sz="3600" spc="150" dirty="0">
                <a:solidFill>
                  <a:schemeClr val="tx1"/>
                </a:solidFill>
                <a:latin typeface="+mn-ea"/>
              </a:rPr>
              <a:t>启示录中至少还有三处地方可能与“羔羊生命册”有关：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CN" altLang="en-US" sz="3600" b="1" spc="150" dirty="0">
                <a:solidFill>
                  <a:schemeClr val="accent1"/>
                </a:solidFill>
                <a:latin typeface="+mn-ea"/>
              </a:rPr>
              <a:t>启二</a:t>
            </a:r>
            <a:r>
              <a:rPr lang="en-US" altLang="zh-CN" sz="3600" b="1" spc="150" dirty="0">
                <a:solidFill>
                  <a:schemeClr val="accent1"/>
                </a:solidFill>
                <a:latin typeface="+mn-ea"/>
              </a:rPr>
              <a:t>7</a:t>
            </a:r>
            <a:r>
              <a:rPr lang="zh-CN" altLang="en-US" sz="3600" b="1" spc="150" dirty="0">
                <a:solidFill>
                  <a:schemeClr val="accent1"/>
                </a:solidFill>
                <a:latin typeface="+mn-ea"/>
              </a:rPr>
              <a:t>：</a:t>
            </a:r>
            <a:r>
              <a:rPr lang="zh-CN" altLang="en-US" sz="3600" spc="150" dirty="0">
                <a:solidFill>
                  <a:schemeClr val="accent1"/>
                </a:solidFill>
                <a:latin typeface="+mn-ea"/>
              </a:rPr>
              <a:t>“圣灵向众教会所说的话，凡有耳的，就应当听。得胜的，我必将神乐园中生命树的果子赐给他吃。”</a:t>
            </a:r>
          </a:p>
        </p:txBody>
      </p:sp>
    </p:spTree>
    <p:extLst>
      <p:ext uri="{BB962C8B-B14F-4D97-AF65-F5344CB8AC3E}">
        <p14:creationId xmlns:p14="http://schemas.microsoft.com/office/powerpoint/2010/main" val="761960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3041-77E6-43FA-B8A4-1940DAAC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425" y="382385"/>
            <a:ext cx="9507254" cy="1245999"/>
          </a:xfrm>
        </p:spPr>
        <p:txBody>
          <a:bodyPr>
            <a:normAutofit fontScale="90000"/>
          </a:bodyPr>
          <a:lstStyle/>
          <a:p>
            <a:r>
              <a:rPr lang="zh-CN" altLang="en-US" sz="4000" b="1" dirty="0" smtClean="0">
                <a:latin typeface="+mj-ea"/>
              </a:rPr>
              <a:t>（四）</a:t>
            </a:r>
            <a:r>
              <a:rPr lang="zh-CN" altLang="en-US" sz="4000" b="1" dirty="0">
                <a:latin typeface="+mj-ea"/>
              </a:rPr>
              <a:t>第二类人：名字记在“羔羊生命册”上的人、可以进城的人。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57A6C-2666-4721-B8FE-005B77533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9425" y="1803747"/>
            <a:ext cx="9820405" cy="505425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CN" altLang="en-US" sz="3600" b="1" spc="150" dirty="0">
                <a:solidFill>
                  <a:schemeClr val="accent1"/>
                </a:solidFill>
                <a:latin typeface="+mn-ea"/>
              </a:rPr>
              <a:t>启二十二</a:t>
            </a:r>
            <a:r>
              <a:rPr lang="en-US" altLang="zh-CN" sz="3600" b="1" spc="150" dirty="0">
                <a:solidFill>
                  <a:schemeClr val="accent1"/>
                </a:solidFill>
                <a:latin typeface="+mn-ea"/>
              </a:rPr>
              <a:t>14</a:t>
            </a:r>
            <a:r>
              <a:rPr lang="zh-CN" altLang="en-US" sz="3600" b="1" spc="150" dirty="0">
                <a:solidFill>
                  <a:schemeClr val="accent1"/>
                </a:solidFill>
                <a:latin typeface="+mn-ea"/>
              </a:rPr>
              <a:t>：</a:t>
            </a:r>
            <a:r>
              <a:rPr lang="zh-CN" altLang="en-US" sz="3600" spc="150" dirty="0">
                <a:solidFill>
                  <a:schemeClr val="accent1"/>
                </a:solidFill>
                <a:latin typeface="+mn-ea"/>
              </a:rPr>
              <a:t>“那些洗净自己衣服的有福了，可得权柄能到生命树那里，也能从门进城。”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CN" altLang="en-US" sz="3600" b="1" spc="150" dirty="0">
                <a:solidFill>
                  <a:schemeClr val="accent1"/>
                </a:solidFill>
                <a:latin typeface="+mn-ea"/>
              </a:rPr>
              <a:t>启十九</a:t>
            </a:r>
            <a:r>
              <a:rPr lang="en-US" altLang="zh-CN" sz="3600" b="1" spc="150" dirty="0">
                <a:solidFill>
                  <a:schemeClr val="accent1"/>
                </a:solidFill>
                <a:latin typeface="+mn-ea"/>
              </a:rPr>
              <a:t>9</a:t>
            </a:r>
            <a:r>
              <a:rPr lang="zh-CN" altLang="en-US" sz="3600" b="1" spc="150" dirty="0">
                <a:solidFill>
                  <a:schemeClr val="accent1"/>
                </a:solidFill>
                <a:latin typeface="+mn-ea"/>
              </a:rPr>
              <a:t>：</a:t>
            </a:r>
            <a:r>
              <a:rPr lang="zh-CN" altLang="en-US" sz="3600" spc="150" dirty="0">
                <a:solidFill>
                  <a:schemeClr val="accent1"/>
                </a:solidFill>
                <a:latin typeface="+mn-ea"/>
              </a:rPr>
              <a:t>“ 天使吩咐我说：‘你要写上，凡被请赴羔羊之婚筵的有福了！’又对我说：‘这是神真实的话。’”</a:t>
            </a:r>
            <a:endParaRPr lang="zh-CN" altLang="en-US" sz="3600" spc="15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44046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序</a:t>
            </a:r>
            <a:r>
              <a:rPr lang="zh-CN" altLang="en-US" dirty="0" smtClean="0"/>
              <a:t>言：三类得胜者的信息是怎样领受的？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3200" dirty="0" smtClean="0"/>
              <a:t>2016</a:t>
            </a:r>
            <a:r>
              <a:rPr lang="zh-CN" altLang="en-US" sz="3200" dirty="0" smtClean="0"/>
              <a:t>年夏季，为迎接犹太新年吹角节全教会发动了</a:t>
            </a:r>
            <a:r>
              <a:rPr lang="en-US" altLang="zh-CN" sz="3200" dirty="0" smtClean="0"/>
              <a:t>40</a:t>
            </a:r>
            <a:r>
              <a:rPr lang="zh-CN" altLang="en-US" sz="3200" dirty="0" smtClean="0"/>
              <a:t>天禁食祷告，并开始了</a:t>
            </a:r>
            <a:r>
              <a:rPr lang="en-US" altLang="zh-CN" sz="3200" dirty="0" smtClean="0"/>
              <a:t>YY</a:t>
            </a:r>
            <a:r>
              <a:rPr lang="zh-CN" altLang="en-US" sz="3200" dirty="0" smtClean="0"/>
              <a:t>晨祷。</a:t>
            </a:r>
            <a:endParaRPr lang="en-US" altLang="zh-CN" sz="3200" dirty="0" smtClean="0"/>
          </a:p>
          <a:p>
            <a:r>
              <a:rPr lang="zh-CN" altLang="en-US" sz="3200" dirty="0"/>
              <a:t>晨</a:t>
            </a:r>
            <a:r>
              <a:rPr lang="zh-CN" altLang="en-US" sz="3200" dirty="0" smtClean="0"/>
              <a:t>祷进行了将近五个月，</a:t>
            </a:r>
            <a:r>
              <a:rPr lang="en-US" altLang="zh-CN" sz="3200" dirty="0" smtClean="0"/>
              <a:t>2017</a:t>
            </a:r>
            <a:r>
              <a:rPr lang="zh-CN" altLang="en-US" sz="3200" dirty="0" smtClean="0"/>
              <a:t>年元旦，教会领袖进行了主权移交的签约仪式，接着，以一个先知性动作，跟随“约柜”，跨过了约旦河。</a:t>
            </a:r>
            <a:endParaRPr lang="en-US" altLang="zh-CN" sz="3200" dirty="0" smtClean="0"/>
          </a:p>
          <a:p>
            <a:r>
              <a:rPr lang="en-US" altLang="zh-CN" sz="3200" dirty="0" smtClean="0"/>
              <a:t>2017</a:t>
            </a:r>
            <a:r>
              <a:rPr lang="zh-CN" altLang="en-US" sz="3200" dirty="0" smtClean="0"/>
              <a:t>年中期，第一次听到“两本生命册”这回事：</a:t>
            </a:r>
            <a:endParaRPr lang="en-US" altLang="zh-CN" sz="3200" dirty="0" smtClean="0"/>
          </a:p>
          <a:p>
            <a:pPr marL="0" indent="0">
              <a:buNone/>
            </a:pPr>
            <a:r>
              <a:rPr lang="zh-CN" altLang="en-US" sz="3200" dirty="0" smtClean="0"/>
              <a:t>   除了“生命册”之外，还有一本“羔羊生命册”。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8186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3041-77E6-43FA-B8A4-1940DAAC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425" y="382385"/>
            <a:ext cx="9507254" cy="1245999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+mj-ea"/>
              </a:rPr>
              <a:t>三、再论新妇，即第三类得胜者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57A6C-2666-4721-B8FE-005B77533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9425" y="1628385"/>
            <a:ext cx="9820405" cy="522961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CN" altLang="en-US" sz="3600" spc="150" dirty="0">
                <a:solidFill>
                  <a:schemeClr val="tx1"/>
                </a:solidFill>
                <a:latin typeface="+mn-ea"/>
              </a:rPr>
              <a:t>（一）新妇，即第三类得胜者的特征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CN" altLang="en-US" sz="3600" b="1" spc="150" dirty="0">
                <a:solidFill>
                  <a:schemeClr val="accent1"/>
                </a:solidFill>
                <a:latin typeface="+mn-ea"/>
              </a:rPr>
              <a:t>启二十二</a:t>
            </a:r>
            <a:r>
              <a:rPr lang="en-US" altLang="zh-CN" sz="3600" b="1" spc="150" dirty="0">
                <a:solidFill>
                  <a:schemeClr val="accent1"/>
                </a:solidFill>
                <a:latin typeface="+mn-ea"/>
              </a:rPr>
              <a:t>3-5</a:t>
            </a:r>
            <a:r>
              <a:rPr lang="zh-CN" altLang="en-US" sz="3600" spc="150" dirty="0">
                <a:solidFill>
                  <a:schemeClr val="accent1"/>
                </a:solidFill>
                <a:latin typeface="+mn-ea"/>
              </a:rPr>
              <a:t>：“以后再没有咒诅。在城里有神和羔羊的宝座；他的仆人都要事奉他，也要见他的面。他的名字必写在他们的额上。不再有黑夜。他们也不用灯光、日光，因为主神要光照他们；他们要作王，直到永永远远。”</a:t>
            </a:r>
          </a:p>
        </p:txBody>
      </p:sp>
    </p:spTree>
    <p:extLst>
      <p:ext uri="{BB962C8B-B14F-4D97-AF65-F5344CB8AC3E}">
        <p14:creationId xmlns:p14="http://schemas.microsoft.com/office/powerpoint/2010/main" val="700411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3041-77E6-43FA-B8A4-1940DAAC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425" y="382385"/>
            <a:ext cx="9507254" cy="1245999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+mj-ea"/>
              </a:rPr>
              <a:t>（一）新妇，即第三类得胜者的特征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57A6C-2666-4721-B8FE-005B77533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853" y="1628385"/>
            <a:ext cx="10095978" cy="5229614"/>
          </a:xfrm>
        </p:spPr>
        <p:txBody>
          <a:bodyPr>
            <a:normAutofit/>
          </a:bodyPr>
          <a:lstStyle/>
          <a:p>
            <a:pPr marL="800100" lvl="2" indent="-1828800" algn="just">
              <a:lnSpc>
                <a:spcPct val="120000"/>
              </a:lnSpc>
              <a:buNone/>
            </a:pPr>
            <a:r>
              <a:rPr lang="en-US" altLang="zh-CN" sz="3600" spc="150" dirty="0">
                <a:solidFill>
                  <a:schemeClr val="tx1"/>
                </a:solidFill>
                <a:latin typeface="+mn-ea"/>
              </a:rPr>
              <a:t>1</a:t>
            </a:r>
            <a:r>
              <a:rPr lang="zh-CN" altLang="en-US" sz="3600" spc="150" dirty="0">
                <a:solidFill>
                  <a:schemeClr val="tx1"/>
                </a:solidFill>
                <a:latin typeface="+mn-ea"/>
              </a:rPr>
              <a:t>、他们被称为羔羊的仆人</a:t>
            </a:r>
            <a:r>
              <a:rPr lang="zh-CN" altLang="en-US" sz="3600" spc="150" dirty="0" smtClean="0">
                <a:solidFill>
                  <a:schemeClr val="tx1"/>
                </a:solidFill>
                <a:latin typeface="+mn-ea"/>
              </a:rPr>
              <a:t>，</a:t>
            </a:r>
            <a:r>
              <a:rPr lang="zh-CN" altLang="en-US" sz="3600" spc="150" dirty="0">
                <a:solidFill>
                  <a:schemeClr val="tx1"/>
                </a:solidFill>
                <a:latin typeface="+mn-ea"/>
              </a:rPr>
              <a:t>并</a:t>
            </a:r>
            <a:r>
              <a:rPr lang="zh-CN" altLang="en-US" sz="3600" spc="150" dirty="0" smtClean="0">
                <a:solidFill>
                  <a:schemeClr val="tx1"/>
                </a:solidFill>
                <a:latin typeface="+mn-ea"/>
              </a:rPr>
              <a:t>在</a:t>
            </a:r>
            <a:r>
              <a:rPr lang="zh-CN" altLang="en-US" sz="3600" spc="150" dirty="0">
                <a:solidFill>
                  <a:schemeClr val="tx1"/>
                </a:solidFill>
                <a:latin typeface="+mn-ea"/>
              </a:rPr>
              <a:t>神面前侍奉他，是麦基洗德等次的祭司；</a:t>
            </a:r>
          </a:p>
          <a:p>
            <a:pPr marL="800100" lvl="2" indent="-1828800" algn="just">
              <a:lnSpc>
                <a:spcPct val="120000"/>
              </a:lnSpc>
              <a:buNone/>
            </a:pPr>
            <a:r>
              <a:rPr lang="en-US" altLang="zh-CN" sz="3600" spc="150" dirty="0">
                <a:solidFill>
                  <a:schemeClr val="tx1"/>
                </a:solidFill>
                <a:latin typeface="+mn-ea"/>
              </a:rPr>
              <a:t>2</a:t>
            </a:r>
            <a:r>
              <a:rPr lang="zh-CN" altLang="en-US" sz="3600" spc="150" dirty="0">
                <a:solidFill>
                  <a:schemeClr val="tx1"/>
                </a:solidFill>
                <a:latin typeface="+mn-ea"/>
              </a:rPr>
              <a:t>、羔羊的名字写在他们的额上；这是第三类得胜者的标志；</a:t>
            </a:r>
          </a:p>
          <a:p>
            <a:pPr marL="800100" lvl="2" indent="-1828800" algn="just">
              <a:lnSpc>
                <a:spcPct val="120000"/>
              </a:lnSpc>
              <a:buNone/>
            </a:pPr>
            <a:r>
              <a:rPr lang="en-US" altLang="zh-CN" sz="3600" spc="150" dirty="0">
                <a:solidFill>
                  <a:schemeClr val="tx1"/>
                </a:solidFill>
                <a:latin typeface="+mn-ea"/>
              </a:rPr>
              <a:t>3</a:t>
            </a:r>
            <a:r>
              <a:rPr lang="zh-CN" altLang="en-US" sz="3600" spc="150" dirty="0">
                <a:solidFill>
                  <a:schemeClr val="tx1"/>
                </a:solidFill>
                <a:latin typeface="+mn-ea"/>
              </a:rPr>
              <a:t>、不再有黑夜。他们也不用灯光、日光，因为主神要光照他们；神的光代表神的荣耀和同在。只有住在城内的人才活在神的光照中。</a:t>
            </a:r>
          </a:p>
        </p:txBody>
      </p:sp>
    </p:spTree>
    <p:extLst>
      <p:ext uri="{BB962C8B-B14F-4D97-AF65-F5344CB8AC3E}">
        <p14:creationId xmlns:p14="http://schemas.microsoft.com/office/powerpoint/2010/main" val="40715638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3041-77E6-43FA-B8A4-1940DAAC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425" y="382385"/>
            <a:ext cx="9507254" cy="1245999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+mj-ea"/>
              </a:rPr>
              <a:t>（一）新妇，即第三类得胜者的特征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57A6C-2666-4721-B8FE-005B77533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9425" y="1628385"/>
            <a:ext cx="9820405" cy="522961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zh-CN" sz="3600" spc="150" dirty="0">
                <a:solidFill>
                  <a:schemeClr val="tx1"/>
                </a:solidFill>
                <a:latin typeface="+mn-ea"/>
              </a:rPr>
              <a:t>4</a:t>
            </a:r>
            <a:r>
              <a:rPr lang="zh-CN" altLang="en-US" sz="3600" spc="150" dirty="0">
                <a:solidFill>
                  <a:schemeClr val="tx1"/>
                </a:solidFill>
                <a:latin typeface="+mn-ea"/>
              </a:rPr>
              <a:t>、他们要作王，直到永永远远。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CN" altLang="en-US" sz="3600" spc="150" dirty="0">
                <a:solidFill>
                  <a:schemeClr val="tx1"/>
                </a:solidFill>
                <a:latin typeface="+mn-ea"/>
              </a:rPr>
              <a:t>上述四个特征，只要有一个出现就表明</a:t>
            </a:r>
            <a:r>
              <a:rPr lang="zh-CN" altLang="en-US" sz="3600" spc="150" dirty="0" smtClean="0">
                <a:solidFill>
                  <a:schemeClr val="tx1"/>
                </a:solidFill>
                <a:latin typeface="+mn-ea"/>
              </a:rPr>
              <a:t>是第三类得</a:t>
            </a:r>
            <a:r>
              <a:rPr lang="zh-CN" altLang="en-US" sz="3600" spc="150" dirty="0">
                <a:solidFill>
                  <a:schemeClr val="tx1"/>
                </a:solidFill>
                <a:latin typeface="+mn-ea"/>
              </a:rPr>
              <a:t>胜者。</a:t>
            </a:r>
            <a:endParaRPr lang="zh-CN" altLang="en-US" sz="3600" spc="150" dirty="0">
              <a:solidFill>
                <a:schemeClr val="accent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883878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3041-77E6-43FA-B8A4-1940DAAC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41" y="382385"/>
            <a:ext cx="10776559" cy="1245999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j-ea"/>
              </a:rPr>
              <a:t>（二）有关新妇，即第三类得胜者的其他经文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57A6C-2666-4721-B8FE-005B77533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9468" y="1232561"/>
            <a:ext cx="10108504" cy="5442558"/>
          </a:xfrm>
        </p:spPr>
        <p:txBody>
          <a:bodyPr>
            <a:normAutofit fontScale="85000" lnSpcReduction="20000"/>
          </a:bodyPr>
          <a:lstStyle/>
          <a:p>
            <a:pPr marL="800100" lvl="2" indent="-1828800" algn="just">
              <a:lnSpc>
                <a:spcPct val="120000"/>
              </a:lnSpc>
              <a:buNone/>
            </a:pPr>
            <a:r>
              <a:rPr lang="en-US" altLang="zh-CN" sz="3600" spc="150" dirty="0">
                <a:solidFill>
                  <a:schemeClr val="tx1"/>
                </a:solidFill>
                <a:latin typeface="+mn-ea"/>
              </a:rPr>
              <a:t>1</a:t>
            </a:r>
            <a:r>
              <a:rPr lang="zh-CN" altLang="en-US" sz="3600" spc="150" dirty="0">
                <a:solidFill>
                  <a:schemeClr val="tx1"/>
                </a:solidFill>
                <a:latin typeface="+mn-ea"/>
              </a:rPr>
              <a:t>、“十四万四千</a:t>
            </a:r>
            <a:r>
              <a:rPr lang="zh-CN" altLang="en-US" sz="3600" spc="150" dirty="0" smtClean="0">
                <a:solidFill>
                  <a:schemeClr val="tx1"/>
                </a:solidFill>
                <a:latin typeface="+mn-ea"/>
              </a:rPr>
              <a:t>人”</a:t>
            </a:r>
            <a:endParaRPr lang="zh-CN" altLang="en-US" sz="3600" spc="150" dirty="0">
              <a:solidFill>
                <a:schemeClr val="tx1"/>
              </a:solidFill>
              <a:latin typeface="+mn-ea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CN" altLang="en-US" sz="3600" b="1" spc="150" dirty="0">
                <a:solidFill>
                  <a:schemeClr val="accent1"/>
                </a:solidFill>
                <a:latin typeface="+mn-ea"/>
              </a:rPr>
              <a:t>启十四</a:t>
            </a:r>
            <a:r>
              <a:rPr lang="en-US" altLang="zh-CN" sz="3600" b="1" spc="150" dirty="0">
                <a:solidFill>
                  <a:schemeClr val="accent1"/>
                </a:solidFill>
                <a:latin typeface="+mn-ea"/>
              </a:rPr>
              <a:t>1-5</a:t>
            </a:r>
            <a:r>
              <a:rPr lang="zh-CN" altLang="en-US" sz="3600" spc="150" dirty="0">
                <a:solidFill>
                  <a:schemeClr val="accent1"/>
                </a:solidFill>
                <a:latin typeface="+mn-ea"/>
              </a:rPr>
              <a:t>：“我又观看，见羔羊站在锡安山，同他又有十四万四千人，都有他的名和他父的名写在额上。我听见从天上有声音，像众水的声音和大雷的声音，并且我所听见的好像弹琴的所弹的琴声。他们在宝座前</a:t>
            </a:r>
            <a:r>
              <a:rPr lang="zh-CN" altLang="en-US" sz="3600" spc="150" dirty="0">
                <a:solidFill>
                  <a:schemeClr val="accent1"/>
                </a:solidFill>
                <a:latin typeface="+mn-ea"/>
              </a:rPr>
              <a:t>，并在四活物和众长老前唱歌，仿佛是新歌，除了从地上买来的那十四万四千人以外，没有人能学这歌。这些人未曾沾染妇女，他们原是童身。羔羊无论往哪里去，他们都跟随他。他们是从人间买来的，作初熟的果子归与神与羔羊。在他们口中察不出谎言来，他们是没有瑕疵的。”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zh-CN" altLang="en-US" sz="3600" spc="150" dirty="0">
              <a:solidFill>
                <a:schemeClr val="accent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776090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3041-77E6-43FA-B8A4-1940DAAC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41" y="382385"/>
            <a:ext cx="10776559" cy="1245999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j-ea"/>
              </a:rPr>
              <a:t>（二）有关新妇，即第三类得胜者的其他经文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57A6C-2666-4721-B8FE-005B77533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327" y="1415441"/>
            <a:ext cx="10108504" cy="544255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zh-CN" sz="3600" spc="150" dirty="0" smtClean="0">
                <a:solidFill>
                  <a:schemeClr val="accent1"/>
                </a:solidFill>
                <a:latin typeface="+mn-ea"/>
              </a:rPr>
              <a:t>1</a:t>
            </a:r>
            <a:r>
              <a:rPr lang="zh-CN" altLang="en-US" sz="3600" spc="150" dirty="0" smtClean="0">
                <a:solidFill>
                  <a:schemeClr val="accent1"/>
                </a:solidFill>
                <a:latin typeface="+mn-ea"/>
              </a:rPr>
              <a:t>、</a:t>
            </a:r>
            <a:r>
              <a:rPr lang="zh-CN" altLang="en-US" sz="3600" spc="150" dirty="0" smtClean="0">
                <a:solidFill>
                  <a:schemeClr val="tx1"/>
                </a:solidFill>
                <a:latin typeface="+mn-ea"/>
              </a:rPr>
              <a:t>他们是第三类得胜者，因为天父和羔羊的名字写在他们的额上。</a:t>
            </a:r>
            <a:r>
              <a:rPr lang="zh-CN" altLang="en-US" sz="3600" spc="150" dirty="0" smtClean="0">
                <a:solidFill>
                  <a:schemeClr val="accent1"/>
                </a:solidFill>
                <a:latin typeface="+mn-ea"/>
              </a:rPr>
              <a:t> </a:t>
            </a:r>
            <a:endParaRPr lang="en-US" altLang="zh-CN" sz="3600" spc="150" dirty="0" smtClean="0">
              <a:solidFill>
                <a:schemeClr val="accent1"/>
              </a:solidFill>
              <a:latin typeface="+mn-ea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zh-CN" sz="3600" spc="150" dirty="0">
                <a:solidFill>
                  <a:schemeClr val="tx1"/>
                </a:solidFill>
                <a:latin typeface="+mn-ea"/>
              </a:rPr>
              <a:t>2</a:t>
            </a:r>
            <a:r>
              <a:rPr lang="zh-CN" altLang="en-US" sz="3600" spc="150" dirty="0" smtClean="0">
                <a:solidFill>
                  <a:schemeClr val="tx1"/>
                </a:solidFill>
                <a:latin typeface="+mn-ea"/>
              </a:rPr>
              <a:t>、他们不是天使，因为他们是“从人间买来的”。</a:t>
            </a:r>
            <a:endParaRPr lang="en-US" altLang="zh-CN" sz="3600" spc="150" dirty="0" smtClean="0">
              <a:solidFill>
                <a:schemeClr val="tx1"/>
              </a:solidFill>
              <a:latin typeface="+mn-ea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zh-CN" sz="3600" spc="150" dirty="0">
                <a:solidFill>
                  <a:schemeClr val="tx1"/>
                </a:solidFill>
                <a:latin typeface="+mn-ea"/>
              </a:rPr>
              <a:t>3</a:t>
            </a:r>
            <a:r>
              <a:rPr lang="zh-CN" altLang="en-US" sz="3600" spc="150" dirty="0" smtClean="0">
                <a:solidFill>
                  <a:schemeClr val="tx1"/>
                </a:solidFill>
                <a:latin typeface="+mn-ea"/>
              </a:rPr>
              <a:t>、他们不是殉道者，因为他们是“初熟的果子”，这不可能是指殉道者（因为殉道者要等数目满了以后在灾尾复活），只能指大灾难之中被提与复活的第三类得胜者。</a:t>
            </a:r>
            <a:endParaRPr lang="zh-CN" altLang="en-US" sz="3600" spc="15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443024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3041-77E6-43FA-B8A4-1940DAAC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41" y="382385"/>
            <a:ext cx="10776559" cy="1245999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j-ea"/>
              </a:rPr>
              <a:t>（二）有关新妇，即第三类得胜者的其他经文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57A6C-2666-4721-B8FE-005B77533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327" y="1415441"/>
            <a:ext cx="10108504" cy="5442558"/>
          </a:xfrm>
        </p:spPr>
        <p:txBody>
          <a:bodyPr>
            <a:normAutofit lnSpcReduction="10000"/>
          </a:bodyPr>
          <a:lstStyle/>
          <a:p>
            <a:pPr marL="800100" lvl="2" indent="-1828800">
              <a:lnSpc>
                <a:spcPct val="120000"/>
              </a:lnSpc>
              <a:buNone/>
            </a:pPr>
            <a:r>
              <a:rPr lang="en-US" altLang="zh-CN" sz="3600" spc="150" dirty="0">
                <a:solidFill>
                  <a:schemeClr val="tx1"/>
                </a:solidFill>
                <a:latin typeface="+mn-ea"/>
              </a:rPr>
              <a:t>2</a:t>
            </a:r>
            <a:r>
              <a:rPr lang="zh-CN" altLang="en-US" sz="3600" spc="150" dirty="0">
                <a:solidFill>
                  <a:schemeClr val="tx1"/>
                </a:solidFill>
                <a:latin typeface="+mn-ea"/>
              </a:rPr>
              <a:t>、基督给老底嘉教会的得胜者的应许</a:t>
            </a:r>
            <a:r>
              <a:rPr lang="zh-CN" altLang="en-US" sz="3600" spc="150" dirty="0" smtClean="0">
                <a:solidFill>
                  <a:schemeClr val="tx1"/>
                </a:solidFill>
                <a:latin typeface="+mn-ea"/>
              </a:rPr>
              <a:t>：</a:t>
            </a:r>
            <a:endParaRPr lang="en-US" altLang="zh-CN" sz="3600" spc="150" dirty="0">
              <a:solidFill>
                <a:schemeClr val="tx1"/>
              </a:solidFill>
              <a:latin typeface="+mn-ea"/>
            </a:endParaRPr>
          </a:p>
          <a:p>
            <a:pPr marL="800100" lvl="2" indent="-1828800">
              <a:lnSpc>
                <a:spcPct val="120000"/>
              </a:lnSpc>
              <a:buNone/>
            </a:pPr>
            <a:r>
              <a:rPr lang="en-US" altLang="zh-CN" sz="3600" b="1" spc="150" dirty="0" smtClean="0">
                <a:solidFill>
                  <a:schemeClr val="accent1"/>
                </a:solidFill>
                <a:latin typeface="+mn-ea"/>
              </a:rPr>
              <a:t>				</a:t>
            </a:r>
            <a:r>
              <a:rPr lang="zh-CN" altLang="en-US" sz="3600" b="1" spc="150" dirty="0" smtClean="0">
                <a:solidFill>
                  <a:schemeClr val="accent1"/>
                </a:solidFill>
                <a:latin typeface="+mn-ea"/>
              </a:rPr>
              <a:t>启</a:t>
            </a:r>
            <a:r>
              <a:rPr lang="zh-CN" altLang="en-US" sz="3600" b="1" spc="150" dirty="0">
                <a:solidFill>
                  <a:schemeClr val="accent1"/>
                </a:solidFill>
                <a:latin typeface="+mn-ea"/>
              </a:rPr>
              <a:t>三</a:t>
            </a:r>
            <a:r>
              <a:rPr lang="en-US" altLang="zh-CN" sz="3600" b="1" spc="150" dirty="0">
                <a:solidFill>
                  <a:schemeClr val="accent1"/>
                </a:solidFill>
                <a:latin typeface="+mn-ea"/>
              </a:rPr>
              <a:t>20-21 </a:t>
            </a:r>
            <a:r>
              <a:rPr lang="zh-CN" altLang="en-US" sz="3600" spc="150" dirty="0">
                <a:solidFill>
                  <a:schemeClr val="accent1"/>
                </a:solidFill>
                <a:latin typeface="+mn-ea"/>
              </a:rPr>
              <a:t>：“看哪，我在门外叩门，</a:t>
            </a:r>
            <a:r>
              <a:rPr lang="zh-CN" altLang="en-US" sz="3600" spc="150" dirty="0" smtClean="0">
                <a:solidFill>
                  <a:schemeClr val="accent1"/>
                </a:solidFill>
                <a:latin typeface="+mn-ea"/>
              </a:rPr>
              <a:t>若有听见我</a:t>
            </a:r>
            <a:r>
              <a:rPr lang="zh-CN" altLang="en-US" sz="3600" spc="150" dirty="0">
                <a:solidFill>
                  <a:schemeClr val="accent1"/>
                </a:solidFill>
                <a:latin typeface="+mn-ea"/>
              </a:rPr>
              <a:t>声音就开门的，我要进到他那里去，我与他，他与我一同坐席。得胜的，我要赐他在我的宝座上与我同坐，就如我得了胜，</a:t>
            </a:r>
            <a:r>
              <a:rPr lang="zh-CN" altLang="en-US" sz="3600" spc="150" dirty="0" smtClean="0">
                <a:solidFill>
                  <a:schemeClr val="accent1"/>
                </a:solidFill>
                <a:latin typeface="+mn-ea"/>
              </a:rPr>
              <a:t>在我</a:t>
            </a:r>
            <a:r>
              <a:rPr lang="zh-CN" altLang="en-US" sz="3600" spc="150" dirty="0">
                <a:solidFill>
                  <a:schemeClr val="accent1"/>
                </a:solidFill>
                <a:latin typeface="+mn-ea"/>
              </a:rPr>
              <a:t>父的宝座上与他同坐一般。</a:t>
            </a:r>
            <a:r>
              <a:rPr lang="zh-CN" altLang="en-US" sz="3600" spc="150" dirty="0" smtClean="0">
                <a:solidFill>
                  <a:schemeClr val="accent1"/>
                </a:solidFill>
                <a:latin typeface="+mn-ea"/>
              </a:rPr>
              <a:t>”</a:t>
            </a:r>
            <a:endParaRPr lang="en-US" altLang="zh-CN" sz="3600" spc="150" dirty="0" smtClean="0">
              <a:solidFill>
                <a:schemeClr val="accent1"/>
              </a:solidFill>
              <a:latin typeface="+mn-ea"/>
            </a:endParaRPr>
          </a:p>
          <a:p>
            <a:pPr marL="800100" lvl="2" indent="-1828800">
              <a:lnSpc>
                <a:spcPct val="120000"/>
              </a:lnSpc>
              <a:buNone/>
            </a:pPr>
            <a:r>
              <a:rPr lang="en-US" altLang="zh-CN" sz="3600" spc="150" dirty="0">
                <a:solidFill>
                  <a:schemeClr val="accent1"/>
                </a:solidFill>
                <a:latin typeface="+mn-ea"/>
              </a:rPr>
              <a:t>	</a:t>
            </a:r>
            <a:r>
              <a:rPr lang="zh-CN" altLang="en-US" sz="3600" spc="150" dirty="0" smtClean="0">
                <a:solidFill>
                  <a:schemeClr val="tx1"/>
                </a:solidFill>
                <a:latin typeface="+mn-ea"/>
              </a:rPr>
              <a:t>与基督同坐宝座就是与基督一同作王，这是给第三类得胜者的应许。</a:t>
            </a:r>
            <a:endParaRPr lang="zh-CN" altLang="en-US" sz="3600" spc="15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63996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3041-77E6-43FA-B8A4-1940DAAC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41" y="382385"/>
            <a:ext cx="10776559" cy="1245999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j-ea"/>
              </a:rPr>
              <a:t>（二）有关新妇，即第三类得胜者的其他经文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57A6C-2666-4721-B8FE-005B77533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327" y="1415441"/>
            <a:ext cx="10108504" cy="544255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zh-CN" sz="3600" spc="150" dirty="0">
                <a:solidFill>
                  <a:schemeClr val="tx1"/>
                </a:solidFill>
                <a:latin typeface="+mn-ea"/>
              </a:rPr>
              <a:t>3</a:t>
            </a:r>
            <a:r>
              <a:rPr lang="zh-CN" altLang="en-US" sz="3600" spc="150" dirty="0">
                <a:solidFill>
                  <a:schemeClr val="tx1"/>
                </a:solidFill>
                <a:latin typeface="+mn-ea"/>
              </a:rPr>
              <a:t>、基督给非拉铁非教会的得胜者的应许：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CN" altLang="en-US" sz="3600" b="1" spc="150" dirty="0">
                <a:solidFill>
                  <a:schemeClr val="accent1"/>
                </a:solidFill>
                <a:latin typeface="+mn-ea"/>
              </a:rPr>
              <a:t>启三</a:t>
            </a:r>
            <a:r>
              <a:rPr lang="en-US" altLang="zh-CN" sz="3600" b="1" spc="150" dirty="0">
                <a:solidFill>
                  <a:schemeClr val="accent1"/>
                </a:solidFill>
                <a:latin typeface="+mn-ea"/>
              </a:rPr>
              <a:t>12</a:t>
            </a:r>
            <a:r>
              <a:rPr lang="zh-CN" altLang="en-US" sz="3600" b="1" spc="150" dirty="0">
                <a:solidFill>
                  <a:schemeClr val="accent1"/>
                </a:solidFill>
                <a:latin typeface="+mn-ea"/>
              </a:rPr>
              <a:t>： </a:t>
            </a:r>
            <a:r>
              <a:rPr lang="zh-CN" altLang="en-US" sz="3600" spc="150" dirty="0">
                <a:solidFill>
                  <a:schemeClr val="accent1"/>
                </a:solidFill>
                <a:latin typeface="+mn-ea"/>
              </a:rPr>
              <a:t>“得胜的，我要叫他在我神的殿中作柱子，他也必不再从那里出去。我又要将我神的名和我神城的名（这城就是从天上、从我神那里降下来的新耶路撒冷），并我的新名，都写在他上面。”</a:t>
            </a:r>
          </a:p>
        </p:txBody>
      </p:sp>
    </p:spTree>
    <p:extLst>
      <p:ext uri="{BB962C8B-B14F-4D97-AF65-F5344CB8AC3E}">
        <p14:creationId xmlns:p14="http://schemas.microsoft.com/office/powerpoint/2010/main" val="25951412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3041-77E6-43FA-B8A4-1940DAAC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41" y="382385"/>
            <a:ext cx="10776559" cy="1245999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j-ea"/>
              </a:rPr>
              <a:t>（二）有关新妇，即第三类得胜者的其他经文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57A6C-2666-4721-B8FE-005B77533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327" y="1415441"/>
            <a:ext cx="10108504" cy="5442558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CN" altLang="en-US" sz="3600" spc="150" dirty="0">
                <a:solidFill>
                  <a:schemeClr val="tx1"/>
                </a:solidFill>
                <a:latin typeface="+mn-ea"/>
              </a:rPr>
              <a:t>这个应许中又包含了多重的应许：</a:t>
            </a:r>
          </a:p>
          <a:p>
            <a:pPr marL="1257300" lvl="3" indent="-2743200" algn="just">
              <a:lnSpc>
                <a:spcPct val="120000"/>
              </a:lnSpc>
              <a:buNone/>
            </a:pPr>
            <a:r>
              <a:rPr lang="zh-CN" altLang="en-US" sz="3900" spc="150" dirty="0">
                <a:solidFill>
                  <a:schemeClr val="tx1"/>
                </a:solidFill>
                <a:latin typeface="+mn-ea"/>
              </a:rPr>
              <a:t>（</a:t>
            </a:r>
            <a:r>
              <a:rPr lang="en-US" altLang="zh-CN" sz="3900" spc="150" dirty="0">
                <a:solidFill>
                  <a:schemeClr val="tx1"/>
                </a:solidFill>
                <a:latin typeface="+mn-ea"/>
              </a:rPr>
              <a:t>1</a:t>
            </a:r>
            <a:r>
              <a:rPr lang="zh-CN" altLang="en-US" sz="3900" spc="150" dirty="0">
                <a:solidFill>
                  <a:schemeClr val="tx1"/>
                </a:solidFill>
                <a:latin typeface="+mn-ea"/>
              </a:rPr>
              <a:t>）“在我神的殿中作柱子，他也必不再从那里出去”。前一部分表明他的职分是麦基洗德等次的祭司，后一部分表明他住在圣城新耶路撒冷内。</a:t>
            </a:r>
          </a:p>
          <a:p>
            <a:pPr marL="1257300" lvl="3" indent="-2743200" algn="just">
              <a:lnSpc>
                <a:spcPct val="120000"/>
              </a:lnSpc>
              <a:buNone/>
            </a:pPr>
            <a:r>
              <a:rPr lang="zh-CN" altLang="en-US" sz="3900" spc="150" dirty="0">
                <a:solidFill>
                  <a:schemeClr val="tx1"/>
                </a:solidFill>
                <a:latin typeface="+mn-ea"/>
              </a:rPr>
              <a:t>（</a:t>
            </a:r>
            <a:r>
              <a:rPr lang="en-US" altLang="zh-CN" sz="3900" spc="150" dirty="0">
                <a:solidFill>
                  <a:schemeClr val="tx1"/>
                </a:solidFill>
                <a:latin typeface="+mn-ea"/>
              </a:rPr>
              <a:t>2</a:t>
            </a:r>
            <a:r>
              <a:rPr lang="zh-CN" altLang="en-US" sz="3900" spc="150" dirty="0">
                <a:solidFill>
                  <a:schemeClr val="tx1"/>
                </a:solidFill>
                <a:latin typeface="+mn-ea"/>
              </a:rPr>
              <a:t>）“我又要将我神的名写在他上面”。表明他是真儿子，就是有成熟身量的儿子。</a:t>
            </a:r>
          </a:p>
        </p:txBody>
      </p:sp>
    </p:spTree>
    <p:extLst>
      <p:ext uri="{BB962C8B-B14F-4D97-AF65-F5344CB8AC3E}">
        <p14:creationId xmlns:p14="http://schemas.microsoft.com/office/powerpoint/2010/main" val="8369427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3041-77E6-43FA-B8A4-1940DAAC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41" y="382385"/>
            <a:ext cx="10776559" cy="1245999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j-ea"/>
              </a:rPr>
              <a:t>（二）有关新妇，即第三类得胜者的其他经文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57A6C-2666-4721-B8FE-005B77533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327" y="1415441"/>
            <a:ext cx="10108504" cy="5442558"/>
          </a:xfrm>
        </p:spPr>
        <p:txBody>
          <a:bodyPr>
            <a:normAutofit/>
          </a:bodyPr>
          <a:lstStyle/>
          <a:p>
            <a:pPr marL="1257300" lvl="3" indent="-2743200" algn="just">
              <a:lnSpc>
                <a:spcPct val="120000"/>
              </a:lnSpc>
              <a:buNone/>
            </a:pPr>
            <a:r>
              <a:rPr lang="zh-CN" altLang="en-US" sz="3600" spc="150" dirty="0">
                <a:solidFill>
                  <a:schemeClr val="tx1"/>
                </a:solidFill>
                <a:latin typeface="+mn-ea"/>
              </a:rPr>
              <a:t>（</a:t>
            </a:r>
            <a:r>
              <a:rPr lang="en-US" altLang="zh-CN" sz="3600" spc="150" dirty="0">
                <a:solidFill>
                  <a:schemeClr val="tx1"/>
                </a:solidFill>
                <a:latin typeface="+mn-ea"/>
              </a:rPr>
              <a:t>3</a:t>
            </a:r>
            <a:r>
              <a:rPr lang="zh-CN" altLang="en-US" sz="3600" spc="150" dirty="0">
                <a:solidFill>
                  <a:schemeClr val="tx1"/>
                </a:solidFill>
                <a:latin typeface="+mn-ea"/>
              </a:rPr>
              <a:t>）“我又要将我神城的名（这城就是从天上、从我神那里降下来的新耶路撒冷），写在他上面。”表明他是新耶路撒冷城的一部分，或住在圣城内，是第三类得胜者。</a:t>
            </a:r>
          </a:p>
          <a:p>
            <a:pPr marL="1257300" lvl="3" indent="-2743200" algn="just">
              <a:lnSpc>
                <a:spcPct val="120000"/>
              </a:lnSpc>
              <a:buNone/>
            </a:pPr>
            <a:r>
              <a:rPr lang="zh-CN" altLang="en-US" sz="3600" spc="150" dirty="0">
                <a:solidFill>
                  <a:schemeClr val="tx1"/>
                </a:solidFill>
                <a:latin typeface="+mn-ea"/>
              </a:rPr>
              <a:t>（</a:t>
            </a:r>
            <a:r>
              <a:rPr lang="en-US" altLang="zh-CN" sz="3600" spc="150" dirty="0">
                <a:solidFill>
                  <a:schemeClr val="tx1"/>
                </a:solidFill>
                <a:latin typeface="+mn-ea"/>
              </a:rPr>
              <a:t>4</a:t>
            </a:r>
            <a:r>
              <a:rPr lang="zh-CN" altLang="en-US" sz="3600" spc="150" dirty="0">
                <a:solidFill>
                  <a:schemeClr val="tx1"/>
                </a:solidFill>
                <a:latin typeface="+mn-ea"/>
              </a:rPr>
              <a:t>）“我又要将我的新名写在他上面”。表明他是新妇。</a:t>
            </a:r>
          </a:p>
        </p:txBody>
      </p:sp>
    </p:spTree>
    <p:extLst>
      <p:ext uri="{BB962C8B-B14F-4D97-AF65-F5344CB8AC3E}">
        <p14:creationId xmlns:p14="http://schemas.microsoft.com/office/powerpoint/2010/main" val="41220439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3041-77E6-43FA-B8A4-1940DAAC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41" y="382385"/>
            <a:ext cx="10776559" cy="1245999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+mj-ea"/>
              </a:rPr>
              <a:t>（二）有关新妇，即第三类得胜者的其他经文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57A6C-2666-4721-B8FE-005B77533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327" y="1415441"/>
            <a:ext cx="10108504" cy="5442558"/>
          </a:xfrm>
        </p:spPr>
        <p:txBody>
          <a:bodyPr>
            <a:normAutofit/>
          </a:bodyPr>
          <a:lstStyle/>
          <a:p>
            <a:pPr marL="800100" lvl="2" indent="-1828800">
              <a:lnSpc>
                <a:spcPct val="120000"/>
              </a:lnSpc>
              <a:buNone/>
            </a:pPr>
            <a:r>
              <a:rPr lang="en-US" altLang="zh-CN" sz="3600" spc="150" dirty="0">
                <a:solidFill>
                  <a:schemeClr val="tx1"/>
                </a:solidFill>
                <a:latin typeface="+mn-ea"/>
              </a:rPr>
              <a:t>4</a:t>
            </a:r>
            <a:r>
              <a:rPr lang="zh-CN" altLang="en-US" sz="3600" spc="150" dirty="0">
                <a:solidFill>
                  <a:schemeClr val="tx1"/>
                </a:solidFill>
                <a:latin typeface="+mn-ea"/>
              </a:rPr>
              <a:t>、基督给推雅推喇教会的得胜者的应许：</a:t>
            </a:r>
            <a:r>
              <a:rPr lang="en-US" altLang="zh-CN" sz="3600" spc="150" dirty="0">
                <a:solidFill>
                  <a:schemeClr val="tx1"/>
                </a:solidFill>
                <a:latin typeface="+mn-ea"/>
              </a:rPr>
              <a:t/>
            </a:r>
            <a:br>
              <a:rPr lang="en-US" altLang="zh-CN" sz="3600" spc="150" dirty="0">
                <a:solidFill>
                  <a:schemeClr val="tx1"/>
                </a:solidFill>
                <a:latin typeface="+mn-ea"/>
              </a:rPr>
            </a:br>
            <a:r>
              <a:rPr lang="zh-CN" altLang="en-US" sz="3600" spc="150" dirty="0">
                <a:solidFill>
                  <a:schemeClr val="tx1"/>
                </a:solidFill>
                <a:latin typeface="+mn-ea"/>
              </a:rPr>
              <a:t>赐给他权柄制伏列国。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CN" altLang="en-US" sz="3600" b="1" spc="150" dirty="0">
                <a:solidFill>
                  <a:schemeClr val="accent1"/>
                </a:solidFill>
                <a:latin typeface="+mn-ea"/>
              </a:rPr>
              <a:t>启二</a:t>
            </a:r>
            <a:r>
              <a:rPr lang="en-US" altLang="zh-CN" sz="3600" b="1" spc="150" dirty="0">
                <a:solidFill>
                  <a:schemeClr val="accent1"/>
                </a:solidFill>
                <a:latin typeface="+mn-ea"/>
              </a:rPr>
              <a:t>26-28 </a:t>
            </a:r>
            <a:r>
              <a:rPr lang="zh-CN" altLang="en-US" sz="3600" spc="150" dirty="0">
                <a:solidFill>
                  <a:schemeClr val="accent1"/>
                </a:solidFill>
                <a:latin typeface="+mn-ea"/>
              </a:rPr>
              <a:t>：“那得胜又遵守我命令到底的，我要赐给他权柄制伏列国。他必用铁杖辖管他们，将他们如同窑户的瓦器打得粉粹，像我从我父领受的权柄一样。我又要把晨星赐给他。”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zh-CN" altLang="en-US" sz="3600" spc="150" dirty="0">
              <a:solidFill>
                <a:schemeClr val="accent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680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序言：三类得胜者的信息是怎样领受的？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4" y="1506071"/>
            <a:ext cx="8911687" cy="4405151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到了</a:t>
            </a:r>
            <a:r>
              <a:rPr lang="en-US" altLang="zh-CN" sz="2800" dirty="0" smtClean="0"/>
              <a:t>2017</a:t>
            </a:r>
            <a:r>
              <a:rPr lang="zh-CN" altLang="en-US" sz="2800" dirty="0" smtClean="0"/>
              <a:t>年底，当我仔细查考“两本生命册”的经文时，神恩宠地向我开启了“第三个名册”！</a:t>
            </a:r>
            <a:endParaRPr lang="en-US" altLang="zh-CN" sz="2800" dirty="0" smtClean="0"/>
          </a:p>
          <a:p>
            <a:r>
              <a:rPr lang="zh-CN" altLang="en-US" sz="2800" dirty="0"/>
              <a:t>以</a:t>
            </a:r>
            <a:r>
              <a:rPr lang="zh-CN" altLang="en-US" sz="2800" dirty="0" smtClean="0"/>
              <a:t>下经文赫然出现在我眼前，显得格外耀眼：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en-US" altLang="zh-CN" sz="2800" dirty="0" smtClean="0"/>
              <a:t>		</a:t>
            </a:r>
            <a:r>
              <a:rPr lang="zh-CN" altLang="en-US" sz="2800" dirty="0" smtClean="0">
                <a:solidFill>
                  <a:srgbClr val="FF0000"/>
                </a:solidFill>
              </a:rPr>
              <a:t>启二十二</a:t>
            </a:r>
            <a:r>
              <a:rPr lang="en-US" altLang="zh-CN" sz="2800" dirty="0" smtClean="0">
                <a:solidFill>
                  <a:srgbClr val="FF0000"/>
                </a:solidFill>
              </a:rPr>
              <a:t>3-5</a:t>
            </a:r>
            <a:r>
              <a:rPr lang="zh-CN" altLang="en-US" sz="2800" dirty="0" smtClean="0">
                <a:solidFill>
                  <a:srgbClr val="FF0000"/>
                </a:solidFill>
              </a:rPr>
              <a:t>：“以后再没有咒诅。在城里有神和羔羊的宝座，他的仆人要侍奉他，也要见他的面。</a:t>
            </a:r>
            <a:r>
              <a:rPr lang="zh-CN" altLang="en-US" sz="2800" b="1" u="sng" dirty="0" smtClean="0">
                <a:solidFill>
                  <a:srgbClr val="FF0000"/>
                </a:solidFill>
              </a:rPr>
              <a:t>他的名字必写在他们的额上</a:t>
            </a:r>
            <a:r>
              <a:rPr lang="zh-CN" altLang="en-US" sz="2800" dirty="0" smtClean="0">
                <a:solidFill>
                  <a:srgbClr val="FF0000"/>
                </a:solidFill>
              </a:rPr>
              <a:t>。不再有黑夜，他们也不用灯光、日光，因为主神要光照他们，他们要作王，知道永永远远。”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2800" dirty="0" smtClean="0"/>
              <a:t>	   </a:t>
            </a:r>
            <a:r>
              <a:rPr lang="zh-CN" altLang="en-US" sz="2800" b="1" dirty="0" smtClean="0"/>
              <a:t>这一刻就是神向我开启三类得胜者信息的开始！</a:t>
            </a:r>
            <a:endParaRPr lang="en-US" altLang="zh-CN" sz="2800" b="1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92565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D5E6FEA-3EB0-47FA-993E-B21F348687AC}"/>
              </a:ext>
            </a:extLst>
          </p:cNvPr>
          <p:cNvSpPr txBox="1"/>
          <p:nvPr/>
        </p:nvSpPr>
        <p:spPr>
          <a:xfrm>
            <a:off x="6785244" y="1753777"/>
            <a:ext cx="5242402" cy="3159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三类得胜者</a:t>
            </a:r>
            <a:endParaRPr lang="en-US" altLang="zh-CN" sz="3600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  <a:p>
            <a:pPr>
              <a:spcBef>
                <a:spcPts val="1000"/>
              </a:spcBef>
            </a:pP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第一类：主的名和父神的名</a:t>
            </a:r>
            <a:endParaRPr lang="en-US" altLang="zh-CN" sz="2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spcBef>
                <a:spcPts val="1000"/>
              </a:spcBef>
            </a:pP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　　　　写在额上的人</a:t>
            </a:r>
            <a:endParaRPr lang="en-US" altLang="zh-CN" sz="2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spcBef>
                <a:spcPts val="1000"/>
              </a:spcBef>
            </a:pP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第二类：羔羊生命册上的人</a:t>
            </a:r>
            <a:endParaRPr lang="en-US" altLang="zh-CN" sz="2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spcBef>
                <a:spcPts val="1000"/>
              </a:spcBef>
            </a:pP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第三类：生命册上的人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54CDFD-12E0-414D-9C2A-11B7F4BEC96F}"/>
              </a:ext>
            </a:extLst>
          </p:cNvPr>
          <p:cNvSpPr txBox="1"/>
          <p:nvPr/>
        </p:nvSpPr>
        <p:spPr>
          <a:xfrm>
            <a:off x="2808769" y="625496"/>
            <a:ext cx="817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三类得胜者图示（图３）</a:t>
            </a:r>
            <a:endParaRPr lang="en-US" altLang="zh-CN" sz="3600" b="1" dirty="0">
              <a:solidFill>
                <a:srgbClr val="00206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E5C1D6-474B-467F-8C64-7A774EC9298D}"/>
              </a:ext>
            </a:extLst>
          </p:cNvPr>
          <p:cNvCxnSpPr>
            <a:cxnSpLocks/>
          </p:cNvCxnSpPr>
          <p:nvPr/>
        </p:nvCxnSpPr>
        <p:spPr>
          <a:xfrm>
            <a:off x="6872716" y="2446020"/>
            <a:ext cx="2228850" cy="0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E3A3F8A-CDB3-4B74-9C00-F370CBC48C3C}"/>
              </a:ext>
            </a:extLst>
          </p:cNvPr>
          <p:cNvGrpSpPr/>
          <p:nvPr/>
        </p:nvGrpSpPr>
        <p:grpSpPr>
          <a:xfrm>
            <a:off x="2609326" y="1783080"/>
            <a:ext cx="3851910" cy="4263390"/>
            <a:chOff x="1737360" y="1783080"/>
            <a:chExt cx="3851910" cy="4263390"/>
          </a:xfrm>
        </p:grpSpPr>
        <p:sp>
          <p:nvSpPr>
            <p:cNvPr id="5" name="Trapezoid 4">
              <a:extLst>
                <a:ext uri="{FF2B5EF4-FFF2-40B4-BE49-F238E27FC236}">
                  <a16:creationId xmlns:a16="http://schemas.microsoft.com/office/drawing/2014/main" id="{F2D62B42-B8FA-4C5A-9556-0AA39EC90007}"/>
                </a:ext>
              </a:extLst>
            </p:cNvPr>
            <p:cNvSpPr/>
            <p:nvPr/>
          </p:nvSpPr>
          <p:spPr>
            <a:xfrm>
              <a:off x="1737360" y="1783080"/>
              <a:ext cx="3851910" cy="4263390"/>
            </a:xfrm>
            <a:prstGeom prst="trapezoid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C67F790-DBFC-410E-862D-230917E19C6A}"/>
                </a:ext>
              </a:extLst>
            </p:cNvPr>
            <p:cNvCxnSpPr>
              <a:cxnSpLocks/>
            </p:cNvCxnSpPr>
            <p:nvPr/>
          </p:nvCxnSpPr>
          <p:spPr>
            <a:xfrm>
              <a:off x="2423160" y="3063240"/>
              <a:ext cx="2468880" cy="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59F09FB-AB20-413C-9F1C-E26B45C16D10}"/>
                </a:ext>
              </a:extLst>
            </p:cNvPr>
            <p:cNvCxnSpPr>
              <a:cxnSpLocks/>
            </p:cNvCxnSpPr>
            <p:nvPr/>
          </p:nvCxnSpPr>
          <p:spPr>
            <a:xfrm>
              <a:off x="2142543" y="4343401"/>
              <a:ext cx="309438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68681A0-60E2-42AA-BFB1-5469A7ECC8AA}"/>
              </a:ext>
            </a:extLst>
          </p:cNvPr>
          <p:cNvSpPr txBox="1"/>
          <p:nvPr/>
        </p:nvSpPr>
        <p:spPr>
          <a:xfrm>
            <a:off x="2930483" y="2667928"/>
            <a:ext cx="326243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新妇</a:t>
            </a:r>
            <a:endParaRPr lang="en-US" altLang="zh-CN" sz="2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sz="2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sz="2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sz="2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2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羔羊生命册上的得胜者</a:t>
            </a:r>
            <a:endParaRPr lang="en-US" altLang="zh-CN" sz="2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sz="2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sz="2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sz="2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endParaRPr lang="en-US" sz="2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CN" altLang="en-US" sz="2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生命册上的得胜者和得救者</a:t>
            </a:r>
            <a:endParaRPr lang="en-US" sz="2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07465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896CA-506B-4361-AFE8-CEB6891A6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16" y="345232"/>
            <a:ext cx="10689989" cy="755779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三类得胜者（图４）</a:t>
            </a:r>
            <a:endParaRPr lang="en-US" sz="3600" b="1" dirty="0">
              <a:solidFill>
                <a:srgbClr val="00206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54C2D77-18C8-4531-A2B8-9C1029865D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916851"/>
              </p:ext>
            </p:extLst>
          </p:nvPr>
        </p:nvGraphicFramePr>
        <p:xfrm>
          <a:off x="1916482" y="1415440"/>
          <a:ext cx="10008295" cy="509732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06455">
                  <a:extLst>
                    <a:ext uri="{9D8B030D-6E8A-4147-A177-3AD203B41FA5}">
                      <a16:colId xmlns:a16="http://schemas.microsoft.com/office/drawing/2014/main" val="1429482381"/>
                    </a:ext>
                  </a:extLst>
                </a:gridCol>
                <a:gridCol w="3185914">
                  <a:extLst>
                    <a:ext uri="{9D8B030D-6E8A-4147-A177-3AD203B41FA5}">
                      <a16:colId xmlns:a16="http://schemas.microsoft.com/office/drawing/2014/main" val="3787137444"/>
                    </a:ext>
                  </a:extLst>
                </a:gridCol>
                <a:gridCol w="3715926">
                  <a:extLst>
                    <a:ext uri="{9D8B030D-6E8A-4147-A177-3AD203B41FA5}">
                      <a16:colId xmlns:a16="http://schemas.microsoft.com/office/drawing/2014/main" val="2007313793"/>
                    </a:ext>
                  </a:extLst>
                </a:gridCol>
              </a:tblGrid>
              <a:tr h="6636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zh-CN" sz="2400" b="1" dirty="0">
                          <a:solidFill>
                            <a:schemeClr val="accent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第一类得胜者</a:t>
                      </a:r>
                      <a:endParaRPr lang="en-US" sz="1200" b="1" dirty="0">
                        <a:solidFill>
                          <a:schemeClr val="accent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941" marR="61941" marT="30970" marB="3097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zh-CN" sz="2400" b="1" dirty="0">
                          <a:solidFill>
                            <a:schemeClr val="accent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第二类得胜者</a:t>
                      </a:r>
                      <a:endParaRPr lang="en-US" sz="1200" b="1" dirty="0">
                        <a:solidFill>
                          <a:schemeClr val="accent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941" marR="61941" marT="30970" marB="3097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zh-CN" sz="2400" b="1" dirty="0">
                          <a:solidFill>
                            <a:schemeClr val="accent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第三类得胜者</a:t>
                      </a:r>
                      <a:endParaRPr lang="en-US" sz="1200" b="1" dirty="0">
                        <a:solidFill>
                          <a:schemeClr val="accent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941" marR="61941" marT="30970" marB="30970" anchor="ctr"/>
                </a:tc>
                <a:extLst>
                  <a:ext uri="{0D108BD9-81ED-4DB2-BD59-A6C34878D82A}">
                    <a16:rowId xmlns:a16="http://schemas.microsoft.com/office/drawing/2014/main" val="511354537"/>
                  </a:ext>
                </a:extLst>
              </a:tr>
              <a:tr h="8058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名字写在生命册上</a:t>
                      </a:r>
                      <a:r>
                        <a:rPr lang="en-US" alt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/>
                      </a:r>
                      <a:br>
                        <a:rPr lang="en-US" alt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</a:br>
                      <a:r>
                        <a:rPr lang="zh-CN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（启</a:t>
                      </a:r>
                      <a:r>
                        <a:rPr lang="en-US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20:11-15</a:t>
                      </a:r>
                      <a:r>
                        <a:rPr lang="zh-CN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）</a:t>
                      </a:r>
                      <a:endParaRPr lang="en-US" sz="1800" b="1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941" marR="61941" marT="30970" marB="3097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名字写在羔羊生命册上</a:t>
                      </a:r>
                      <a:r>
                        <a:rPr lang="en-US" alt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/>
                      </a:r>
                      <a:br>
                        <a:rPr lang="en-US" alt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</a:br>
                      <a:r>
                        <a:rPr lang="zh-CN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（启</a:t>
                      </a:r>
                      <a:r>
                        <a:rPr lang="en-US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21:22-27</a:t>
                      </a:r>
                      <a:r>
                        <a:rPr lang="zh-CN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）</a:t>
                      </a:r>
                      <a:endParaRPr lang="en-US" sz="1800" b="1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941" marR="61941" marT="30970" marB="3097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主的名写在额上（上面）</a:t>
                      </a:r>
                      <a:r>
                        <a:rPr lang="en-US" alt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/>
                      </a:r>
                      <a:br>
                        <a:rPr lang="en-US" alt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</a:br>
                      <a:r>
                        <a:rPr lang="zh-CN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（启</a:t>
                      </a:r>
                      <a:r>
                        <a:rPr lang="en-US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3:12</a:t>
                      </a:r>
                      <a:r>
                        <a:rPr lang="zh-CN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；</a:t>
                      </a:r>
                      <a:r>
                        <a:rPr lang="en-US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14</a:t>
                      </a:r>
                      <a:r>
                        <a:rPr lang="zh-CN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：</a:t>
                      </a:r>
                      <a:r>
                        <a:rPr lang="en-US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  <a:r>
                        <a:rPr lang="zh-CN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；</a:t>
                      </a:r>
                      <a:r>
                        <a:rPr lang="en-US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22:3-5</a:t>
                      </a:r>
                      <a:r>
                        <a:rPr lang="zh-CN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）</a:t>
                      </a:r>
                      <a:endParaRPr lang="en-US" sz="1800" b="1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941" marR="61941" marT="30970" marB="30970" anchor="ctr"/>
                </a:tc>
                <a:extLst>
                  <a:ext uri="{0D108BD9-81ED-4DB2-BD59-A6C34878D82A}">
                    <a16:rowId xmlns:a16="http://schemas.microsoft.com/office/drawing/2014/main" val="2290929795"/>
                  </a:ext>
                </a:extLst>
              </a:tr>
              <a:tr h="9241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住在圣城外不可进城</a:t>
                      </a:r>
                      <a:r>
                        <a:rPr lang="en-US" alt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/>
                      </a:r>
                      <a:br>
                        <a:rPr lang="en-US" alt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</a:br>
                      <a:r>
                        <a:rPr lang="zh-CN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（启</a:t>
                      </a:r>
                      <a:r>
                        <a:rPr lang="en-US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20:15</a:t>
                      </a:r>
                      <a:r>
                        <a:rPr lang="zh-CN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；</a:t>
                      </a:r>
                      <a:r>
                        <a:rPr lang="en-US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21:26-27</a:t>
                      </a:r>
                      <a:r>
                        <a:rPr lang="zh-CN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）</a:t>
                      </a:r>
                      <a:endParaRPr lang="en-US" sz="1800" b="1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941" marR="61941" marT="30970" marB="3097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住在圣城外可以进城</a:t>
                      </a:r>
                      <a:endParaRPr lang="en-US" altLang="zh-CN" sz="1800" b="1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（启</a:t>
                      </a:r>
                      <a:r>
                        <a:rPr lang="en-US" alt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21:27</a:t>
                      </a:r>
                      <a:r>
                        <a:rPr lang="zh-CN" altLang="en-US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lang="en-US" alt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zh-CN" altLang="en-US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14)</a:t>
                      </a:r>
                      <a:endParaRPr lang="en-US" sz="1800" b="1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941" marR="61941" marT="30970" marB="3097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住在圣城内</a:t>
                      </a:r>
                      <a:r>
                        <a:rPr lang="en-US" alt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/>
                      </a:r>
                      <a:br>
                        <a:rPr lang="en-US" alt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</a:br>
                      <a:r>
                        <a:rPr lang="zh-CN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（启</a:t>
                      </a:r>
                      <a:r>
                        <a:rPr lang="en-US" altLang="zh-CN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21</a:t>
                      </a:r>
                      <a:r>
                        <a:rPr lang="zh-CN" altLang="en-US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：</a:t>
                      </a:r>
                      <a:r>
                        <a:rPr lang="en-US" altLang="zh-CN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23</a:t>
                      </a:r>
                      <a:r>
                        <a:rPr lang="zh-CN" altLang="en-US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；</a:t>
                      </a:r>
                      <a:r>
                        <a:rPr lang="en-US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22:3-</a:t>
                      </a:r>
                      <a:r>
                        <a:rPr lang="en-US" altLang="zh-CN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</a:t>
                      </a:r>
                      <a:r>
                        <a:rPr lang="zh-CN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）</a:t>
                      </a:r>
                      <a:endParaRPr lang="en-US" sz="1800" b="1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941" marR="61941" marT="30970" marB="30970" anchor="ctr"/>
                </a:tc>
                <a:extLst>
                  <a:ext uri="{0D108BD9-81ED-4DB2-BD59-A6C34878D82A}">
                    <a16:rowId xmlns:a16="http://schemas.microsoft.com/office/drawing/2014/main" val="2996877724"/>
                  </a:ext>
                </a:extLst>
              </a:tr>
              <a:tr h="10545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警醒看守衣服的有福了</a:t>
                      </a:r>
                      <a:r>
                        <a:rPr lang="en-US" alt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/>
                      </a:r>
                      <a:br>
                        <a:rPr lang="en-US" alt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</a:br>
                      <a:r>
                        <a:rPr lang="zh-CN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（启</a:t>
                      </a:r>
                      <a:r>
                        <a:rPr lang="en-US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16:15</a:t>
                      </a:r>
                      <a:r>
                        <a:rPr lang="zh-CN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；林前</a:t>
                      </a:r>
                      <a:r>
                        <a:rPr lang="en-US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15:1-2</a:t>
                      </a:r>
                      <a:r>
                        <a:rPr lang="zh-CN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）</a:t>
                      </a:r>
                      <a:endParaRPr lang="en-US" sz="1800" b="1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941" marR="61941" marT="30970" marB="3097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洗净自己衣服的有福了</a:t>
                      </a:r>
                      <a:r>
                        <a:rPr lang="en-US" alt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/>
                      </a:r>
                      <a:br>
                        <a:rPr lang="en-US" alt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</a:br>
                      <a:r>
                        <a:rPr lang="zh-CN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（启</a:t>
                      </a:r>
                      <a:r>
                        <a:rPr lang="en-US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22:14</a:t>
                      </a:r>
                      <a:r>
                        <a:rPr lang="zh-CN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）</a:t>
                      </a:r>
                      <a:endParaRPr lang="en-US" sz="1800" b="1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941" marR="61941" marT="30970" marB="3097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/>
                      </a:r>
                      <a:br>
                        <a:rPr lang="en-US" alt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</a:br>
                      <a:r>
                        <a:rPr 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蒙恩得穿光明洁白的细麻衣</a:t>
                      </a:r>
                      <a:r>
                        <a:rPr lang="en-US" alt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/>
                      </a:r>
                      <a:br>
                        <a:rPr lang="en-US" alt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</a:br>
                      <a:r>
                        <a:rPr lang="zh-CN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（启</a:t>
                      </a:r>
                      <a:r>
                        <a:rPr lang="en-US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19:7-8</a:t>
                      </a:r>
                      <a:r>
                        <a:rPr lang="zh-CN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）</a:t>
                      </a:r>
                      <a:endParaRPr lang="en-US" sz="1800" b="1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941" marR="61941" marT="30970" marB="30970" anchor="ctr"/>
                </a:tc>
                <a:extLst>
                  <a:ext uri="{0D108BD9-81ED-4DB2-BD59-A6C34878D82A}">
                    <a16:rowId xmlns:a16="http://schemas.microsoft.com/office/drawing/2014/main" val="4121765022"/>
                  </a:ext>
                </a:extLst>
              </a:tr>
              <a:tr h="8427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不受第二次死的害</a:t>
                      </a:r>
                      <a:r>
                        <a:rPr lang="en-US" alt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/>
                      </a:r>
                      <a:br>
                        <a:rPr lang="en-US" alt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</a:br>
                      <a:r>
                        <a:rPr lang="zh-CN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（启</a:t>
                      </a:r>
                      <a:r>
                        <a:rPr lang="en-US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2:11</a:t>
                      </a:r>
                      <a:r>
                        <a:rPr lang="zh-CN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）</a:t>
                      </a:r>
                      <a:endParaRPr lang="en-US" sz="1800" b="1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941" marR="61941" marT="30970" marB="3097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将神乐园中生命树的果子</a:t>
                      </a:r>
                      <a:r>
                        <a:rPr lang="en-US" alt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/>
                      </a:r>
                      <a:br>
                        <a:rPr lang="en-US" alt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</a:br>
                      <a:r>
                        <a:rPr 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赐给他</a:t>
                      </a:r>
                      <a:r>
                        <a:rPr lang="zh-CN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（启</a:t>
                      </a:r>
                      <a:r>
                        <a:rPr lang="en-US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2:7</a:t>
                      </a:r>
                      <a:r>
                        <a:rPr lang="zh-CN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）</a:t>
                      </a:r>
                      <a:endParaRPr lang="en-US" sz="1800" b="1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941" marR="61941" marT="30970" marB="3097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要赐给他权柄制伏列国</a:t>
                      </a:r>
                      <a:r>
                        <a:rPr lang="en-US" alt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/>
                      </a:r>
                      <a:br>
                        <a:rPr lang="en-US" alt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</a:br>
                      <a:r>
                        <a:rPr lang="zh-CN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（启</a:t>
                      </a:r>
                      <a:r>
                        <a:rPr lang="en-US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  <a:r>
                        <a:rPr lang="zh-CN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：</a:t>
                      </a:r>
                      <a:r>
                        <a:rPr lang="en-US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26-27</a:t>
                      </a:r>
                      <a:r>
                        <a:rPr lang="zh-CN" altLang="en-US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；</a:t>
                      </a:r>
                      <a:r>
                        <a:rPr lang="en-US" altLang="zh-CN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  <a:r>
                        <a:rPr lang="zh-CN" altLang="en-US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：</a:t>
                      </a:r>
                      <a:r>
                        <a:rPr lang="en-US" altLang="zh-CN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21</a:t>
                      </a:r>
                      <a:r>
                        <a:rPr lang="zh-CN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）</a:t>
                      </a:r>
                      <a:endParaRPr lang="en-US" sz="1800" b="1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941" marR="61941" marT="30970" marB="30970" anchor="ctr"/>
                </a:tc>
                <a:extLst>
                  <a:ext uri="{0D108BD9-81ED-4DB2-BD59-A6C34878D82A}">
                    <a16:rowId xmlns:a16="http://schemas.microsoft.com/office/drawing/2014/main" val="3299135589"/>
                  </a:ext>
                </a:extLst>
              </a:tr>
              <a:tr h="8063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不从生命册上涂抹他的名</a:t>
                      </a:r>
                      <a:r>
                        <a:rPr lang="en-US" alt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/>
                      </a:r>
                      <a:br>
                        <a:rPr lang="en-US" alt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</a:br>
                      <a:r>
                        <a:rPr lang="zh-CN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（启</a:t>
                      </a:r>
                      <a:r>
                        <a:rPr lang="en-US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3:5</a:t>
                      </a:r>
                      <a:r>
                        <a:rPr lang="zh-CN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）</a:t>
                      </a:r>
                      <a:endParaRPr lang="en-US" sz="1800" b="1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941" marR="61941" marT="30970" marB="3097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 被请赴羔羊婚筵的人</a:t>
                      </a:r>
                      <a:r>
                        <a:rPr lang="en-US" alt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alt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</a:br>
                      <a:r>
                        <a:rPr lang="zh-CN" altLang="en-US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（启</a:t>
                      </a:r>
                      <a:r>
                        <a:rPr lang="en-US" alt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19:9</a:t>
                      </a:r>
                      <a:r>
                        <a:rPr lang="zh-CN" altLang="en-US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sz="1800" b="1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941" marR="61941" marT="30970" marB="3097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en-US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我要叫他在我神的殿中作柱子</a:t>
                      </a:r>
                      <a:r>
                        <a:rPr lang="en-US" alt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/>
                      </a:r>
                      <a:br>
                        <a:rPr lang="en-US" altLang="zh-CN" sz="18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</a:br>
                      <a:r>
                        <a:rPr lang="zh-CN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（启</a:t>
                      </a:r>
                      <a:r>
                        <a:rPr lang="en-US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3:</a:t>
                      </a:r>
                      <a:r>
                        <a:rPr lang="en-US" altLang="zh-CN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</a:t>
                      </a:r>
                      <a:r>
                        <a:rPr lang="zh-CN" altLang="en-US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；</a:t>
                      </a:r>
                      <a:r>
                        <a:rPr lang="en-US" altLang="zh-CN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22</a:t>
                      </a:r>
                      <a:r>
                        <a:rPr lang="zh-CN" altLang="en-US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：</a:t>
                      </a:r>
                      <a:r>
                        <a:rPr lang="en-US" altLang="zh-CN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3-4</a:t>
                      </a:r>
                      <a:r>
                        <a:rPr lang="zh-CN" sz="1600" b="1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）</a:t>
                      </a:r>
                      <a:endParaRPr lang="en-US" sz="1800" b="1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1941" marR="61941" marT="30970" marB="30970" anchor="ctr"/>
                </a:tc>
                <a:extLst>
                  <a:ext uri="{0D108BD9-81ED-4DB2-BD59-A6C34878D82A}">
                    <a16:rowId xmlns:a16="http://schemas.microsoft.com/office/drawing/2014/main" val="2423963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684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3041-77E6-43FA-B8A4-1940DAAC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749" y="382385"/>
            <a:ext cx="9025004" cy="1120738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+mj-ea"/>
              </a:rPr>
              <a:t>一、天国降临的永恒结构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57A6C-2666-4721-B8FE-005B77533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5750" y="1503123"/>
            <a:ext cx="9724250" cy="4972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spc="140" dirty="0">
                <a:solidFill>
                  <a:schemeClr val="tx1"/>
                </a:solidFill>
                <a:latin typeface="+mn-ea"/>
              </a:rPr>
              <a:t>（一）新天新地</a:t>
            </a:r>
            <a:r>
              <a:rPr lang="zh-CN" altLang="en-US" sz="3600" spc="140" dirty="0" smtClean="0">
                <a:solidFill>
                  <a:schemeClr val="tx1"/>
                </a:solidFill>
                <a:latin typeface="+mn-ea"/>
              </a:rPr>
              <a:t>与原造的天地</a:t>
            </a:r>
            <a:endParaRPr lang="en-US" altLang="zh-CN" sz="3600" spc="140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CN" altLang="en-US" sz="3600" spc="140" dirty="0">
                <a:solidFill>
                  <a:schemeClr val="tx1"/>
                </a:solidFill>
                <a:latin typeface="+mn-ea"/>
              </a:rPr>
              <a:t>　　（参：图</a:t>
            </a:r>
            <a:r>
              <a:rPr lang="en-US" altLang="zh-CN" sz="3600" spc="140" dirty="0">
                <a:solidFill>
                  <a:schemeClr val="tx1"/>
                </a:solidFill>
                <a:latin typeface="+mn-ea"/>
              </a:rPr>
              <a:t>1</a:t>
            </a:r>
            <a:r>
              <a:rPr lang="zh-CN" altLang="en-US" sz="3600" spc="140" dirty="0">
                <a:solidFill>
                  <a:schemeClr val="tx1"/>
                </a:solidFill>
                <a:latin typeface="+mn-ea"/>
              </a:rPr>
              <a:t>、图</a:t>
            </a:r>
            <a:r>
              <a:rPr lang="en-US" altLang="zh-CN" sz="3600" spc="140" dirty="0">
                <a:solidFill>
                  <a:schemeClr val="tx1"/>
                </a:solidFill>
                <a:latin typeface="+mn-ea"/>
              </a:rPr>
              <a:t>2</a:t>
            </a:r>
            <a:r>
              <a:rPr lang="zh-CN" altLang="en-US" sz="3600" spc="140" dirty="0">
                <a:solidFill>
                  <a:schemeClr val="tx1"/>
                </a:solidFill>
                <a:latin typeface="+mn-ea"/>
              </a:rPr>
              <a:t>）</a:t>
            </a:r>
            <a:endParaRPr lang="en-US" sz="3600" spc="14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04814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A961FDA-4DF5-4CF3-8E62-6ACF74DF9E56}"/>
              </a:ext>
            </a:extLst>
          </p:cNvPr>
          <p:cNvSpPr/>
          <p:nvPr/>
        </p:nvSpPr>
        <p:spPr>
          <a:xfrm>
            <a:off x="3303268" y="1696627"/>
            <a:ext cx="2491740" cy="39612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5B471F-38FA-473E-BA06-87DBF4EBB068}"/>
              </a:ext>
            </a:extLst>
          </p:cNvPr>
          <p:cNvSpPr/>
          <p:nvPr/>
        </p:nvSpPr>
        <p:spPr>
          <a:xfrm>
            <a:off x="3634738" y="1879419"/>
            <a:ext cx="1805940" cy="22582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A49F70-3D99-46F3-9EAD-6785F9F4C4B2}"/>
              </a:ext>
            </a:extLst>
          </p:cNvPr>
          <p:cNvSpPr/>
          <p:nvPr/>
        </p:nvSpPr>
        <p:spPr>
          <a:xfrm>
            <a:off x="3874769" y="2052052"/>
            <a:ext cx="1314450" cy="7003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1B879D-1ECD-4273-A684-048349134AD1}"/>
              </a:ext>
            </a:extLst>
          </p:cNvPr>
          <p:cNvSpPr txBox="1"/>
          <p:nvPr/>
        </p:nvSpPr>
        <p:spPr>
          <a:xfrm>
            <a:off x="3874769" y="2052052"/>
            <a:ext cx="1211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生命</a:t>
            </a:r>
            <a:r>
              <a:rPr lang="zh-CN" altLang="en-US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树与河</a:t>
            </a:r>
            <a:endParaRPr lang="en-US" sz="24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B48E3A-7C29-4E26-8E25-E0A31B0CE283}"/>
              </a:ext>
            </a:extLst>
          </p:cNvPr>
          <p:cNvSpPr txBox="1"/>
          <p:nvPr/>
        </p:nvSpPr>
        <p:spPr>
          <a:xfrm>
            <a:off x="3977996" y="313730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伊甸园</a:t>
            </a:r>
            <a:endParaRPr lang="en-US" sz="24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A030E3-F933-458E-B567-57336614C23C}"/>
              </a:ext>
            </a:extLst>
          </p:cNvPr>
          <p:cNvSpPr txBox="1"/>
          <p:nvPr/>
        </p:nvSpPr>
        <p:spPr>
          <a:xfrm>
            <a:off x="3824108" y="462563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原造天地</a:t>
            </a:r>
            <a:endParaRPr lang="en-US" sz="24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3E4E73-D135-4802-A49C-2E9C8266F36B}"/>
              </a:ext>
            </a:extLst>
          </p:cNvPr>
          <p:cNvSpPr txBox="1"/>
          <p:nvPr/>
        </p:nvSpPr>
        <p:spPr>
          <a:xfrm>
            <a:off x="3755980" y="5956279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古蛇</a:t>
            </a:r>
            <a:r>
              <a:rPr lang="en-US" altLang="zh-CN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/</a:t>
            </a:r>
            <a:r>
              <a:rPr lang="zh-CN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混沌</a:t>
            </a:r>
            <a:endParaRPr lang="en-US" sz="24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5E6FEA-3EB0-47FA-993E-B21F348687AC}"/>
              </a:ext>
            </a:extLst>
          </p:cNvPr>
          <p:cNvSpPr txBox="1"/>
          <p:nvPr/>
        </p:nvSpPr>
        <p:spPr>
          <a:xfrm>
            <a:off x="6713376" y="1696627"/>
            <a:ext cx="4236098" cy="3159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原初的创造</a:t>
            </a:r>
            <a:endParaRPr lang="en-US" altLang="zh-CN" sz="3600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生命</a:t>
            </a:r>
            <a:r>
              <a:rPr lang="zh-CN" altLang="en-US" sz="28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树与河</a:t>
            </a:r>
            <a:endParaRPr lang="zh-CN" altLang="en-US" sz="2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伊甸园</a:t>
            </a:r>
          </a:p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原造天地</a:t>
            </a:r>
          </a:p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古蛇</a:t>
            </a:r>
            <a:r>
              <a:rPr lang="en-US" altLang="zh-CN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混沌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54CDFD-12E0-414D-9C2A-11B7F4BEC96F}"/>
              </a:ext>
            </a:extLst>
          </p:cNvPr>
          <p:cNvSpPr txBox="1"/>
          <p:nvPr/>
        </p:nvSpPr>
        <p:spPr>
          <a:xfrm>
            <a:off x="3156559" y="625496"/>
            <a:ext cx="7792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天国降临的永恒结构图示（图</a:t>
            </a:r>
            <a:r>
              <a:rPr lang="en-US" altLang="zh-CN" sz="3600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zh-CN" altLang="en-US" sz="3600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3600" b="1" dirty="0">
              <a:solidFill>
                <a:srgbClr val="00206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E5C1D6-474B-467F-8C64-7A774EC9298D}"/>
              </a:ext>
            </a:extLst>
          </p:cNvPr>
          <p:cNvCxnSpPr>
            <a:cxnSpLocks/>
          </p:cNvCxnSpPr>
          <p:nvPr/>
        </p:nvCxnSpPr>
        <p:spPr>
          <a:xfrm>
            <a:off x="6800848" y="2388870"/>
            <a:ext cx="2257091" cy="13374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961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A961FDA-4DF5-4CF3-8E62-6ACF74DF9E56}"/>
              </a:ext>
            </a:extLst>
          </p:cNvPr>
          <p:cNvSpPr/>
          <p:nvPr/>
        </p:nvSpPr>
        <p:spPr>
          <a:xfrm>
            <a:off x="3340846" y="1696627"/>
            <a:ext cx="2491740" cy="39612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5B471F-38FA-473E-BA06-87DBF4EBB068}"/>
              </a:ext>
            </a:extLst>
          </p:cNvPr>
          <p:cNvSpPr/>
          <p:nvPr/>
        </p:nvSpPr>
        <p:spPr>
          <a:xfrm>
            <a:off x="3672316" y="1879419"/>
            <a:ext cx="1805940" cy="22582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A49F70-3D99-46F3-9EAD-6785F9F4C4B2}"/>
              </a:ext>
            </a:extLst>
          </p:cNvPr>
          <p:cNvSpPr/>
          <p:nvPr/>
        </p:nvSpPr>
        <p:spPr>
          <a:xfrm>
            <a:off x="3912347" y="2052052"/>
            <a:ext cx="1314450" cy="7003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1B879D-1ECD-4273-A684-048349134AD1}"/>
              </a:ext>
            </a:extLst>
          </p:cNvPr>
          <p:cNvSpPr txBox="1"/>
          <p:nvPr/>
        </p:nvSpPr>
        <p:spPr>
          <a:xfrm>
            <a:off x="3991086" y="2158038"/>
            <a:ext cx="1108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三一神</a:t>
            </a:r>
            <a:endParaRPr lang="en-US" sz="24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B48E3A-7C29-4E26-8E25-E0A31B0CE283}"/>
              </a:ext>
            </a:extLst>
          </p:cNvPr>
          <p:cNvSpPr txBox="1"/>
          <p:nvPr/>
        </p:nvSpPr>
        <p:spPr>
          <a:xfrm>
            <a:off x="3706447" y="3158269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新耶路撒冷</a:t>
            </a:r>
            <a:endParaRPr lang="en-US" sz="24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A030E3-F933-458E-B567-57336614C23C}"/>
              </a:ext>
            </a:extLst>
          </p:cNvPr>
          <p:cNvSpPr txBox="1"/>
          <p:nvPr/>
        </p:nvSpPr>
        <p:spPr>
          <a:xfrm>
            <a:off x="3860335" y="456246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新天新地</a:t>
            </a:r>
            <a:endParaRPr lang="en-US" sz="24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3E4E73-D135-4802-A49C-2E9C8266F36B}"/>
              </a:ext>
            </a:extLst>
          </p:cNvPr>
          <p:cNvSpPr txBox="1"/>
          <p:nvPr/>
        </p:nvSpPr>
        <p:spPr>
          <a:xfrm>
            <a:off x="4168111" y="606368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火湖</a:t>
            </a:r>
            <a:endParaRPr lang="en-US" sz="24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5E6FEA-3EB0-47FA-993E-B21F348687AC}"/>
              </a:ext>
            </a:extLst>
          </p:cNvPr>
          <p:cNvSpPr txBox="1"/>
          <p:nvPr/>
        </p:nvSpPr>
        <p:spPr>
          <a:xfrm>
            <a:off x="6359416" y="1696627"/>
            <a:ext cx="5371050" cy="3159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新的创造</a:t>
            </a:r>
            <a:endParaRPr lang="en-US" altLang="zh-CN" sz="3600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三</a:t>
            </a:r>
            <a:r>
              <a:rPr lang="zh-CN" altLang="en-US" sz="28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一神</a:t>
            </a:r>
            <a:endParaRPr lang="zh-CN" altLang="en-US" sz="2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新耶路撒冷</a:t>
            </a:r>
            <a:r>
              <a:rPr lang="en-US" altLang="zh-CN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新伊甸园</a:t>
            </a:r>
            <a:r>
              <a:rPr lang="en-US" altLang="zh-CN" sz="2800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新妇</a:t>
            </a:r>
          </a:p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新天新地</a:t>
            </a:r>
            <a:r>
              <a:rPr lang="en-US" altLang="zh-CN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圣城外</a:t>
            </a:r>
            <a:r>
              <a:rPr lang="en-US" altLang="zh-CN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得救者</a:t>
            </a:r>
          </a:p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火湖</a:t>
            </a:r>
            <a:r>
              <a:rPr lang="en-US" altLang="zh-CN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第二次死</a:t>
            </a:r>
            <a:r>
              <a:rPr lang="en-US" altLang="zh-CN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</a:t>
            </a:r>
            <a:r>
              <a:rPr lang="zh-CN" altLang="en-US" sz="2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沉沦者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54CDFD-12E0-414D-9C2A-11B7F4BEC96F}"/>
              </a:ext>
            </a:extLst>
          </p:cNvPr>
          <p:cNvSpPr txBox="1"/>
          <p:nvPr/>
        </p:nvSpPr>
        <p:spPr>
          <a:xfrm>
            <a:off x="3169085" y="625496"/>
            <a:ext cx="7817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天国降临的永恒结构图示（图</a:t>
            </a:r>
            <a:r>
              <a:rPr lang="en-US" altLang="zh-CN" sz="3600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zh-CN" altLang="en-US" sz="3600" b="1" dirty="0">
                <a:solidFill>
                  <a:srgbClr val="00206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3600" b="1" dirty="0">
              <a:solidFill>
                <a:srgbClr val="00206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E5C1D6-474B-467F-8C64-7A774EC9298D}"/>
              </a:ext>
            </a:extLst>
          </p:cNvPr>
          <p:cNvCxnSpPr>
            <a:cxnSpLocks/>
          </p:cNvCxnSpPr>
          <p:nvPr/>
        </p:nvCxnSpPr>
        <p:spPr>
          <a:xfrm>
            <a:off x="6475172" y="2388870"/>
            <a:ext cx="1863090" cy="0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006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3041-77E6-43FA-B8A4-1940DAAC7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274" y="382385"/>
            <a:ext cx="9613726" cy="1120738"/>
          </a:xfrm>
        </p:spPr>
        <p:txBody>
          <a:bodyPr>
            <a:normAutofit/>
          </a:bodyPr>
          <a:lstStyle/>
          <a:p>
            <a:r>
              <a:rPr lang="zh-CN" altLang="en-US" sz="4000" b="1" spc="130" dirty="0">
                <a:latin typeface="+mj-ea"/>
              </a:rPr>
              <a:t>（一）新天新地</a:t>
            </a:r>
            <a:r>
              <a:rPr lang="zh-CN" altLang="en-US" sz="4000" b="1" spc="130" dirty="0" smtClean="0">
                <a:latin typeface="+mj-ea"/>
              </a:rPr>
              <a:t>与原造的天地</a:t>
            </a:r>
            <a:endParaRPr lang="zh-CN" altLang="en-US" sz="4000" b="1" spc="130" dirty="0">
              <a:latin typeface="+mj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57A6C-2666-4721-B8FE-005B77533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6274" y="1503122"/>
            <a:ext cx="10121030" cy="535487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1800"/>
              </a:spcBef>
              <a:buNone/>
            </a:pPr>
            <a:r>
              <a:rPr lang="zh-CN" altLang="en-US" sz="3800" spc="160" dirty="0" smtClean="0">
                <a:solidFill>
                  <a:schemeClr val="tx1"/>
                </a:solidFill>
                <a:latin typeface="+mn-ea"/>
              </a:rPr>
              <a:t>过去，我们都读不懂启示录最后两章，直到神向我们开启了一把打开这两章的钥匙：圣经这最后两章与创</a:t>
            </a:r>
            <a:r>
              <a:rPr lang="zh-CN" altLang="en-US" sz="3800" spc="160" dirty="0">
                <a:solidFill>
                  <a:schemeClr val="tx1"/>
                </a:solidFill>
                <a:latin typeface="+mn-ea"/>
              </a:rPr>
              <a:t>世</a:t>
            </a:r>
            <a:r>
              <a:rPr lang="zh-CN" altLang="en-US" sz="3800" spc="160" dirty="0" smtClean="0">
                <a:solidFill>
                  <a:schemeClr val="tx1"/>
                </a:solidFill>
                <a:latin typeface="+mn-ea"/>
              </a:rPr>
              <a:t>记前两章之间存在着对称的关系。</a:t>
            </a:r>
            <a:endParaRPr lang="en-US" altLang="zh-CN" sz="3800" spc="160" dirty="0" smtClean="0">
              <a:solidFill>
                <a:schemeClr val="tx1"/>
              </a:solidFill>
              <a:latin typeface="+mn-ea"/>
            </a:endParaRPr>
          </a:p>
          <a:p>
            <a:pPr marL="0" indent="0" algn="just">
              <a:lnSpc>
                <a:spcPct val="110000"/>
              </a:lnSpc>
              <a:spcBef>
                <a:spcPts val="1800"/>
              </a:spcBef>
              <a:buNone/>
            </a:pPr>
            <a:r>
              <a:rPr lang="zh-CN" altLang="en-US" sz="3800" spc="160" dirty="0">
                <a:solidFill>
                  <a:schemeClr val="tx1"/>
                </a:solidFill>
                <a:latin typeface="+mn-ea"/>
              </a:rPr>
              <a:t>创世</a:t>
            </a:r>
            <a:r>
              <a:rPr lang="zh-CN" altLang="en-US" sz="3800" spc="160" dirty="0" smtClean="0">
                <a:solidFill>
                  <a:schemeClr val="tx1"/>
                </a:solidFill>
                <a:latin typeface="+mn-ea"/>
              </a:rPr>
              <a:t>记前两章描述原初的创造，</a:t>
            </a:r>
            <a:r>
              <a:rPr lang="zh-CN" altLang="en-US" sz="3800" spc="160" dirty="0">
                <a:solidFill>
                  <a:schemeClr val="tx1"/>
                </a:solidFill>
                <a:latin typeface="+mn-ea"/>
              </a:rPr>
              <a:t>启示</a:t>
            </a:r>
            <a:r>
              <a:rPr lang="zh-CN" altLang="en-US" sz="3800" spc="160" dirty="0" smtClean="0">
                <a:solidFill>
                  <a:schemeClr val="tx1"/>
                </a:solidFill>
                <a:latin typeface="+mn-ea"/>
              </a:rPr>
              <a:t>录最后两章描述新的创造，前</a:t>
            </a:r>
            <a:r>
              <a:rPr lang="zh-CN" altLang="en-US" sz="3800" spc="160" dirty="0">
                <a:solidFill>
                  <a:schemeClr val="tx1"/>
                </a:solidFill>
                <a:latin typeface="+mn-ea"/>
              </a:rPr>
              <a:t>者是对后者的完成。</a:t>
            </a:r>
            <a:endParaRPr lang="en-US" sz="3800" spc="16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03509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（一）新天新地与原造的天地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4" y="1635162"/>
            <a:ext cx="8911687" cy="4276060"/>
          </a:xfrm>
        </p:spPr>
        <p:txBody>
          <a:bodyPr>
            <a:normAutofit fontScale="92500"/>
          </a:bodyPr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启二十一</a:t>
            </a:r>
            <a:r>
              <a:rPr lang="en-US" altLang="zh-CN" sz="3600" b="1" dirty="0">
                <a:solidFill>
                  <a:srgbClr val="FF0000"/>
                </a:solidFill>
              </a:rPr>
              <a:t>1-2</a:t>
            </a:r>
            <a:r>
              <a:rPr lang="zh-CN" altLang="en-US" sz="3600" b="1" dirty="0">
                <a:solidFill>
                  <a:srgbClr val="FF0000"/>
                </a:solidFill>
              </a:rPr>
              <a:t>：“我又看见一个新天新地，因为先前的天地已经过去了，海也不再有了。我又看见圣城新耶路撒冷由神那里从天而降，预备好了，就如新妇装饰整齐，等候丈夫。”</a:t>
            </a:r>
          </a:p>
          <a:p>
            <a:r>
              <a:rPr lang="zh-CN" altLang="en-US" sz="3600" b="1" dirty="0" smtClean="0"/>
              <a:t>上述经文告诉我们两样事物：</a:t>
            </a:r>
            <a:endParaRPr lang="en-US" altLang="zh-CN" sz="3600" b="1" dirty="0" smtClean="0"/>
          </a:p>
          <a:p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、新天新地，与原造的天地对应；</a:t>
            </a:r>
            <a:endParaRPr lang="en-US" altLang="zh-CN" sz="3600" b="1" dirty="0" smtClean="0"/>
          </a:p>
          <a:p>
            <a:r>
              <a:rPr lang="en-US" altLang="zh-CN" sz="3600" b="1" dirty="0" smtClean="0"/>
              <a:t>2</a:t>
            </a:r>
            <a:r>
              <a:rPr lang="zh-CN" altLang="en-US" sz="3600" b="1" dirty="0" smtClean="0"/>
              <a:t>、圣城新耶路撒冷，与伊甸园对应。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8678903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ustom 3">
      <a:majorFont>
        <a:latin typeface="Century Gothic"/>
        <a:ea typeface="Microsoft YaHei UI"/>
        <a:cs typeface=""/>
      </a:majorFont>
      <a:minorFont>
        <a:latin typeface="Century Gothic"/>
        <a:ea typeface="Microsoft YaHei UI"/>
        <a:cs typeface="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1079</TotalTime>
  <Words>4571</Words>
  <Application>Microsoft Office PowerPoint</Application>
  <PresentationFormat>Widescreen</PresentationFormat>
  <Paragraphs>198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Microsoft JhengHei UI</vt:lpstr>
      <vt:lpstr>Times New Roman</vt:lpstr>
      <vt:lpstr>Microsoft YaHei UI</vt:lpstr>
      <vt:lpstr>Wingdings 3</vt:lpstr>
      <vt:lpstr>Arial</vt:lpstr>
      <vt:lpstr>Century Gothic</vt:lpstr>
      <vt:lpstr>Wisp</vt:lpstr>
      <vt:lpstr>三类得胜者与 基督之死的包括性  ①三类得胜者的应许</vt:lpstr>
      <vt:lpstr>《三类得胜者与基督之死的包括性》</vt:lpstr>
      <vt:lpstr>序言：三类得胜者的信息是怎样领受的？</vt:lpstr>
      <vt:lpstr>序言：三类得胜者的信息是怎样领受的？</vt:lpstr>
      <vt:lpstr>一、天国降临的永恒结构 </vt:lpstr>
      <vt:lpstr>PowerPoint Presentation</vt:lpstr>
      <vt:lpstr>PowerPoint Presentation</vt:lpstr>
      <vt:lpstr>（一）新天新地与原造的天地</vt:lpstr>
      <vt:lpstr>（一）新天新地与原造的天地</vt:lpstr>
      <vt:lpstr>（一）新天新地与原造的天地</vt:lpstr>
      <vt:lpstr>（一）新天新地与圣城新耶路撒冷</vt:lpstr>
      <vt:lpstr>（一）新天新地与圣城新耶路撒冷</vt:lpstr>
      <vt:lpstr>（二）新妇即羔羊的妻就是圣城耶路撒冷</vt:lpstr>
      <vt:lpstr>（二）新妇即羔羊的妻就是圣城耶路撒冷</vt:lpstr>
      <vt:lpstr>（三）三一神与圣城外的两类人</vt:lpstr>
      <vt:lpstr>（三）三一神与圣城外的两类人</vt:lpstr>
      <vt:lpstr>（三）三一神与圣城外的两类人</vt:lpstr>
      <vt:lpstr>（三）三一神与圣城外的两类人</vt:lpstr>
      <vt:lpstr>二、再论住在城外的两类人</vt:lpstr>
      <vt:lpstr>（一）第一类人：名字写在生命册上、住在城外、但不得进城的人。</vt:lpstr>
      <vt:lpstr>（一）第一类人：名字写在生命册上、住在城外、但不得进城的人。</vt:lpstr>
      <vt:lpstr>（一）第一类人：名字写在生命册上、住在城外、但不得进城的人。</vt:lpstr>
      <vt:lpstr>（二）生命册与羔羊生命册的区别</vt:lpstr>
      <vt:lpstr>（三）哪些人的名字会记在生命册上呢？</vt:lpstr>
      <vt:lpstr>（三）哪些人的名字会记在生命册上呢？</vt:lpstr>
      <vt:lpstr>（三）哪些人的名字会记在生命册上呢？</vt:lpstr>
      <vt:lpstr>（四）第二类人：名字记在“羔羊生命册”上的人、可以进城的人。</vt:lpstr>
      <vt:lpstr>（四）第二类人：名字记在“羔羊生命册”上的人、可以进城的人。</vt:lpstr>
      <vt:lpstr>（四）第二类人：名字记在“羔羊生命册”上的人、可以进城的人。</vt:lpstr>
      <vt:lpstr>三、再论新妇，即第三类得胜者</vt:lpstr>
      <vt:lpstr>（一）新妇，即第三类得胜者的特征 </vt:lpstr>
      <vt:lpstr>（一）新妇，即第三类得胜者的特征 </vt:lpstr>
      <vt:lpstr>（二）有关新妇，即第三类得胜者的其他经文</vt:lpstr>
      <vt:lpstr>（二）有关新妇，即第三类得胜者的其他经文</vt:lpstr>
      <vt:lpstr>（二）有关新妇，即第三类得胜者的其他经文</vt:lpstr>
      <vt:lpstr>（二）有关新妇，即第三类得胜者的其他经文</vt:lpstr>
      <vt:lpstr>（二）有关新妇，即第三类得胜者的其他经文</vt:lpstr>
      <vt:lpstr>（二）有关新妇，即第三类得胜者的其他经文</vt:lpstr>
      <vt:lpstr>（二）有关新妇，即第三类得胜者的其他经文</vt:lpstr>
      <vt:lpstr>PowerPoint Presentation</vt:lpstr>
      <vt:lpstr>三类得胜者（图４）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Guo, Angang</dc:creator>
  <cp:lastModifiedBy>John</cp:lastModifiedBy>
  <cp:revision>22</cp:revision>
  <dcterms:created xsi:type="dcterms:W3CDTF">2019-02-17T20:29:28Z</dcterms:created>
  <dcterms:modified xsi:type="dcterms:W3CDTF">2019-05-20T06:29:08Z</dcterms:modified>
</cp:coreProperties>
</file>