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7"/>
  </p:notesMasterIdLst>
  <p:sldIdLst>
    <p:sldId id="849" r:id="rId2"/>
    <p:sldId id="1392" r:id="rId3"/>
    <p:sldId id="1435" r:id="rId4"/>
    <p:sldId id="1291" r:id="rId5"/>
    <p:sldId id="1436" r:id="rId6"/>
    <p:sldId id="1437" r:id="rId7"/>
    <p:sldId id="1438" r:id="rId8"/>
    <p:sldId id="1439" r:id="rId9"/>
    <p:sldId id="1440" r:id="rId10"/>
    <p:sldId id="1441" r:id="rId11"/>
    <p:sldId id="1442" r:id="rId12"/>
    <p:sldId id="1443" r:id="rId13"/>
    <p:sldId id="1444" r:id="rId14"/>
    <p:sldId id="1445" r:id="rId15"/>
    <p:sldId id="1446" r:id="rId16"/>
    <p:sldId id="1447" r:id="rId17"/>
    <p:sldId id="1448" r:id="rId18"/>
    <p:sldId id="1449" r:id="rId19"/>
    <p:sldId id="1450" r:id="rId20"/>
    <p:sldId id="1451" r:id="rId21"/>
    <p:sldId id="1452" r:id="rId22"/>
    <p:sldId id="1453" r:id="rId23"/>
    <p:sldId id="1454" r:id="rId24"/>
    <p:sldId id="1455" r:id="rId25"/>
    <p:sldId id="1456" r:id="rId26"/>
    <p:sldId id="1457" r:id="rId27"/>
    <p:sldId id="1458" r:id="rId28"/>
    <p:sldId id="1459" r:id="rId29"/>
    <p:sldId id="1460" r:id="rId30"/>
    <p:sldId id="1461" r:id="rId31"/>
    <p:sldId id="1463" r:id="rId32"/>
    <p:sldId id="1465" r:id="rId33"/>
    <p:sldId id="1466" r:id="rId34"/>
    <p:sldId id="1467" r:id="rId35"/>
    <p:sldId id="1468" r:id="rId36"/>
    <p:sldId id="1469" r:id="rId37"/>
    <p:sldId id="1471" r:id="rId38"/>
    <p:sldId id="1472" r:id="rId39"/>
    <p:sldId id="1473" r:id="rId40"/>
    <p:sldId id="1474" r:id="rId41"/>
    <p:sldId id="1475" r:id="rId42"/>
    <p:sldId id="1476" r:id="rId43"/>
    <p:sldId id="1477" r:id="rId44"/>
    <p:sldId id="1478" r:id="rId45"/>
    <p:sldId id="1479" r:id="rId46"/>
    <p:sldId id="1480" r:id="rId47"/>
    <p:sldId id="1481" r:id="rId48"/>
    <p:sldId id="1488" r:id="rId49"/>
    <p:sldId id="1491" r:id="rId50"/>
    <p:sldId id="1492" r:id="rId51"/>
    <p:sldId id="1493" r:id="rId52"/>
    <p:sldId id="1494" r:id="rId53"/>
    <p:sldId id="1495" r:id="rId54"/>
    <p:sldId id="1496" r:id="rId55"/>
    <p:sldId id="1497" r:id="rId56"/>
  </p:sldIdLst>
  <p:sldSz cx="9144000" cy="5143500" type="screen16x9"/>
  <p:notesSz cx="6858000" cy="9144000"/>
  <p:custDataLst>
    <p:tags r:id="rId5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7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24FC"/>
    <a:srgbClr val="0000FF"/>
    <a:srgbClr val="3A3A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052" autoAdjust="0"/>
    <p:restoredTop sz="0" autoAdjust="0"/>
  </p:normalViewPr>
  <p:slideViewPr>
    <p:cSldViewPr showGuides="1">
      <p:cViewPr varScale="1">
        <p:scale>
          <a:sx n="113" d="100"/>
          <a:sy n="113" d="100"/>
        </p:scale>
        <p:origin x="888" y="77"/>
      </p:cViewPr>
      <p:guideLst>
        <p:guide orient="horz" pos="1620"/>
        <p:guide pos="2876"/>
      </p:guideLst>
    </p:cSldViewPr>
  </p:slideViewPr>
  <p:outlineViewPr>
    <p:cViewPr>
      <p:scale>
        <a:sx n="33" d="100"/>
        <a:sy n="33" d="100"/>
      </p:scale>
      <p:origin x="34" y="99317"/>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92E1D3-F534-4B3C-9EB2-6DCC39E34294}" type="datetimeFigureOut">
              <a:rPr lang="en-CA" smtClean="0"/>
              <a:t>2026-06-04</a:t>
            </a:fld>
            <a:endParaRPr lang="en-CA"/>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63F03A-D942-4AFF-81B7-D344BF8BA018}" type="slidenum">
              <a:rPr lang="en-CA" smtClean="0"/>
              <a:t>‹#›</a:t>
            </a:fld>
            <a:endParaRPr lang="en-CA"/>
          </a:p>
        </p:txBody>
      </p:sp>
    </p:spTree>
    <p:extLst>
      <p:ext uri="{BB962C8B-B14F-4D97-AF65-F5344CB8AC3E}">
        <p14:creationId xmlns:p14="http://schemas.microsoft.com/office/powerpoint/2010/main" val="2670738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0463F03A-D942-4AFF-81B7-D344BF8BA018}" type="slidenum">
              <a:rPr lang="en-CA" smtClean="0"/>
              <a:t>1</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Pr>
        <a:gradFill rotWithShape="1">
          <a:gsLst>
            <a:gs pos="0">
              <a:srgbClr val="3E3E35"/>
            </a:gs>
            <a:gs pos="47501">
              <a:srgbClr val="70706A"/>
            </a:gs>
            <a:gs pos="58501">
              <a:srgbClr val="7C7C77"/>
            </a:gs>
            <a:gs pos="100000">
              <a:srgbClr val="3E3E35"/>
            </a:gs>
          </a:gsLst>
          <a:lin ang="3600000"/>
        </a:gradFill>
        <a:effectLst/>
      </p:bgPr>
    </p:bg>
    <p:spTree>
      <p:nvGrpSpPr>
        <p:cNvPr id="1" name=""/>
        <p:cNvGrpSpPr/>
        <p:nvPr/>
      </p:nvGrpSpPr>
      <p:grpSpPr>
        <a:xfrm>
          <a:off x="0" y="0"/>
          <a:ext cx="0" cy="0"/>
          <a:chOff x="0" y="0"/>
          <a:chExt cx="0" cy="0"/>
        </a:xfrm>
      </p:grpSpPr>
      <p:sp>
        <p:nvSpPr>
          <p:cNvPr id="4" name="Rectangle 9"/>
          <p:cNvSpPr/>
          <p:nvPr/>
        </p:nvSpPr>
        <p:spPr>
          <a:xfrm>
            <a:off x="0" y="1908572"/>
            <a:ext cx="9144000" cy="2441972"/>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5" name="Rectangle 6"/>
          <p:cNvSpPr/>
          <p:nvPr/>
        </p:nvSpPr>
        <p:spPr>
          <a:xfrm>
            <a:off x="0" y="2000250"/>
            <a:ext cx="9144000" cy="2055019"/>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6" name="Rectangle 7"/>
          <p:cNvSpPr/>
          <p:nvPr/>
        </p:nvSpPr>
        <p:spPr>
          <a:xfrm>
            <a:off x="0" y="4108848"/>
            <a:ext cx="9144000" cy="177403"/>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7" name="TextBox 6"/>
          <p:cNvSpPr txBox="1">
            <a:spLocks noChangeArrowheads="1"/>
          </p:cNvSpPr>
          <p:nvPr/>
        </p:nvSpPr>
        <p:spPr bwMode="auto">
          <a:xfrm>
            <a:off x="3148013" y="3195638"/>
            <a:ext cx="1219200" cy="584775"/>
          </a:xfrm>
          <a:prstGeom prst="rect">
            <a:avLst/>
          </a:prstGeom>
          <a:noFill/>
          <a:ln>
            <a:noFill/>
          </a:ln>
        </p:spPr>
        <p:txBody>
          <a:bodyPr>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algn="r" fontAlgn="base">
              <a:spcBef>
                <a:spcPct val="0"/>
              </a:spcBef>
              <a:spcAft>
                <a:spcPct val="0"/>
              </a:spcAft>
              <a:defRPr/>
            </a:pPr>
            <a:r>
              <a:rPr lang="en-US" altLang="zh-CN" sz="3200">
                <a:solidFill>
                  <a:srgbClr val="F4680B"/>
                </a:solidFill>
                <a:latin typeface="Franklin Gothic Book" pitchFamily="34" charset="0"/>
                <a:sym typeface="Wingdings" panose="05000000000000000000" pitchFamily="2" charset="2"/>
              </a:rPr>
              <a:t></a:t>
            </a:r>
            <a:endParaRPr lang="en-US" altLang="zh-CN" sz="3200">
              <a:solidFill>
                <a:srgbClr val="F4680B"/>
              </a:solidFill>
              <a:latin typeface="Franklin Gothic Book" pitchFamily="34" charset="0"/>
            </a:endParaRPr>
          </a:p>
        </p:txBody>
      </p:sp>
      <p:sp>
        <p:nvSpPr>
          <p:cNvPr id="8" name="TextBox 7"/>
          <p:cNvSpPr txBox="1">
            <a:spLocks noChangeArrowheads="1"/>
          </p:cNvSpPr>
          <p:nvPr/>
        </p:nvSpPr>
        <p:spPr bwMode="auto">
          <a:xfrm>
            <a:off x="4819650" y="3195638"/>
            <a:ext cx="1219200" cy="584775"/>
          </a:xfrm>
          <a:prstGeom prst="rect">
            <a:avLst/>
          </a:prstGeom>
          <a:noFill/>
          <a:ln>
            <a:noFill/>
          </a:ln>
        </p:spPr>
        <p:txBody>
          <a:bodyPr>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fontAlgn="base">
              <a:spcBef>
                <a:spcPct val="0"/>
              </a:spcBef>
              <a:spcAft>
                <a:spcPct val="0"/>
              </a:spcAft>
              <a:defRPr/>
            </a:pPr>
            <a:r>
              <a:rPr lang="en-US" altLang="zh-CN" sz="3200">
                <a:solidFill>
                  <a:srgbClr val="F4680B"/>
                </a:solidFill>
                <a:latin typeface="Franklin Gothic Book" pitchFamily="34" charset="0"/>
                <a:sym typeface="Wingdings" panose="05000000000000000000" pitchFamily="2" charset="2"/>
              </a:rPr>
              <a:t></a:t>
            </a:r>
            <a:endParaRPr lang="en-US" altLang="zh-CN" sz="3200">
              <a:solidFill>
                <a:srgbClr val="F4680B"/>
              </a:solidFill>
              <a:latin typeface="Franklin Gothic Book" pitchFamily="34" charset="0"/>
            </a:endParaRPr>
          </a:p>
        </p:txBody>
      </p:sp>
      <p:pic>
        <p:nvPicPr>
          <p:cNvPr id="9" name="图片 15" descr="AGCF_Logo150透明背景1深色.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857625" y="589360"/>
            <a:ext cx="11430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228599" y="2114550"/>
            <a:ext cx="8686800" cy="1102519"/>
          </a:xfrm>
        </p:spPr>
        <p:txBody>
          <a:bodyPr anchor="b">
            <a:noAutofit/>
          </a:bodyPr>
          <a:lstStyle>
            <a:lvl1pPr>
              <a:defRPr sz="6000" b="0" cap="none" spc="0">
                <a:ln w="13970"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zh-CN" altLang="en-US" dirty="0"/>
              <a:t>单击此处编辑母版标题样式</a:t>
            </a:r>
            <a:endParaRPr lang="en-US" dirty="0"/>
          </a:p>
        </p:txBody>
      </p:sp>
      <p:sp>
        <p:nvSpPr>
          <p:cNvPr id="3" name="Subtitle 2"/>
          <p:cNvSpPr>
            <a:spLocks noGrp="1"/>
          </p:cNvSpPr>
          <p:nvPr>
            <p:ph type="subTitle" idx="1"/>
          </p:nvPr>
        </p:nvSpPr>
        <p:spPr>
          <a:xfrm>
            <a:off x="571499" y="3600450"/>
            <a:ext cx="8001000" cy="40005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en-US" dirty="0"/>
          </a:p>
        </p:txBody>
      </p:sp>
      <p:sp>
        <p:nvSpPr>
          <p:cNvPr id="11" name="灯片编号占位符 16"/>
          <p:cNvSpPr>
            <a:spLocks noGrp="1"/>
          </p:cNvSpPr>
          <p:nvPr>
            <p:ph type="sldNum" sz="quarter" idx="11"/>
          </p:nvPr>
        </p:nvSpPr>
        <p:spPr/>
        <p:txBody>
          <a:bodyPr/>
          <a:lstStyle>
            <a:lvl1pPr>
              <a:defRPr/>
            </a:lvl1pPr>
          </a:lstStyle>
          <a:p>
            <a:pPr>
              <a:defRPr/>
            </a:pPr>
            <a:fld id="{EF8B616E-460A-41C6-87F7-6E50302701E1}" type="slidenum">
              <a:rPr lang="en-US" altLang="zh-CN">
                <a:solidFill>
                  <a:srgbClr val="D7DAE1"/>
                </a:solidFill>
              </a:rPr>
              <a:t>‹#›</a:t>
            </a:fld>
            <a:endParaRPr lang="en-US" altLang="zh-CN">
              <a:solidFill>
                <a:srgbClr val="D7DAE1"/>
              </a:solidFill>
            </a:endParaRPr>
          </a:p>
        </p:txBody>
      </p:sp>
      <p:sp>
        <p:nvSpPr>
          <p:cNvPr id="12" name="页脚占位符 17"/>
          <p:cNvSpPr>
            <a:spLocks noGrp="1"/>
          </p:cNvSpPr>
          <p:nvPr>
            <p:ph type="ftr" sz="quarter" idx="12"/>
          </p:nvPr>
        </p:nvSpPr>
        <p:spPr/>
        <p:txBody>
          <a:bodyPr/>
          <a:lstStyle>
            <a:lvl1pPr>
              <a:defRPr/>
            </a:lvl1pPr>
          </a:lstStyle>
          <a:p>
            <a:pPr>
              <a:defRPr/>
            </a:pPr>
            <a:endParaRPr lang="en-US" altLang="zh-CN">
              <a:solidFill>
                <a:srgbClr val="D7DAE1"/>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lvl1pPr>
              <a:buFont typeface="Wingdings" panose="05000000000000000000" pitchFamily="2" charset="2"/>
              <a:buChar char="u"/>
              <a:defRPr/>
            </a:lvl1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4" name="Date Placeholder 3"/>
          <p:cNvSpPr>
            <a:spLocks noGrp="1"/>
          </p:cNvSpPr>
          <p:nvPr>
            <p:ph type="dt" sz="half" idx="10"/>
          </p:nvPr>
        </p:nvSpPr>
        <p:spPr>
          <a:xfrm>
            <a:off x="457200" y="4767263"/>
            <a:ext cx="2133600" cy="273844"/>
          </a:xfrm>
          <a:prstGeom prst="rect">
            <a:avLst/>
          </a:prstGeom>
        </p:spPr>
        <p:txBody>
          <a:bodyPr/>
          <a:lstStyle>
            <a:lvl1pPr>
              <a:defRPr/>
            </a:lvl1pPr>
          </a:lstStyle>
          <a:p>
            <a:pPr>
              <a:defRPr/>
            </a:pPr>
            <a:fld id="{D503C9B6-C6AA-4521-A0A0-771A4DD55D70}" type="datetime3">
              <a:rPr lang="zh-CN" altLang="en-US">
                <a:solidFill>
                  <a:srgbClr val="55554A"/>
                </a:solidFill>
              </a:rPr>
              <a:t>2026年6月4日星期四</a:t>
            </a:fld>
            <a:endParaRPr lang="en-US" altLang="zh-CN">
              <a:solidFill>
                <a:srgbClr val="55554A"/>
              </a:solidFill>
              <a:ea typeface="SimSun" panose="02010600030101010101" pitchFamily="2" charset="-122"/>
            </a:endParaRPr>
          </a:p>
        </p:txBody>
      </p:sp>
      <p:sp>
        <p:nvSpPr>
          <p:cNvPr id="5" name="Footer Placeholder 4"/>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6" name="Slide Number Placeholder 5"/>
          <p:cNvSpPr>
            <a:spLocks noGrp="1"/>
          </p:cNvSpPr>
          <p:nvPr>
            <p:ph type="sldNum" sz="quarter" idx="12"/>
          </p:nvPr>
        </p:nvSpPr>
        <p:spPr/>
        <p:txBody>
          <a:bodyPr/>
          <a:lstStyle>
            <a:lvl1pPr>
              <a:defRPr/>
            </a:lvl1pPr>
          </a:lstStyle>
          <a:p>
            <a:pPr>
              <a:defRPr/>
            </a:pPr>
            <a:fld id="{30D7217B-BEEF-4D93-96E9-8118FF21A411}" type="slidenum">
              <a:rPr lang="en-US" altLang="zh-CN">
                <a:solidFill>
                  <a:srgbClr val="55554A"/>
                </a:solidFill>
              </a:rPr>
              <a:t>‹#›</a:t>
            </a:fld>
            <a:endParaRPr lang="en-US" altLang="zh-CN">
              <a:solidFill>
                <a:srgbClr val="55554A"/>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垂直排列标题与文本">
    <p:spTree>
      <p:nvGrpSpPr>
        <p:cNvPr id="1" name=""/>
        <p:cNvGrpSpPr/>
        <p:nvPr/>
      </p:nvGrpSpPr>
      <p:grpSpPr>
        <a:xfrm>
          <a:off x="0" y="0"/>
          <a:ext cx="0" cy="0"/>
          <a:chOff x="0" y="0"/>
          <a:chExt cx="0" cy="0"/>
        </a:xfrm>
      </p:grpSpPr>
      <p:sp>
        <p:nvSpPr>
          <p:cNvPr id="4" name="Rectangle 6"/>
          <p:cNvSpPr/>
          <p:nvPr/>
        </p:nvSpPr>
        <p:spPr>
          <a:xfrm rot="5400000">
            <a:off x="5448300" y="1552575"/>
            <a:ext cx="5143500" cy="2038350"/>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5" name="Rectangle 7"/>
          <p:cNvSpPr/>
          <p:nvPr/>
        </p:nvSpPr>
        <p:spPr>
          <a:xfrm rot="5400000">
            <a:off x="5525294" y="1713706"/>
            <a:ext cx="5143500" cy="1716088"/>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6" name="Rectangle 8"/>
          <p:cNvSpPr/>
          <p:nvPr/>
        </p:nvSpPr>
        <p:spPr>
          <a:xfrm rot="5400000">
            <a:off x="4538663" y="2497138"/>
            <a:ext cx="5143500" cy="149225"/>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pic>
        <p:nvPicPr>
          <p:cNvPr id="7" name="图片 13" descr="AGCF_Logo150透明背景1深色.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572376" y="160735"/>
            <a:ext cx="1000125" cy="750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7315200" y="1017974"/>
            <a:ext cx="1447800" cy="3576649"/>
          </a:xfrm>
        </p:spPr>
        <p:txBody>
          <a:bodyPr vert="eaVert" anchor="b"/>
          <a:lstStyle/>
          <a:p>
            <a:r>
              <a:rPr lang="zh-CN" altLang="en-US" dirty="0"/>
              <a:t>单击此处编辑母版标题样式</a:t>
            </a:r>
            <a:endParaRPr lang="en-US" dirty="0"/>
          </a:p>
        </p:txBody>
      </p:sp>
      <p:sp>
        <p:nvSpPr>
          <p:cNvPr id="3" name="Vertical Text Placeholder 2"/>
          <p:cNvSpPr>
            <a:spLocks noGrp="1"/>
          </p:cNvSpPr>
          <p:nvPr>
            <p:ph type="body" orient="vert" idx="1"/>
          </p:nvPr>
        </p:nvSpPr>
        <p:spPr>
          <a:xfrm>
            <a:off x="457200" y="205979"/>
            <a:ext cx="6353175" cy="4388644"/>
          </a:xfrm>
        </p:spPr>
        <p:txBody>
          <a:bodyPr vert="eaVert"/>
          <a:lstStyle>
            <a:lvl1pPr>
              <a:buFont typeface="Wingdings" panose="05000000000000000000" pitchFamily="2" charset="2"/>
              <a:buChar char="u"/>
              <a:defRPr/>
            </a:lvl1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8" name="Date Placeholder 3"/>
          <p:cNvSpPr>
            <a:spLocks noGrp="1"/>
          </p:cNvSpPr>
          <p:nvPr>
            <p:ph type="dt" sz="half" idx="10"/>
          </p:nvPr>
        </p:nvSpPr>
        <p:spPr>
          <a:xfrm>
            <a:off x="457200" y="4767263"/>
            <a:ext cx="2133600" cy="273844"/>
          </a:xfrm>
          <a:prstGeom prst="rect">
            <a:avLst/>
          </a:prstGeom>
        </p:spPr>
        <p:txBody>
          <a:bodyPr/>
          <a:lstStyle>
            <a:lvl1pPr>
              <a:defRPr/>
            </a:lvl1pPr>
          </a:lstStyle>
          <a:p>
            <a:pPr>
              <a:defRPr/>
            </a:pPr>
            <a:fld id="{777DEC54-6D4C-4162-B571-EF9EA81DC2C0}" type="datetime3">
              <a:rPr lang="zh-CN" altLang="en-US">
                <a:solidFill>
                  <a:srgbClr val="55554A"/>
                </a:solidFill>
              </a:rPr>
              <a:t>2026年6月4日星期四</a:t>
            </a:fld>
            <a:endParaRPr lang="en-US" altLang="zh-CN">
              <a:solidFill>
                <a:srgbClr val="55554A"/>
              </a:solidFill>
              <a:ea typeface="SimSun" panose="02010600030101010101" pitchFamily="2" charset="-122"/>
            </a:endParaRPr>
          </a:p>
        </p:txBody>
      </p:sp>
      <p:sp>
        <p:nvSpPr>
          <p:cNvPr id="9" name="Footer Placeholder 4"/>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10" name="Slide Number Placeholder 5"/>
          <p:cNvSpPr>
            <a:spLocks noGrp="1"/>
          </p:cNvSpPr>
          <p:nvPr>
            <p:ph type="sldNum" sz="quarter" idx="12"/>
          </p:nvPr>
        </p:nvSpPr>
        <p:spPr>
          <a:xfrm>
            <a:off x="6096000" y="4767263"/>
            <a:ext cx="762000" cy="273844"/>
          </a:xfrm>
        </p:spPr>
        <p:txBody>
          <a:bodyPr/>
          <a:lstStyle>
            <a:lvl1pPr>
              <a:defRPr/>
            </a:lvl1pPr>
          </a:lstStyle>
          <a:p>
            <a:pPr>
              <a:defRPr/>
            </a:pPr>
            <a:fld id="{CF0CC54C-A312-4638-BB09-760122D3D7F7}" type="slidenum">
              <a:rPr lang="en-US" altLang="zh-CN">
                <a:solidFill>
                  <a:srgbClr val="55554A"/>
                </a:solidFill>
              </a:rPr>
              <a:t>‹#›</a:t>
            </a:fld>
            <a:endParaRPr lang="en-US" altLang="zh-CN">
              <a:solidFill>
                <a:srgbClr val="55554A"/>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lvl1pPr>
              <a:buFont typeface="Wingdings" panose="05000000000000000000" pitchFamily="2" charset="2"/>
              <a:buChar char="Ø"/>
              <a:defRPr/>
            </a:lvl1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6" name="Slide Number Placeholder 5"/>
          <p:cNvSpPr>
            <a:spLocks noGrp="1"/>
          </p:cNvSpPr>
          <p:nvPr>
            <p:ph type="sldNum" sz="quarter" idx="12"/>
          </p:nvPr>
        </p:nvSpPr>
        <p:spPr/>
        <p:txBody>
          <a:bodyPr/>
          <a:lstStyle>
            <a:lvl1pPr>
              <a:defRPr/>
            </a:lvl1pPr>
          </a:lstStyle>
          <a:p>
            <a:pPr>
              <a:defRPr/>
            </a:pPr>
            <a:fld id="{8A8D9E91-53C4-4B6F-B0E4-0BD86C09558B}" type="slidenum">
              <a:rPr lang="en-US" altLang="zh-CN">
                <a:solidFill>
                  <a:srgbClr val="55554A"/>
                </a:solidFill>
              </a:rPr>
              <a:t>‹#›</a:t>
            </a:fld>
            <a:endParaRPr lang="en-US" altLang="zh-CN">
              <a:solidFill>
                <a:srgbClr val="55554A"/>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gradFill rotWithShape="1">
          <a:gsLst>
            <a:gs pos="0">
              <a:srgbClr val="A0A3A8"/>
            </a:gs>
            <a:gs pos="47501">
              <a:srgbClr val="D0D3D9"/>
            </a:gs>
            <a:gs pos="58501">
              <a:srgbClr val="D2D5DA"/>
            </a:gs>
            <a:gs pos="100000">
              <a:srgbClr val="A0A3A8"/>
            </a:gs>
          </a:gsLst>
          <a:lin ang="3600000"/>
        </a:gradFill>
        <a:effectLst/>
      </p:bgPr>
    </p:bg>
    <p:spTree>
      <p:nvGrpSpPr>
        <p:cNvPr id="1" name=""/>
        <p:cNvGrpSpPr/>
        <p:nvPr/>
      </p:nvGrpSpPr>
      <p:grpSpPr>
        <a:xfrm>
          <a:off x="0" y="0"/>
          <a:ext cx="0" cy="0"/>
          <a:chOff x="0" y="0"/>
          <a:chExt cx="0" cy="0"/>
        </a:xfrm>
      </p:grpSpPr>
      <p:sp>
        <p:nvSpPr>
          <p:cNvPr id="4" name="Rectangle 6"/>
          <p:cNvSpPr/>
          <p:nvPr/>
        </p:nvSpPr>
        <p:spPr>
          <a:xfrm>
            <a:off x="0" y="1908572"/>
            <a:ext cx="9144000" cy="2441972"/>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5" name="Rectangle 7"/>
          <p:cNvSpPr/>
          <p:nvPr/>
        </p:nvSpPr>
        <p:spPr>
          <a:xfrm>
            <a:off x="0" y="2000250"/>
            <a:ext cx="9144000" cy="2055019"/>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6" name="Rectangle 8"/>
          <p:cNvSpPr/>
          <p:nvPr/>
        </p:nvSpPr>
        <p:spPr>
          <a:xfrm>
            <a:off x="0" y="4108848"/>
            <a:ext cx="9144000" cy="177403"/>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7" name="TextBox 6"/>
          <p:cNvSpPr txBox="1">
            <a:spLocks noChangeArrowheads="1"/>
          </p:cNvSpPr>
          <p:nvPr/>
        </p:nvSpPr>
        <p:spPr bwMode="auto">
          <a:xfrm>
            <a:off x="4819650" y="3195638"/>
            <a:ext cx="1219200" cy="584775"/>
          </a:xfrm>
          <a:prstGeom prst="rect">
            <a:avLst/>
          </a:prstGeom>
          <a:noFill/>
          <a:ln>
            <a:noFill/>
          </a:ln>
        </p:spPr>
        <p:txBody>
          <a:bodyPr>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fontAlgn="base">
              <a:spcBef>
                <a:spcPct val="0"/>
              </a:spcBef>
              <a:spcAft>
                <a:spcPct val="0"/>
              </a:spcAft>
              <a:defRPr/>
            </a:pPr>
            <a:r>
              <a:rPr lang="en-US" altLang="zh-CN" sz="3200">
                <a:solidFill>
                  <a:srgbClr val="FFFFFF"/>
                </a:solidFill>
                <a:latin typeface="Franklin Gothic Book" pitchFamily="34" charset="0"/>
                <a:sym typeface="Wingdings" panose="05000000000000000000" pitchFamily="2" charset="2"/>
              </a:rPr>
              <a:t></a:t>
            </a:r>
            <a:endParaRPr lang="en-US" altLang="zh-CN" sz="3200">
              <a:solidFill>
                <a:srgbClr val="FFFFFF"/>
              </a:solidFill>
              <a:latin typeface="Franklin Gothic Book" pitchFamily="34" charset="0"/>
            </a:endParaRPr>
          </a:p>
        </p:txBody>
      </p:sp>
      <p:sp>
        <p:nvSpPr>
          <p:cNvPr id="8" name="TextBox 7"/>
          <p:cNvSpPr txBox="1">
            <a:spLocks noChangeArrowheads="1"/>
          </p:cNvSpPr>
          <p:nvPr/>
        </p:nvSpPr>
        <p:spPr bwMode="auto">
          <a:xfrm>
            <a:off x="3148013" y="3195638"/>
            <a:ext cx="1219200" cy="584775"/>
          </a:xfrm>
          <a:prstGeom prst="rect">
            <a:avLst/>
          </a:prstGeom>
          <a:noFill/>
          <a:ln>
            <a:noFill/>
          </a:ln>
        </p:spPr>
        <p:txBody>
          <a:bodyPr>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algn="r" fontAlgn="base">
              <a:spcBef>
                <a:spcPct val="0"/>
              </a:spcBef>
              <a:spcAft>
                <a:spcPct val="0"/>
              </a:spcAft>
              <a:defRPr/>
            </a:pPr>
            <a:r>
              <a:rPr lang="en-US" altLang="zh-CN" sz="3200">
                <a:solidFill>
                  <a:srgbClr val="FFFFFF"/>
                </a:solidFill>
                <a:latin typeface="Franklin Gothic Book" pitchFamily="34" charset="0"/>
                <a:sym typeface="Wingdings" panose="05000000000000000000" pitchFamily="2" charset="2"/>
              </a:rPr>
              <a:t></a:t>
            </a:r>
            <a:endParaRPr lang="en-US" altLang="zh-CN" sz="3200">
              <a:solidFill>
                <a:srgbClr val="FFFFFF"/>
              </a:solidFill>
              <a:latin typeface="Franklin Gothic Book" pitchFamily="34" charset="0"/>
            </a:endParaRPr>
          </a:p>
        </p:txBody>
      </p:sp>
      <p:pic>
        <p:nvPicPr>
          <p:cNvPr id="9" name="图片 15" descr="AGCF_Logo150透明背景1深色.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29063" y="589360"/>
            <a:ext cx="11430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28599" y="2114550"/>
            <a:ext cx="8686800" cy="1097280"/>
          </a:xfrm>
        </p:spPr>
        <p:txBody>
          <a:bodyPr anchor="b">
            <a:noAutofit/>
          </a:bodyPr>
          <a:lstStyle>
            <a:lvl1pPr algn="ctr">
              <a:defRPr sz="6000" b="0" cap="none" baseline="0"/>
            </a:lvl1pPr>
          </a:lstStyle>
          <a:p>
            <a:r>
              <a:rPr lang="zh-CN" altLang="en-US" dirty="0"/>
              <a:t>单击此处编辑母版标题样式</a:t>
            </a:r>
            <a:endParaRPr lang="en-US" dirty="0"/>
          </a:p>
        </p:txBody>
      </p:sp>
      <p:sp>
        <p:nvSpPr>
          <p:cNvPr id="3" name="Text Placeholder 2"/>
          <p:cNvSpPr>
            <a:spLocks noGrp="1"/>
          </p:cNvSpPr>
          <p:nvPr>
            <p:ph type="body" idx="1"/>
          </p:nvPr>
        </p:nvSpPr>
        <p:spPr>
          <a:xfrm>
            <a:off x="571499" y="3600450"/>
            <a:ext cx="8001000" cy="411480"/>
          </a:xfrm>
        </p:spPr>
        <p:txBody>
          <a:bodyPr anchor="b"/>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11" name="Footer Placeholder 4"/>
          <p:cNvSpPr>
            <a:spLocks noGrp="1"/>
          </p:cNvSpPr>
          <p:nvPr>
            <p:ph type="ftr" sz="quarter" idx="11"/>
          </p:nvPr>
        </p:nvSpPr>
        <p:spPr>
          <a:xfrm>
            <a:off x="5791200" y="4767263"/>
            <a:ext cx="2895600" cy="273844"/>
          </a:xfrm>
        </p:spPr>
        <p:txBody>
          <a:bodyPr/>
          <a:lstStyle>
            <a:lvl1pPr>
              <a:defRPr/>
            </a:lvl1pPr>
          </a:lstStyle>
          <a:p>
            <a:pPr>
              <a:defRPr/>
            </a:pPr>
            <a:endParaRPr lang="en-US" altLang="zh-CN">
              <a:solidFill>
                <a:srgbClr val="55554A"/>
              </a:solidFill>
            </a:endParaRPr>
          </a:p>
        </p:txBody>
      </p:sp>
      <p:sp>
        <p:nvSpPr>
          <p:cNvPr id="12" name="Slide Number Placeholder 5"/>
          <p:cNvSpPr>
            <a:spLocks noGrp="1"/>
          </p:cNvSpPr>
          <p:nvPr>
            <p:ph type="sldNum" sz="quarter" idx="12"/>
          </p:nvPr>
        </p:nvSpPr>
        <p:spPr>
          <a:xfrm>
            <a:off x="3959226" y="3292079"/>
            <a:ext cx="1216025" cy="273844"/>
          </a:xfrm>
        </p:spPr>
        <p:txBody>
          <a:bodyPr/>
          <a:lstStyle>
            <a:lvl1pPr algn="ctr">
              <a:defRPr sz="2400">
                <a:solidFill>
                  <a:srgbClr val="FFFFFF"/>
                </a:solidFill>
              </a:defRPr>
            </a:lvl1pPr>
          </a:lstStyle>
          <a:p>
            <a:pPr>
              <a:defRPr/>
            </a:pPr>
            <a:fld id="{580BDE66-8CD0-46E0-ADFF-C185EFD091FA}" type="slidenum">
              <a:rPr lang="en-US" altLang="zh-CN"/>
              <a:t>‹#›</a:t>
            </a:fld>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sz="half" idx="1"/>
          </p:nvPr>
        </p:nvSpPr>
        <p:spPr>
          <a:xfrm>
            <a:off x="457200" y="1200151"/>
            <a:ext cx="4038600" cy="3394472"/>
          </a:xfrm>
        </p:spPr>
        <p:txBody>
          <a:bodyPr/>
          <a:lstStyle>
            <a:lvl1pPr>
              <a:buFont typeface="Wingdings" panose="05000000000000000000" pitchFamily="2" charset="2"/>
              <a:buChar char="Ø"/>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4" name="Content Placeholder 3"/>
          <p:cNvSpPr>
            <a:spLocks noGrp="1"/>
          </p:cNvSpPr>
          <p:nvPr>
            <p:ph sz="half" idx="2"/>
          </p:nvPr>
        </p:nvSpPr>
        <p:spPr>
          <a:xfrm>
            <a:off x="4648200" y="1200151"/>
            <a:ext cx="4038600" cy="3394472"/>
          </a:xfrm>
        </p:spPr>
        <p:txBody>
          <a:bodyPr/>
          <a:lstStyle>
            <a:lvl1pPr>
              <a:buFont typeface="Wingdings" panose="05000000000000000000" pitchFamily="2" charset="2"/>
              <a:buChar char="Ø"/>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7" name="Slide Number Placeholder 5"/>
          <p:cNvSpPr>
            <a:spLocks noGrp="1"/>
          </p:cNvSpPr>
          <p:nvPr>
            <p:ph type="sldNum" sz="quarter" idx="12"/>
          </p:nvPr>
        </p:nvSpPr>
        <p:spPr/>
        <p:txBody>
          <a:bodyPr/>
          <a:lstStyle>
            <a:lvl1pPr>
              <a:defRPr/>
            </a:lvl1pPr>
          </a:lstStyle>
          <a:p>
            <a:pPr>
              <a:defRPr/>
            </a:pPr>
            <a:fld id="{6883115C-8B76-4425-A764-DE1DC9E9066A}" type="slidenum">
              <a:rPr lang="en-US" altLang="zh-CN">
                <a:solidFill>
                  <a:srgbClr val="55554A"/>
                </a:solidFill>
              </a:rPr>
              <a:t>‹#›</a:t>
            </a:fld>
            <a:endParaRPr lang="en-US" altLang="zh-CN">
              <a:solidFill>
                <a:srgbClr val="55554A"/>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CN" altLang="en-US"/>
              <a:t>单击此处编辑母版标题样式</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457200" y="1631156"/>
            <a:ext cx="4040188" cy="2963466"/>
          </a:xfrm>
        </p:spPr>
        <p:txBody>
          <a:bodyPr/>
          <a:lstStyle>
            <a:lvl1pPr>
              <a:buFont typeface="Wingdings" panose="05000000000000000000" pitchFamily="2" charset="2"/>
              <a:buChar char="Ø"/>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5" name="Text Placeholder 4"/>
          <p:cNvSpPr>
            <a:spLocks noGrp="1"/>
          </p:cNvSpPr>
          <p:nvPr>
            <p:ph type="body" sz="quarter" idx="3"/>
          </p:nvPr>
        </p:nvSpPr>
        <p:spPr>
          <a:xfrm>
            <a:off x="4645026" y="1151335"/>
            <a:ext cx="4041775" cy="47982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45026" y="1631156"/>
            <a:ext cx="4041775" cy="2963466"/>
          </a:xfrm>
        </p:spPr>
        <p:txBody>
          <a:bodyPr/>
          <a:lstStyle>
            <a:lvl1pPr>
              <a:buFont typeface="Wingdings" panose="05000000000000000000" pitchFamily="2" charset="2"/>
              <a:buChar char="Ø"/>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9" name="Slide Number Placeholder 5"/>
          <p:cNvSpPr>
            <a:spLocks noGrp="1"/>
          </p:cNvSpPr>
          <p:nvPr>
            <p:ph type="sldNum" sz="quarter" idx="12"/>
          </p:nvPr>
        </p:nvSpPr>
        <p:spPr/>
        <p:txBody>
          <a:bodyPr/>
          <a:lstStyle>
            <a:lvl1pPr>
              <a:defRPr/>
            </a:lvl1pPr>
          </a:lstStyle>
          <a:p>
            <a:pPr>
              <a:defRPr/>
            </a:pPr>
            <a:fld id="{87F756FA-624A-4BC6-BA19-F78C9CA25CD7}" type="slidenum">
              <a:rPr lang="en-US" altLang="zh-CN">
                <a:solidFill>
                  <a:srgbClr val="55554A"/>
                </a:solidFill>
              </a:rPr>
              <a:t>‹#›</a:t>
            </a:fld>
            <a:endParaRPr lang="en-US" altLang="zh-CN">
              <a:solidFill>
                <a:srgbClr val="55554A"/>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3"/>
          <p:cNvSpPr>
            <a:spLocks noGrp="1"/>
          </p:cNvSpPr>
          <p:nvPr>
            <p:ph type="dt" sz="half" idx="10"/>
          </p:nvPr>
        </p:nvSpPr>
        <p:spPr>
          <a:xfrm>
            <a:off x="457200" y="4767263"/>
            <a:ext cx="2133600" cy="273844"/>
          </a:xfrm>
          <a:prstGeom prst="rect">
            <a:avLst/>
          </a:prstGeom>
        </p:spPr>
        <p:txBody>
          <a:bodyPr/>
          <a:lstStyle>
            <a:lvl1pPr>
              <a:defRPr/>
            </a:lvl1pPr>
          </a:lstStyle>
          <a:p>
            <a:pPr>
              <a:defRPr/>
            </a:pPr>
            <a:fld id="{9A400439-0681-4786-9A87-1A0F99C608BC}" type="datetime3">
              <a:rPr lang="zh-CN" altLang="en-US">
                <a:solidFill>
                  <a:srgbClr val="55554A"/>
                </a:solidFill>
              </a:rPr>
              <a:t>2026年6月4日星期四</a:t>
            </a:fld>
            <a:endParaRPr lang="en-US" altLang="zh-CN">
              <a:solidFill>
                <a:srgbClr val="55554A"/>
              </a:solidFill>
              <a:ea typeface="SimSun" panose="02010600030101010101" pitchFamily="2" charset="-122"/>
            </a:endParaRPr>
          </a:p>
        </p:txBody>
      </p:sp>
      <p:sp>
        <p:nvSpPr>
          <p:cNvPr id="4" name="Footer Placeholder 4"/>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5" name="Slide Number Placeholder 5"/>
          <p:cNvSpPr>
            <a:spLocks noGrp="1"/>
          </p:cNvSpPr>
          <p:nvPr>
            <p:ph type="sldNum" sz="quarter" idx="12"/>
          </p:nvPr>
        </p:nvSpPr>
        <p:spPr/>
        <p:txBody>
          <a:bodyPr/>
          <a:lstStyle>
            <a:lvl1pPr>
              <a:defRPr/>
            </a:lvl1pPr>
          </a:lstStyle>
          <a:p>
            <a:pPr>
              <a:defRPr/>
            </a:pPr>
            <a:fld id="{F6CCCA31-49B0-44F7-9023-A88C74DD4F0E}" type="slidenum">
              <a:rPr lang="en-US" altLang="zh-CN">
                <a:solidFill>
                  <a:srgbClr val="55554A"/>
                </a:solidFill>
              </a:rPr>
              <a:t>‹#›</a:t>
            </a:fld>
            <a:endParaRPr lang="en-US" altLang="zh-CN">
              <a:solidFill>
                <a:srgbClr val="55554A"/>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4767263"/>
            <a:ext cx="2133600" cy="273844"/>
          </a:xfrm>
          <a:prstGeom prst="rect">
            <a:avLst/>
          </a:prstGeom>
        </p:spPr>
        <p:txBody>
          <a:bodyPr/>
          <a:lstStyle>
            <a:lvl1pPr>
              <a:defRPr/>
            </a:lvl1pPr>
          </a:lstStyle>
          <a:p>
            <a:pPr>
              <a:defRPr/>
            </a:pPr>
            <a:fld id="{D6BE55F9-20D3-466A-BBB9-7B310D7DB210}" type="datetime3">
              <a:rPr lang="zh-CN" altLang="en-US">
                <a:solidFill>
                  <a:srgbClr val="55554A"/>
                </a:solidFill>
              </a:rPr>
              <a:t>2026年6月4日星期四</a:t>
            </a:fld>
            <a:endParaRPr lang="en-US" altLang="zh-CN">
              <a:solidFill>
                <a:srgbClr val="55554A"/>
              </a:solidFill>
              <a:ea typeface="SimSun" panose="02010600030101010101" pitchFamily="2" charset="-122"/>
            </a:endParaRPr>
          </a:p>
        </p:txBody>
      </p:sp>
      <p:sp>
        <p:nvSpPr>
          <p:cNvPr id="3" name="Footer Placeholder 2"/>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4" name="Slide Number Placeholder 3"/>
          <p:cNvSpPr>
            <a:spLocks noGrp="1"/>
          </p:cNvSpPr>
          <p:nvPr>
            <p:ph type="sldNum" sz="quarter" idx="12"/>
          </p:nvPr>
        </p:nvSpPr>
        <p:spPr/>
        <p:txBody>
          <a:bodyPr/>
          <a:lstStyle>
            <a:lvl1pPr>
              <a:defRPr/>
            </a:lvl1pPr>
          </a:lstStyle>
          <a:p>
            <a:pPr>
              <a:defRPr/>
            </a:pPr>
            <a:fld id="{C5F8D41C-FEAD-4965-943D-A84FF7E6F7A7}" type="slidenum">
              <a:rPr lang="en-US" altLang="zh-CN">
                <a:solidFill>
                  <a:srgbClr val="55554A"/>
                </a:solidFill>
              </a:rPr>
              <a:t>‹#›</a:t>
            </a:fld>
            <a:endParaRPr lang="en-US" altLang="zh-CN">
              <a:solidFill>
                <a:srgbClr val="55554A"/>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5" name="Rectangle 7"/>
          <p:cNvSpPr/>
          <p:nvPr/>
        </p:nvSpPr>
        <p:spPr>
          <a:xfrm>
            <a:off x="6172200" y="121444"/>
            <a:ext cx="2971800" cy="86439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6" name="Rectangle 8"/>
          <p:cNvSpPr/>
          <p:nvPr/>
        </p:nvSpPr>
        <p:spPr>
          <a:xfrm>
            <a:off x="6145213" y="100013"/>
            <a:ext cx="76200" cy="91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7" name="Rectangle 10"/>
          <p:cNvSpPr/>
          <p:nvPr/>
        </p:nvSpPr>
        <p:spPr>
          <a:xfrm>
            <a:off x="6145213" y="100013"/>
            <a:ext cx="76200" cy="91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2" name="Title 1"/>
          <p:cNvSpPr>
            <a:spLocks noGrp="1"/>
          </p:cNvSpPr>
          <p:nvPr>
            <p:ph type="title"/>
          </p:nvPr>
        </p:nvSpPr>
        <p:spPr>
          <a:xfrm>
            <a:off x="457200" y="204787"/>
            <a:ext cx="5638800" cy="709613"/>
          </a:xfrm>
        </p:spPr>
        <p:txBody>
          <a:bodyPr>
            <a:noAutofit/>
          </a:bodyPr>
          <a:lstStyle>
            <a:lvl1pPr algn="l">
              <a:defRPr sz="4000" b="0"/>
            </a:lvl1pPr>
          </a:lstStyle>
          <a:p>
            <a:r>
              <a:rPr lang="zh-CN" altLang="en-US"/>
              <a:t>单击此处编辑母版标题样式</a:t>
            </a:r>
            <a:endParaRPr lang="en-US" dirty="0"/>
          </a:p>
        </p:txBody>
      </p:sp>
      <p:sp>
        <p:nvSpPr>
          <p:cNvPr id="3" name="Content Placeholder 2"/>
          <p:cNvSpPr>
            <a:spLocks noGrp="1"/>
          </p:cNvSpPr>
          <p:nvPr>
            <p:ph idx="1"/>
          </p:nvPr>
        </p:nvSpPr>
        <p:spPr>
          <a:xfrm>
            <a:off x="438912" y="1289304"/>
            <a:ext cx="8247888" cy="3401568"/>
          </a:xfrm>
        </p:spPr>
        <p:txBody>
          <a:bodyPr/>
          <a:lstStyle>
            <a:lvl1pPr>
              <a:buFont typeface="Wingdings" panose="05000000000000000000" pitchFamily="2" charset="2"/>
              <a:buChar char="Ø"/>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4" name="Text Placeholder 3"/>
          <p:cNvSpPr>
            <a:spLocks noGrp="1"/>
          </p:cNvSpPr>
          <p:nvPr>
            <p:ph type="body" sz="half" idx="2"/>
          </p:nvPr>
        </p:nvSpPr>
        <p:spPr>
          <a:xfrm>
            <a:off x="6248400" y="205740"/>
            <a:ext cx="2743200" cy="70866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8" name="Date Placeholder 4"/>
          <p:cNvSpPr>
            <a:spLocks noGrp="1"/>
          </p:cNvSpPr>
          <p:nvPr>
            <p:ph type="dt" sz="half" idx="10"/>
          </p:nvPr>
        </p:nvSpPr>
        <p:spPr>
          <a:xfrm>
            <a:off x="457200" y="4767263"/>
            <a:ext cx="2133600" cy="273844"/>
          </a:xfrm>
          <a:prstGeom prst="rect">
            <a:avLst/>
          </a:prstGeom>
        </p:spPr>
        <p:txBody>
          <a:bodyPr/>
          <a:lstStyle>
            <a:lvl1pPr>
              <a:defRPr/>
            </a:lvl1pPr>
          </a:lstStyle>
          <a:p>
            <a:pPr>
              <a:defRPr/>
            </a:pPr>
            <a:fld id="{708C2A40-33CF-4A79-933F-B5FC3BC9902B}" type="datetime3">
              <a:rPr lang="zh-CN" altLang="en-US">
                <a:solidFill>
                  <a:srgbClr val="55554A"/>
                </a:solidFill>
              </a:rPr>
              <a:t>2026年6月4日星期四</a:t>
            </a:fld>
            <a:endParaRPr lang="en-US" altLang="zh-CN">
              <a:solidFill>
                <a:srgbClr val="55554A"/>
              </a:solidFill>
              <a:ea typeface="SimSun" panose="02010600030101010101" pitchFamily="2" charset="-122"/>
            </a:endParaRPr>
          </a:p>
        </p:txBody>
      </p:sp>
      <p:sp>
        <p:nvSpPr>
          <p:cNvPr id="9" name="Footer Placeholder 5"/>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10" name="Slide Number Placeholder 6"/>
          <p:cNvSpPr>
            <a:spLocks noGrp="1"/>
          </p:cNvSpPr>
          <p:nvPr>
            <p:ph type="sldNum" sz="quarter" idx="12"/>
          </p:nvPr>
        </p:nvSpPr>
        <p:spPr/>
        <p:txBody>
          <a:bodyPr/>
          <a:lstStyle>
            <a:lvl1pPr>
              <a:defRPr/>
            </a:lvl1pPr>
          </a:lstStyle>
          <a:p>
            <a:pPr>
              <a:defRPr/>
            </a:pPr>
            <a:fld id="{E4CAAFEF-CB30-4EEE-AA69-1F602477EFAF}" type="slidenum">
              <a:rPr lang="en-US" altLang="zh-CN">
                <a:solidFill>
                  <a:srgbClr val="55554A"/>
                </a:solidFill>
              </a:rPr>
              <a:t>‹#›</a:t>
            </a:fld>
            <a:endParaRPr lang="en-US" altLang="zh-CN">
              <a:solidFill>
                <a:srgbClr val="55554A"/>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5" name="Rectangle 7"/>
          <p:cNvSpPr/>
          <p:nvPr/>
        </p:nvSpPr>
        <p:spPr>
          <a:xfrm>
            <a:off x="6172200" y="121444"/>
            <a:ext cx="2971800" cy="86439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6" name="Rectangle 8"/>
          <p:cNvSpPr/>
          <p:nvPr/>
        </p:nvSpPr>
        <p:spPr>
          <a:xfrm>
            <a:off x="6145213" y="100013"/>
            <a:ext cx="76200" cy="91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7" name="Rectangle 10"/>
          <p:cNvSpPr/>
          <p:nvPr/>
        </p:nvSpPr>
        <p:spPr>
          <a:xfrm>
            <a:off x="6145213" y="100013"/>
            <a:ext cx="76200" cy="91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3" name="Picture Placeholder 2"/>
          <p:cNvSpPr>
            <a:spLocks noGrp="1"/>
          </p:cNvSpPr>
          <p:nvPr>
            <p:ph type="pic" idx="1"/>
          </p:nvPr>
        </p:nvSpPr>
        <p:spPr>
          <a:xfrm>
            <a:off x="436880" y="1287780"/>
            <a:ext cx="8249920" cy="3398520"/>
          </a:xfrm>
          <a:solidFill>
            <a:schemeClr val="bg2">
              <a:lumMod val="60000"/>
              <a:lumOff val="40000"/>
            </a:schemeClr>
          </a:solidFill>
          <a:effectLst>
            <a:outerShdw blurRad="76200" dist="38100" dir="3600000" algn="ctr" rotWithShape="0">
              <a:srgbClr val="000000">
                <a:alpha val="50000"/>
              </a:srgbClr>
            </a:outerShdw>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a:t>单击图标添加图片</a:t>
            </a:r>
            <a:endParaRPr lang="en-US" noProof="0" dirty="0"/>
          </a:p>
        </p:txBody>
      </p:sp>
      <p:sp>
        <p:nvSpPr>
          <p:cNvPr id="2" name="Title 1"/>
          <p:cNvSpPr>
            <a:spLocks noGrp="1"/>
          </p:cNvSpPr>
          <p:nvPr>
            <p:ph type="title"/>
          </p:nvPr>
        </p:nvSpPr>
        <p:spPr>
          <a:xfrm>
            <a:off x="381000" y="171450"/>
            <a:ext cx="5638800" cy="754380"/>
          </a:xfrm>
        </p:spPr>
        <p:txBody>
          <a:bodyPr>
            <a:noAutofit/>
          </a:bodyPr>
          <a:lstStyle>
            <a:lvl1pPr algn="l">
              <a:defRPr sz="4000" b="0"/>
            </a:lvl1pPr>
          </a:lstStyle>
          <a:p>
            <a:r>
              <a:rPr lang="zh-CN" altLang="en-US"/>
              <a:t>单击此处编辑母版标题样式</a:t>
            </a:r>
            <a:endParaRPr lang="en-US" dirty="0"/>
          </a:p>
        </p:txBody>
      </p:sp>
      <p:sp>
        <p:nvSpPr>
          <p:cNvPr id="4" name="Text Placeholder 3"/>
          <p:cNvSpPr>
            <a:spLocks noGrp="1"/>
          </p:cNvSpPr>
          <p:nvPr>
            <p:ph type="body" sz="half" idx="2"/>
          </p:nvPr>
        </p:nvSpPr>
        <p:spPr>
          <a:xfrm>
            <a:off x="6248400" y="171450"/>
            <a:ext cx="2819400" cy="75438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8" name="Date Placeholder 4"/>
          <p:cNvSpPr>
            <a:spLocks noGrp="1"/>
          </p:cNvSpPr>
          <p:nvPr>
            <p:ph type="dt" sz="half" idx="10"/>
          </p:nvPr>
        </p:nvSpPr>
        <p:spPr>
          <a:xfrm>
            <a:off x="457200" y="4767263"/>
            <a:ext cx="2133600" cy="273844"/>
          </a:xfrm>
          <a:prstGeom prst="rect">
            <a:avLst/>
          </a:prstGeom>
        </p:spPr>
        <p:txBody>
          <a:bodyPr/>
          <a:lstStyle>
            <a:lvl1pPr>
              <a:defRPr/>
            </a:lvl1pPr>
          </a:lstStyle>
          <a:p>
            <a:pPr>
              <a:defRPr/>
            </a:pPr>
            <a:fld id="{380AA213-04D5-49A6-A31A-AFB86F89DD35}" type="datetime3">
              <a:rPr lang="zh-CN" altLang="en-US">
                <a:solidFill>
                  <a:srgbClr val="55554A"/>
                </a:solidFill>
              </a:rPr>
              <a:t>2026年6月4日星期四</a:t>
            </a:fld>
            <a:endParaRPr lang="en-US" altLang="zh-CN">
              <a:solidFill>
                <a:srgbClr val="55554A"/>
              </a:solidFill>
              <a:ea typeface="SimSun" panose="02010600030101010101" pitchFamily="2" charset="-122"/>
            </a:endParaRPr>
          </a:p>
        </p:txBody>
      </p:sp>
      <p:sp>
        <p:nvSpPr>
          <p:cNvPr id="9" name="Footer Placeholder 5"/>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10" name="Slide Number Placeholder 6"/>
          <p:cNvSpPr>
            <a:spLocks noGrp="1"/>
          </p:cNvSpPr>
          <p:nvPr>
            <p:ph type="sldNum" sz="quarter" idx="12"/>
          </p:nvPr>
        </p:nvSpPr>
        <p:spPr/>
        <p:txBody>
          <a:bodyPr/>
          <a:lstStyle>
            <a:lvl1pPr>
              <a:defRPr/>
            </a:lvl1pPr>
          </a:lstStyle>
          <a:p>
            <a:pPr>
              <a:defRPr/>
            </a:pPr>
            <a:fld id="{BE55078A-61A4-41A6-96D6-3B4F0DB86023}" type="slidenum">
              <a:rPr lang="en-US" altLang="zh-CN">
                <a:solidFill>
                  <a:srgbClr val="55554A"/>
                </a:solidFill>
              </a:rPr>
              <a:t>‹#›</a:t>
            </a:fld>
            <a:endParaRPr lang="en-US" altLang="zh-CN">
              <a:solidFill>
                <a:srgbClr val="55554A"/>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75010"/>
            <a:ext cx="9144000" cy="1090613"/>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8" name="Rectangle 7"/>
          <p:cNvSpPr/>
          <p:nvPr/>
        </p:nvSpPr>
        <p:spPr>
          <a:xfrm>
            <a:off x="0" y="126207"/>
            <a:ext cx="9144000" cy="865585"/>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2" name="Title Placeholder 1"/>
          <p:cNvSpPr>
            <a:spLocks noGrp="1"/>
          </p:cNvSpPr>
          <p:nvPr>
            <p:ph type="title"/>
          </p:nvPr>
        </p:nvSpPr>
        <p:spPr>
          <a:xfrm>
            <a:off x="457200" y="136922"/>
            <a:ext cx="7329488" cy="833438"/>
          </a:xfrm>
          <a:prstGeom prst="rect">
            <a:avLst/>
          </a:prstGeom>
        </p:spPr>
        <p:txBody>
          <a:bodyPr vert="horz" wrap="square" lIns="91440" tIns="45720" rIns="91440" bIns="45720" numCol="1" anchor="ctr" anchorCtr="0" compatLnSpc="1">
            <a:normAutofit/>
          </a:bodyPr>
          <a:lstStyle/>
          <a:p>
            <a:pPr lvl="0"/>
            <a:r>
              <a:rPr lang="zh-CN" altLang="en-US"/>
              <a:t>单击此处编辑母版标题样式</a:t>
            </a:r>
            <a:endParaRPr lang="en-US" altLang="en-US"/>
          </a:p>
        </p:txBody>
      </p:sp>
      <p:sp>
        <p:nvSpPr>
          <p:cNvPr id="1029" name="Text Placeholder 2"/>
          <p:cNvSpPr>
            <a:spLocks noGrp="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Footer Placeholder 4"/>
          <p:cNvSpPr>
            <a:spLocks noGrp="1"/>
          </p:cNvSpPr>
          <p:nvPr>
            <p:ph type="ftr" sz="quarter" idx="3"/>
          </p:nvPr>
        </p:nvSpPr>
        <p:spPr>
          <a:xfrm>
            <a:off x="3124200" y="4767263"/>
            <a:ext cx="2895600" cy="273844"/>
          </a:xfrm>
          <a:prstGeom prst="rect">
            <a:avLst/>
          </a:prstGeom>
        </p:spPr>
        <p:txBody>
          <a:bodyPr vert="horz" wrap="square" lIns="91440" tIns="45720" rIns="91440" bIns="45720" numCol="1" anchor="ctr" anchorCtr="0" compatLnSpc="1"/>
          <a:lstStyle>
            <a:lvl1pPr algn="ctr" eaLnBrk="1" hangingPunct="1">
              <a:defRPr sz="1200">
                <a:solidFill>
                  <a:schemeClr val="tx2"/>
                </a:solidFill>
                <a:latin typeface="Franklin Gothic Book"/>
              </a:defRPr>
            </a:lvl1pPr>
          </a:lstStyle>
          <a:p>
            <a:pPr fontAlgn="base">
              <a:spcBef>
                <a:spcPct val="0"/>
              </a:spcBef>
              <a:spcAft>
                <a:spcPct val="0"/>
              </a:spcAft>
              <a:defRPr/>
            </a:pPr>
            <a:endParaRPr lang="en-US" altLang="zh-CN">
              <a:solidFill>
                <a:srgbClr val="55554A"/>
              </a:solidFill>
              <a:ea typeface="SimSun" panose="02010600030101010101" pitchFamily="2" charset="-122"/>
            </a:endParaRP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wrap="square" lIns="91440" tIns="45720" rIns="91440" bIns="45720" numCol="1" anchor="ctr" anchorCtr="0" compatLnSpc="1"/>
          <a:lstStyle>
            <a:lvl1pPr algn="r" eaLnBrk="1" hangingPunct="1">
              <a:defRPr sz="1200">
                <a:solidFill>
                  <a:schemeClr val="tx2"/>
                </a:solidFill>
                <a:latin typeface="Franklin Gothic Book" pitchFamily="34" charset="0"/>
              </a:defRPr>
            </a:lvl1pPr>
          </a:lstStyle>
          <a:p>
            <a:pPr fontAlgn="base">
              <a:spcBef>
                <a:spcPct val="0"/>
              </a:spcBef>
              <a:spcAft>
                <a:spcPct val="0"/>
              </a:spcAft>
              <a:defRPr/>
            </a:pPr>
            <a:fld id="{B007E9B1-5DFC-408D-AEC5-D380FDDEAA58}" type="slidenum">
              <a:rPr lang="en-US" altLang="zh-CN">
                <a:solidFill>
                  <a:srgbClr val="55554A"/>
                </a:solidFill>
                <a:ea typeface="SimSun" panose="02010600030101010101" pitchFamily="2" charset="-122"/>
              </a:rPr>
              <a:t>‹#›</a:t>
            </a:fld>
            <a:endParaRPr lang="en-US" altLang="zh-CN">
              <a:solidFill>
                <a:srgbClr val="55554A"/>
              </a:solidFill>
              <a:ea typeface="SimSun" panose="02010600030101010101" pitchFamily="2" charset="-122"/>
            </a:endParaRPr>
          </a:p>
        </p:txBody>
      </p:sp>
      <p:sp>
        <p:nvSpPr>
          <p:cNvPr id="9" name="Rectangle 8"/>
          <p:cNvSpPr/>
          <p:nvPr/>
        </p:nvSpPr>
        <p:spPr>
          <a:xfrm>
            <a:off x="0" y="1026319"/>
            <a:ext cx="9144000" cy="111919"/>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pic>
        <p:nvPicPr>
          <p:cNvPr id="1034" name="图片 9" descr="AGCF_Logo150透明背景.pn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7858126" y="214313"/>
            <a:ext cx="881063" cy="660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rtl="0" eaLnBrk="0" fontAlgn="base" hangingPunct="0">
        <a:spcBef>
          <a:spcPct val="0"/>
        </a:spcBef>
        <a:spcAft>
          <a:spcPct val="0"/>
        </a:spcAft>
        <a:defRPr sz="4400" kern="1200">
          <a:ln w="13970" cmpd="sng">
            <a:solidFill>
              <a:srgbClr val="FFFFFF"/>
            </a:solidFill>
            <a:prstDash val="solid"/>
          </a:ln>
          <a:solidFill>
            <a:srgbClr val="FFFFFF"/>
          </a:solidFill>
          <a:effectLst>
            <a:outerShdw blurRad="63500" dir="3600000" algn="tl" rotWithShape="0">
              <a:srgbClr val="000000">
                <a:alpha val="70000"/>
              </a:srgbClr>
            </a:outerShdw>
          </a:effectLst>
          <a:latin typeface="Arial" panose="020B0604020202020204" pitchFamily="34" charset="0"/>
          <a:ea typeface="+mn-ea"/>
          <a:cs typeface="+mj-cs"/>
        </a:defRPr>
      </a:lvl1pPr>
      <a:lvl2pPr algn="ctr" rtl="0" eaLnBrk="0" fontAlgn="base" hangingPunct="0">
        <a:spcBef>
          <a:spcPct val="0"/>
        </a:spcBef>
        <a:spcAft>
          <a:spcPct val="0"/>
        </a:spcAft>
        <a:defRPr sz="4400">
          <a:solidFill>
            <a:srgbClr val="FFFFFF"/>
          </a:solidFill>
          <a:latin typeface="Arial" panose="020B0604020202020204" pitchFamily="34" charset="0"/>
        </a:defRPr>
      </a:lvl2pPr>
      <a:lvl3pPr algn="ctr" rtl="0" eaLnBrk="0" fontAlgn="base" hangingPunct="0">
        <a:spcBef>
          <a:spcPct val="0"/>
        </a:spcBef>
        <a:spcAft>
          <a:spcPct val="0"/>
        </a:spcAft>
        <a:defRPr sz="4400">
          <a:solidFill>
            <a:srgbClr val="FFFFFF"/>
          </a:solidFill>
          <a:latin typeface="Arial" panose="020B0604020202020204" pitchFamily="34" charset="0"/>
        </a:defRPr>
      </a:lvl3pPr>
      <a:lvl4pPr algn="ctr" rtl="0" eaLnBrk="0" fontAlgn="base" hangingPunct="0">
        <a:spcBef>
          <a:spcPct val="0"/>
        </a:spcBef>
        <a:spcAft>
          <a:spcPct val="0"/>
        </a:spcAft>
        <a:defRPr sz="4400">
          <a:solidFill>
            <a:srgbClr val="FFFFFF"/>
          </a:solidFill>
          <a:latin typeface="Arial" panose="020B0604020202020204" pitchFamily="34" charset="0"/>
        </a:defRPr>
      </a:lvl4pPr>
      <a:lvl5pPr algn="ctr" rtl="0" eaLnBrk="0" fontAlgn="base" hangingPunct="0">
        <a:spcBef>
          <a:spcPct val="0"/>
        </a:spcBef>
        <a:spcAft>
          <a:spcPct val="0"/>
        </a:spcAft>
        <a:defRPr sz="4400">
          <a:solidFill>
            <a:srgbClr val="FFFFFF"/>
          </a:solidFill>
          <a:latin typeface="Arial" panose="020B0604020202020204" pitchFamily="34" charset="0"/>
        </a:defRPr>
      </a:lvl5pPr>
      <a:lvl6pPr marL="457200" algn="ctr" rtl="0" fontAlgn="base">
        <a:spcBef>
          <a:spcPct val="0"/>
        </a:spcBef>
        <a:spcAft>
          <a:spcPct val="0"/>
        </a:spcAft>
        <a:defRPr sz="4400">
          <a:solidFill>
            <a:srgbClr val="FFFFFF"/>
          </a:solidFill>
          <a:latin typeface="Arial" panose="020B0604020202020204" pitchFamily="34" charset="0"/>
        </a:defRPr>
      </a:lvl6pPr>
      <a:lvl7pPr marL="914400" algn="ctr" rtl="0" fontAlgn="base">
        <a:spcBef>
          <a:spcPct val="0"/>
        </a:spcBef>
        <a:spcAft>
          <a:spcPct val="0"/>
        </a:spcAft>
        <a:defRPr sz="4400">
          <a:solidFill>
            <a:srgbClr val="FFFFFF"/>
          </a:solidFill>
          <a:latin typeface="Arial" panose="020B0604020202020204" pitchFamily="34" charset="0"/>
        </a:defRPr>
      </a:lvl7pPr>
      <a:lvl8pPr marL="1371600" algn="ctr" rtl="0" fontAlgn="base">
        <a:spcBef>
          <a:spcPct val="0"/>
        </a:spcBef>
        <a:spcAft>
          <a:spcPct val="0"/>
        </a:spcAft>
        <a:defRPr sz="4400">
          <a:solidFill>
            <a:srgbClr val="FFFFFF"/>
          </a:solidFill>
          <a:latin typeface="Arial" panose="020B0604020202020204" pitchFamily="34" charset="0"/>
        </a:defRPr>
      </a:lvl8pPr>
      <a:lvl9pPr marL="1828800" algn="ctr" rtl="0" fontAlgn="base">
        <a:spcBef>
          <a:spcPct val="0"/>
        </a:spcBef>
        <a:spcAft>
          <a:spcPct val="0"/>
        </a:spcAft>
        <a:defRPr sz="4400">
          <a:solidFill>
            <a:srgbClr val="FFFFFF"/>
          </a:solidFill>
          <a:latin typeface="Arial" panose="020B0604020202020204" pitchFamily="34" charset="0"/>
        </a:defRPr>
      </a:lvl9pPr>
    </p:titleStyle>
    <p:bodyStyle>
      <a:lvl1pPr marL="342900" indent="-342900" algn="l" rtl="0" eaLnBrk="0" fontAlgn="base" hangingPunct="0">
        <a:spcBef>
          <a:spcPct val="20000"/>
        </a:spcBef>
        <a:spcAft>
          <a:spcPct val="0"/>
        </a:spcAft>
        <a:buClr>
          <a:schemeClr val="accent1"/>
        </a:buClr>
        <a:buSzPct val="75000"/>
        <a:buFont typeface="Wingdings" panose="05000000000000000000" pitchFamily="2" charset="2"/>
        <a:buChar char=""/>
        <a:defRPr sz="24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2"/>
        </a:buClr>
        <a:buSzPct val="85000"/>
        <a:buFont typeface="Courier New" panose="02070309020205020404" pitchFamily="49" charset="0"/>
        <a:buChar char="o"/>
        <a:defRPr sz="2000" kern="1200">
          <a:solidFill>
            <a:schemeClr val="tx2"/>
          </a:solidFill>
          <a:latin typeface="+mn-lt"/>
          <a:ea typeface="+mn-ea"/>
          <a:cs typeface="+mn-cs"/>
        </a:defRPr>
      </a:lvl2pPr>
      <a:lvl3pPr marL="1143000" indent="-228600" algn="l" rtl="0" eaLnBrk="0" fontAlgn="base" hangingPunct="0">
        <a:spcBef>
          <a:spcPct val="20000"/>
        </a:spcBef>
        <a:spcAft>
          <a:spcPct val="0"/>
        </a:spcAft>
        <a:buClr>
          <a:srgbClr val="948774"/>
        </a:buClr>
        <a:buFont typeface="Arial" panose="020B0604020202020204" pitchFamily="34" charset="0"/>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rgbClr val="7EB8E7"/>
        </a:buClr>
        <a:buFont typeface="Arial" panose="020B0604020202020204" pitchFamily="34" charset="0"/>
        <a:buChar char="•"/>
        <a:defRPr sz="1600" kern="1200">
          <a:solidFill>
            <a:schemeClr val="tx2"/>
          </a:solidFill>
          <a:latin typeface="+mn-lt"/>
          <a:ea typeface="+mn-ea"/>
          <a:cs typeface="+mn-cs"/>
        </a:defRPr>
      </a:lvl4pPr>
      <a:lvl5pPr marL="2057400" indent="-228600" algn="l" rtl="0" eaLnBrk="0" fontAlgn="base" hangingPunct="0">
        <a:spcBef>
          <a:spcPct val="20000"/>
        </a:spcBef>
        <a:spcAft>
          <a:spcPct val="0"/>
        </a:spcAft>
        <a:buClr>
          <a:srgbClr val="E3B651"/>
        </a:buClr>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spcBef>
          <a:spcPct val="20000"/>
        </a:spcBef>
        <a:buClr>
          <a:schemeClr val="accent6"/>
        </a:buClr>
        <a:buFont typeface="Arial" panose="020B0604020202020204" pitchFamily="34" charset="0"/>
        <a:buChar char="•"/>
        <a:defRPr sz="1400" kern="1200">
          <a:solidFill>
            <a:schemeClr val="tx2"/>
          </a:solidFill>
          <a:latin typeface="+mn-lt"/>
          <a:ea typeface="+mn-ea"/>
          <a:cs typeface="+mn-cs"/>
        </a:defRPr>
      </a:lvl6pPr>
      <a:lvl7pPr marL="2971800" indent="-228600" algn="l" defTabSz="914400" rtl="0" eaLnBrk="1" latinLnBrk="0" hangingPunct="1">
        <a:spcBef>
          <a:spcPct val="20000"/>
        </a:spcBef>
        <a:buClr>
          <a:schemeClr val="accent1"/>
        </a:buClr>
        <a:buFont typeface="Arial" panose="020B0604020202020204" pitchFamily="34" charset="0"/>
        <a:buChar char="•"/>
        <a:defRPr sz="1400" kern="1200">
          <a:solidFill>
            <a:schemeClr val="tx2"/>
          </a:solidFill>
          <a:latin typeface="+mn-lt"/>
          <a:ea typeface="+mn-ea"/>
          <a:cs typeface="+mn-cs"/>
        </a:defRPr>
      </a:lvl7pPr>
      <a:lvl8pPr marL="3429000" indent="-228600" algn="l" defTabSz="914400" rtl="0" eaLnBrk="1" latinLnBrk="0" hangingPunct="1">
        <a:spcBef>
          <a:spcPct val="20000"/>
        </a:spcBef>
        <a:buClr>
          <a:schemeClr val="accent4"/>
        </a:buClr>
        <a:buFont typeface="Arial" panose="020B0604020202020204" pitchFamily="34" charset="0"/>
        <a:buChar char="•"/>
        <a:defRPr sz="1400" kern="1200">
          <a:solidFill>
            <a:schemeClr val="tx2"/>
          </a:solidFill>
          <a:latin typeface="+mn-lt"/>
          <a:ea typeface="+mn-ea"/>
          <a:cs typeface="+mn-cs"/>
        </a:defRPr>
      </a:lvl8pPr>
      <a:lvl9pPr marL="3886200" indent="-228600" algn="l" defTabSz="914400" rtl="0" eaLnBrk="1" latinLnBrk="0" hangingPunct="1">
        <a:spcBef>
          <a:spcPct val="20000"/>
        </a:spcBef>
        <a:buClr>
          <a:schemeClr val="accent5"/>
        </a:buClr>
        <a:buFont typeface="Arial" panose="020B0604020202020204"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9525" y="1200150"/>
            <a:ext cx="9144000" cy="3943350"/>
          </a:xfrm>
        </p:spPr>
        <p:txBody>
          <a:bodyPr/>
          <a:lstStyle/>
          <a:p>
            <a:pPr marL="0" marR="0" indent="0" algn="ctr">
              <a:lnSpc>
                <a:spcPct val="115000"/>
              </a:lnSpc>
              <a:spcBef>
                <a:spcPts val="600"/>
              </a:spcBef>
              <a:spcAft>
                <a:spcPts val="600"/>
              </a:spcAft>
              <a:buNone/>
            </a:pPr>
            <a:r>
              <a:rPr lang="zh-CN" altLang="en-US" sz="5400" b="1" dirty="0">
                <a:solidFill>
                  <a:srgbClr val="FF0000"/>
                </a:solidFill>
                <a:ea typeface="KaiTi"/>
                <a:cs typeface="Times New Roman"/>
              </a:rPr>
              <a:t>新约的敬拜</a:t>
            </a:r>
            <a:endParaRPr lang="en-CA" sz="5400" kern="100" dirty="0">
              <a:solidFill>
                <a:srgbClr val="FF0000"/>
              </a:solidFill>
              <a:latin typeface="Calibri"/>
              <a:ea typeface="DengXian"/>
              <a:cs typeface="Times New Roman"/>
            </a:endParaRPr>
          </a:p>
          <a:p>
            <a:pPr marL="0" indent="0" algn="ctr">
              <a:buNone/>
            </a:pPr>
            <a:r>
              <a:rPr lang="en-US" altLang="zh-CN" sz="4800" b="1" dirty="0">
                <a:solidFill>
                  <a:srgbClr val="FF0000"/>
                </a:solidFill>
                <a:ea typeface="KaiTi"/>
                <a:cs typeface="Times New Roman"/>
              </a:rPr>
              <a:t>——</a:t>
            </a:r>
            <a:r>
              <a:rPr lang="zh-CN" altLang="en-US" sz="4800" b="1" dirty="0">
                <a:solidFill>
                  <a:srgbClr val="FF0000"/>
                </a:solidFill>
                <a:ea typeface="KaiTi"/>
                <a:cs typeface="Times New Roman"/>
              </a:rPr>
              <a:t>用心灵按真理敬拜神</a:t>
            </a:r>
            <a:endParaRPr lang="en-US" altLang="zh-CN" sz="4800" b="1" dirty="0">
              <a:solidFill>
                <a:srgbClr val="FF0000"/>
              </a:solidFill>
              <a:ea typeface="KaiTi"/>
              <a:cs typeface="Times New Roman"/>
            </a:endParaRPr>
          </a:p>
          <a:p>
            <a:pPr marL="0" marR="0" indent="0" algn="ctr">
              <a:spcBef>
                <a:spcPts val="600"/>
              </a:spcBef>
              <a:spcAft>
                <a:spcPts val="600"/>
              </a:spcAft>
              <a:buNone/>
            </a:pPr>
            <a:endParaRPr lang="en-US" sz="2800" dirty="0">
              <a:solidFill>
                <a:srgbClr val="002060"/>
              </a:solidFill>
              <a:latin typeface="DengXian"/>
              <a:cs typeface="Times New Roman"/>
            </a:endParaRPr>
          </a:p>
          <a:p>
            <a:pPr marL="0" marR="0" indent="0" algn="ctr">
              <a:spcBef>
                <a:spcPts val="600"/>
              </a:spcBef>
              <a:spcAft>
                <a:spcPts val="600"/>
              </a:spcAft>
              <a:buNone/>
            </a:pPr>
            <a:r>
              <a:rPr lang="zh-CN" altLang="en-US" sz="3600" b="1" kern="100" dirty="0">
                <a:solidFill>
                  <a:srgbClr val="0070C0"/>
                </a:solidFill>
                <a:latin typeface="KaiTi" panose="02010609060101010101" charset="-122"/>
                <a:ea typeface="KaiTi" panose="02010609060101010101" charset="-122"/>
                <a:cs typeface="DengXian" panose="02010600030101010101" charset="-122"/>
                <a:sym typeface="+mn-ea"/>
              </a:rPr>
              <a:t>周小安牧师</a:t>
            </a:r>
            <a:endParaRPr lang="en-CA" sz="3600" b="1" kern="100" dirty="0">
              <a:solidFill>
                <a:srgbClr val="0070C0"/>
              </a:solidFill>
              <a:latin typeface="KaiTi" panose="02010609060101010101" charset="-122"/>
              <a:ea typeface="KaiTi" panose="02010609060101010101" charset="-122"/>
              <a:cs typeface="Times New Roman" panose="02020603050405020304"/>
            </a:endParaRPr>
          </a:p>
          <a:p>
            <a:pPr marL="0" indent="0" algn="ctr">
              <a:spcBef>
                <a:spcPts val="600"/>
              </a:spcBef>
              <a:spcAft>
                <a:spcPts val="0"/>
              </a:spcAft>
              <a:buNone/>
            </a:pPr>
            <a:r>
              <a:rPr lang="en-US" sz="3600" b="1" kern="100" dirty="0">
                <a:solidFill>
                  <a:srgbClr val="0070C0"/>
                </a:solidFill>
                <a:latin typeface="KaiTi" panose="02010609060101010101" charset="-122"/>
                <a:ea typeface="KaiTi" panose="02010609060101010101" charset="-122"/>
                <a:cs typeface="DengXian" panose="02010600030101010101" charset="-122"/>
                <a:sym typeface="+mn-ea"/>
              </a:rPr>
              <a:t>2026</a:t>
            </a:r>
            <a:r>
              <a:rPr lang="zh-CN" altLang="en-US" sz="3600" b="1" kern="100" dirty="0">
                <a:solidFill>
                  <a:srgbClr val="0070C0"/>
                </a:solidFill>
                <a:latin typeface="KaiTi" panose="02010609060101010101" charset="-122"/>
                <a:ea typeface="KaiTi" panose="02010609060101010101" charset="-122"/>
                <a:cs typeface="DengXian" panose="02010600030101010101" charset="-122"/>
                <a:sym typeface="+mn-ea"/>
              </a:rPr>
              <a:t>年</a:t>
            </a:r>
            <a:r>
              <a:rPr lang="en-US" altLang="zh-CN" sz="3600" b="1" kern="100" dirty="0">
                <a:solidFill>
                  <a:srgbClr val="0070C0"/>
                </a:solidFill>
                <a:latin typeface="KaiTi" panose="02010609060101010101" charset="-122"/>
                <a:ea typeface="KaiTi" panose="02010609060101010101" charset="-122"/>
                <a:cs typeface="DengXian" panose="02010600030101010101" charset="-122"/>
                <a:sym typeface="+mn-ea"/>
              </a:rPr>
              <a:t>6</a:t>
            </a:r>
            <a:r>
              <a:rPr lang="zh-CN" altLang="en-US" sz="3600" b="1" kern="100" dirty="0">
                <a:solidFill>
                  <a:srgbClr val="0070C0"/>
                </a:solidFill>
                <a:latin typeface="KaiTi" panose="02010609060101010101" charset="-122"/>
                <a:ea typeface="KaiTi" panose="02010609060101010101" charset="-122"/>
                <a:cs typeface="DengXian" panose="02010600030101010101" charset="-122"/>
                <a:sym typeface="+mn-ea"/>
              </a:rPr>
              <a:t>月</a:t>
            </a:r>
            <a:r>
              <a:rPr lang="en-US" altLang="zh-CN" sz="3600" b="1" kern="100" dirty="0">
                <a:solidFill>
                  <a:srgbClr val="0070C0"/>
                </a:solidFill>
                <a:latin typeface="KaiTi" panose="02010609060101010101" charset="-122"/>
                <a:ea typeface="KaiTi" panose="02010609060101010101" charset="-122"/>
                <a:cs typeface="DengXian" panose="02010600030101010101" charset="-122"/>
                <a:sym typeface="+mn-ea"/>
              </a:rPr>
              <a:t>6</a:t>
            </a:r>
            <a:r>
              <a:rPr lang="zh-CN" altLang="en-US" sz="3600" b="1" kern="100" dirty="0">
                <a:solidFill>
                  <a:srgbClr val="0070C0"/>
                </a:solidFill>
                <a:latin typeface="KaiTi" panose="02010609060101010101" charset="-122"/>
                <a:ea typeface="KaiTi" panose="02010609060101010101" charset="-122"/>
                <a:cs typeface="DengXian" panose="02010600030101010101" charset="-122"/>
                <a:sym typeface="+mn-ea"/>
              </a:rPr>
              <a:t>日</a:t>
            </a:r>
            <a:endParaRPr lang="en-US" altLang="zh-CN" sz="3600" b="1" dirty="0">
              <a:solidFill>
                <a:srgbClr val="0070C0"/>
              </a:solidFill>
              <a:latin typeface="KaiTi" panose="02010609060101010101" charset="-122"/>
              <a:ea typeface="KaiTi" panose="02010609060101010101" charset="-122"/>
            </a:endParaRPr>
          </a:p>
          <a:p>
            <a:endParaRPr lang="zh-CN" altLang="en-US" sz="3600" dirty="0"/>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a:t>
            </a:fld>
            <a:endParaRPr lang="en-US" altLang="zh-CN" dirty="0">
              <a:solidFill>
                <a:srgbClr val="55554A"/>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4000" b="1" kern="100" dirty="0">
                <a:solidFill>
                  <a:srgbClr val="FF0000"/>
                </a:solidFill>
                <a:effectLst/>
                <a:latin typeface="+mn-ea"/>
                <a:cs typeface="Times New Roman"/>
              </a:rPr>
              <a:t>一、什么是敬拜？ </a:t>
            </a:r>
            <a:endParaRPr lang="zh-CN" altLang="en-US" sz="36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indent="857250">
              <a:lnSpc>
                <a:spcPct val="115000"/>
              </a:lnSpc>
              <a:spcBef>
                <a:spcPts val="600"/>
              </a:spcBef>
              <a:spcAft>
                <a:spcPts val="600"/>
              </a:spcAft>
              <a:buNone/>
            </a:pPr>
            <a:r>
              <a:rPr lang="zh-CN" altLang="en-US" sz="3200" b="1" kern="0" dirty="0">
                <a:solidFill>
                  <a:schemeClr val="tx1"/>
                </a:solidFill>
                <a:latin typeface="Arial"/>
                <a:ea typeface="DengXian"/>
                <a:cs typeface="Arial"/>
              </a:rPr>
              <a:t>现代研究发现，人与动物之间的界限变得越来越模糊，过去划分人与动物的界限一个接一个被打破：如</a:t>
            </a:r>
            <a:r>
              <a:rPr lang="zh-CN" altLang="en-US" sz="3200" b="1" kern="0" dirty="0">
                <a:solidFill>
                  <a:srgbClr val="0000FF"/>
                </a:solidFill>
                <a:latin typeface="Arial"/>
                <a:ea typeface="DengXian"/>
                <a:cs typeface="Arial"/>
              </a:rPr>
              <a:t>制造工具、语言交流、理性、情感、自由意志</a:t>
            </a:r>
            <a:r>
              <a:rPr lang="zh-CN" altLang="en-US" sz="3200" b="1" kern="0" dirty="0">
                <a:solidFill>
                  <a:schemeClr val="tx1"/>
                </a:solidFill>
                <a:latin typeface="Arial"/>
                <a:ea typeface="DengXian"/>
                <a:cs typeface="Arial"/>
              </a:rPr>
              <a:t>等等，在这些方面，人跟动物之间只存在程度的差别，不存在本质的差别。</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10</a:t>
            </a:fld>
            <a:endParaRPr lang="en-US" altLang="zh-CN" dirty="0">
              <a:solidFill>
                <a:srgbClr val="55554A"/>
              </a:solidFill>
            </a:endParaRPr>
          </a:p>
        </p:txBody>
      </p:sp>
    </p:spTree>
    <p:extLst>
      <p:ext uri="{BB962C8B-B14F-4D97-AF65-F5344CB8AC3E}">
        <p14:creationId xmlns:p14="http://schemas.microsoft.com/office/powerpoint/2010/main" val="19608846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4000" b="1" kern="100" dirty="0">
                <a:solidFill>
                  <a:srgbClr val="FF0000"/>
                </a:solidFill>
                <a:effectLst/>
                <a:latin typeface="+mn-ea"/>
                <a:cs typeface="Times New Roman"/>
              </a:rPr>
              <a:t>一、什么是敬拜？ </a:t>
            </a:r>
            <a:endParaRPr lang="zh-CN" altLang="en-US" sz="36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600"/>
              </a:spcAft>
              <a:buNone/>
            </a:pPr>
            <a:r>
              <a:rPr lang="zh-CN" altLang="en-US" sz="3200" b="1" kern="0" dirty="0">
                <a:solidFill>
                  <a:schemeClr val="tx1"/>
                </a:solidFill>
                <a:latin typeface="Arial"/>
                <a:ea typeface="DengXian"/>
                <a:cs typeface="Arial"/>
              </a:rPr>
              <a:t>今天，人与动物之间还没有被打破的界限就只剩下最后一个：</a:t>
            </a:r>
            <a:r>
              <a:rPr lang="zh-CN" altLang="en-US" sz="3200" b="1" kern="0" dirty="0">
                <a:solidFill>
                  <a:srgbClr val="0000FF"/>
                </a:solidFill>
                <a:latin typeface="Arial"/>
                <a:ea typeface="DengXian"/>
                <a:cs typeface="Arial"/>
              </a:rPr>
              <a:t>人是敬拜者，动物不是</a:t>
            </a:r>
            <a:r>
              <a:rPr lang="zh-CN" altLang="en-US" sz="3200" b="1" kern="0" dirty="0">
                <a:solidFill>
                  <a:schemeClr val="tx1"/>
                </a:solidFill>
                <a:latin typeface="Arial"/>
                <a:ea typeface="DengXian"/>
                <a:cs typeface="Arial"/>
              </a:rPr>
              <a:t>。</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zh-CN" altLang="en-US" sz="3200" b="1" kern="0" dirty="0">
                <a:solidFill>
                  <a:schemeClr val="tx1"/>
                </a:solidFill>
                <a:latin typeface="Arial"/>
                <a:ea typeface="DengXian"/>
                <a:cs typeface="Arial"/>
              </a:rPr>
              <a:t>人脱离不了宗教行为，若不是拜真神，就是拜偶像。</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zh-CN" altLang="en-US" sz="3200" b="1" kern="0" dirty="0">
                <a:solidFill>
                  <a:schemeClr val="tx1"/>
                </a:solidFill>
                <a:latin typeface="Arial"/>
                <a:ea typeface="DengXian"/>
                <a:cs typeface="Arial"/>
              </a:rPr>
              <a:t>但其他动物没有宗教行为。至今为止，没有发现动物的敬拜行为，也没有发现动物制造偶像。</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11</a:t>
            </a:fld>
            <a:endParaRPr lang="en-US" altLang="zh-CN" dirty="0">
              <a:solidFill>
                <a:srgbClr val="55554A"/>
              </a:solidFill>
            </a:endParaRPr>
          </a:p>
        </p:txBody>
      </p:sp>
    </p:spTree>
    <p:extLst>
      <p:ext uri="{BB962C8B-B14F-4D97-AF65-F5344CB8AC3E}">
        <p14:creationId xmlns:p14="http://schemas.microsoft.com/office/powerpoint/2010/main" val="19608846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3400" y="57150"/>
            <a:ext cx="6705600" cy="1066800"/>
          </a:xfrm>
        </p:spPr>
        <p:txBody>
          <a:bodyPr>
            <a:noAutofit/>
          </a:bodyPr>
          <a:lstStyle/>
          <a:p>
            <a:pPr>
              <a:tabLst>
                <a:tab pos="4457700" algn="l"/>
              </a:tabLst>
            </a:pPr>
            <a:r>
              <a:rPr lang="zh-CN" altLang="en-US" sz="3200" b="1" dirty="0">
                <a:solidFill>
                  <a:srgbClr val="FF0000"/>
                </a:solidFill>
                <a:effectLst/>
                <a:latin typeface="+mn-ea"/>
                <a:cs typeface="Times New Roman"/>
              </a:rPr>
              <a:t>二、新约的敬拜相对旧约的敬拜有何新颖之处</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0" y="1047750"/>
            <a:ext cx="9144001" cy="4103594"/>
          </a:xfrm>
        </p:spPr>
        <p:txBody>
          <a:bodyPr/>
          <a:lstStyle/>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对于这个问题，耶稣在雅各井边与撒玛利亚妇人的对话中有一段能给我们最直接的启发。当时的场景是：</a:t>
            </a:r>
            <a:endParaRPr lang="en-CA" sz="3200" b="1" kern="100" dirty="0">
              <a:solidFill>
                <a:schemeClr val="tx1"/>
              </a:solidFill>
              <a:latin typeface="Calibri"/>
              <a:ea typeface="DengXian"/>
              <a:cs typeface="Times New Roman"/>
            </a:endParaRPr>
          </a:p>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正午的烈日下，赶路困乏的耶稣坐在井边，向一位前来打水的撒玛利亚妇人求水喝。就在与这位撒玛利亚妇人的对话中，耶稣揭示了新约的敬拜与旧约的敬拜之间的一个显著差异。</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12</a:t>
            </a:fld>
            <a:endParaRPr lang="en-US" altLang="zh-CN" dirty="0">
              <a:solidFill>
                <a:srgbClr val="55554A"/>
              </a:solidFill>
            </a:endParaRPr>
          </a:p>
        </p:txBody>
      </p:sp>
    </p:spTree>
    <p:extLst>
      <p:ext uri="{BB962C8B-B14F-4D97-AF65-F5344CB8AC3E}">
        <p14:creationId xmlns:p14="http://schemas.microsoft.com/office/powerpoint/2010/main" val="1960884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3400" y="57150"/>
            <a:ext cx="6705600" cy="1066800"/>
          </a:xfrm>
        </p:spPr>
        <p:txBody>
          <a:bodyPr>
            <a:noAutofit/>
          </a:bodyPr>
          <a:lstStyle/>
          <a:p>
            <a:pPr>
              <a:tabLst>
                <a:tab pos="4457700" algn="l"/>
              </a:tabLst>
            </a:pPr>
            <a:r>
              <a:rPr lang="zh-CN" altLang="en-US" sz="3200" b="1" dirty="0">
                <a:solidFill>
                  <a:srgbClr val="FF0000"/>
                </a:solidFill>
                <a:effectLst/>
                <a:latin typeface="+mn-ea"/>
                <a:cs typeface="Times New Roman"/>
              </a:rPr>
              <a:t>二、新约的敬拜相对旧约的敬拜有何新颖之处</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123950"/>
            <a:ext cx="9144000" cy="4027394"/>
          </a:xfrm>
        </p:spPr>
        <p:txBody>
          <a:bodyPr/>
          <a:lstStyle/>
          <a:p>
            <a:pPr marL="0" marR="0" indent="800100">
              <a:spcBef>
                <a:spcPts val="600"/>
              </a:spcBef>
              <a:spcAft>
                <a:spcPts val="0"/>
              </a:spcAft>
              <a:buNone/>
            </a:pPr>
            <a:r>
              <a:rPr lang="zh-CN" altLang="en-US" sz="3200" b="1" kern="100" dirty="0">
                <a:solidFill>
                  <a:schemeClr val="tx1"/>
                </a:solidFill>
                <a:latin typeface="Calibri"/>
                <a:ea typeface="DengXian"/>
                <a:cs typeface="Times New Roman"/>
              </a:rPr>
              <a:t>当妇人意识到耶稣是先知后，她主动提出了一个宗教上的争议话题。她说我们的祖宗在这基利心山上礼拜，你们却说是在耶路撒冷。到底哪里才是正确的礼拜之地？</a:t>
            </a:r>
            <a:endParaRPr lang="en-CA" sz="3200" b="1" kern="100" dirty="0">
              <a:solidFill>
                <a:schemeClr val="tx1"/>
              </a:solidFill>
              <a:latin typeface="Calibri"/>
              <a:ea typeface="DengXian"/>
              <a:cs typeface="Times New Roman"/>
            </a:endParaRPr>
          </a:p>
          <a:p>
            <a:pPr marL="0" marR="0" indent="800100">
              <a:spcBef>
                <a:spcPts val="600"/>
              </a:spcBef>
              <a:spcAft>
                <a:spcPts val="0"/>
              </a:spcAft>
              <a:buNone/>
            </a:pPr>
            <a:r>
              <a:rPr lang="en-US" sz="3200" b="1" kern="100" dirty="0">
                <a:solidFill>
                  <a:schemeClr val="tx1"/>
                </a:solidFill>
                <a:latin typeface="DengXian"/>
                <a:ea typeface="DengXian"/>
                <a:cs typeface="Times New Roman"/>
              </a:rPr>
              <a:t>	</a:t>
            </a:r>
            <a:r>
              <a:rPr lang="zh-CN" altLang="en-US" sz="3200" b="1" kern="100" dirty="0">
                <a:solidFill>
                  <a:schemeClr val="tx1"/>
                </a:solidFill>
                <a:latin typeface="Calibri"/>
                <a:ea typeface="DengXian"/>
                <a:cs typeface="Times New Roman"/>
              </a:rPr>
              <a:t>这个问题其实不仅是当时的犹太人和撒玛利亚人长期争论的焦点，而且也正是旧约与新约敬拜的一个根本性不同：旧约的敬拜非常依赖敬拜的场所。</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13</a:t>
            </a:fld>
            <a:endParaRPr lang="en-US" altLang="zh-CN" dirty="0">
              <a:solidFill>
                <a:srgbClr val="55554A"/>
              </a:solidFill>
            </a:endParaRPr>
          </a:p>
        </p:txBody>
      </p:sp>
    </p:spTree>
    <p:extLst>
      <p:ext uri="{BB962C8B-B14F-4D97-AF65-F5344CB8AC3E}">
        <p14:creationId xmlns:p14="http://schemas.microsoft.com/office/powerpoint/2010/main" val="4765377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3400" y="57150"/>
            <a:ext cx="6705600" cy="1066800"/>
          </a:xfrm>
        </p:spPr>
        <p:txBody>
          <a:bodyPr>
            <a:noAutofit/>
          </a:bodyPr>
          <a:lstStyle/>
          <a:p>
            <a:pPr>
              <a:tabLst>
                <a:tab pos="4457700" algn="l"/>
              </a:tabLst>
            </a:pPr>
            <a:r>
              <a:rPr lang="zh-CN" altLang="en-US" sz="3200" b="1" dirty="0">
                <a:solidFill>
                  <a:srgbClr val="FF0000"/>
                </a:solidFill>
                <a:effectLst/>
                <a:latin typeface="+mn-ea"/>
                <a:cs typeface="Times New Roman"/>
              </a:rPr>
              <a:t>二、新约的敬拜相对旧约的敬拜有何新颖之处</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圣经学者发现：旧约的敬拜有两大特点：</a:t>
            </a:r>
            <a:endParaRPr lang="en-CA" sz="3200" b="1" kern="100" dirty="0">
              <a:solidFill>
                <a:schemeClr val="tx1"/>
              </a:solidFill>
              <a:latin typeface="Calibri"/>
              <a:ea typeface="DengXian"/>
              <a:cs typeface="Times New Roman"/>
            </a:endParaRPr>
          </a:p>
          <a:p>
            <a:pPr marL="0" marR="0" indent="800100">
              <a:lnSpc>
                <a:spcPct val="115000"/>
              </a:lnSpc>
              <a:spcBef>
                <a:spcPts val="600"/>
              </a:spcBef>
              <a:spcAft>
                <a:spcPts val="600"/>
              </a:spcAft>
              <a:buNone/>
            </a:pPr>
            <a:r>
              <a:rPr lang="en-US" sz="3200" b="1" kern="100" dirty="0">
                <a:solidFill>
                  <a:schemeClr val="tx1"/>
                </a:solidFill>
                <a:latin typeface="DengXian"/>
                <a:ea typeface="DengXian"/>
                <a:cs typeface="Times New Roman"/>
              </a:rPr>
              <a:t>	</a:t>
            </a:r>
            <a:r>
              <a:rPr lang="zh-CN" altLang="en-US" sz="3200" b="1" kern="100" dirty="0">
                <a:solidFill>
                  <a:srgbClr val="0000FF"/>
                </a:solidFill>
                <a:latin typeface="Calibri"/>
                <a:ea typeface="DengXian"/>
                <a:cs typeface="Times New Roman"/>
              </a:rPr>
              <a:t>一是强调神的同在</a:t>
            </a:r>
            <a:r>
              <a:rPr lang="zh-CN" altLang="en-US" sz="3200" b="1" kern="100" dirty="0">
                <a:solidFill>
                  <a:schemeClr val="tx1"/>
                </a:solidFill>
                <a:latin typeface="Calibri"/>
                <a:ea typeface="DengXian"/>
                <a:cs typeface="Times New Roman"/>
              </a:rPr>
              <a:t>，</a:t>
            </a:r>
            <a:endParaRPr lang="en-CA" sz="3200" b="1" kern="100" dirty="0">
              <a:solidFill>
                <a:schemeClr val="tx1"/>
              </a:solidFill>
              <a:latin typeface="Calibri"/>
              <a:ea typeface="DengXian"/>
              <a:cs typeface="Times New Roman"/>
            </a:endParaRPr>
          </a:p>
          <a:p>
            <a:pPr marL="0" marR="0" indent="800100">
              <a:lnSpc>
                <a:spcPct val="115000"/>
              </a:lnSpc>
              <a:spcBef>
                <a:spcPts val="600"/>
              </a:spcBef>
              <a:spcAft>
                <a:spcPts val="600"/>
              </a:spcAft>
              <a:buNone/>
            </a:pPr>
            <a:r>
              <a:rPr lang="en-US" sz="3200" b="1" kern="100" dirty="0">
                <a:solidFill>
                  <a:schemeClr val="tx1"/>
                </a:solidFill>
                <a:latin typeface="DengXian"/>
                <a:ea typeface="DengXian"/>
                <a:cs typeface="Times New Roman"/>
              </a:rPr>
              <a:t>	</a:t>
            </a:r>
            <a:r>
              <a:rPr lang="zh-CN" altLang="en-US" sz="3200" b="1" kern="100" dirty="0">
                <a:solidFill>
                  <a:srgbClr val="0000FF"/>
                </a:solidFill>
                <a:latin typeface="Calibri"/>
                <a:ea typeface="DengXian"/>
                <a:cs typeface="Times New Roman"/>
              </a:rPr>
              <a:t>二是强调神同在的神圣场所</a:t>
            </a:r>
            <a:r>
              <a:rPr lang="zh-CN" altLang="en-US" sz="3200" b="1" kern="100" dirty="0">
                <a:solidFill>
                  <a:schemeClr val="tx1"/>
                </a:solidFill>
                <a:latin typeface="Calibri"/>
                <a:ea typeface="DengXian"/>
                <a:cs typeface="Times New Roman"/>
              </a:rPr>
              <a:t>。</a:t>
            </a:r>
            <a:endParaRPr lang="en-CA" sz="3200" b="1" kern="100" dirty="0">
              <a:solidFill>
                <a:schemeClr val="tx1"/>
              </a:solidFill>
              <a:latin typeface="Calibri"/>
              <a:ea typeface="DengXian"/>
              <a:cs typeface="Times New Roman"/>
            </a:endParaRPr>
          </a:p>
          <a:p>
            <a:pPr marL="0" marR="0" indent="800100">
              <a:lnSpc>
                <a:spcPct val="115000"/>
              </a:lnSpc>
              <a:spcBef>
                <a:spcPts val="600"/>
              </a:spcBef>
              <a:spcAft>
                <a:spcPts val="600"/>
              </a:spcAft>
              <a:buNone/>
            </a:pPr>
            <a:r>
              <a:rPr lang="en-US" sz="3200" b="1" kern="100" dirty="0">
                <a:solidFill>
                  <a:schemeClr val="tx1"/>
                </a:solidFill>
                <a:latin typeface="DengXian"/>
                <a:ea typeface="DengXian"/>
                <a:cs typeface="Times New Roman"/>
              </a:rPr>
              <a:t> </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14</a:t>
            </a:fld>
            <a:endParaRPr lang="en-US" altLang="zh-CN" dirty="0">
              <a:solidFill>
                <a:srgbClr val="55554A"/>
              </a:solidFill>
            </a:endParaRPr>
          </a:p>
        </p:txBody>
      </p:sp>
    </p:spTree>
    <p:extLst>
      <p:ext uri="{BB962C8B-B14F-4D97-AF65-F5344CB8AC3E}">
        <p14:creationId xmlns:p14="http://schemas.microsoft.com/office/powerpoint/2010/main" val="4765377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3400" y="57150"/>
            <a:ext cx="6705600" cy="1066800"/>
          </a:xfrm>
        </p:spPr>
        <p:txBody>
          <a:bodyPr>
            <a:noAutofit/>
          </a:bodyPr>
          <a:lstStyle/>
          <a:p>
            <a:pPr>
              <a:tabLst>
                <a:tab pos="4457700" algn="l"/>
              </a:tabLst>
            </a:pPr>
            <a:r>
              <a:rPr lang="zh-CN" altLang="en-US" sz="3200" b="1" dirty="0">
                <a:solidFill>
                  <a:srgbClr val="FF0000"/>
                </a:solidFill>
                <a:effectLst/>
                <a:latin typeface="+mn-ea"/>
                <a:cs typeface="Times New Roman"/>
              </a:rPr>
              <a:t>二、新约的敬拜相对旧约的敬拜有何新颖之处</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0"/>
              </a:spcAft>
              <a:buNone/>
            </a:pPr>
            <a:r>
              <a:rPr lang="zh-CN" altLang="en-US" sz="3200" b="1" kern="100" dirty="0">
                <a:solidFill>
                  <a:schemeClr val="tx1"/>
                </a:solidFill>
                <a:latin typeface="Calibri"/>
                <a:ea typeface="DengXian"/>
                <a:cs typeface="Times New Roman"/>
              </a:rPr>
              <a:t>在旧约中，神同在的神圣场所主要有三个：</a:t>
            </a:r>
            <a:endParaRPr lang="en-CA" sz="3200" b="1" kern="100" dirty="0">
              <a:solidFill>
                <a:schemeClr val="tx1"/>
              </a:solidFill>
              <a:latin typeface="Calibri"/>
              <a:ea typeface="DengXian"/>
              <a:cs typeface="Times New Roman"/>
            </a:endParaRPr>
          </a:p>
          <a:p>
            <a:pPr marL="0" indent="800100">
              <a:spcBef>
                <a:spcPts val="600"/>
              </a:spcBef>
              <a:spcAft>
                <a:spcPts val="0"/>
              </a:spcAft>
              <a:buNone/>
            </a:pPr>
            <a:r>
              <a:rPr lang="en-US" altLang="zh-CN" sz="3200" b="1" kern="100" dirty="0">
                <a:solidFill>
                  <a:srgbClr val="2E24FC"/>
                </a:solidFill>
                <a:latin typeface="Calibri"/>
                <a:ea typeface="DengXian"/>
                <a:cs typeface="Times New Roman"/>
              </a:rPr>
              <a:t>1</a:t>
            </a:r>
            <a:r>
              <a:rPr lang="zh-CN" altLang="en-US" sz="3200" b="1" kern="100" dirty="0">
                <a:solidFill>
                  <a:srgbClr val="2E24FC"/>
                </a:solidFill>
                <a:latin typeface="Calibri"/>
                <a:ea typeface="DengXian"/>
                <a:cs typeface="Times New Roman"/>
              </a:rPr>
              <a:t>、伊甸园</a:t>
            </a:r>
            <a:r>
              <a:rPr lang="zh-CN" altLang="en-US" sz="3200" b="1" kern="100" dirty="0">
                <a:solidFill>
                  <a:schemeClr val="tx1"/>
                </a:solidFill>
                <a:latin typeface="Calibri"/>
                <a:ea typeface="DengXian"/>
                <a:cs typeface="Times New Roman"/>
              </a:rPr>
              <a:t>；</a:t>
            </a:r>
            <a:endParaRPr lang="en-CA" sz="3200" b="1" kern="100" dirty="0">
              <a:solidFill>
                <a:schemeClr val="tx1"/>
              </a:solidFill>
              <a:latin typeface="Calibri"/>
              <a:ea typeface="DengXian"/>
              <a:cs typeface="Times New Roman"/>
            </a:endParaRPr>
          </a:p>
          <a:p>
            <a:pPr marL="0" indent="800100">
              <a:spcBef>
                <a:spcPts val="600"/>
              </a:spcBef>
              <a:spcAft>
                <a:spcPts val="0"/>
              </a:spcAft>
              <a:buNone/>
            </a:pPr>
            <a:r>
              <a:rPr lang="en-US" altLang="zh-CN" sz="3200" b="1" kern="100" dirty="0">
                <a:solidFill>
                  <a:srgbClr val="2E24FC"/>
                </a:solidFill>
                <a:latin typeface="Calibri"/>
                <a:ea typeface="DengXian"/>
                <a:cs typeface="Times New Roman"/>
              </a:rPr>
              <a:t>2</a:t>
            </a:r>
            <a:r>
              <a:rPr lang="zh-CN" altLang="en-US" sz="3200" b="1" kern="100" dirty="0">
                <a:solidFill>
                  <a:srgbClr val="2E24FC"/>
                </a:solidFill>
                <a:latin typeface="Calibri"/>
                <a:ea typeface="DengXian"/>
                <a:cs typeface="Times New Roman"/>
              </a:rPr>
              <a:t>、旷野中的会幕</a:t>
            </a:r>
            <a:r>
              <a:rPr lang="zh-CN" altLang="en-US" sz="3200" b="1" kern="100" dirty="0">
                <a:solidFill>
                  <a:schemeClr val="tx1"/>
                </a:solidFill>
                <a:latin typeface="Calibri"/>
                <a:ea typeface="DengXian"/>
                <a:cs typeface="Times New Roman"/>
              </a:rPr>
              <a:t>；</a:t>
            </a:r>
            <a:endParaRPr lang="en-CA" sz="3200" b="1" kern="100" dirty="0">
              <a:solidFill>
                <a:schemeClr val="tx1"/>
              </a:solidFill>
              <a:latin typeface="Calibri"/>
              <a:ea typeface="DengXian"/>
              <a:cs typeface="Times New Roman"/>
            </a:endParaRPr>
          </a:p>
          <a:p>
            <a:pPr marL="0" indent="800100">
              <a:spcBef>
                <a:spcPts val="600"/>
              </a:spcBef>
              <a:spcAft>
                <a:spcPts val="0"/>
              </a:spcAft>
              <a:buNone/>
            </a:pPr>
            <a:r>
              <a:rPr lang="en-US" altLang="zh-CN" sz="3200" b="1" kern="100" dirty="0">
                <a:solidFill>
                  <a:srgbClr val="2E24FC"/>
                </a:solidFill>
                <a:latin typeface="Calibri"/>
                <a:ea typeface="DengXian"/>
                <a:cs typeface="Times New Roman"/>
              </a:rPr>
              <a:t>3</a:t>
            </a:r>
            <a:r>
              <a:rPr lang="zh-CN" altLang="en-US" sz="3200" b="1" kern="100" dirty="0">
                <a:solidFill>
                  <a:srgbClr val="2E24FC"/>
                </a:solidFill>
                <a:latin typeface="Calibri"/>
                <a:ea typeface="DengXian"/>
                <a:cs typeface="Times New Roman"/>
              </a:rPr>
              <a:t>、耶路撒冷的圣殿</a:t>
            </a:r>
            <a:r>
              <a:rPr lang="zh-CN" altLang="en-US" sz="3200" b="1" kern="100" dirty="0">
                <a:solidFill>
                  <a:schemeClr val="tx1"/>
                </a:solidFill>
                <a:latin typeface="Calibri"/>
                <a:ea typeface="DengXian"/>
                <a:cs typeface="Times New Roman"/>
              </a:rPr>
              <a:t>。</a:t>
            </a:r>
            <a:endParaRPr lang="en-CA" sz="3200" b="1" kern="100" dirty="0">
              <a:solidFill>
                <a:schemeClr val="tx1"/>
              </a:solidFill>
              <a:latin typeface="Calibri"/>
              <a:ea typeface="DengXian"/>
              <a:cs typeface="Times New Roman"/>
            </a:endParaRPr>
          </a:p>
          <a:p>
            <a:pPr marL="0" marR="0" indent="800100">
              <a:spcBef>
                <a:spcPts val="600"/>
              </a:spcBef>
              <a:spcAft>
                <a:spcPts val="0"/>
              </a:spcAft>
              <a:buNone/>
            </a:pPr>
            <a:r>
              <a:rPr lang="zh-CN" altLang="en-US" sz="3200" b="1" kern="100" dirty="0">
                <a:solidFill>
                  <a:schemeClr val="tx1"/>
                </a:solidFill>
                <a:latin typeface="Calibri"/>
                <a:ea typeface="DengXian"/>
                <a:cs typeface="Times New Roman"/>
              </a:rPr>
              <a:t>所以，撒玛利亚人认为，基利心山是上帝指定的敬拜之地。而犹太人则坚信耶路撒冷的圣殿才是唯一正统的敬拜场所。</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15</a:t>
            </a:fld>
            <a:endParaRPr lang="en-US" altLang="zh-CN" dirty="0">
              <a:solidFill>
                <a:srgbClr val="55554A"/>
              </a:solidFill>
            </a:endParaRPr>
          </a:p>
        </p:txBody>
      </p:sp>
    </p:spTree>
    <p:extLst>
      <p:ext uri="{BB962C8B-B14F-4D97-AF65-F5344CB8AC3E}">
        <p14:creationId xmlns:p14="http://schemas.microsoft.com/office/powerpoint/2010/main" val="4765377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3400" y="57150"/>
            <a:ext cx="6705600" cy="1066800"/>
          </a:xfrm>
        </p:spPr>
        <p:txBody>
          <a:bodyPr>
            <a:noAutofit/>
          </a:bodyPr>
          <a:lstStyle/>
          <a:p>
            <a:pPr>
              <a:tabLst>
                <a:tab pos="4457700" algn="l"/>
              </a:tabLst>
            </a:pPr>
            <a:r>
              <a:rPr lang="zh-CN" altLang="en-US" sz="3200" b="1" dirty="0">
                <a:solidFill>
                  <a:srgbClr val="FF0000"/>
                </a:solidFill>
                <a:effectLst/>
                <a:latin typeface="+mn-ea"/>
                <a:cs typeface="Times New Roman"/>
              </a:rPr>
              <a:t>二、新约的敬拜相对旧约的敬拜有何新颖之处</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0" y="1123950"/>
            <a:ext cx="9144001" cy="4027394"/>
          </a:xfrm>
        </p:spPr>
        <p:txBody>
          <a:bodyPr/>
          <a:lstStyle/>
          <a:p>
            <a:pPr marL="0" marR="0" indent="800100">
              <a:spcBef>
                <a:spcPts val="600"/>
              </a:spcBef>
              <a:spcAft>
                <a:spcPts val="0"/>
              </a:spcAft>
              <a:buNone/>
            </a:pPr>
            <a:r>
              <a:rPr lang="zh-CN" altLang="en-US" sz="3200" b="1" kern="100" dirty="0">
                <a:solidFill>
                  <a:schemeClr val="tx1"/>
                </a:solidFill>
                <a:latin typeface="Calibri"/>
                <a:ea typeface="DengXian"/>
                <a:cs typeface="Times New Roman"/>
              </a:rPr>
              <a:t>面对这个问题，耶稣给出了一个极具颠覆性的答案。</a:t>
            </a:r>
            <a:endParaRPr lang="en-CA" sz="3200" b="1" kern="100" dirty="0">
              <a:solidFill>
                <a:schemeClr val="tx1"/>
              </a:solidFill>
              <a:latin typeface="Calibri"/>
              <a:ea typeface="DengXian"/>
              <a:cs typeface="Times New Roman"/>
            </a:endParaRPr>
          </a:p>
          <a:p>
            <a:pPr marL="0" marR="0" indent="800100">
              <a:spcBef>
                <a:spcPts val="600"/>
              </a:spcBef>
              <a:spcAft>
                <a:spcPts val="0"/>
              </a:spcAft>
              <a:buNone/>
            </a:pPr>
            <a:r>
              <a:rPr lang="zh-CN" altLang="en-US" sz="3200" b="1" kern="100" dirty="0">
                <a:solidFill>
                  <a:schemeClr val="tx1"/>
                </a:solidFill>
                <a:latin typeface="Calibri"/>
                <a:ea typeface="DengXian"/>
                <a:cs typeface="Times New Roman"/>
              </a:rPr>
              <a:t>耶稣说：</a:t>
            </a:r>
            <a:r>
              <a:rPr lang="zh-CN" altLang="en-US" sz="3200" b="1" kern="100" dirty="0">
                <a:solidFill>
                  <a:srgbClr val="FF0000"/>
                </a:solidFill>
                <a:latin typeface="Calibri"/>
                <a:ea typeface="KaiTi"/>
                <a:cs typeface="Times New Roman"/>
              </a:rPr>
              <a:t>“妇人，你当信我。时候将到，你们拜父，也不在这山上，也不在耶路撒冷。时候将到，如今就是了。那真正拜父的，要用心灵和诚实（按真理）拜祂，因为父要（在寻找）这样的人拜祂。上帝是灵，所以拜祂的，必须用心灵和诚实（按真理）拜祂。”</a:t>
            </a:r>
            <a:r>
              <a:rPr lang="zh-CN" altLang="en-US" sz="3200" b="1" kern="100" dirty="0">
                <a:solidFill>
                  <a:schemeClr val="tx1"/>
                </a:solidFill>
                <a:latin typeface="Calibri"/>
                <a:ea typeface="DengXian"/>
                <a:cs typeface="Times New Roman"/>
              </a:rPr>
              <a:t>（约四</a:t>
            </a:r>
            <a:r>
              <a:rPr lang="en-US" sz="3200" b="1" kern="100" dirty="0">
                <a:solidFill>
                  <a:schemeClr val="tx1"/>
                </a:solidFill>
                <a:latin typeface="DengXian"/>
                <a:ea typeface="DengXian"/>
                <a:cs typeface="Times New Roman"/>
              </a:rPr>
              <a:t>22-24</a:t>
            </a:r>
            <a:r>
              <a:rPr lang="zh-CN" altLang="en-US" sz="3200" b="1" kern="100" dirty="0">
                <a:solidFill>
                  <a:schemeClr val="tx1"/>
                </a:solidFill>
                <a:latin typeface="Calibri"/>
                <a:ea typeface="DengXian"/>
                <a:cs typeface="Times New Roman"/>
              </a:rPr>
              <a:t>）</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16</a:t>
            </a:fld>
            <a:endParaRPr lang="en-US" altLang="zh-CN" dirty="0">
              <a:solidFill>
                <a:srgbClr val="55554A"/>
              </a:solidFill>
            </a:endParaRPr>
          </a:p>
        </p:txBody>
      </p:sp>
    </p:spTree>
    <p:extLst>
      <p:ext uri="{BB962C8B-B14F-4D97-AF65-F5344CB8AC3E}">
        <p14:creationId xmlns:p14="http://schemas.microsoft.com/office/powerpoint/2010/main" val="4765377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3400" y="57150"/>
            <a:ext cx="6705600" cy="1066800"/>
          </a:xfrm>
        </p:spPr>
        <p:txBody>
          <a:bodyPr>
            <a:noAutofit/>
          </a:bodyPr>
          <a:lstStyle/>
          <a:p>
            <a:pPr>
              <a:tabLst>
                <a:tab pos="4457700" algn="l"/>
              </a:tabLst>
            </a:pPr>
            <a:r>
              <a:rPr lang="zh-CN" altLang="en-US" sz="3200" b="1" dirty="0">
                <a:solidFill>
                  <a:srgbClr val="FF0000"/>
                </a:solidFill>
                <a:effectLst/>
                <a:latin typeface="+mn-ea"/>
                <a:cs typeface="Times New Roman"/>
              </a:rPr>
              <a:t>二、新约的敬拜相对旧约的敬拜有何新颖之处</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76350"/>
            <a:ext cx="9144000" cy="3874994"/>
          </a:xfrm>
        </p:spPr>
        <p:txBody>
          <a:bodyPr/>
          <a:lstStyle/>
          <a:p>
            <a:pPr marL="0" marR="0" indent="800100">
              <a:lnSpc>
                <a:spcPct val="114000"/>
              </a:lnSpc>
              <a:spcBef>
                <a:spcPts val="600"/>
              </a:spcBef>
              <a:spcAft>
                <a:spcPts val="600"/>
              </a:spcAft>
              <a:buNone/>
            </a:pPr>
            <a:r>
              <a:rPr lang="zh-CN" altLang="en-US" sz="3200" b="1" kern="100" dirty="0">
                <a:solidFill>
                  <a:schemeClr val="tx1"/>
                </a:solidFill>
                <a:latin typeface="Calibri"/>
                <a:ea typeface="DengXian"/>
                <a:cs typeface="Times New Roman"/>
              </a:rPr>
              <a:t> 耶稣的回答强调了一个要点：</a:t>
            </a:r>
            <a:br>
              <a:rPr lang="en-US" altLang="zh-CN" sz="3200" b="1" kern="100" dirty="0">
                <a:solidFill>
                  <a:schemeClr val="tx1"/>
                </a:solidFill>
                <a:latin typeface="Calibri"/>
                <a:ea typeface="DengXian"/>
                <a:cs typeface="Times New Roman"/>
              </a:rPr>
            </a:br>
            <a:r>
              <a:rPr lang="en-US" altLang="zh-CN" sz="3200" b="1" kern="100" dirty="0">
                <a:solidFill>
                  <a:schemeClr val="tx1"/>
                </a:solidFill>
                <a:latin typeface="Calibri"/>
                <a:ea typeface="DengXian"/>
                <a:cs typeface="Times New Roman"/>
              </a:rPr>
              <a:t>	</a:t>
            </a:r>
            <a:r>
              <a:rPr lang="zh-CN" altLang="en-US" sz="3200" b="1" kern="100" dirty="0">
                <a:solidFill>
                  <a:srgbClr val="2E24FC"/>
                </a:solidFill>
                <a:latin typeface="Calibri"/>
                <a:ea typeface="DengXian"/>
                <a:cs typeface="Times New Roman"/>
              </a:rPr>
              <a:t>新约带来了一个敬拜方式上的根本性改变</a:t>
            </a:r>
            <a:r>
              <a:rPr lang="zh-CN" altLang="en-US" sz="3200" b="1" kern="100" dirty="0">
                <a:solidFill>
                  <a:schemeClr val="tx1"/>
                </a:solidFill>
                <a:latin typeface="Calibri"/>
                <a:ea typeface="DengXian"/>
                <a:cs typeface="Times New Roman"/>
              </a:rPr>
              <a:t>：</a:t>
            </a:r>
            <a:r>
              <a:rPr lang="en-US" altLang="zh-CN" sz="3200" b="1" kern="100" dirty="0">
                <a:solidFill>
                  <a:schemeClr val="tx1"/>
                </a:solidFill>
                <a:latin typeface="Calibri"/>
                <a:ea typeface="DengXian"/>
                <a:cs typeface="Times New Roman"/>
              </a:rPr>
              <a:t>	</a:t>
            </a:r>
            <a:r>
              <a:rPr lang="zh-CN" altLang="en-US" sz="3200" b="1" kern="100" dirty="0">
                <a:solidFill>
                  <a:schemeClr val="tx1"/>
                </a:solidFill>
                <a:latin typeface="Calibri"/>
                <a:ea typeface="DengXian"/>
                <a:cs typeface="Times New Roman"/>
              </a:rPr>
              <a:t>旧约时期极为重视的神圣场所变得不那么重要了。</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17</a:t>
            </a:fld>
            <a:endParaRPr lang="en-US" altLang="zh-CN" dirty="0">
              <a:solidFill>
                <a:srgbClr val="55554A"/>
              </a:solidFill>
            </a:endParaRPr>
          </a:p>
        </p:txBody>
      </p:sp>
    </p:spTree>
    <p:extLst>
      <p:ext uri="{BB962C8B-B14F-4D97-AF65-F5344CB8AC3E}">
        <p14:creationId xmlns:p14="http://schemas.microsoft.com/office/powerpoint/2010/main" val="4765377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3400" y="57150"/>
            <a:ext cx="6705600" cy="1066800"/>
          </a:xfrm>
        </p:spPr>
        <p:txBody>
          <a:bodyPr>
            <a:noAutofit/>
          </a:bodyPr>
          <a:lstStyle/>
          <a:p>
            <a:pPr>
              <a:tabLst>
                <a:tab pos="4457700" algn="l"/>
              </a:tabLst>
            </a:pPr>
            <a:r>
              <a:rPr lang="zh-CN" altLang="en-US" sz="3200" b="1" dirty="0">
                <a:solidFill>
                  <a:srgbClr val="FF0000"/>
                </a:solidFill>
                <a:effectLst/>
                <a:latin typeface="+mn-ea"/>
                <a:cs typeface="Times New Roman"/>
              </a:rPr>
              <a:t>二、新约的敬拜相对旧约的敬拜有何新颖之处</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这种改变是如何发生的呢？它主要是由什么引起的呢？带来新约敬拜方式的根本性改变的原因主要有两个：</a:t>
            </a:r>
            <a:endParaRPr lang="en-CA" sz="3200" b="1" kern="100" dirty="0">
              <a:solidFill>
                <a:schemeClr val="tx1"/>
              </a:solidFill>
              <a:latin typeface="Calibri"/>
              <a:ea typeface="DengXian"/>
              <a:cs typeface="Times New Roman"/>
            </a:endParaRPr>
          </a:p>
          <a:p>
            <a:pPr marL="0" marR="0" indent="800100">
              <a:lnSpc>
                <a:spcPct val="115000"/>
              </a:lnSpc>
              <a:spcBef>
                <a:spcPts val="600"/>
              </a:spcBef>
              <a:spcAft>
                <a:spcPts val="600"/>
              </a:spcAft>
              <a:buNone/>
            </a:pPr>
            <a:r>
              <a:rPr lang="zh-CN" altLang="en-US" sz="3200" b="1" kern="100" dirty="0">
                <a:solidFill>
                  <a:srgbClr val="2E24FC"/>
                </a:solidFill>
                <a:latin typeface="Calibri"/>
                <a:ea typeface="DengXian"/>
                <a:cs typeface="Times New Roman"/>
              </a:rPr>
              <a:t>一是耶稣基督道成肉身；</a:t>
            </a:r>
            <a:endParaRPr lang="en-CA" sz="3200" b="1" kern="100" dirty="0">
              <a:solidFill>
                <a:srgbClr val="2E24FC"/>
              </a:solidFill>
              <a:latin typeface="Calibri"/>
              <a:ea typeface="DengXian"/>
              <a:cs typeface="Times New Roman"/>
            </a:endParaRPr>
          </a:p>
          <a:p>
            <a:pPr marL="0" marR="0" indent="800100">
              <a:lnSpc>
                <a:spcPct val="115000"/>
              </a:lnSpc>
              <a:spcBef>
                <a:spcPts val="600"/>
              </a:spcBef>
              <a:spcAft>
                <a:spcPts val="600"/>
              </a:spcAft>
              <a:buNone/>
            </a:pPr>
            <a:r>
              <a:rPr lang="zh-CN" altLang="en-US" sz="3200" b="1" kern="100" dirty="0">
                <a:solidFill>
                  <a:srgbClr val="2E24FC"/>
                </a:solidFill>
                <a:latin typeface="Calibri"/>
                <a:ea typeface="DengXian"/>
                <a:cs typeface="Times New Roman"/>
              </a:rPr>
              <a:t>二是五旬节圣灵的降临。</a:t>
            </a:r>
            <a:endParaRPr lang="en-CA" sz="3200" b="1" kern="100" dirty="0">
              <a:solidFill>
                <a:srgbClr val="2E24FC"/>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18</a:t>
            </a:fld>
            <a:endParaRPr lang="en-US" altLang="zh-CN" dirty="0">
              <a:solidFill>
                <a:srgbClr val="55554A"/>
              </a:solidFill>
            </a:endParaRPr>
          </a:p>
        </p:txBody>
      </p:sp>
    </p:spTree>
    <p:extLst>
      <p:ext uri="{BB962C8B-B14F-4D97-AF65-F5344CB8AC3E}">
        <p14:creationId xmlns:p14="http://schemas.microsoft.com/office/powerpoint/2010/main" val="4765377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3400" y="57150"/>
            <a:ext cx="6705600" cy="1066800"/>
          </a:xfrm>
        </p:spPr>
        <p:txBody>
          <a:bodyPr>
            <a:noAutofit/>
          </a:bodyPr>
          <a:lstStyle/>
          <a:p>
            <a:pPr>
              <a:tabLst>
                <a:tab pos="4457700" algn="l"/>
              </a:tabLst>
            </a:pPr>
            <a:r>
              <a:rPr lang="zh-CN" altLang="en-US" sz="3200" b="1" dirty="0">
                <a:solidFill>
                  <a:srgbClr val="FF0000"/>
                </a:solidFill>
                <a:effectLst/>
                <a:latin typeface="+mn-ea"/>
                <a:cs typeface="Times New Roman"/>
              </a:rPr>
              <a:t>二、新约的敬拜相对旧约的敬拜有何新颖之处</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spcBef>
                <a:spcPts val="0"/>
              </a:spcBef>
              <a:spcAft>
                <a:spcPts val="0"/>
              </a:spcAft>
              <a:buNone/>
            </a:pPr>
            <a:r>
              <a:rPr lang="en-US" altLang="zh-CN" sz="3200" b="1" kern="100" dirty="0">
                <a:solidFill>
                  <a:schemeClr val="tx1"/>
                </a:solidFill>
                <a:latin typeface="Calibri"/>
                <a:ea typeface="DengXian"/>
                <a:cs typeface="Times New Roman"/>
              </a:rPr>
              <a:t>	</a:t>
            </a:r>
            <a:r>
              <a:rPr lang="zh-CN" altLang="en-US" sz="3200" b="1" kern="100" dirty="0">
                <a:solidFill>
                  <a:schemeClr val="tx1"/>
                </a:solidFill>
                <a:latin typeface="Calibri"/>
                <a:ea typeface="DengXian"/>
                <a:cs typeface="Times New Roman"/>
              </a:rPr>
              <a:t>（一）新约的敬拜新在何处？</a:t>
            </a:r>
            <a:endParaRPr lang="en-CA" sz="3200" b="1" kern="100" dirty="0">
              <a:solidFill>
                <a:schemeClr val="tx1"/>
              </a:solidFill>
              <a:latin typeface="Calibri"/>
              <a:ea typeface="DengXian"/>
              <a:cs typeface="Times New Roman"/>
            </a:endParaRPr>
          </a:p>
          <a:p>
            <a:pPr marL="0" marR="0" indent="0">
              <a:spcBef>
                <a:spcPts val="0"/>
              </a:spcBef>
              <a:spcAft>
                <a:spcPts val="0"/>
              </a:spcAft>
              <a:buNone/>
            </a:pPr>
            <a:r>
              <a:rPr lang="en-US" sz="3200" kern="100" dirty="0">
                <a:solidFill>
                  <a:schemeClr val="tx1"/>
                </a:solidFill>
                <a:latin typeface="DengXian"/>
                <a:ea typeface="DengXian"/>
                <a:cs typeface="Times New Roman"/>
              </a:rPr>
              <a:t>	</a:t>
            </a:r>
            <a:r>
              <a:rPr lang="en-US" sz="3200" b="1" kern="100" dirty="0">
                <a:solidFill>
                  <a:srgbClr val="2E24FC"/>
                </a:solidFill>
                <a:latin typeface="DengXian"/>
                <a:ea typeface="DengXian"/>
                <a:cs typeface="Times New Roman"/>
              </a:rPr>
              <a:t>1</a:t>
            </a:r>
            <a:r>
              <a:rPr lang="zh-CN" altLang="en-US" sz="3200" b="1" kern="100" dirty="0">
                <a:solidFill>
                  <a:srgbClr val="2E24FC"/>
                </a:solidFill>
                <a:latin typeface="Calibri"/>
                <a:ea typeface="DengXian"/>
                <a:cs typeface="Times New Roman"/>
              </a:rPr>
              <a:t>、道成肉身</a:t>
            </a:r>
            <a:endParaRPr lang="en-CA" sz="3200" b="1" kern="100" dirty="0">
              <a:solidFill>
                <a:srgbClr val="2E24FC"/>
              </a:solidFill>
              <a:latin typeface="Calibri"/>
              <a:ea typeface="DengXian"/>
              <a:cs typeface="Times New Roman"/>
            </a:endParaRPr>
          </a:p>
          <a:p>
            <a:pPr marL="0" marR="0" indent="800100">
              <a:spcBef>
                <a:spcPts val="0"/>
              </a:spcBef>
              <a:spcAft>
                <a:spcPts val="0"/>
              </a:spcAft>
              <a:buNone/>
            </a:pPr>
            <a:r>
              <a:rPr lang="zh-CN" altLang="en-US" sz="3200" b="1" kern="100" dirty="0">
                <a:solidFill>
                  <a:schemeClr val="tx1"/>
                </a:solidFill>
                <a:latin typeface="Calibri"/>
                <a:ea typeface="DengXian"/>
                <a:cs typeface="Times New Roman"/>
              </a:rPr>
              <a:t>约一</a:t>
            </a:r>
            <a:r>
              <a:rPr lang="en-US" sz="3200" b="1" kern="100" dirty="0">
                <a:solidFill>
                  <a:schemeClr val="tx1"/>
                </a:solidFill>
                <a:latin typeface="DengXian"/>
                <a:ea typeface="DengXian"/>
                <a:cs typeface="Times New Roman"/>
              </a:rPr>
              <a:t>14</a:t>
            </a:r>
            <a:r>
              <a:rPr lang="zh-CN" altLang="en-US" sz="3200" b="1" kern="100" dirty="0">
                <a:solidFill>
                  <a:schemeClr val="tx1"/>
                </a:solidFill>
                <a:latin typeface="Calibri"/>
                <a:ea typeface="DengXian"/>
                <a:cs typeface="Times New Roman"/>
              </a:rPr>
              <a:t>上：</a:t>
            </a:r>
            <a:r>
              <a:rPr lang="zh-CN" altLang="en-US" sz="3200" b="1" kern="100" dirty="0">
                <a:solidFill>
                  <a:srgbClr val="FF0000"/>
                </a:solidFill>
                <a:latin typeface="Calibri"/>
                <a:ea typeface="KaiTi"/>
                <a:cs typeface="Times New Roman"/>
              </a:rPr>
              <a:t>“道成了肉身，支搭帐幕在我们当中，充充满满地有恩典、有真理”。</a:t>
            </a:r>
            <a:endParaRPr lang="en-CA" sz="3200" kern="100" dirty="0">
              <a:solidFill>
                <a:srgbClr val="FF0000"/>
              </a:solidFill>
              <a:latin typeface="Calibri"/>
              <a:ea typeface="DengXian"/>
              <a:cs typeface="Times New Roman"/>
            </a:endParaRPr>
          </a:p>
          <a:p>
            <a:pPr marL="0" marR="0" indent="800100">
              <a:spcBef>
                <a:spcPts val="0"/>
              </a:spcBef>
              <a:spcAft>
                <a:spcPts val="0"/>
              </a:spcAft>
              <a:buNone/>
            </a:pPr>
            <a:r>
              <a:rPr lang="zh-CN" altLang="en-US" sz="3200" b="1" kern="100" dirty="0">
                <a:solidFill>
                  <a:schemeClr val="tx1"/>
                </a:solidFill>
                <a:latin typeface="Calibri"/>
                <a:ea typeface="DengXian"/>
                <a:cs typeface="Times New Roman"/>
              </a:rPr>
              <a:t>通俗地说就是：耶稣变成了肉身，在我们当中支搭了会幕。这意味着：神不再住在一个物质的建筑物里，祂直接成了一个活生生的人，进入了时间、空间、人类的历史和文化当中</a:t>
            </a:r>
            <a:r>
              <a:rPr lang="zh-CN" altLang="en-US" sz="3200" b="1" kern="0" dirty="0">
                <a:solidFill>
                  <a:schemeClr val="tx1"/>
                </a:solidFill>
                <a:latin typeface="Calibri"/>
                <a:ea typeface="DengXian"/>
                <a:cs typeface="Times New Roman"/>
              </a:rPr>
              <a:t>。</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19</a:t>
            </a:fld>
            <a:endParaRPr lang="en-US" altLang="zh-CN" dirty="0">
              <a:solidFill>
                <a:srgbClr val="55554A"/>
              </a:solidFill>
            </a:endParaRPr>
          </a:p>
        </p:txBody>
      </p:sp>
    </p:spTree>
    <p:extLst>
      <p:ext uri="{BB962C8B-B14F-4D97-AF65-F5344CB8AC3E}">
        <p14:creationId xmlns:p14="http://schemas.microsoft.com/office/powerpoint/2010/main" val="476537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00150"/>
            <a:ext cx="9144000" cy="3943349"/>
          </a:xfrm>
        </p:spPr>
        <p:txBody>
          <a:bodyPr/>
          <a:lstStyle/>
          <a:p>
            <a:pPr marL="0" indent="0">
              <a:buNone/>
            </a:pPr>
            <a:r>
              <a:rPr lang="en-US" altLang="zh-CN" sz="3600" b="1" kern="100" dirty="0">
                <a:solidFill>
                  <a:schemeClr val="tx1"/>
                </a:solidFill>
                <a:latin typeface="Calibri"/>
                <a:ea typeface="DengXian"/>
                <a:cs typeface="Times New Roman"/>
              </a:rPr>
              <a:t>	</a:t>
            </a:r>
            <a:r>
              <a:rPr lang="zh-CN" altLang="en-US" sz="3600" b="1" kern="100" dirty="0">
                <a:solidFill>
                  <a:schemeClr val="tx1"/>
                </a:solidFill>
                <a:latin typeface="Calibri"/>
                <a:ea typeface="DengXian"/>
                <a:cs typeface="Times New Roman"/>
              </a:rPr>
              <a:t>约四</a:t>
            </a:r>
            <a:r>
              <a:rPr lang="en-US" sz="3600" b="1" kern="100" dirty="0">
                <a:solidFill>
                  <a:schemeClr val="tx1"/>
                </a:solidFill>
                <a:latin typeface="DengXian"/>
                <a:ea typeface="DengXian"/>
                <a:cs typeface="Times New Roman"/>
              </a:rPr>
              <a:t>23-24</a:t>
            </a:r>
            <a:r>
              <a:rPr lang="zh-CN" altLang="en-US" sz="3600" b="1" kern="100" dirty="0">
                <a:solidFill>
                  <a:schemeClr val="tx1"/>
                </a:solidFill>
                <a:latin typeface="Calibri"/>
                <a:ea typeface="KaiTi"/>
                <a:cs typeface="Times New Roman"/>
              </a:rPr>
              <a:t>：</a:t>
            </a:r>
            <a:endParaRPr lang="en-US" altLang="zh-CN" sz="3600" b="1" kern="100" dirty="0">
              <a:solidFill>
                <a:schemeClr val="tx1"/>
              </a:solidFill>
              <a:latin typeface="Calibri"/>
              <a:ea typeface="KaiTi"/>
              <a:cs typeface="Times New Roman"/>
            </a:endParaRPr>
          </a:p>
          <a:p>
            <a:pPr marL="0" indent="0">
              <a:buNone/>
            </a:pPr>
            <a:r>
              <a:rPr lang="en-US" altLang="zh-CN" sz="3600" b="1" kern="100" dirty="0">
                <a:solidFill>
                  <a:srgbClr val="FF0000"/>
                </a:solidFill>
                <a:latin typeface="Calibri"/>
                <a:ea typeface="KaiTi"/>
                <a:cs typeface="Times New Roman"/>
              </a:rPr>
              <a:t>	</a:t>
            </a:r>
            <a:r>
              <a:rPr lang="zh-CN" altLang="en-US" sz="3600" b="1" kern="100" dirty="0">
                <a:solidFill>
                  <a:srgbClr val="FF0000"/>
                </a:solidFill>
                <a:latin typeface="Calibri"/>
                <a:ea typeface="KaiTi"/>
                <a:cs typeface="Times New Roman"/>
              </a:rPr>
              <a:t>“‘时候将到，现在就是了，那真正拜父的，要用心灵和诚实（按真理）拜祂，因为父要（在寻找）这样的人拜祂。’神是个灵，所以拜祂的，必须用心灵和诚实（按真理）拜祂。”</a:t>
            </a:r>
            <a:endParaRPr lang="en-CA" sz="3600" b="1" kern="100" dirty="0">
              <a:solidFill>
                <a:srgbClr val="FF0000"/>
              </a:solidFill>
              <a:latin typeface="Calibri"/>
              <a:ea typeface="DengXian"/>
              <a:cs typeface="Times New Roman"/>
            </a:endParaRPr>
          </a:p>
          <a:p>
            <a:pPr marL="0" indent="0">
              <a:buNone/>
            </a:pPr>
            <a:endParaRPr lang="en-CA" dirty="0"/>
          </a:p>
        </p:txBody>
      </p:sp>
      <p:sp>
        <p:nvSpPr>
          <p:cNvPr id="4" name="Slide Number Placeholder 3"/>
          <p:cNvSpPr>
            <a:spLocks noGrp="1"/>
          </p:cNvSpPr>
          <p:nvPr>
            <p:ph type="sldNum" sz="quarter" idx="12"/>
          </p:nvPr>
        </p:nvSpPr>
        <p:spPr/>
        <p:txBody>
          <a:bodyPr/>
          <a:lstStyle/>
          <a:p>
            <a:pPr>
              <a:defRPr/>
            </a:pPr>
            <a:fld id="{8A8D9E91-53C4-4B6F-B0E4-0BD86C09558B}" type="slidenum">
              <a:rPr lang="en-US" altLang="zh-CN" smtClean="0">
                <a:solidFill>
                  <a:srgbClr val="55554A"/>
                </a:solidFill>
              </a:rPr>
              <a:t>2</a:t>
            </a:fld>
            <a:endParaRPr lang="en-US" altLang="zh-CN">
              <a:solidFill>
                <a:srgbClr val="55554A"/>
              </a:solidFill>
            </a:endParaRPr>
          </a:p>
        </p:txBody>
      </p:sp>
    </p:spTree>
    <p:extLst>
      <p:ext uri="{BB962C8B-B14F-4D97-AF65-F5344CB8AC3E}">
        <p14:creationId xmlns:p14="http://schemas.microsoft.com/office/powerpoint/2010/main" val="21192426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3400" y="57150"/>
            <a:ext cx="6705600" cy="1066800"/>
          </a:xfrm>
        </p:spPr>
        <p:txBody>
          <a:bodyPr>
            <a:noAutofit/>
          </a:bodyPr>
          <a:lstStyle/>
          <a:p>
            <a:pPr>
              <a:tabLst>
                <a:tab pos="4457700" algn="l"/>
              </a:tabLst>
            </a:pPr>
            <a:r>
              <a:rPr lang="zh-CN" altLang="en-US" sz="3200" b="1" dirty="0">
                <a:solidFill>
                  <a:srgbClr val="FF0000"/>
                </a:solidFill>
                <a:effectLst/>
                <a:latin typeface="+mn-ea"/>
                <a:cs typeface="Times New Roman"/>
              </a:rPr>
              <a:t>二、新约的敬拜相对旧约的敬拜有何新颖之处</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spcBef>
                <a:spcPts val="0"/>
              </a:spcBef>
              <a:spcAft>
                <a:spcPts val="0"/>
              </a:spcAft>
              <a:buNone/>
            </a:pPr>
            <a:r>
              <a:rPr lang="en-US" sz="3000" kern="0" dirty="0">
                <a:solidFill>
                  <a:schemeClr val="tx1"/>
                </a:solidFill>
                <a:latin typeface="DengXian"/>
                <a:ea typeface="DengXian"/>
                <a:cs typeface="Times New Roman"/>
              </a:rPr>
              <a:t>	</a:t>
            </a:r>
            <a:r>
              <a:rPr lang="en-US" sz="3000" b="1" kern="0" dirty="0">
                <a:solidFill>
                  <a:srgbClr val="2E24FC"/>
                </a:solidFill>
                <a:latin typeface="DengXian"/>
                <a:ea typeface="DengXian"/>
                <a:cs typeface="Times New Roman"/>
              </a:rPr>
              <a:t>2</a:t>
            </a:r>
            <a:r>
              <a:rPr lang="zh-CN" altLang="en-US" sz="3000" b="1" kern="0" dirty="0">
                <a:solidFill>
                  <a:srgbClr val="2E24FC"/>
                </a:solidFill>
                <a:latin typeface="Calibri"/>
                <a:ea typeface="DengXian"/>
                <a:cs typeface="Times New Roman"/>
              </a:rPr>
              <a:t>、新约的应许：圣灵的内住与更新</a:t>
            </a:r>
            <a:endParaRPr lang="en-CA" sz="3000" b="1" kern="100" dirty="0">
              <a:solidFill>
                <a:srgbClr val="2E24FC"/>
              </a:solidFill>
              <a:latin typeface="Calibri"/>
              <a:ea typeface="DengXian"/>
              <a:cs typeface="Times New Roman"/>
            </a:endParaRPr>
          </a:p>
          <a:p>
            <a:pPr marL="0" marR="0" indent="742950">
              <a:spcBef>
                <a:spcPts val="0"/>
              </a:spcBef>
              <a:spcAft>
                <a:spcPts val="0"/>
              </a:spcAft>
              <a:buNone/>
            </a:pPr>
            <a:r>
              <a:rPr lang="zh-CN" altLang="en-US" sz="3000" b="1" kern="0" dirty="0">
                <a:solidFill>
                  <a:schemeClr val="tx1"/>
                </a:solidFill>
                <a:latin typeface="Calibri"/>
                <a:ea typeface="DengXian"/>
                <a:cs typeface="Times New Roman"/>
              </a:rPr>
              <a:t>耶三十一</a:t>
            </a:r>
            <a:r>
              <a:rPr lang="en-US" sz="3000" b="1" kern="0" dirty="0">
                <a:solidFill>
                  <a:schemeClr val="tx1"/>
                </a:solidFill>
                <a:latin typeface="DengXian"/>
                <a:ea typeface="DengXian"/>
                <a:cs typeface="Times New Roman"/>
              </a:rPr>
              <a:t>33-34</a:t>
            </a:r>
            <a:r>
              <a:rPr lang="zh-CN" altLang="en-US" sz="3000" b="1" kern="0" dirty="0">
                <a:solidFill>
                  <a:schemeClr val="tx1"/>
                </a:solidFill>
                <a:latin typeface="Calibri"/>
                <a:ea typeface="DengXian"/>
                <a:cs typeface="Times New Roman"/>
              </a:rPr>
              <a:t>：</a:t>
            </a:r>
            <a:r>
              <a:rPr lang="zh-CN" altLang="en-US" sz="3000" b="1" kern="0" dirty="0">
                <a:solidFill>
                  <a:srgbClr val="FF0000"/>
                </a:solidFill>
                <a:latin typeface="Calibri"/>
                <a:ea typeface="KaiTi"/>
                <a:cs typeface="Times New Roman"/>
              </a:rPr>
              <a:t>“耶和华说：‘那些日子以后，我与以色列家所立的约，乃是这样：我要将我的律法放在他们里面，写在他们心上。我要作他们的神，他们要作我的子民。他们各人不再教导自己邻舍和自己的弟兄说：‘你该认识耶和华。’因为他们从最小的，到至大的，都必认识我。我要赦免他们的罪孽，不再记念他们的罪恶。这是耶和华说的。’”</a:t>
            </a:r>
            <a:endParaRPr lang="en-CA" sz="3000" kern="100" dirty="0">
              <a:solidFill>
                <a:srgbClr val="FF0000"/>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20</a:t>
            </a:fld>
            <a:endParaRPr lang="en-US" altLang="zh-CN" dirty="0">
              <a:solidFill>
                <a:srgbClr val="55554A"/>
              </a:solidFill>
            </a:endParaRPr>
          </a:p>
        </p:txBody>
      </p:sp>
    </p:spTree>
    <p:extLst>
      <p:ext uri="{BB962C8B-B14F-4D97-AF65-F5344CB8AC3E}">
        <p14:creationId xmlns:p14="http://schemas.microsoft.com/office/powerpoint/2010/main" val="4765377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3400" y="57150"/>
            <a:ext cx="6705600" cy="1066800"/>
          </a:xfrm>
        </p:spPr>
        <p:txBody>
          <a:bodyPr>
            <a:noAutofit/>
          </a:bodyPr>
          <a:lstStyle/>
          <a:p>
            <a:pPr>
              <a:tabLst>
                <a:tab pos="4457700" algn="l"/>
              </a:tabLst>
            </a:pPr>
            <a:r>
              <a:rPr lang="zh-CN" altLang="en-US" sz="3200" b="1" dirty="0">
                <a:solidFill>
                  <a:srgbClr val="FF0000"/>
                </a:solidFill>
                <a:effectLst/>
                <a:latin typeface="+mn-ea"/>
                <a:cs typeface="Times New Roman"/>
              </a:rPr>
              <a:t>二、新约的敬拜相对旧约的敬拜有何新颖之处</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indent="857250">
              <a:lnSpc>
                <a:spcPct val="115000"/>
              </a:lnSpc>
              <a:spcBef>
                <a:spcPts val="600"/>
              </a:spcBef>
              <a:spcAft>
                <a:spcPts val="600"/>
              </a:spcAft>
              <a:buNone/>
            </a:pPr>
            <a:r>
              <a:rPr lang="zh-CN" altLang="en-US" sz="3200" b="1" kern="0" dirty="0">
                <a:solidFill>
                  <a:schemeClr val="tx1"/>
                </a:solidFill>
                <a:latin typeface="Calibri"/>
                <a:ea typeface="DengXian"/>
                <a:cs typeface="Times New Roman"/>
              </a:rPr>
              <a:t>结三十六</a:t>
            </a:r>
            <a:r>
              <a:rPr lang="en-US" sz="3200" b="1" kern="0" dirty="0">
                <a:solidFill>
                  <a:schemeClr val="tx1"/>
                </a:solidFill>
                <a:latin typeface="DengXian"/>
                <a:ea typeface="DengXian"/>
                <a:cs typeface="Times New Roman"/>
              </a:rPr>
              <a:t>26-27</a:t>
            </a:r>
            <a:r>
              <a:rPr lang="zh-CN" altLang="en-US" sz="3200" b="1" kern="0" dirty="0">
                <a:solidFill>
                  <a:schemeClr val="tx1"/>
                </a:solidFill>
                <a:latin typeface="Calibri"/>
                <a:ea typeface="DengXian"/>
                <a:cs typeface="Times New Roman"/>
              </a:rPr>
              <a:t>：</a:t>
            </a:r>
            <a:r>
              <a:rPr lang="zh-CN" altLang="en-US" sz="3200" b="1" kern="0" dirty="0">
                <a:solidFill>
                  <a:srgbClr val="FF0000"/>
                </a:solidFill>
                <a:latin typeface="Calibri"/>
                <a:ea typeface="KaiTi"/>
                <a:cs typeface="Times New Roman"/>
              </a:rPr>
              <a:t>“我也要赐给你们一个新心，将新灵放在你们里面。又从你们的肉体中除掉石心，赐给你们肉心。我必将我的灵，放在你们里面，使你们顺从我的律例，谨守遵行我的典章。”</a:t>
            </a:r>
            <a:endParaRPr lang="en-CA" sz="3200" kern="100" dirty="0">
              <a:solidFill>
                <a:srgbClr val="FF0000"/>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21</a:t>
            </a:fld>
            <a:endParaRPr lang="en-US" altLang="zh-CN" dirty="0">
              <a:solidFill>
                <a:srgbClr val="55554A"/>
              </a:solidFill>
            </a:endParaRPr>
          </a:p>
        </p:txBody>
      </p:sp>
    </p:spTree>
    <p:extLst>
      <p:ext uri="{BB962C8B-B14F-4D97-AF65-F5344CB8AC3E}">
        <p14:creationId xmlns:p14="http://schemas.microsoft.com/office/powerpoint/2010/main" val="4765377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3400" y="57150"/>
            <a:ext cx="6705600" cy="1066800"/>
          </a:xfrm>
        </p:spPr>
        <p:txBody>
          <a:bodyPr>
            <a:noAutofit/>
          </a:bodyPr>
          <a:lstStyle/>
          <a:p>
            <a:pPr>
              <a:tabLst>
                <a:tab pos="4457700" algn="l"/>
              </a:tabLst>
            </a:pPr>
            <a:r>
              <a:rPr lang="zh-CN" altLang="en-US" sz="3200" b="1" dirty="0">
                <a:solidFill>
                  <a:srgbClr val="FF0000"/>
                </a:solidFill>
                <a:effectLst/>
                <a:latin typeface="+mn-ea"/>
                <a:cs typeface="Times New Roman"/>
              </a:rPr>
              <a:t>二、新约的敬拜相对旧约的敬拜有何新颖之处</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600"/>
              </a:spcAft>
              <a:buNone/>
            </a:pPr>
            <a:r>
              <a:rPr lang="zh-CN" altLang="en-US" sz="3200" b="1" kern="0" dirty="0">
                <a:solidFill>
                  <a:schemeClr val="tx1"/>
                </a:solidFill>
                <a:latin typeface="Calibri"/>
                <a:ea typeface="DengXian"/>
                <a:cs typeface="Times New Roman"/>
              </a:rPr>
              <a:t>随著耶稣的道成肉身和圣灵在五旬节的降临，神的同在不再局限于耶路撒冷的物质圣殿，而是内住在由信徒组成的教会</a:t>
            </a:r>
            <a:r>
              <a:rPr lang="en-US" altLang="zh-CN" sz="3200" b="1" kern="0" dirty="0">
                <a:solidFill>
                  <a:schemeClr val="tx1"/>
                </a:solidFill>
                <a:latin typeface="Calibri"/>
                <a:ea typeface="DengXian"/>
                <a:cs typeface="Times New Roman"/>
              </a:rPr>
              <a:t>——</a:t>
            </a:r>
            <a:r>
              <a:rPr lang="zh-CN" altLang="en-US" sz="3200" b="1" kern="0" dirty="0">
                <a:solidFill>
                  <a:schemeClr val="tx1"/>
                </a:solidFill>
                <a:latin typeface="Calibri"/>
                <a:ea typeface="DengXian"/>
                <a:cs typeface="Times New Roman"/>
              </a:rPr>
              <a:t>基督的身体</a:t>
            </a:r>
            <a:r>
              <a:rPr lang="en-US" altLang="zh-CN" sz="3200" b="1" kern="0" dirty="0">
                <a:solidFill>
                  <a:schemeClr val="tx1"/>
                </a:solidFill>
                <a:latin typeface="Calibri"/>
                <a:ea typeface="DengXian"/>
                <a:cs typeface="Times New Roman"/>
              </a:rPr>
              <a:t>——</a:t>
            </a:r>
            <a:r>
              <a:rPr lang="zh-CN" altLang="en-US" sz="3200" b="1" kern="0" dirty="0">
                <a:solidFill>
                  <a:schemeClr val="tx1"/>
                </a:solidFill>
                <a:latin typeface="Calibri"/>
                <a:ea typeface="DengXian"/>
                <a:cs typeface="Times New Roman"/>
              </a:rPr>
              <a:t>中，使教会成为了新的圣殿。</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旧约和新约之间一个根本性的不同则是：</a:t>
            </a:r>
            <a:r>
              <a:rPr lang="zh-CN" altLang="en-US" sz="3200" b="1" kern="100" dirty="0">
                <a:solidFill>
                  <a:srgbClr val="2E24FC"/>
                </a:solidFill>
                <a:latin typeface="Calibri"/>
                <a:ea typeface="DengXian"/>
                <a:cs typeface="Times New Roman"/>
              </a:rPr>
              <a:t>旧约的敬拜特别注重神圣的场所，新约的敬拜则更加注重内在的心灵。 </a:t>
            </a:r>
            <a:endParaRPr lang="en-CA" sz="3200" b="1" kern="100" dirty="0">
              <a:solidFill>
                <a:srgbClr val="2E24FC"/>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22</a:t>
            </a:fld>
            <a:endParaRPr lang="en-US" altLang="zh-CN" dirty="0">
              <a:solidFill>
                <a:srgbClr val="55554A"/>
              </a:solidFill>
            </a:endParaRPr>
          </a:p>
        </p:txBody>
      </p:sp>
    </p:spTree>
    <p:extLst>
      <p:ext uri="{BB962C8B-B14F-4D97-AF65-F5344CB8AC3E}">
        <p14:creationId xmlns:p14="http://schemas.microsoft.com/office/powerpoint/2010/main" val="4765377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3400" y="57150"/>
            <a:ext cx="6705600" cy="1066800"/>
          </a:xfrm>
        </p:spPr>
        <p:txBody>
          <a:bodyPr>
            <a:noAutofit/>
          </a:bodyPr>
          <a:lstStyle/>
          <a:p>
            <a:pPr>
              <a:tabLst>
                <a:tab pos="4457700" algn="l"/>
              </a:tabLst>
            </a:pPr>
            <a:r>
              <a:rPr lang="zh-CN" altLang="en-US" sz="3200" b="1" dirty="0">
                <a:solidFill>
                  <a:srgbClr val="FF0000"/>
                </a:solidFill>
                <a:effectLst/>
                <a:latin typeface="+mn-ea"/>
                <a:cs typeface="Times New Roman"/>
              </a:rPr>
              <a:t>二、新约的敬拜相对旧约的敬拜有何新颖之处</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spcBef>
                <a:spcPts val="600"/>
              </a:spcBef>
              <a:spcAft>
                <a:spcPts val="600"/>
              </a:spcAft>
              <a:buNone/>
            </a:pPr>
            <a:r>
              <a:rPr lang="en-US" altLang="zh-CN" sz="3200" b="1" kern="100" dirty="0">
                <a:solidFill>
                  <a:schemeClr val="tx1"/>
                </a:solidFill>
                <a:latin typeface="Calibri"/>
                <a:ea typeface="DengXian"/>
                <a:cs typeface="Times New Roman"/>
              </a:rPr>
              <a:t>	</a:t>
            </a:r>
            <a:r>
              <a:rPr lang="zh-CN" altLang="en-US" sz="3200" b="1" kern="100" dirty="0">
                <a:solidFill>
                  <a:schemeClr val="tx1"/>
                </a:solidFill>
                <a:latin typeface="Calibri"/>
                <a:ea typeface="DengXian"/>
                <a:cs typeface="Times New Roman"/>
              </a:rPr>
              <a:t>（二）新约的敬拜首先关乎我们的心灵</a:t>
            </a:r>
            <a:endParaRPr lang="en-CA" sz="3200" kern="100" dirty="0">
              <a:solidFill>
                <a:schemeClr val="tx1"/>
              </a:solidFill>
              <a:latin typeface="Calibri"/>
              <a:ea typeface="DengXian"/>
              <a:cs typeface="Times New Roman"/>
            </a:endParaRPr>
          </a:p>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对于敬拜来说，外在的形式并非无关紧要，但是，外在的形式无论有多重要，也不能与内心的真实脱节。</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zh-CN" altLang="en-US" sz="3200" b="1" kern="100" dirty="0">
                <a:solidFill>
                  <a:srgbClr val="FF0000"/>
                </a:solidFill>
                <a:latin typeface="Calibri"/>
                <a:ea typeface="KaiTi"/>
                <a:cs typeface="Times New Roman"/>
              </a:rPr>
              <a:t>“我要将我的律法放在他们里面，写在他们心上。”</a:t>
            </a:r>
            <a:r>
              <a:rPr lang="zh-CN" altLang="en-US" sz="3200" b="1" kern="100" dirty="0">
                <a:solidFill>
                  <a:schemeClr val="tx1"/>
                </a:solidFill>
                <a:latin typeface="Calibri"/>
                <a:ea typeface="DengXian"/>
                <a:cs typeface="Times New Roman"/>
              </a:rPr>
              <a:t>（耶三十一</a:t>
            </a:r>
            <a:r>
              <a:rPr lang="en-US" sz="3200" b="1" kern="100" dirty="0">
                <a:solidFill>
                  <a:schemeClr val="tx1"/>
                </a:solidFill>
                <a:latin typeface="DengXian"/>
                <a:ea typeface="DengXian"/>
                <a:cs typeface="Times New Roman"/>
              </a:rPr>
              <a:t>33</a:t>
            </a:r>
            <a:r>
              <a:rPr lang="zh-CN" altLang="en-US" sz="3200" b="1" kern="100" dirty="0">
                <a:solidFill>
                  <a:schemeClr val="tx1"/>
                </a:solidFill>
                <a:latin typeface="Calibri"/>
                <a:ea typeface="DengXian"/>
                <a:cs typeface="Times New Roman"/>
              </a:rPr>
              <a:t>）</a:t>
            </a: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23</a:t>
            </a:fld>
            <a:endParaRPr lang="en-US" altLang="zh-CN" dirty="0">
              <a:solidFill>
                <a:srgbClr val="55554A"/>
              </a:solidFill>
            </a:endParaRPr>
          </a:p>
        </p:txBody>
      </p:sp>
    </p:spTree>
    <p:extLst>
      <p:ext uri="{BB962C8B-B14F-4D97-AF65-F5344CB8AC3E}">
        <p14:creationId xmlns:p14="http://schemas.microsoft.com/office/powerpoint/2010/main" val="4765377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3400" y="57150"/>
            <a:ext cx="6705600" cy="1066800"/>
          </a:xfrm>
        </p:spPr>
        <p:txBody>
          <a:bodyPr>
            <a:noAutofit/>
          </a:bodyPr>
          <a:lstStyle/>
          <a:p>
            <a:pPr>
              <a:tabLst>
                <a:tab pos="4457700" algn="l"/>
              </a:tabLst>
            </a:pPr>
            <a:r>
              <a:rPr lang="zh-CN" altLang="en-US" sz="3200" b="1" dirty="0">
                <a:solidFill>
                  <a:srgbClr val="FF0000"/>
                </a:solidFill>
                <a:effectLst/>
                <a:latin typeface="+mn-ea"/>
                <a:cs typeface="Times New Roman"/>
              </a:rPr>
              <a:t>二、新约的敬拜相对旧约的敬拜有何新颖之处</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通过圣灵的赐下并内住在信徒心中，上帝要建立的不再是基于外在规条的盟约，而是基于心灵契合的盟约。</a:t>
            </a:r>
            <a:endParaRPr lang="en-CA" sz="3200" b="1" kern="100" dirty="0">
              <a:solidFill>
                <a:schemeClr val="tx1"/>
              </a:solidFill>
              <a:latin typeface="Calibri"/>
              <a:ea typeface="DengXian"/>
              <a:cs typeface="Times New Roman"/>
            </a:endParaRPr>
          </a:p>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在旧约，上帝定规以色列人通过圣殿、祭坛 、祭祀等外在形式来敬拜祂，那是因为当时的人们需要这些具体的载体来认识祂、亲近祂。</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24</a:t>
            </a:fld>
            <a:endParaRPr lang="en-US" altLang="zh-CN" dirty="0">
              <a:solidFill>
                <a:srgbClr val="55554A"/>
              </a:solidFill>
            </a:endParaRPr>
          </a:p>
        </p:txBody>
      </p:sp>
    </p:spTree>
    <p:extLst>
      <p:ext uri="{BB962C8B-B14F-4D97-AF65-F5344CB8AC3E}">
        <p14:creationId xmlns:p14="http://schemas.microsoft.com/office/powerpoint/2010/main" val="4765377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3400" y="57150"/>
            <a:ext cx="6705600" cy="1066800"/>
          </a:xfrm>
        </p:spPr>
        <p:txBody>
          <a:bodyPr>
            <a:noAutofit/>
          </a:bodyPr>
          <a:lstStyle/>
          <a:p>
            <a:pPr>
              <a:tabLst>
                <a:tab pos="4457700" algn="l"/>
              </a:tabLst>
            </a:pPr>
            <a:r>
              <a:rPr lang="zh-CN" altLang="en-US" sz="3200" b="1" dirty="0">
                <a:solidFill>
                  <a:srgbClr val="FF0000"/>
                </a:solidFill>
                <a:effectLst/>
                <a:latin typeface="+mn-ea"/>
                <a:cs typeface="Times New Roman"/>
              </a:rPr>
              <a:t>二、新约的敬拜相对旧约的敬拜有何新颖之处</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而且，即使这些外在的形式</a:t>
            </a:r>
            <a:r>
              <a:rPr lang="en-US" altLang="zh-CN" sz="3200" b="1" kern="100" dirty="0">
                <a:solidFill>
                  <a:schemeClr val="tx1"/>
                </a:solidFill>
                <a:latin typeface="Calibri"/>
                <a:ea typeface="DengXian"/>
                <a:cs typeface="Times New Roman"/>
              </a:rPr>
              <a:t>——</a:t>
            </a:r>
            <a:r>
              <a:rPr lang="zh-CN" altLang="en-US" sz="3200" b="1" kern="100" dirty="0">
                <a:solidFill>
                  <a:schemeClr val="tx1"/>
                </a:solidFill>
                <a:latin typeface="Calibri"/>
                <a:ea typeface="DengXian"/>
                <a:cs typeface="Times New Roman"/>
              </a:rPr>
              <a:t>圣殿、祭坛、祭祀</a:t>
            </a:r>
            <a:r>
              <a:rPr lang="en-US" altLang="zh-CN" sz="3200" b="1" kern="100" dirty="0">
                <a:solidFill>
                  <a:schemeClr val="tx1"/>
                </a:solidFill>
                <a:latin typeface="Calibri"/>
                <a:ea typeface="DengXian"/>
                <a:cs typeface="Times New Roman"/>
              </a:rPr>
              <a:t>——</a:t>
            </a:r>
            <a:r>
              <a:rPr lang="zh-CN" altLang="en-US" sz="3200" b="1" kern="100" dirty="0">
                <a:solidFill>
                  <a:schemeClr val="tx1"/>
                </a:solidFill>
                <a:latin typeface="Calibri"/>
                <a:ea typeface="DengXian"/>
                <a:cs typeface="Times New Roman"/>
              </a:rPr>
              <a:t>无不包含着深刻的属灵和救赎的意涵，因此也都是新约救赎的预表。</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当耶稣基督为我们完成了新约和救赎之功，祂的宝血洁净了我们的罪，同时也跟我们设立了新约，使我们恢复了跟上帝的关系，并可以直接来到上帝面前敬拜侍奉祂。</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25</a:t>
            </a:fld>
            <a:endParaRPr lang="en-US" altLang="zh-CN" dirty="0">
              <a:solidFill>
                <a:srgbClr val="55554A"/>
              </a:solidFill>
            </a:endParaRPr>
          </a:p>
        </p:txBody>
      </p:sp>
    </p:spTree>
    <p:extLst>
      <p:ext uri="{BB962C8B-B14F-4D97-AF65-F5344CB8AC3E}">
        <p14:creationId xmlns:p14="http://schemas.microsoft.com/office/powerpoint/2010/main" val="4765377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3400" y="57150"/>
            <a:ext cx="6705600" cy="1066800"/>
          </a:xfrm>
        </p:spPr>
        <p:txBody>
          <a:bodyPr>
            <a:noAutofit/>
          </a:bodyPr>
          <a:lstStyle/>
          <a:p>
            <a:pPr>
              <a:tabLst>
                <a:tab pos="4457700" algn="l"/>
              </a:tabLst>
            </a:pPr>
            <a:r>
              <a:rPr lang="zh-CN" altLang="en-US" sz="3200" b="1" dirty="0">
                <a:solidFill>
                  <a:srgbClr val="FF0000"/>
                </a:solidFill>
                <a:effectLst/>
                <a:latin typeface="+mn-ea"/>
                <a:cs typeface="Times New Roman"/>
              </a:rPr>
              <a:t>二、新约的敬拜相对旧约的敬拜有何新颖之处</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第一个五旬节，圣灵降下，完成了新约的设立，圣灵保惠师接替耶稣成为新约的主管。圣灵住在信徒的心里，代表基督作我们生命的主，也是教会的主。从此，新约的敬拜也带来了新的样式。</a:t>
            </a:r>
            <a:endParaRPr lang="en-CA" sz="3200" b="1" kern="100" dirty="0">
              <a:solidFill>
                <a:schemeClr val="tx1"/>
              </a:solidFill>
              <a:latin typeface="Calibri"/>
              <a:ea typeface="DengXian"/>
              <a:cs typeface="Times New Roman"/>
            </a:endParaRPr>
          </a:p>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所以耶稣说：</a:t>
            </a:r>
            <a:r>
              <a:rPr lang="zh-CN" altLang="en-US" sz="3200" b="1" kern="100" dirty="0">
                <a:solidFill>
                  <a:srgbClr val="FF0000"/>
                </a:solidFill>
                <a:latin typeface="Calibri"/>
                <a:ea typeface="KaiTi"/>
                <a:cs typeface="Times New Roman"/>
              </a:rPr>
              <a:t>“如今就是了”</a:t>
            </a:r>
            <a:r>
              <a:rPr lang="zh-CN" altLang="en-US" sz="3200" b="1" kern="100" dirty="0">
                <a:solidFill>
                  <a:schemeClr val="tx1"/>
                </a:solidFill>
                <a:latin typeface="Calibri"/>
                <a:ea typeface="DengXian"/>
                <a:cs typeface="Times New Roman"/>
              </a:rPr>
              <a:t>，意味着真敬拜的世代已经开启。</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26</a:t>
            </a:fld>
            <a:endParaRPr lang="en-US" altLang="zh-CN" dirty="0">
              <a:solidFill>
                <a:srgbClr val="55554A"/>
              </a:solidFill>
            </a:endParaRPr>
          </a:p>
        </p:txBody>
      </p:sp>
    </p:spTree>
    <p:extLst>
      <p:ext uri="{BB962C8B-B14F-4D97-AF65-F5344CB8AC3E}">
        <p14:creationId xmlns:p14="http://schemas.microsoft.com/office/powerpoint/2010/main" val="4765377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3400" y="57150"/>
            <a:ext cx="6705600" cy="1066800"/>
          </a:xfrm>
        </p:spPr>
        <p:txBody>
          <a:bodyPr>
            <a:noAutofit/>
          </a:bodyPr>
          <a:lstStyle/>
          <a:p>
            <a:pPr>
              <a:tabLst>
                <a:tab pos="4457700" algn="l"/>
              </a:tabLst>
            </a:pPr>
            <a:r>
              <a:rPr lang="zh-CN" altLang="en-US" sz="3200" b="1" dirty="0">
                <a:solidFill>
                  <a:srgbClr val="FF0000"/>
                </a:solidFill>
                <a:effectLst/>
                <a:latin typeface="+mn-ea"/>
                <a:cs typeface="Times New Roman"/>
              </a:rPr>
              <a:t>二、新约的敬拜相对旧约的敬拜有何新颖之处</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这个时代的敬拜不再受限于一个地点和一个族群，也不再受限于旧约的形式，而变得更加深入我们的心灵。</a:t>
            </a:r>
            <a:endParaRPr lang="en-CA" sz="3200" b="1" kern="100" dirty="0">
              <a:solidFill>
                <a:schemeClr val="tx1"/>
              </a:solidFill>
              <a:latin typeface="Calibri"/>
              <a:ea typeface="DengXian"/>
              <a:cs typeface="Times New Roman"/>
            </a:endParaRPr>
          </a:p>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因此，</a:t>
            </a:r>
            <a:r>
              <a:rPr lang="zh-CN" altLang="en-US" sz="3200" b="1" kern="100" dirty="0">
                <a:solidFill>
                  <a:srgbClr val="0000FF"/>
                </a:solidFill>
                <a:latin typeface="Calibri"/>
                <a:ea typeface="DengXian"/>
                <a:cs typeface="Times New Roman"/>
              </a:rPr>
              <a:t>新约的敬拜所关乎的是我们的心灵是否诚实无伪，是否合符神的旨意。</a:t>
            </a:r>
            <a:endParaRPr lang="en-CA" sz="3200" b="1" kern="100" dirty="0">
              <a:solidFill>
                <a:srgbClr val="0000FF"/>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27</a:t>
            </a:fld>
            <a:endParaRPr lang="en-US" altLang="zh-CN" dirty="0">
              <a:solidFill>
                <a:srgbClr val="55554A"/>
              </a:solidFill>
            </a:endParaRPr>
          </a:p>
        </p:txBody>
      </p:sp>
    </p:spTree>
    <p:extLst>
      <p:ext uri="{BB962C8B-B14F-4D97-AF65-F5344CB8AC3E}">
        <p14:creationId xmlns:p14="http://schemas.microsoft.com/office/powerpoint/2010/main" val="4765377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3400" y="57150"/>
            <a:ext cx="6705600" cy="1066800"/>
          </a:xfrm>
        </p:spPr>
        <p:txBody>
          <a:bodyPr>
            <a:noAutofit/>
          </a:bodyPr>
          <a:lstStyle/>
          <a:p>
            <a:pPr>
              <a:tabLst>
                <a:tab pos="4457700" algn="l"/>
              </a:tabLst>
            </a:pPr>
            <a:r>
              <a:rPr lang="zh-CN" altLang="en-US" sz="3200" b="1" dirty="0">
                <a:solidFill>
                  <a:srgbClr val="FF0000"/>
                </a:solidFill>
                <a:effectLst/>
                <a:latin typeface="+mn-ea"/>
                <a:cs typeface="Times New Roman"/>
              </a:rPr>
              <a:t>二、新约的敬拜相对旧约的敬拜有何新颖之处</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123950"/>
            <a:ext cx="9144000" cy="4027394"/>
          </a:xfrm>
        </p:spPr>
        <p:txBody>
          <a:bodyPr/>
          <a:lstStyle/>
          <a:p>
            <a:pPr marL="0" marR="0" indent="800100">
              <a:spcBef>
                <a:spcPts val="600"/>
              </a:spcBef>
              <a:spcAft>
                <a:spcPts val="0"/>
              </a:spcAft>
              <a:buNone/>
            </a:pPr>
            <a:r>
              <a:rPr lang="zh-CN" altLang="en-US" sz="3200" b="1" kern="100" dirty="0">
                <a:solidFill>
                  <a:schemeClr val="tx1"/>
                </a:solidFill>
                <a:latin typeface="Calibri"/>
                <a:ea typeface="DengXian"/>
                <a:cs typeface="Times New Roman"/>
              </a:rPr>
              <a:t>那么，什么是用心灵敬拜神呢？我们首先要明白，上帝是灵，这意味着上帝不被物质的空间所限制，也不被有形的礼仪所束缚。我们无法用肉眼看见祂，也无法用物质的东西来取悦祂。 </a:t>
            </a:r>
            <a:endParaRPr lang="en-CA" sz="3200" b="1" kern="100" dirty="0">
              <a:solidFill>
                <a:schemeClr val="tx1"/>
              </a:solidFill>
              <a:latin typeface="Calibri"/>
              <a:ea typeface="DengXian"/>
              <a:cs typeface="Times New Roman"/>
            </a:endParaRPr>
          </a:p>
          <a:p>
            <a:pPr marL="0" marR="0" indent="800100">
              <a:spcBef>
                <a:spcPts val="600"/>
              </a:spcBef>
              <a:spcAft>
                <a:spcPts val="0"/>
              </a:spcAft>
              <a:buNone/>
            </a:pPr>
            <a:r>
              <a:rPr lang="zh-CN" altLang="en-US" sz="3200" b="1" kern="100" dirty="0">
                <a:solidFill>
                  <a:schemeClr val="tx1"/>
                </a:solidFill>
                <a:latin typeface="Calibri"/>
                <a:ea typeface="DengXian"/>
                <a:cs typeface="Times New Roman"/>
              </a:rPr>
              <a:t>所以，用心灵拜祂本质上就是用我们的灵透过圣灵与上帝的灵相通、相交。这种灵里的相通、相交虽有一定的外在形式，却更在乎内在的真诚敞开和互动交流。</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28</a:t>
            </a:fld>
            <a:endParaRPr lang="en-US" altLang="zh-CN" dirty="0">
              <a:solidFill>
                <a:srgbClr val="55554A"/>
              </a:solidFill>
            </a:endParaRPr>
          </a:p>
        </p:txBody>
      </p:sp>
    </p:spTree>
    <p:extLst>
      <p:ext uri="{BB962C8B-B14F-4D97-AF65-F5344CB8AC3E}">
        <p14:creationId xmlns:p14="http://schemas.microsoft.com/office/powerpoint/2010/main" val="4765377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3400" y="57150"/>
            <a:ext cx="6705600" cy="1066800"/>
          </a:xfrm>
        </p:spPr>
        <p:txBody>
          <a:bodyPr>
            <a:noAutofit/>
          </a:bodyPr>
          <a:lstStyle/>
          <a:p>
            <a:pPr>
              <a:tabLst>
                <a:tab pos="4457700" algn="l"/>
              </a:tabLst>
            </a:pPr>
            <a:r>
              <a:rPr lang="zh-CN" altLang="en-US" sz="3200" b="1" dirty="0">
                <a:solidFill>
                  <a:srgbClr val="FF0000"/>
                </a:solidFill>
                <a:effectLst/>
                <a:latin typeface="+mn-ea"/>
                <a:cs typeface="Times New Roman"/>
              </a:rPr>
              <a:t>二、新约的敬拜相对旧约的敬拜有何新颖之处</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spcBef>
                <a:spcPts val="600"/>
              </a:spcBef>
              <a:spcAft>
                <a:spcPts val="600"/>
              </a:spcAft>
              <a:buNone/>
            </a:pPr>
            <a:r>
              <a:rPr lang="en-US" altLang="zh-CN" sz="3200" b="1" kern="100" dirty="0">
                <a:solidFill>
                  <a:schemeClr val="tx1"/>
                </a:solidFill>
                <a:latin typeface="Calibri"/>
                <a:ea typeface="DengXian"/>
                <a:cs typeface="Times New Roman"/>
              </a:rPr>
              <a:t>	</a:t>
            </a:r>
            <a:r>
              <a:rPr lang="zh-CN" altLang="en-US" sz="3200" b="1" kern="100" dirty="0">
                <a:solidFill>
                  <a:schemeClr val="tx1"/>
                </a:solidFill>
                <a:latin typeface="Calibri"/>
                <a:ea typeface="DengXian"/>
                <a:cs typeface="Times New Roman"/>
              </a:rPr>
              <a:t>（三）敬拜中常见的两个误区</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en-US" sz="3200" b="1" kern="100" dirty="0">
                <a:solidFill>
                  <a:srgbClr val="0000FF"/>
                </a:solidFill>
                <a:latin typeface="DengXian"/>
                <a:ea typeface="DengXian"/>
                <a:cs typeface="Times New Roman"/>
              </a:rPr>
              <a:t>1</a:t>
            </a:r>
            <a:r>
              <a:rPr lang="zh-CN" altLang="en-US" sz="3200" b="1" kern="100" dirty="0">
                <a:solidFill>
                  <a:srgbClr val="0000FF"/>
                </a:solidFill>
                <a:latin typeface="Calibri"/>
                <a:ea typeface="DengXian"/>
                <a:cs typeface="Times New Roman"/>
              </a:rPr>
              <a:t>、把敬拜仅仅当成一种习惯，以致于使敬拜经常流于形式。</a:t>
            </a:r>
            <a:endParaRPr lang="en-CA" sz="3200" b="1" kern="100" dirty="0">
              <a:solidFill>
                <a:srgbClr val="0000FF"/>
              </a:solidFill>
              <a:latin typeface="Calibri"/>
              <a:ea typeface="DengXian"/>
              <a:cs typeface="Times New Roman"/>
            </a:endParaRPr>
          </a:p>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比如，每周主日按时去聚会，就觉得自己尽到了信徒的本分。或者以为，唱赞美诗时，声音的洪亮，乐器的齐全，就代表了敬拜的虔诚和上帝的同在。</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29</a:t>
            </a:fld>
            <a:endParaRPr lang="en-US" altLang="zh-CN" dirty="0">
              <a:solidFill>
                <a:srgbClr val="55554A"/>
              </a:solidFill>
            </a:endParaRPr>
          </a:p>
        </p:txBody>
      </p:sp>
    </p:spTree>
    <p:extLst>
      <p:ext uri="{BB962C8B-B14F-4D97-AF65-F5344CB8AC3E}">
        <p14:creationId xmlns:p14="http://schemas.microsoft.com/office/powerpoint/2010/main" val="4765377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093" y="1200151"/>
            <a:ext cx="9144000" cy="3943349"/>
          </a:xfrm>
        </p:spPr>
        <p:txBody>
          <a:bodyPr/>
          <a:lstStyle/>
          <a:p>
            <a:pPr marL="0" marR="0" indent="800100">
              <a:spcBef>
                <a:spcPts val="600"/>
              </a:spcBef>
              <a:spcAft>
                <a:spcPts val="600"/>
              </a:spcAft>
              <a:buNone/>
            </a:pPr>
            <a:r>
              <a:rPr lang="zh-CN" altLang="en-US" sz="3200" b="1" kern="100" dirty="0">
                <a:solidFill>
                  <a:schemeClr val="tx1"/>
                </a:solidFill>
                <a:latin typeface="DengXian" panose="02010600030101010101" pitchFamily="2" charset="-122"/>
                <a:ea typeface="DengXian" panose="02010600030101010101" pitchFamily="2" charset="-122"/>
                <a:cs typeface="Times New Roman"/>
              </a:rPr>
              <a:t>这个月的主题继续上个月的主题：活在新约中。今天，我跟大家分享的题目是：新约的敬拜。这个题目涉及了三个要点：</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marR="0" indent="0">
              <a:spcBef>
                <a:spcPts val="600"/>
              </a:spcBef>
              <a:spcAft>
                <a:spcPts val="600"/>
              </a:spcAft>
              <a:buNone/>
            </a:pPr>
            <a:r>
              <a:rPr lang="zh-CN" altLang="en-US" sz="3200" b="1" kern="100" dirty="0">
                <a:solidFill>
                  <a:srgbClr val="FF0000"/>
                </a:solidFill>
                <a:latin typeface="DengXian" panose="02010600030101010101" pitchFamily="2" charset="-122"/>
                <a:ea typeface="DengXian" panose="02010600030101010101" pitchFamily="2" charset="-122"/>
                <a:cs typeface="Times New Roman"/>
              </a:rPr>
              <a:t>一、</a:t>
            </a:r>
            <a:r>
              <a:rPr lang="zh-CN" altLang="en-US" sz="3200" b="1" kern="100" dirty="0">
                <a:solidFill>
                  <a:srgbClr val="0000FF"/>
                </a:solidFill>
                <a:latin typeface="DengXian" panose="02010600030101010101" pitchFamily="2" charset="-122"/>
                <a:ea typeface="DengXian" panose="02010600030101010101" pitchFamily="2" charset="-122"/>
                <a:cs typeface="Times New Roman"/>
              </a:rPr>
              <a:t>什么是敬拜？</a:t>
            </a:r>
            <a:endParaRPr lang="en-CA" sz="3200" b="1" kern="100" dirty="0">
              <a:solidFill>
                <a:srgbClr val="0000FF"/>
              </a:solidFill>
              <a:latin typeface="DengXian" panose="02010600030101010101" pitchFamily="2" charset="-122"/>
              <a:ea typeface="DengXian" panose="02010600030101010101" pitchFamily="2" charset="-122"/>
              <a:cs typeface="Times New Roman"/>
            </a:endParaRPr>
          </a:p>
          <a:p>
            <a:pPr marL="0" marR="0" indent="0">
              <a:spcBef>
                <a:spcPts val="600"/>
              </a:spcBef>
              <a:spcAft>
                <a:spcPts val="600"/>
              </a:spcAft>
              <a:buNone/>
            </a:pPr>
            <a:r>
              <a:rPr lang="zh-CN" altLang="en-US" sz="3200" b="1" kern="100" dirty="0">
                <a:solidFill>
                  <a:srgbClr val="FF0000"/>
                </a:solidFill>
                <a:latin typeface="DengXian" panose="02010600030101010101" pitchFamily="2" charset="-122"/>
                <a:ea typeface="DengXian" panose="02010600030101010101" pitchFamily="2" charset="-122"/>
                <a:cs typeface="Times New Roman"/>
              </a:rPr>
              <a:t>二、</a:t>
            </a:r>
            <a:r>
              <a:rPr lang="zh-CN" altLang="en-US" sz="3200" b="1" kern="100" dirty="0">
                <a:solidFill>
                  <a:srgbClr val="0000FF"/>
                </a:solidFill>
                <a:latin typeface="DengXian" panose="02010600030101010101" pitchFamily="2" charset="-122"/>
                <a:ea typeface="DengXian" panose="02010600030101010101" pitchFamily="2" charset="-122"/>
                <a:cs typeface="Times New Roman"/>
              </a:rPr>
              <a:t>新约的敬拜相对旧约的敬拜有何新颖之处？</a:t>
            </a:r>
            <a:endParaRPr lang="en-CA" sz="3200" b="1" kern="100" dirty="0">
              <a:solidFill>
                <a:srgbClr val="0000FF"/>
              </a:solidFill>
              <a:latin typeface="DengXian" panose="02010600030101010101" pitchFamily="2" charset="-122"/>
              <a:ea typeface="DengXian" panose="02010600030101010101" pitchFamily="2" charset="-122"/>
              <a:cs typeface="Times New Roman"/>
            </a:endParaRPr>
          </a:p>
          <a:p>
            <a:pPr marL="0" marR="0" indent="0">
              <a:spcBef>
                <a:spcPts val="600"/>
              </a:spcBef>
              <a:spcAft>
                <a:spcPts val="600"/>
              </a:spcAft>
              <a:buNone/>
            </a:pPr>
            <a:r>
              <a:rPr lang="zh-CN" altLang="en-US" sz="3200" b="1" kern="100" dirty="0">
                <a:solidFill>
                  <a:srgbClr val="FF0000"/>
                </a:solidFill>
                <a:latin typeface="DengXian" panose="02010600030101010101" pitchFamily="2" charset="-122"/>
                <a:ea typeface="DengXian" panose="02010600030101010101" pitchFamily="2" charset="-122"/>
                <a:cs typeface="Times New Roman"/>
              </a:rPr>
              <a:t>三、</a:t>
            </a:r>
            <a:r>
              <a:rPr lang="zh-CN" altLang="en-US" sz="3200" b="1" kern="100" dirty="0">
                <a:solidFill>
                  <a:srgbClr val="0000FF"/>
                </a:solidFill>
                <a:latin typeface="DengXian" panose="02010600030101010101" pitchFamily="2" charset="-122"/>
                <a:ea typeface="DengXian" panose="02010600030101010101" pitchFamily="2" charset="-122"/>
                <a:cs typeface="Times New Roman"/>
              </a:rPr>
              <a:t>新约和旧约敬拜的连续之处：按真理敬拜神。</a:t>
            </a:r>
            <a:endParaRPr lang="en-CA" sz="3200" b="1" kern="100" dirty="0">
              <a:solidFill>
                <a:srgbClr val="0000FF"/>
              </a:solidFill>
              <a:latin typeface="DengXian" panose="02010600030101010101" pitchFamily="2" charset="-122"/>
              <a:ea typeface="DengXian" panose="02010600030101010101" pitchFamily="2" charset="-122"/>
              <a:cs typeface="Times New Roman"/>
            </a:endParaRPr>
          </a:p>
          <a:p>
            <a:pPr marL="0" indent="0">
              <a:buNone/>
            </a:pPr>
            <a:endParaRPr lang="en-CA" dirty="0"/>
          </a:p>
        </p:txBody>
      </p:sp>
      <p:sp>
        <p:nvSpPr>
          <p:cNvPr id="4" name="Slide Number Placeholder 3"/>
          <p:cNvSpPr>
            <a:spLocks noGrp="1"/>
          </p:cNvSpPr>
          <p:nvPr>
            <p:ph type="sldNum" sz="quarter" idx="12"/>
          </p:nvPr>
        </p:nvSpPr>
        <p:spPr/>
        <p:txBody>
          <a:bodyPr/>
          <a:lstStyle/>
          <a:p>
            <a:pPr>
              <a:defRPr/>
            </a:pPr>
            <a:fld id="{8A8D9E91-53C4-4B6F-B0E4-0BD86C09558B}" type="slidenum">
              <a:rPr lang="en-US" altLang="zh-CN" smtClean="0">
                <a:solidFill>
                  <a:srgbClr val="55554A"/>
                </a:solidFill>
              </a:rPr>
              <a:t>3</a:t>
            </a:fld>
            <a:endParaRPr lang="en-US" altLang="zh-CN">
              <a:solidFill>
                <a:srgbClr val="55554A"/>
              </a:solidFill>
            </a:endParaRPr>
          </a:p>
        </p:txBody>
      </p:sp>
    </p:spTree>
    <p:extLst>
      <p:ext uri="{BB962C8B-B14F-4D97-AF65-F5344CB8AC3E}">
        <p14:creationId xmlns:p14="http://schemas.microsoft.com/office/powerpoint/2010/main" val="7379943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3400" y="57150"/>
            <a:ext cx="6705600" cy="1066800"/>
          </a:xfrm>
        </p:spPr>
        <p:txBody>
          <a:bodyPr>
            <a:noAutofit/>
          </a:bodyPr>
          <a:lstStyle/>
          <a:p>
            <a:pPr>
              <a:tabLst>
                <a:tab pos="4457700" algn="l"/>
              </a:tabLst>
            </a:pPr>
            <a:r>
              <a:rPr lang="zh-CN" altLang="en-US" sz="3200" b="1" dirty="0">
                <a:solidFill>
                  <a:srgbClr val="FF0000"/>
                </a:solidFill>
                <a:effectLst/>
                <a:latin typeface="+mn-ea"/>
                <a:cs typeface="Times New Roman"/>
              </a:rPr>
              <a:t>二、新约的敬拜相对旧约的敬拜有何新颖之处</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但如果我们的内心是封闭的，态度是敷衍的，哪怕外在的行为做得再完美，也无法成为上帝的所喜悦的敬拜。</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因为敬拜的核心是我们的灵通过圣灵与上帝的灵相通、相契和相交，是儿女与父亲之间、新郎和新娘之间的亲密交流和契合，心灵的敞开和交流才是最重要的。</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30</a:t>
            </a:fld>
            <a:endParaRPr lang="en-US" altLang="zh-CN" dirty="0">
              <a:solidFill>
                <a:srgbClr val="55554A"/>
              </a:solidFill>
            </a:endParaRPr>
          </a:p>
        </p:txBody>
      </p:sp>
    </p:spTree>
    <p:extLst>
      <p:ext uri="{BB962C8B-B14F-4D97-AF65-F5344CB8AC3E}">
        <p14:creationId xmlns:p14="http://schemas.microsoft.com/office/powerpoint/2010/main" val="4765377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3400" y="57150"/>
            <a:ext cx="6705600" cy="1066800"/>
          </a:xfrm>
        </p:spPr>
        <p:txBody>
          <a:bodyPr>
            <a:noAutofit/>
          </a:bodyPr>
          <a:lstStyle/>
          <a:p>
            <a:pPr>
              <a:tabLst>
                <a:tab pos="4457700" algn="l"/>
              </a:tabLst>
            </a:pPr>
            <a:r>
              <a:rPr lang="zh-CN" altLang="en-US" sz="3200" b="1" dirty="0">
                <a:solidFill>
                  <a:srgbClr val="FF0000"/>
                </a:solidFill>
                <a:effectLst/>
                <a:latin typeface="+mn-ea"/>
                <a:cs typeface="Times New Roman"/>
              </a:rPr>
              <a:t>二、新约的敬拜相对旧约的敬拜有何新颖之处</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spcBef>
                <a:spcPts val="0"/>
              </a:spcBef>
              <a:spcAft>
                <a:spcPts val="0"/>
              </a:spcAft>
              <a:buNone/>
            </a:pPr>
            <a:r>
              <a:rPr lang="en-US" sz="3200" kern="100" dirty="0">
                <a:solidFill>
                  <a:schemeClr val="tx1"/>
                </a:solidFill>
                <a:latin typeface="DengXian"/>
                <a:ea typeface="DengXian"/>
                <a:cs typeface="Times New Roman"/>
              </a:rPr>
              <a:t>	</a:t>
            </a:r>
            <a:r>
              <a:rPr lang="en-US" sz="3200" b="1" kern="100" dirty="0">
                <a:solidFill>
                  <a:srgbClr val="0000FF"/>
                </a:solidFill>
                <a:latin typeface="DengXian"/>
                <a:ea typeface="DengXian"/>
                <a:cs typeface="Times New Roman"/>
              </a:rPr>
              <a:t>2</a:t>
            </a:r>
            <a:r>
              <a:rPr lang="zh-CN" altLang="en-US" sz="3200" b="1" kern="100" dirty="0">
                <a:solidFill>
                  <a:srgbClr val="0000FF"/>
                </a:solidFill>
                <a:latin typeface="Calibri"/>
                <a:ea typeface="DengXian"/>
                <a:cs typeface="Times New Roman"/>
              </a:rPr>
              <a:t>、误以为敬拜就是向神展现自己敬虔的一面，而忽视了要正视自己的罪，并且向神忏悔。</a:t>
            </a:r>
            <a:endParaRPr lang="en-CA" sz="3200" b="1" kern="100" dirty="0">
              <a:solidFill>
                <a:srgbClr val="0000FF"/>
              </a:solidFill>
              <a:latin typeface="Calibri"/>
              <a:ea typeface="DengXian"/>
              <a:cs typeface="Times New Roman"/>
            </a:endParaRPr>
          </a:p>
          <a:p>
            <a:pPr marL="0" marR="0" indent="800100">
              <a:spcBef>
                <a:spcPts val="0"/>
              </a:spcBef>
              <a:spcAft>
                <a:spcPts val="0"/>
              </a:spcAft>
              <a:buNone/>
            </a:pPr>
            <a:r>
              <a:rPr lang="zh-CN" altLang="en-US" sz="3200" b="1" kern="100" dirty="0">
                <a:solidFill>
                  <a:schemeClr val="tx1"/>
                </a:solidFill>
                <a:latin typeface="Calibri"/>
                <a:ea typeface="DengXian"/>
                <a:cs typeface="Times New Roman"/>
              </a:rPr>
              <a:t>用心灵敬拜意味着我们要把自己内心的真实全然交托给上帝，我们可以向祂倾诉我们的软弱、我们的挣扎，我们的迷茫，甚至是我们的疑惑和抱怨。</a:t>
            </a:r>
            <a:endParaRPr lang="en-CA" sz="3200" b="1" kern="100" dirty="0">
              <a:solidFill>
                <a:schemeClr val="tx1"/>
              </a:solidFill>
              <a:latin typeface="Calibri"/>
              <a:ea typeface="DengXian"/>
              <a:cs typeface="Times New Roman"/>
            </a:endParaRPr>
          </a:p>
          <a:p>
            <a:pPr marL="0" marR="0" indent="800100">
              <a:spcBef>
                <a:spcPts val="0"/>
              </a:spcBef>
              <a:spcAft>
                <a:spcPts val="0"/>
              </a:spcAft>
              <a:buNone/>
            </a:pPr>
            <a:r>
              <a:rPr lang="zh-CN" altLang="en-US" sz="3200" b="1" kern="100" dirty="0">
                <a:solidFill>
                  <a:schemeClr val="tx1"/>
                </a:solidFill>
                <a:latin typeface="Calibri"/>
                <a:ea typeface="DengXian"/>
                <a:cs typeface="Times New Roman"/>
              </a:rPr>
              <a:t>上帝不会因为我们的不完美而拒绝我们。相反，祂渴望我们向祂敞开最真实的自己。</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31</a:t>
            </a:fld>
            <a:endParaRPr lang="en-US" altLang="zh-CN" dirty="0">
              <a:solidFill>
                <a:srgbClr val="55554A"/>
              </a:solidFill>
            </a:endParaRPr>
          </a:p>
        </p:txBody>
      </p:sp>
    </p:spTree>
    <p:extLst>
      <p:ext uri="{BB962C8B-B14F-4D97-AF65-F5344CB8AC3E}">
        <p14:creationId xmlns:p14="http://schemas.microsoft.com/office/powerpoint/2010/main" val="4765377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3400" y="57150"/>
            <a:ext cx="6705600" cy="1066800"/>
          </a:xfrm>
        </p:spPr>
        <p:txBody>
          <a:bodyPr>
            <a:noAutofit/>
          </a:bodyPr>
          <a:lstStyle/>
          <a:p>
            <a:pPr>
              <a:tabLst>
                <a:tab pos="4457700" algn="l"/>
              </a:tabLst>
            </a:pPr>
            <a:r>
              <a:rPr lang="zh-CN" altLang="en-US" sz="3200" b="1" dirty="0">
                <a:solidFill>
                  <a:srgbClr val="FF0000"/>
                </a:solidFill>
                <a:effectLst/>
                <a:latin typeface="+mn-ea"/>
                <a:cs typeface="Times New Roman"/>
              </a:rPr>
              <a:t>二、新约的敬拜相对旧约的敬拜有何新颖之处</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很多时候，我们在聚会中会努力表现出属灵的一面，隐藏自己的软弱和过犯，生怕被别人看出自己的不完美。</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但这种伪装在上帝面前是毫无意义的。因为祂知道我们的一切，包括我们内心深处的隐秘。</a:t>
            </a:r>
            <a:endParaRPr lang="en-CA" sz="3200" b="1"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32</a:t>
            </a:fld>
            <a:endParaRPr lang="en-US" altLang="zh-CN" dirty="0">
              <a:solidFill>
                <a:srgbClr val="55554A"/>
              </a:solidFill>
            </a:endParaRPr>
          </a:p>
        </p:txBody>
      </p:sp>
    </p:spTree>
    <p:extLst>
      <p:ext uri="{BB962C8B-B14F-4D97-AF65-F5344CB8AC3E}">
        <p14:creationId xmlns:p14="http://schemas.microsoft.com/office/powerpoint/2010/main" val="4765377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3400" y="57150"/>
            <a:ext cx="6705600" cy="1066800"/>
          </a:xfrm>
        </p:spPr>
        <p:txBody>
          <a:bodyPr>
            <a:noAutofit/>
          </a:bodyPr>
          <a:lstStyle/>
          <a:p>
            <a:pPr>
              <a:tabLst>
                <a:tab pos="4457700" algn="l"/>
              </a:tabLst>
            </a:pPr>
            <a:r>
              <a:rPr lang="zh-CN" altLang="en-US" sz="3200" b="1" dirty="0">
                <a:solidFill>
                  <a:srgbClr val="FF0000"/>
                </a:solidFill>
                <a:effectLst/>
                <a:latin typeface="+mn-ea"/>
                <a:cs typeface="Times New Roman"/>
              </a:rPr>
              <a:t>二、新约的敬拜相对旧约的敬拜有何新颖之处</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大卫在诗篇中向上帝祷告：</a:t>
            </a:r>
            <a:r>
              <a:rPr lang="zh-CN" altLang="en-US" sz="3200" b="1" kern="100" dirty="0">
                <a:solidFill>
                  <a:srgbClr val="FF0000"/>
                </a:solidFill>
                <a:latin typeface="Calibri"/>
                <a:ea typeface="KaiTi"/>
                <a:cs typeface="Times New Roman"/>
              </a:rPr>
              <a:t>“上帝啊，求你按你的慈爱怜恤我，按你丰盛的慈悲涂抹我的过犯；求你将我的罪孽洗除净尽，并洁净我的罪。”</a:t>
            </a:r>
            <a:r>
              <a:rPr lang="zh-CN" altLang="en-US" sz="3200" b="1" kern="100" dirty="0">
                <a:solidFill>
                  <a:schemeClr val="tx1"/>
                </a:solidFill>
                <a:latin typeface="Calibri"/>
                <a:ea typeface="DengXian"/>
                <a:cs typeface="Times New Roman"/>
              </a:rPr>
              <a:t>（诗篇五十一</a:t>
            </a:r>
            <a:r>
              <a:rPr lang="en-US" sz="3200" b="1" kern="100" dirty="0">
                <a:solidFill>
                  <a:schemeClr val="tx1"/>
                </a:solidFill>
                <a:latin typeface="DengXian"/>
                <a:ea typeface="DengXian"/>
                <a:cs typeface="Times New Roman"/>
              </a:rPr>
              <a:t>1</a:t>
            </a:r>
            <a:r>
              <a:rPr lang="zh-CN" altLang="en-US" sz="3200" b="1" kern="100" dirty="0">
                <a:solidFill>
                  <a:schemeClr val="tx1"/>
                </a:solidFill>
                <a:latin typeface="Calibri"/>
                <a:ea typeface="DengXian"/>
                <a:cs typeface="Times New Roman"/>
              </a:rPr>
              <a:t>）</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大卫的这句祷告充满了发自内心深处的忏悔。大卫没有试图掩盖自己的罪，而是勇敢地在上帝面前承认自己的过犯。</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33</a:t>
            </a:fld>
            <a:endParaRPr lang="en-US" altLang="zh-CN" dirty="0">
              <a:solidFill>
                <a:srgbClr val="55554A"/>
              </a:solidFill>
            </a:endParaRPr>
          </a:p>
        </p:txBody>
      </p:sp>
    </p:spTree>
    <p:extLst>
      <p:ext uri="{BB962C8B-B14F-4D97-AF65-F5344CB8AC3E}">
        <p14:creationId xmlns:p14="http://schemas.microsoft.com/office/powerpoint/2010/main" val="4765377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3400" y="57150"/>
            <a:ext cx="6705600" cy="1066800"/>
          </a:xfrm>
        </p:spPr>
        <p:txBody>
          <a:bodyPr>
            <a:noAutofit/>
          </a:bodyPr>
          <a:lstStyle/>
          <a:p>
            <a:pPr>
              <a:tabLst>
                <a:tab pos="4457700" algn="l"/>
              </a:tabLst>
            </a:pPr>
            <a:r>
              <a:rPr lang="zh-CN" altLang="en-US" sz="3200" b="1" dirty="0">
                <a:solidFill>
                  <a:srgbClr val="FF0000"/>
                </a:solidFill>
                <a:effectLst/>
                <a:latin typeface="+mn-ea"/>
                <a:cs typeface="Times New Roman"/>
              </a:rPr>
              <a:t>二、新约的敬拜相对旧约的敬拜有何新颖之处</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正是这种发自内心深处的祷告蒙了上帝的垂听和赦免，并且使大卫成为上帝所喜悦的人。</a:t>
            </a:r>
            <a:endParaRPr lang="en-CA" sz="3200" b="1" kern="100" dirty="0">
              <a:solidFill>
                <a:schemeClr val="tx1"/>
              </a:solidFill>
              <a:latin typeface="Calibri"/>
              <a:ea typeface="DengXian"/>
              <a:cs typeface="Times New Roman"/>
            </a:endParaRPr>
          </a:p>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我们的敬拜也应该如此。只有当我们敢于正视自己的罪，真诚地向上帝忏悔，才能得到祂的赦免和洁净，也才能与祂建立真正亲密的关系。</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34</a:t>
            </a:fld>
            <a:endParaRPr lang="en-US" altLang="zh-CN" dirty="0">
              <a:solidFill>
                <a:srgbClr val="55554A"/>
              </a:solidFill>
            </a:endParaRPr>
          </a:p>
        </p:txBody>
      </p:sp>
    </p:spTree>
    <p:extLst>
      <p:ext uri="{BB962C8B-B14F-4D97-AF65-F5344CB8AC3E}">
        <p14:creationId xmlns:p14="http://schemas.microsoft.com/office/powerpoint/2010/main" val="4765377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04800" y="57150"/>
            <a:ext cx="7315200" cy="1066800"/>
          </a:xfrm>
        </p:spPr>
        <p:txBody>
          <a:bodyPr>
            <a:noAutofit/>
          </a:bodyPr>
          <a:lstStyle/>
          <a:p>
            <a:pPr>
              <a:tabLst>
                <a:tab pos="4457700" algn="l"/>
              </a:tabLst>
            </a:pPr>
            <a:r>
              <a:rPr lang="zh-CN" altLang="en-US" sz="3600" b="1" dirty="0">
                <a:solidFill>
                  <a:srgbClr val="FF0000"/>
                </a:solidFill>
                <a:effectLst/>
                <a:latin typeface="+mn-ea"/>
                <a:cs typeface="Times New Roman"/>
              </a:rPr>
              <a:t>三、新约和旧约敬拜的连续之处：按真理敬拜神</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lnSpc>
                <a:spcPct val="115000"/>
              </a:lnSpc>
              <a:spcBef>
                <a:spcPts val="600"/>
              </a:spcBef>
              <a:spcAft>
                <a:spcPts val="600"/>
              </a:spcAft>
              <a:buNone/>
            </a:pPr>
            <a:r>
              <a:rPr lang="en-US" altLang="zh-CN" sz="3200" b="1" kern="100" dirty="0">
                <a:solidFill>
                  <a:schemeClr val="tx1"/>
                </a:solidFill>
                <a:latin typeface="Calibri"/>
                <a:ea typeface="DengXian"/>
                <a:cs typeface="Times New Roman"/>
              </a:rPr>
              <a:t>	</a:t>
            </a:r>
            <a:r>
              <a:rPr lang="zh-CN" altLang="en-US" sz="2800" b="1" kern="100" dirty="0">
                <a:solidFill>
                  <a:schemeClr val="tx1"/>
                </a:solidFill>
                <a:latin typeface="Calibri"/>
                <a:ea typeface="DengXian"/>
                <a:cs typeface="Times New Roman"/>
              </a:rPr>
              <a:t>（一）按真理敬拜意味着按照圣经的教导敬拜真神</a:t>
            </a:r>
            <a:endParaRPr lang="en-CA" sz="2800" b="1"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2800" kern="100" dirty="0">
                <a:solidFill>
                  <a:schemeClr val="tx1"/>
                </a:solidFill>
                <a:latin typeface="DengXian"/>
                <a:ea typeface="DengXian"/>
                <a:cs typeface="Times New Roman"/>
              </a:rPr>
              <a:t>	</a:t>
            </a:r>
            <a:r>
              <a:rPr lang="en-US" sz="2800" b="1" kern="100" dirty="0">
                <a:solidFill>
                  <a:srgbClr val="FF0000"/>
                </a:solidFill>
                <a:latin typeface="DengXian"/>
                <a:ea typeface="DengXian"/>
                <a:cs typeface="Times New Roman"/>
              </a:rPr>
              <a:t>1</a:t>
            </a:r>
            <a:r>
              <a:rPr lang="zh-CN" altLang="en-US" sz="2800" b="1" kern="100" dirty="0">
                <a:solidFill>
                  <a:srgbClr val="FF0000"/>
                </a:solidFill>
                <a:latin typeface="Calibri"/>
                <a:ea typeface="DengXian"/>
                <a:cs typeface="Times New Roman"/>
              </a:rPr>
              <a:t>、首先，我们的敬拜必须建立在真理的基础之上。</a:t>
            </a:r>
            <a:endParaRPr lang="en-CA" sz="2800" b="1" kern="100" dirty="0">
              <a:solidFill>
                <a:srgbClr val="FF0000"/>
              </a:solidFill>
              <a:latin typeface="Calibri"/>
              <a:ea typeface="DengXian"/>
              <a:cs typeface="Times New Roman"/>
            </a:endParaRPr>
          </a:p>
          <a:p>
            <a:pPr marL="0" marR="0" indent="800100">
              <a:lnSpc>
                <a:spcPct val="115000"/>
              </a:lnSpc>
              <a:spcBef>
                <a:spcPts val="600"/>
              </a:spcBef>
              <a:spcAft>
                <a:spcPts val="600"/>
              </a:spcAft>
              <a:buNone/>
            </a:pPr>
            <a:r>
              <a:rPr lang="zh-CN" altLang="en-US" sz="2800" b="1" kern="100" dirty="0">
                <a:solidFill>
                  <a:schemeClr val="tx1"/>
                </a:solidFill>
                <a:latin typeface="Calibri"/>
                <a:ea typeface="DengXian"/>
                <a:cs typeface="Times New Roman"/>
              </a:rPr>
              <a:t>最重要也最根本的真理，</a:t>
            </a:r>
            <a:r>
              <a:rPr lang="zh-CN" altLang="en-US" sz="2800" b="1" kern="100" dirty="0">
                <a:solidFill>
                  <a:srgbClr val="2E24FC"/>
                </a:solidFill>
                <a:latin typeface="Calibri"/>
                <a:ea typeface="DengXian"/>
                <a:cs typeface="Times New Roman"/>
              </a:rPr>
              <a:t>就是我们敬拜的对象必须单单是神，并且必须透过耶稣基督这唯一的中保，且靠着圣灵的运行，</a:t>
            </a:r>
            <a:r>
              <a:rPr lang="zh-CN" altLang="en-US" sz="2800" b="1" kern="100" dirty="0">
                <a:solidFill>
                  <a:schemeClr val="tx1"/>
                </a:solidFill>
                <a:latin typeface="Calibri"/>
                <a:ea typeface="DengXian"/>
                <a:cs typeface="Times New Roman"/>
              </a:rPr>
              <a:t>而不是依靠自己的努力。</a:t>
            </a:r>
            <a:endParaRPr lang="en-CA" sz="28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35</a:t>
            </a:fld>
            <a:endParaRPr lang="en-US" altLang="zh-CN" dirty="0">
              <a:solidFill>
                <a:srgbClr val="55554A"/>
              </a:solidFill>
            </a:endParaRPr>
          </a:p>
        </p:txBody>
      </p:sp>
    </p:spTree>
    <p:extLst>
      <p:ext uri="{BB962C8B-B14F-4D97-AF65-F5344CB8AC3E}">
        <p14:creationId xmlns:p14="http://schemas.microsoft.com/office/powerpoint/2010/main" val="4765377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04800" y="57150"/>
            <a:ext cx="7315200" cy="1066800"/>
          </a:xfrm>
        </p:spPr>
        <p:txBody>
          <a:bodyPr>
            <a:noAutofit/>
          </a:bodyPr>
          <a:lstStyle/>
          <a:p>
            <a:pPr>
              <a:tabLst>
                <a:tab pos="4457700" algn="l"/>
              </a:tabLst>
            </a:pPr>
            <a:r>
              <a:rPr lang="zh-CN" altLang="en-US" sz="3600" b="1" dirty="0">
                <a:solidFill>
                  <a:srgbClr val="FF0000"/>
                </a:solidFill>
                <a:effectLst/>
                <a:latin typeface="+mn-ea"/>
                <a:cs typeface="Times New Roman"/>
              </a:rPr>
              <a:t>三、新约和旧约敬拜的连续之处：按真理敬拜神</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第二，我们的敬拜必须建立在圣经所启示的真理之上，因为圣经是上帝的话语，是我们认识神、敬拜神唯一最高的权威和准绳。</a:t>
            </a:r>
            <a:endParaRPr lang="en-US" altLang="zh-CN" sz="3200" b="1" kern="100" dirty="0">
              <a:solidFill>
                <a:schemeClr val="tx1"/>
              </a:solidFill>
              <a:latin typeface="Calibri"/>
              <a:ea typeface="DengXian"/>
              <a:cs typeface="Times New Roman"/>
            </a:endParaRPr>
          </a:p>
          <a:p>
            <a:pPr marL="0" indent="800100">
              <a:spcBef>
                <a:spcPts val="600"/>
              </a:spcBef>
              <a:spcAft>
                <a:spcPts val="600"/>
              </a:spcAft>
              <a:buNone/>
            </a:pPr>
            <a:r>
              <a:rPr lang="zh-CN" altLang="en-US" sz="3200" b="1" kern="100" dirty="0">
                <a:solidFill>
                  <a:schemeClr val="tx1"/>
                </a:solidFill>
                <a:latin typeface="Calibri"/>
                <a:ea typeface="DengXian"/>
                <a:cs typeface="Times New Roman"/>
              </a:rPr>
              <a:t>而且在敬拜过程中，人的理智必须高度地参与进来。</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36</a:t>
            </a:fld>
            <a:endParaRPr lang="en-US" altLang="zh-CN" dirty="0">
              <a:solidFill>
                <a:srgbClr val="55554A"/>
              </a:solidFill>
            </a:endParaRPr>
          </a:p>
        </p:txBody>
      </p:sp>
    </p:spTree>
    <p:extLst>
      <p:ext uri="{BB962C8B-B14F-4D97-AF65-F5344CB8AC3E}">
        <p14:creationId xmlns:p14="http://schemas.microsoft.com/office/powerpoint/2010/main" val="225592572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04800" y="57150"/>
            <a:ext cx="7315200" cy="1066800"/>
          </a:xfrm>
        </p:spPr>
        <p:txBody>
          <a:bodyPr>
            <a:noAutofit/>
          </a:bodyPr>
          <a:lstStyle/>
          <a:p>
            <a:pPr>
              <a:tabLst>
                <a:tab pos="4457700" algn="l"/>
              </a:tabLst>
            </a:pPr>
            <a:r>
              <a:rPr lang="zh-CN" altLang="en-US" sz="3600" b="1" dirty="0">
                <a:solidFill>
                  <a:srgbClr val="FF0000"/>
                </a:solidFill>
                <a:effectLst/>
                <a:latin typeface="+mn-ea"/>
                <a:cs typeface="Times New Roman"/>
              </a:rPr>
              <a:t>三、新约和旧约敬拜的连续之处：按真理敬拜神</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神喜悦的是全人的投入：你的大脑在思考真理，你的情感因此被真实的点燃，然后你的意志随之降服，心灵、情感、意志、理智、身体缺一不可。</a:t>
            </a:r>
            <a:endParaRPr lang="en-CA" sz="3200" b="1" kern="100" dirty="0">
              <a:solidFill>
                <a:schemeClr val="tx1"/>
              </a:solidFill>
              <a:latin typeface="Calibri"/>
              <a:ea typeface="DengXian"/>
              <a:cs typeface="Times New Roman"/>
            </a:endParaRPr>
          </a:p>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只有冰冷的理智和死板的教条，跟只有盲目的情感的宣泄，而没有真理的根基，同样都是不能被神所悦纳。</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37</a:t>
            </a:fld>
            <a:endParaRPr lang="en-US" altLang="zh-CN" dirty="0">
              <a:solidFill>
                <a:srgbClr val="55554A"/>
              </a:solidFill>
            </a:endParaRPr>
          </a:p>
        </p:txBody>
      </p:sp>
    </p:spTree>
    <p:extLst>
      <p:ext uri="{BB962C8B-B14F-4D97-AF65-F5344CB8AC3E}">
        <p14:creationId xmlns:p14="http://schemas.microsoft.com/office/powerpoint/2010/main" val="22559257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04800" y="57150"/>
            <a:ext cx="7315200" cy="1066800"/>
          </a:xfrm>
        </p:spPr>
        <p:txBody>
          <a:bodyPr>
            <a:noAutofit/>
          </a:bodyPr>
          <a:lstStyle/>
          <a:p>
            <a:pPr>
              <a:tabLst>
                <a:tab pos="4457700" algn="l"/>
              </a:tabLst>
            </a:pPr>
            <a:r>
              <a:rPr lang="zh-CN" altLang="en-US" sz="3600" b="1" dirty="0">
                <a:solidFill>
                  <a:srgbClr val="FF0000"/>
                </a:solidFill>
                <a:effectLst/>
                <a:latin typeface="+mn-ea"/>
                <a:cs typeface="Times New Roman"/>
              </a:rPr>
              <a:t>三、新约和旧约敬拜的连续之处：按真理敬拜神</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600"/>
              </a:spcAft>
              <a:buNone/>
            </a:pPr>
            <a:r>
              <a:rPr lang="zh-CN" altLang="en-US" sz="3200" b="1" kern="0" dirty="0">
                <a:solidFill>
                  <a:schemeClr val="tx1"/>
                </a:solidFill>
                <a:latin typeface="Calibri"/>
                <a:ea typeface="DengXian"/>
                <a:cs typeface="Arial"/>
              </a:rPr>
              <a:t>在这里，我要特别指出：华人教会和信徒在敬拜上有一个来自文化传统的天生缺陷：就是信奉实用主义。</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zh-CN" altLang="en-US" sz="3200" b="1" kern="0" dirty="0">
                <a:solidFill>
                  <a:schemeClr val="tx1"/>
                </a:solidFill>
                <a:latin typeface="Calibri"/>
                <a:ea typeface="DengXian"/>
                <a:cs typeface="Arial"/>
              </a:rPr>
              <a:t>实用主义对待自然界的态度是：看重科技的应用，不看重科学理论的研究。所以中国文化有四大发明，却不能产生近现代的科学理论，如：物理学、化学等。</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38</a:t>
            </a:fld>
            <a:endParaRPr lang="en-US" altLang="zh-CN" dirty="0">
              <a:solidFill>
                <a:srgbClr val="55554A"/>
              </a:solidFill>
            </a:endParaRPr>
          </a:p>
        </p:txBody>
      </p:sp>
    </p:spTree>
    <p:extLst>
      <p:ext uri="{BB962C8B-B14F-4D97-AF65-F5344CB8AC3E}">
        <p14:creationId xmlns:p14="http://schemas.microsoft.com/office/powerpoint/2010/main" val="22559257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04800" y="57150"/>
            <a:ext cx="7315200" cy="1066800"/>
          </a:xfrm>
        </p:spPr>
        <p:txBody>
          <a:bodyPr>
            <a:noAutofit/>
          </a:bodyPr>
          <a:lstStyle/>
          <a:p>
            <a:pPr>
              <a:tabLst>
                <a:tab pos="4457700" algn="l"/>
              </a:tabLst>
            </a:pPr>
            <a:r>
              <a:rPr lang="zh-CN" altLang="en-US" sz="3600" b="1" dirty="0">
                <a:solidFill>
                  <a:srgbClr val="FF0000"/>
                </a:solidFill>
                <a:effectLst/>
                <a:latin typeface="+mn-ea"/>
                <a:cs typeface="Times New Roman"/>
              </a:rPr>
              <a:t>三、新约和旧约敬拜的连续之处：按真理敬拜神</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0"/>
              </a:spcBef>
              <a:spcAft>
                <a:spcPts val="0"/>
              </a:spcAft>
              <a:buNone/>
            </a:pPr>
            <a:r>
              <a:rPr lang="zh-CN" altLang="en-US" sz="3200" b="1" kern="0" dirty="0">
                <a:solidFill>
                  <a:schemeClr val="tx1"/>
                </a:solidFill>
                <a:latin typeface="Calibri"/>
                <a:ea typeface="DengXian"/>
                <a:cs typeface="Arial"/>
              </a:rPr>
              <a:t>实用主义在宗教信仰上的体现是：不乏信得虔诚的人，却缺乏信得真实的人。</a:t>
            </a:r>
            <a:endParaRPr lang="en-CA" sz="3200" b="1" kern="100" dirty="0">
              <a:solidFill>
                <a:schemeClr val="tx1"/>
              </a:solidFill>
              <a:latin typeface="Calibri"/>
              <a:ea typeface="DengXian"/>
              <a:cs typeface="Times New Roman"/>
            </a:endParaRPr>
          </a:p>
          <a:p>
            <a:pPr marL="0" marR="0" indent="800100">
              <a:spcBef>
                <a:spcPts val="0"/>
              </a:spcBef>
              <a:spcAft>
                <a:spcPts val="0"/>
              </a:spcAft>
              <a:buNone/>
            </a:pPr>
            <a:r>
              <a:rPr lang="zh-CN" altLang="en-US" sz="3200" b="1" kern="100" dirty="0">
                <a:solidFill>
                  <a:schemeClr val="tx1"/>
                </a:solidFill>
                <a:latin typeface="DengXian" panose="02010600030101010101" pitchFamily="2" charset="-122"/>
                <a:ea typeface="DengXian" panose="02010600030101010101" pitchFamily="2" charset="-122"/>
                <a:cs typeface="Microsoft YaHei"/>
              </a:rPr>
              <a:t>所以</a:t>
            </a:r>
            <a:r>
              <a:rPr lang="zh-CN" altLang="en-US" sz="3200" b="1" kern="0" dirty="0">
                <a:solidFill>
                  <a:schemeClr val="tx1"/>
                </a:solidFill>
                <a:latin typeface="Calibri"/>
                <a:ea typeface="DengXian"/>
                <a:cs typeface="Arial"/>
              </a:rPr>
              <a:t>中国人历来相信“心诚则灵”；但耶稣和圣经则教导我们：除了心灵诚实之外，还必须按真理敬拜神。</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39</a:t>
            </a:fld>
            <a:endParaRPr lang="en-US" altLang="zh-CN" dirty="0">
              <a:solidFill>
                <a:srgbClr val="55554A"/>
              </a:solidFill>
            </a:endParaRPr>
          </a:p>
        </p:txBody>
      </p:sp>
    </p:spTree>
    <p:extLst>
      <p:ext uri="{BB962C8B-B14F-4D97-AF65-F5344CB8AC3E}">
        <p14:creationId xmlns:p14="http://schemas.microsoft.com/office/powerpoint/2010/main" val="2255925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4000" b="1" kern="100" dirty="0">
                <a:solidFill>
                  <a:srgbClr val="FF0000"/>
                </a:solidFill>
                <a:effectLst/>
                <a:latin typeface="+mn-ea"/>
                <a:cs typeface="Times New Roman"/>
              </a:rPr>
              <a:t>一、什么是敬拜？ </a:t>
            </a:r>
            <a:endParaRPr lang="zh-CN" altLang="en-US" sz="36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600"/>
              </a:spcAft>
              <a:buNone/>
            </a:pPr>
            <a:r>
              <a:rPr lang="zh-CN" altLang="en-US" sz="3200" b="1" kern="100" dirty="0">
                <a:solidFill>
                  <a:schemeClr val="tx1"/>
                </a:solidFill>
                <a:latin typeface="DengXian" panose="02010600030101010101" pitchFamily="2" charset="-122"/>
                <a:ea typeface="DengXian" panose="02010600030101010101" pitchFamily="2" charset="-122"/>
                <a:cs typeface="Times New Roman"/>
              </a:rPr>
              <a:t>我们先来看看敬拜的定义：</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marR="0" indent="800100">
              <a:spcBef>
                <a:spcPts val="600"/>
              </a:spcBef>
              <a:spcAft>
                <a:spcPts val="600"/>
              </a:spcAft>
              <a:buNone/>
            </a:pPr>
            <a:r>
              <a:rPr lang="zh-CN" altLang="en-US" sz="3200" b="1" kern="0" dirty="0">
                <a:solidFill>
                  <a:srgbClr val="0000FF"/>
                </a:solidFill>
                <a:latin typeface="DengXian" panose="02010600030101010101" pitchFamily="2" charset="-122"/>
                <a:ea typeface="DengXian" panose="02010600030101010101" pitchFamily="2" charset="-122"/>
                <a:cs typeface="Microsoft YaHei"/>
              </a:rPr>
              <a:t>敬拜（</a:t>
            </a:r>
            <a:r>
              <a:rPr lang="en-US" sz="3200" b="1" kern="0" dirty="0">
                <a:solidFill>
                  <a:srgbClr val="0000FF"/>
                </a:solidFill>
                <a:latin typeface="DengXian" panose="02010600030101010101" pitchFamily="2" charset="-122"/>
                <a:ea typeface="DengXian" panose="02010600030101010101" pitchFamily="2" charset="-122"/>
                <a:cs typeface="Arial"/>
              </a:rPr>
              <a:t>Worship</a:t>
            </a:r>
            <a:r>
              <a:rPr lang="zh-CN" altLang="en-US" sz="3200" b="1" kern="0" dirty="0">
                <a:solidFill>
                  <a:srgbClr val="0000FF"/>
                </a:solidFill>
                <a:latin typeface="DengXian" panose="02010600030101010101" pitchFamily="2" charset="-122"/>
                <a:ea typeface="DengXian" panose="02010600030101010101" pitchFamily="2" charset="-122"/>
                <a:cs typeface="Microsoft YaHei"/>
              </a:rPr>
              <a:t>）是指对神圣、至高对象（如上帝或造物主）的尊崇、敬畏与降服。它不仅是特定仪式，更是一种以神为中心的生活态度，表达人对神美善本性与恩典的自然回应。</a:t>
            </a:r>
            <a:r>
              <a:rPr lang="zh-CN" altLang="en-US" sz="3200" b="1" kern="0" dirty="0">
                <a:solidFill>
                  <a:schemeClr val="tx1"/>
                </a:solidFill>
                <a:latin typeface="DengXian" panose="02010600030101010101" pitchFamily="2" charset="-122"/>
                <a:ea typeface="DengXian" panose="02010600030101010101" pitchFamily="2" charset="-122"/>
                <a:cs typeface="Arial"/>
              </a:rPr>
              <a:t> </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marR="0" indent="800100">
              <a:spcBef>
                <a:spcPts val="600"/>
              </a:spcBef>
              <a:spcAft>
                <a:spcPts val="600"/>
              </a:spcAft>
              <a:buNone/>
            </a:pPr>
            <a:r>
              <a:rPr lang="zh-CN" altLang="en-US" sz="3200" b="1" kern="0" dirty="0">
                <a:solidFill>
                  <a:schemeClr val="tx1"/>
                </a:solidFill>
                <a:latin typeface="DengXian" panose="02010600030101010101" pitchFamily="2" charset="-122"/>
                <a:ea typeface="DengXian" panose="02010600030101010101" pitchFamily="2" charset="-122"/>
                <a:cs typeface="Arial"/>
              </a:rPr>
              <a:t>这是一个相当完善的敬拜定义，其中包括了三个要素：</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a:t>
            </a:fld>
            <a:endParaRPr lang="en-US" altLang="zh-CN" dirty="0">
              <a:solidFill>
                <a:srgbClr val="55554A"/>
              </a:solidFill>
            </a:endParaRPr>
          </a:p>
        </p:txBody>
      </p:sp>
    </p:spTree>
    <p:extLst>
      <p:ext uri="{BB962C8B-B14F-4D97-AF65-F5344CB8AC3E}">
        <p14:creationId xmlns:p14="http://schemas.microsoft.com/office/powerpoint/2010/main" val="14346899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04800" y="57150"/>
            <a:ext cx="7315200" cy="1066800"/>
          </a:xfrm>
        </p:spPr>
        <p:txBody>
          <a:bodyPr>
            <a:noAutofit/>
          </a:bodyPr>
          <a:lstStyle/>
          <a:p>
            <a:pPr>
              <a:tabLst>
                <a:tab pos="4457700" algn="l"/>
              </a:tabLst>
            </a:pPr>
            <a:r>
              <a:rPr lang="zh-CN" altLang="en-US" sz="3600" b="1" dirty="0">
                <a:solidFill>
                  <a:srgbClr val="FF0000"/>
                </a:solidFill>
                <a:effectLst/>
                <a:latin typeface="+mn-ea"/>
                <a:cs typeface="Times New Roman"/>
              </a:rPr>
              <a:t>三、新约和旧约敬拜的连续之处：按真理敬拜神</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lnSpc>
                <a:spcPct val="114000"/>
              </a:lnSpc>
              <a:spcBef>
                <a:spcPts val="600"/>
              </a:spcBef>
              <a:spcAft>
                <a:spcPts val="600"/>
              </a:spcAft>
              <a:buNone/>
            </a:pPr>
            <a:r>
              <a:rPr lang="zh-CN" altLang="en-US" sz="3200" b="1" kern="0" dirty="0">
                <a:solidFill>
                  <a:schemeClr val="tx1"/>
                </a:solidFill>
                <a:latin typeface="Calibri"/>
                <a:ea typeface="DengXian"/>
                <a:cs typeface="Arial"/>
              </a:rPr>
              <a:t>实用主义在现代华人基督教里有三种主要的表现：</a:t>
            </a:r>
            <a:endParaRPr lang="en-CA" sz="3200" b="1" kern="100" dirty="0">
              <a:solidFill>
                <a:schemeClr val="tx1"/>
              </a:solidFill>
              <a:latin typeface="Calibri"/>
              <a:ea typeface="DengXian"/>
              <a:cs typeface="Times New Roman"/>
            </a:endParaRPr>
          </a:p>
          <a:p>
            <a:pPr marL="0" marR="0" indent="800100">
              <a:lnSpc>
                <a:spcPct val="114000"/>
              </a:lnSpc>
              <a:spcBef>
                <a:spcPts val="600"/>
              </a:spcBef>
              <a:spcAft>
                <a:spcPts val="600"/>
              </a:spcAft>
              <a:buNone/>
            </a:pPr>
            <a:r>
              <a:rPr lang="zh-CN" altLang="en-US" sz="3200" b="1" kern="0" dirty="0">
                <a:solidFill>
                  <a:schemeClr val="tx1"/>
                </a:solidFill>
                <a:latin typeface="Calibri"/>
                <a:ea typeface="DengXian"/>
                <a:cs typeface="Arial"/>
              </a:rPr>
              <a:t>一是拜偶像的罪格外顽固，必须引起我们格外的关注，并且要竭力地根除它；</a:t>
            </a:r>
            <a:endParaRPr lang="en-CA" sz="3200" b="1" kern="100" dirty="0">
              <a:solidFill>
                <a:schemeClr val="tx1"/>
              </a:solidFill>
              <a:latin typeface="Calibri"/>
              <a:ea typeface="DengXian"/>
              <a:cs typeface="Times New Roman"/>
            </a:endParaRPr>
          </a:p>
          <a:p>
            <a:pPr marL="0" marR="0" indent="800100">
              <a:lnSpc>
                <a:spcPct val="114000"/>
              </a:lnSpc>
              <a:spcBef>
                <a:spcPts val="600"/>
              </a:spcBef>
              <a:spcAft>
                <a:spcPts val="600"/>
              </a:spcAft>
              <a:buNone/>
            </a:pPr>
            <a:r>
              <a:rPr lang="zh-CN" altLang="en-US" sz="3200" b="1" kern="0" dirty="0">
                <a:solidFill>
                  <a:schemeClr val="tx1"/>
                </a:solidFill>
                <a:latin typeface="Calibri"/>
                <a:ea typeface="DengXian"/>
                <a:cs typeface="Arial"/>
              </a:rPr>
              <a:t>二是容易产生异端，看看中国本土五花八门的基督教异端就知道了；</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40</a:t>
            </a:fld>
            <a:endParaRPr lang="en-US" altLang="zh-CN" dirty="0">
              <a:solidFill>
                <a:srgbClr val="55554A"/>
              </a:solidFill>
            </a:endParaRPr>
          </a:p>
        </p:txBody>
      </p:sp>
    </p:spTree>
    <p:extLst>
      <p:ext uri="{BB962C8B-B14F-4D97-AF65-F5344CB8AC3E}">
        <p14:creationId xmlns:p14="http://schemas.microsoft.com/office/powerpoint/2010/main" val="22559257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04800" y="57150"/>
            <a:ext cx="7315200" cy="1066800"/>
          </a:xfrm>
        </p:spPr>
        <p:txBody>
          <a:bodyPr>
            <a:noAutofit/>
          </a:bodyPr>
          <a:lstStyle/>
          <a:p>
            <a:pPr>
              <a:tabLst>
                <a:tab pos="4457700" algn="l"/>
              </a:tabLst>
            </a:pPr>
            <a:r>
              <a:rPr lang="zh-CN" altLang="en-US" sz="3600" b="1" dirty="0">
                <a:solidFill>
                  <a:srgbClr val="FF0000"/>
                </a:solidFill>
                <a:effectLst/>
                <a:latin typeface="+mn-ea"/>
                <a:cs typeface="Times New Roman"/>
              </a:rPr>
              <a:t>三、新约和旧约敬拜的连续之处：按真理敬拜神</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indent="857250">
              <a:lnSpc>
                <a:spcPct val="115000"/>
              </a:lnSpc>
              <a:spcBef>
                <a:spcPts val="600"/>
              </a:spcBef>
              <a:spcAft>
                <a:spcPts val="600"/>
              </a:spcAft>
              <a:buNone/>
            </a:pPr>
            <a:r>
              <a:rPr lang="zh-CN" altLang="en-US" sz="3200" b="1" kern="0" dirty="0">
                <a:solidFill>
                  <a:schemeClr val="tx1"/>
                </a:solidFill>
                <a:latin typeface="Calibri"/>
                <a:ea typeface="DengXian"/>
                <a:cs typeface="Arial"/>
              </a:rPr>
              <a:t>三是信得肤浅的现象很普遍，因此经不起任何严重考验，看看海外大陆人基督教群体的真实属灵状况就知道了。</a:t>
            </a:r>
          </a:p>
          <a:p>
            <a:pPr marL="0" indent="857250">
              <a:lnSpc>
                <a:spcPct val="115000"/>
              </a:lnSpc>
              <a:spcBef>
                <a:spcPts val="600"/>
              </a:spcBef>
              <a:spcAft>
                <a:spcPts val="600"/>
              </a:spcAft>
              <a:buNone/>
            </a:pPr>
            <a:r>
              <a:rPr lang="zh-CN" altLang="en-US" sz="3200" b="1" kern="0" dirty="0">
                <a:solidFill>
                  <a:schemeClr val="tx1"/>
                </a:solidFill>
                <a:latin typeface="Calibri"/>
                <a:ea typeface="DengXian"/>
                <a:cs typeface="Arial"/>
              </a:rPr>
              <a:t>我最近几年，反省自己在过去几十年的事奉中事工导向的错误，正是实用主义的一种宗教表现形式。</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41</a:t>
            </a:fld>
            <a:endParaRPr lang="en-US" altLang="zh-CN" dirty="0">
              <a:solidFill>
                <a:srgbClr val="55554A"/>
              </a:solidFill>
            </a:endParaRPr>
          </a:p>
        </p:txBody>
      </p:sp>
    </p:spTree>
    <p:extLst>
      <p:ext uri="{BB962C8B-B14F-4D97-AF65-F5344CB8AC3E}">
        <p14:creationId xmlns:p14="http://schemas.microsoft.com/office/powerpoint/2010/main" val="225592572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04800" y="57150"/>
            <a:ext cx="7315200" cy="1066800"/>
          </a:xfrm>
        </p:spPr>
        <p:txBody>
          <a:bodyPr>
            <a:noAutofit/>
          </a:bodyPr>
          <a:lstStyle/>
          <a:p>
            <a:pPr>
              <a:tabLst>
                <a:tab pos="4457700" algn="l"/>
              </a:tabLst>
            </a:pPr>
            <a:r>
              <a:rPr lang="zh-CN" altLang="en-US" sz="3600" b="1" dirty="0">
                <a:solidFill>
                  <a:srgbClr val="FF0000"/>
                </a:solidFill>
                <a:effectLst/>
                <a:latin typeface="+mn-ea"/>
                <a:cs typeface="Times New Roman"/>
              </a:rPr>
              <a:t>三、新约和旧约敬拜的连续之处：按真理敬拜神</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lnSpc>
                <a:spcPct val="115000"/>
              </a:lnSpc>
              <a:spcBef>
                <a:spcPts val="600"/>
              </a:spcBef>
              <a:spcAft>
                <a:spcPts val="600"/>
              </a:spcAft>
              <a:buNone/>
            </a:pPr>
            <a:r>
              <a:rPr lang="en-US" sz="3200" kern="100" dirty="0">
                <a:solidFill>
                  <a:schemeClr val="tx1"/>
                </a:solidFill>
                <a:latin typeface="DengXian"/>
                <a:ea typeface="DengXian"/>
                <a:cs typeface="Times New Roman"/>
              </a:rPr>
              <a:t>	</a:t>
            </a:r>
            <a:r>
              <a:rPr lang="en-US" sz="3200" b="1" kern="100" dirty="0">
                <a:solidFill>
                  <a:schemeClr val="tx1"/>
                </a:solidFill>
                <a:latin typeface="DengXian"/>
                <a:ea typeface="DengXian"/>
                <a:cs typeface="Times New Roman"/>
              </a:rPr>
              <a:t>2</a:t>
            </a:r>
            <a:r>
              <a:rPr lang="zh-CN" altLang="en-US" sz="3200" b="1" kern="100" dirty="0">
                <a:solidFill>
                  <a:schemeClr val="tx1"/>
                </a:solidFill>
                <a:latin typeface="Calibri"/>
                <a:ea typeface="DengXian"/>
                <a:cs typeface="Times New Roman"/>
              </a:rPr>
              <a:t>、按真理敬拜意味着我们要竭力根除拜偶像的罪。</a:t>
            </a:r>
            <a:endParaRPr lang="en-CA" sz="3200" b="1" kern="100" dirty="0">
              <a:solidFill>
                <a:schemeClr val="tx1"/>
              </a:solidFill>
              <a:latin typeface="Calibri"/>
              <a:ea typeface="DengXian"/>
              <a:cs typeface="Times New Roman"/>
            </a:endParaRPr>
          </a:p>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耶稣说：</a:t>
            </a:r>
            <a:r>
              <a:rPr lang="zh-CN" altLang="en-US" sz="3200" b="1" kern="100" dirty="0">
                <a:solidFill>
                  <a:srgbClr val="FF0000"/>
                </a:solidFill>
                <a:latin typeface="Calibri"/>
                <a:ea typeface="KaiTi"/>
                <a:cs typeface="Times New Roman"/>
              </a:rPr>
              <a:t>“一个人不能事奉两个主，不是恶这个，爱那个；就是重这个、轻那个。你们不能又事奉上帝又事奉玛门。”</a:t>
            </a:r>
            <a:r>
              <a:rPr lang="zh-CN" altLang="en-US" sz="3200" b="1" kern="100" dirty="0">
                <a:solidFill>
                  <a:schemeClr val="tx1"/>
                </a:solidFill>
                <a:latin typeface="Calibri"/>
                <a:ea typeface="DengXian"/>
                <a:cs typeface="Times New Roman"/>
              </a:rPr>
              <a:t>（太六</a:t>
            </a:r>
            <a:r>
              <a:rPr lang="en-US" sz="3200" b="1" kern="100" dirty="0">
                <a:solidFill>
                  <a:schemeClr val="tx1"/>
                </a:solidFill>
                <a:latin typeface="DengXian"/>
                <a:ea typeface="DengXian"/>
                <a:cs typeface="Times New Roman"/>
              </a:rPr>
              <a:t>24</a:t>
            </a:r>
            <a:r>
              <a:rPr lang="zh-CN" altLang="en-US" sz="3200" b="1" kern="100" dirty="0">
                <a:solidFill>
                  <a:schemeClr val="tx1"/>
                </a:solidFill>
                <a:latin typeface="Calibri"/>
                <a:ea typeface="DengXian"/>
                <a:cs typeface="Times New Roman"/>
              </a:rPr>
              <a:t>） </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42</a:t>
            </a:fld>
            <a:endParaRPr lang="en-US" altLang="zh-CN" dirty="0">
              <a:solidFill>
                <a:srgbClr val="55554A"/>
              </a:solidFill>
            </a:endParaRPr>
          </a:p>
        </p:txBody>
      </p:sp>
    </p:spTree>
    <p:extLst>
      <p:ext uri="{BB962C8B-B14F-4D97-AF65-F5344CB8AC3E}">
        <p14:creationId xmlns:p14="http://schemas.microsoft.com/office/powerpoint/2010/main" val="225592572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04800" y="57150"/>
            <a:ext cx="7315200" cy="1066800"/>
          </a:xfrm>
        </p:spPr>
        <p:txBody>
          <a:bodyPr>
            <a:noAutofit/>
          </a:bodyPr>
          <a:lstStyle/>
          <a:p>
            <a:pPr>
              <a:tabLst>
                <a:tab pos="4457700" algn="l"/>
              </a:tabLst>
            </a:pPr>
            <a:r>
              <a:rPr lang="zh-CN" altLang="en-US" sz="3600" b="1" dirty="0">
                <a:solidFill>
                  <a:srgbClr val="FF0000"/>
                </a:solidFill>
                <a:effectLst/>
                <a:latin typeface="+mn-ea"/>
                <a:cs typeface="Times New Roman"/>
              </a:rPr>
              <a:t>三、新约和旧约敬拜的连续之处：按真理敬拜神</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耶稣的教导提醒我们：若我们的心灵被世俗的欲望所占据，被金钱、名利、地位所捆绑，如果我们的心里装满了这些东西，就没有空间留给上帝。</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这样的敬拜自然无法合符真理。若要按真理敬拜，我们常常要扪心自问：我所敬拜和侍奉的究竟是哪一位神？是救赎我和我立约的神，还是我心中的偶像？</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43</a:t>
            </a:fld>
            <a:endParaRPr lang="en-US" altLang="zh-CN" dirty="0">
              <a:solidFill>
                <a:srgbClr val="55554A"/>
              </a:solidFill>
            </a:endParaRPr>
          </a:p>
        </p:txBody>
      </p:sp>
    </p:spTree>
    <p:extLst>
      <p:ext uri="{BB962C8B-B14F-4D97-AF65-F5344CB8AC3E}">
        <p14:creationId xmlns:p14="http://schemas.microsoft.com/office/powerpoint/2010/main" val="177292831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04800" y="57150"/>
            <a:ext cx="7315200" cy="1066800"/>
          </a:xfrm>
        </p:spPr>
        <p:txBody>
          <a:bodyPr>
            <a:noAutofit/>
          </a:bodyPr>
          <a:lstStyle/>
          <a:p>
            <a:pPr>
              <a:tabLst>
                <a:tab pos="4457700" algn="l"/>
              </a:tabLst>
            </a:pPr>
            <a:r>
              <a:rPr lang="zh-CN" altLang="en-US" sz="3600" b="1" dirty="0">
                <a:solidFill>
                  <a:srgbClr val="FF0000"/>
                </a:solidFill>
                <a:effectLst/>
                <a:latin typeface="+mn-ea"/>
                <a:cs typeface="Times New Roman"/>
              </a:rPr>
              <a:t>三、新约和旧约敬拜的连续之处：按真理敬拜神</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lnSpc>
                <a:spcPct val="115000"/>
              </a:lnSpc>
              <a:spcBef>
                <a:spcPts val="600"/>
              </a:spcBef>
              <a:spcAft>
                <a:spcPts val="600"/>
              </a:spcAft>
              <a:buNone/>
            </a:pPr>
            <a:r>
              <a:rPr lang="en-US" altLang="zh-CN" sz="3200" b="1" kern="100" dirty="0">
                <a:solidFill>
                  <a:schemeClr val="tx1"/>
                </a:solidFill>
                <a:latin typeface="Calibri"/>
                <a:ea typeface="DengXian"/>
                <a:cs typeface="Times New Roman"/>
              </a:rPr>
              <a:t>	</a:t>
            </a:r>
            <a:r>
              <a:rPr lang="zh-CN" altLang="en-US" sz="3200" b="1" kern="100" dirty="0">
                <a:solidFill>
                  <a:srgbClr val="0000FF"/>
                </a:solidFill>
                <a:latin typeface="Calibri"/>
                <a:ea typeface="DengXian"/>
                <a:cs typeface="Times New Roman"/>
              </a:rPr>
              <a:t>（二）按真理敬拜神意味着我们要让上帝在我们的生命中居首位</a:t>
            </a:r>
            <a:endParaRPr lang="en-CA" sz="3200" b="1" kern="100" dirty="0">
              <a:solidFill>
                <a:srgbClr val="0000FF"/>
              </a:solidFill>
              <a:latin typeface="Calibri"/>
              <a:ea typeface="DengXian"/>
              <a:cs typeface="Times New Roman"/>
            </a:endParaRPr>
          </a:p>
          <a:p>
            <a:pPr marL="0" marR="0" indent="0">
              <a:lnSpc>
                <a:spcPct val="115000"/>
              </a:lnSpc>
              <a:spcBef>
                <a:spcPts val="600"/>
              </a:spcBef>
              <a:spcAft>
                <a:spcPts val="600"/>
              </a:spcAft>
              <a:buNone/>
            </a:pPr>
            <a:r>
              <a:rPr lang="en-US" sz="3200" kern="100" dirty="0">
                <a:solidFill>
                  <a:schemeClr val="tx1"/>
                </a:solidFill>
                <a:latin typeface="DengXian"/>
                <a:ea typeface="DengXian"/>
                <a:cs typeface="Times New Roman"/>
              </a:rPr>
              <a:t>	</a:t>
            </a:r>
            <a:r>
              <a:rPr lang="en-US" sz="3200" b="1" kern="100" dirty="0">
                <a:solidFill>
                  <a:srgbClr val="FF0000"/>
                </a:solidFill>
                <a:latin typeface="DengXian"/>
                <a:ea typeface="DengXian"/>
                <a:cs typeface="Times New Roman"/>
              </a:rPr>
              <a:t>1</a:t>
            </a:r>
            <a:r>
              <a:rPr lang="zh-CN" altLang="en-US" sz="3200" b="1" kern="100" dirty="0">
                <a:solidFill>
                  <a:srgbClr val="FF0000"/>
                </a:solidFill>
                <a:latin typeface="Calibri"/>
                <a:ea typeface="DengXian"/>
                <a:cs typeface="Times New Roman"/>
              </a:rPr>
              <a:t>、敬拜神要跟我们的生活一致。</a:t>
            </a:r>
            <a:endParaRPr lang="en-CA" sz="3200" b="1" kern="100" dirty="0">
              <a:solidFill>
                <a:srgbClr val="FF0000"/>
              </a:solidFill>
              <a:latin typeface="Calibri"/>
              <a:ea typeface="DengXian"/>
              <a:cs typeface="Times New Roman"/>
            </a:endParaRPr>
          </a:p>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敬拜不仅是在聚会中的特定行为，更是我们整个人生的生活态度。</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44</a:t>
            </a:fld>
            <a:endParaRPr lang="en-US" altLang="zh-CN" dirty="0">
              <a:solidFill>
                <a:srgbClr val="55554A"/>
              </a:solidFill>
            </a:endParaRPr>
          </a:p>
        </p:txBody>
      </p:sp>
    </p:spTree>
    <p:extLst>
      <p:ext uri="{BB962C8B-B14F-4D97-AF65-F5344CB8AC3E}">
        <p14:creationId xmlns:p14="http://schemas.microsoft.com/office/powerpoint/2010/main" val="177292831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04800" y="57150"/>
            <a:ext cx="7315200" cy="1066800"/>
          </a:xfrm>
        </p:spPr>
        <p:txBody>
          <a:bodyPr>
            <a:noAutofit/>
          </a:bodyPr>
          <a:lstStyle/>
          <a:p>
            <a:pPr>
              <a:tabLst>
                <a:tab pos="4457700" algn="l"/>
              </a:tabLst>
            </a:pPr>
            <a:r>
              <a:rPr lang="zh-CN" altLang="en-US" sz="3600" b="1" dirty="0">
                <a:solidFill>
                  <a:srgbClr val="FF0000"/>
                </a:solidFill>
                <a:effectLst/>
                <a:latin typeface="+mn-ea"/>
                <a:cs typeface="Times New Roman"/>
              </a:rPr>
              <a:t>三、新约和旧约敬拜的连续之处：按真理敬拜神</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indent="85725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如果我们在聚会中唱着赞美上帝的诗歌，转过身来却在生活中说谎、嫉妒、论断别人，这样的敬拜就是不合真理的，或虚假的，是上帝所不喜悦的。</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r>
              <a:rPr lang="zh-CN" altLang="en-US" sz="3200" b="1" dirty="0">
                <a:solidFill>
                  <a:schemeClr val="tx1"/>
                </a:solidFill>
                <a:ea typeface="DengXian"/>
                <a:cs typeface="Times New Roman"/>
              </a:rPr>
              <a:t>雅各书二</a:t>
            </a:r>
            <a:r>
              <a:rPr lang="en-US" sz="3200" b="1" dirty="0">
                <a:solidFill>
                  <a:schemeClr val="tx1"/>
                </a:solidFill>
                <a:latin typeface="DengXian"/>
                <a:cs typeface="Times New Roman"/>
              </a:rPr>
              <a:t>17</a:t>
            </a:r>
            <a:r>
              <a:rPr lang="zh-CN" altLang="en-US" sz="3200" b="1" dirty="0">
                <a:solidFill>
                  <a:schemeClr val="tx1"/>
                </a:solidFill>
                <a:ea typeface="DengXian"/>
                <a:cs typeface="Times New Roman"/>
              </a:rPr>
              <a:t>说</a:t>
            </a:r>
            <a:r>
              <a:rPr lang="zh-CN" altLang="en-US" sz="3200" b="1" dirty="0">
                <a:solidFill>
                  <a:schemeClr val="tx1"/>
                </a:solidFill>
                <a:ea typeface="KaiTi"/>
                <a:cs typeface="Times New Roman"/>
              </a:rPr>
              <a:t>：</a:t>
            </a:r>
            <a:r>
              <a:rPr lang="zh-CN" altLang="en-US" sz="3200" b="1" dirty="0">
                <a:solidFill>
                  <a:srgbClr val="FF0000"/>
                </a:solidFill>
                <a:ea typeface="KaiTi"/>
                <a:cs typeface="Times New Roman"/>
              </a:rPr>
              <a:t>“信心若没有行为就是死的。”</a:t>
            </a:r>
            <a:endParaRPr lang="en-CA" sz="3200" kern="100" dirty="0">
              <a:solidFill>
                <a:srgbClr val="FF0000"/>
              </a:solidFill>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45</a:t>
            </a:fld>
            <a:endParaRPr lang="en-US" altLang="zh-CN" dirty="0">
              <a:solidFill>
                <a:srgbClr val="55554A"/>
              </a:solidFill>
            </a:endParaRPr>
          </a:p>
        </p:txBody>
      </p:sp>
    </p:spTree>
    <p:extLst>
      <p:ext uri="{BB962C8B-B14F-4D97-AF65-F5344CB8AC3E}">
        <p14:creationId xmlns:p14="http://schemas.microsoft.com/office/powerpoint/2010/main" val="177292831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04800" y="57150"/>
            <a:ext cx="7315200" cy="1066800"/>
          </a:xfrm>
        </p:spPr>
        <p:txBody>
          <a:bodyPr>
            <a:noAutofit/>
          </a:bodyPr>
          <a:lstStyle/>
          <a:p>
            <a:pPr>
              <a:tabLst>
                <a:tab pos="4457700" algn="l"/>
              </a:tabLst>
            </a:pPr>
            <a:r>
              <a:rPr lang="zh-CN" altLang="en-US" sz="3600" b="1" dirty="0">
                <a:solidFill>
                  <a:srgbClr val="FF0000"/>
                </a:solidFill>
                <a:effectLst/>
                <a:latin typeface="+mn-ea"/>
                <a:cs typeface="Times New Roman"/>
              </a:rPr>
              <a:t>三、新约和旧约敬拜的连续之处：按真理敬拜神</a:t>
            </a:r>
            <a:endParaRPr lang="zh-CN" altLang="en-US" sz="2800" b="1" dirty="0">
              <a:solidFill>
                <a:srgbClr val="FF0000"/>
              </a:solidFill>
              <a:latin typeface="+mn-ea"/>
            </a:endParaRPr>
          </a:p>
        </p:txBody>
      </p:sp>
      <p:sp>
        <p:nvSpPr>
          <p:cNvPr id="3" name="内容占位符 2"/>
          <p:cNvSpPr>
            <a:spLocks noGrp="1"/>
          </p:cNvSpPr>
          <p:nvPr>
            <p:ph idx="1"/>
          </p:nvPr>
        </p:nvSpPr>
        <p:spPr>
          <a:xfrm>
            <a:off x="1" y="1123950"/>
            <a:ext cx="9144000" cy="4027394"/>
          </a:xfrm>
        </p:spPr>
        <p:txBody>
          <a:bodyPr/>
          <a:lstStyle/>
          <a:p>
            <a:pPr marL="0" marR="0" indent="800100">
              <a:spcBef>
                <a:spcPts val="600"/>
              </a:spcBef>
              <a:spcAft>
                <a:spcPts val="0"/>
              </a:spcAft>
              <a:buNone/>
            </a:pPr>
            <a:r>
              <a:rPr lang="zh-CN" altLang="en-US" sz="3200" b="1" kern="100" dirty="0">
                <a:solidFill>
                  <a:schemeClr val="tx1"/>
                </a:solidFill>
                <a:latin typeface="Calibri"/>
                <a:ea typeface="DengXian"/>
                <a:cs typeface="Times New Roman"/>
              </a:rPr>
              <a:t>同样，敬拜若没有生活的见证，也是死的。我们的一言一行、一举一动，都应该成为对上帝的敬拜。</a:t>
            </a:r>
            <a:endParaRPr lang="en-CA" sz="3200" b="1" kern="100" dirty="0">
              <a:solidFill>
                <a:schemeClr val="tx1"/>
              </a:solidFill>
              <a:latin typeface="Calibri"/>
              <a:ea typeface="DengXian"/>
              <a:cs typeface="Times New Roman"/>
            </a:endParaRPr>
          </a:p>
          <a:p>
            <a:pPr marL="0" marR="0" indent="800100">
              <a:spcBef>
                <a:spcPts val="600"/>
              </a:spcBef>
              <a:spcAft>
                <a:spcPts val="0"/>
              </a:spcAft>
              <a:buNone/>
            </a:pPr>
            <a:r>
              <a:rPr lang="zh-CN" altLang="en-US" sz="3200" b="1" kern="100" dirty="0">
                <a:solidFill>
                  <a:schemeClr val="tx1"/>
                </a:solidFill>
                <a:latin typeface="Calibri"/>
                <a:ea typeface="DengXian"/>
                <a:cs typeface="Times New Roman"/>
              </a:rPr>
              <a:t>当我们在工作中诚实守信，在家庭中彼此相爱，在社会中善待他人，这就是按真理敬拜上帝的具体体现，或结出的果子。因为上帝所看重的，不仅仅是我们在聚会中的虔诚，更是我们在生活中是否活出祂的荣耀。</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46</a:t>
            </a:fld>
            <a:endParaRPr lang="en-US" altLang="zh-CN" dirty="0">
              <a:solidFill>
                <a:srgbClr val="55554A"/>
              </a:solidFill>
            </a:endParaRPr>
          </a:p>
        </p:txBody>
      </p:sp>
    </p:spTree>
    <p:extLst>
      <p:ext uri="{BB962C8B-B14F-4D97-AF65-F5344CB8AC3E}">
        <p14:creationId xmlns:p14="http://schemas.microsoft.com/office/powerpoint/2010/main" val="177292831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04800" y="57150"/>
            <a:ext cx="7315200" cy="1066800"/>
          </a:xfrm>
        </p:spPr>
        <p:txBody>
          <a:bodyPr>
            <a:noAutofit/>
          </a:bodyPr>
          <a:lstStyle/>
          <a:p>
            <a:pPr>
              <a:tabLst>
                <a:tab pos="4457700" algn="l"/>
              </a:tabLst>
            </a:pPr>
            <a:r>
              <a:rPr lang="zh-CN" altLang="en-US" sz="3200" b="1" dirty="0">
                <a:solidFill>
                  <a:srgbClr val="FF0000"/>
                </a:solidFill>
                <a:effectLst/>
                <a:latin typeface="+mn-ea"/>
                <a:cs typeface="Times New Roman"/>
              </a:rPr>
              <a:t>三、新约和旧约敬拜的连续之处：</a:t>
            </a:r>
            <a:br>
              <a:rPr lang="en-US" altLang="zh-CN" sz="3200" b="1" dirty="0">
                <a:solidFill>
                  <a:srgbClr val="FF0000"/>
                </a:solidFill>
                <a:effectLst/>
                <a:latin typeface="+mn-ea"/>
                <a:cs typeface="Times New Roman"/>
              </a:rPr>
            </a:br>
            <a:r>
              <a:rPr lang="zh-CN" altLang="en-US" sz="3200" b="1" dirty="0">
                <a:solidFill>
                  <a:srgbClr val="FF0000"/>
                </a:solidFill>
                <a:effectLst/>
                <a:latin typeface="+mn-ea"/>
                <a:cs typeface="Times New Roman"/>
              </a:rPr>
              <a:t>按真理敬拜神</a:t>
            </a:r>
            <a:endParaRPr lang="zh-CN" altLang="en-US" sz="3200" b="1" dirty="0">
              <a:solidFill>
                <a:srgbClr val="FF0000"/>
              </a:solidFill>
              <a:latin typeface="+mn-ea"/>
            </a:endParaRPr>
          </a:p>
        </p:txBody>
      </p:sp>
      <p:sp>
        <p:nvSpPr>
          <p:cNvPr id="3" name="内容占位符 2"/>
          <p:cNvSpPr>
            <a:spLocks noGrp="1"/>
          </p:cNvSpPr>
          <p:nvPr>
            <p:ph idx="1"/>
          </p:nvPr>
        </p:nvSpPr>
        <p:spPr>
          <a:xfrm>
            <a:off x="0" y="1047750"/>
            <a:ext cx="9144001" cy="4103594"/>
          </a:xfrm>
        </p:spPr>
        <p:txBody>
          <a:bodyPr/>
          <a:lstStyle/>
          <a:p>
            <a:pPr marL="0" marR="0" indent="0">
              <a:spcBef>
                <a:spcPts val="600"/>
              </a:spcBef>
              <a:spcAft>
                <a:spcPts val="600"/>
              </a:spcAft>
              <a:buNone/>
            </a:pPr>
            <a:r>
              <a:rPr lang="en-US" sz="3200" kern="100" dirty="0">
                <a:solidFill>
                  <a:schemeClr val="tx1"/>
                </a:solidFill>
                <a:latin typeface="DengXian"/>
                <a:ea typeface="DengXian"/>
                <a:cs typeface="Times New Roman"/>
              </a:rPr>
              <a:t>	</a:t>
            </a:r>
            <a:r>
              <a:rPr lang="en-US" sz="2800" b="1" kern="100" dirty="0">
                <a:solidFill>
                  <a:srgbClr val="0000FF"/>
                </a:solidFill>
                <a:latin typeface="DengXian"/>
                <a:ea typeface="DengXian"/>
                <a:cs typeface="Times New Roman"/>
              </a:rPr>
              <a:t>2</a:t>
            </a:r>
            <a:r>
              <a:rPr lang="zh-CN" altLang="en-US" sz="2800" b="1" kern="100" dirty="0">
                <a:solidFill>
                  <a:srgbClr val="0000FF"/>
                </a:solidFill>
                <a:latin typeface="Calibri"/>
                <a:ea typeface="DengXian"/>
                <a:cs typeface="Times New Roman"/>
              </a:rPr>
              <a:t>、敬拜神意味着要让神在我们的生命中居首位。</a:t>
            </a:r>
            <a:endParaRPr lang="en-CA" sz="2800" b="1" kern="100" dirty="0">
              <a:solidFill>
                <a:srgbClr val="0000FF"/>
              </a:solidFill>
              <a:latin typeface="Calibri"/>
              <a:ea typeface="DengXian"/>
              <a:cs typeface="Times New Roman"/>
            </a:endParaRPr>
          </a:p>
          <a:p>
            <a:pPr marL="0" indent="857250">
              <a:lnSpc>
                <a:spcPct val="115000"/>
              </a:lnSpc>
              <a:spcBef>
                <a:spcPts val="600"/>
              </a:spcBef>
              <a:spcAft>
                <a:spcPts val="600"/>
              </a:spcAft>
              <a:buNone/>
            </a:pPr>
            <a:r>
              <a:rPr lang="zh-CN" altLang="en-US" sz="2800" b="1" kern="100" dirty="0">
                <a:solidFill>
                  <a:schemeClr val="tx1"/>
                </a:solidFill>
                <a:latin typeface="DengXian" panose="02010600030101010101" pitchFamily="2" charset="-122"/>
                <a:ea typeface="DengXian" panose="02010600030101010101" pitchFamily="2" charset="-122"/>
                <a:cs typeface="Times New Roman"/>
              </a:rPr>
              <a:t>还记得前面提到敬拜的定义吗？什么叫将神当神？让神在我们生命中居首位就是将神当神。什么叫将神当得的荣耀归给神？让神在我们的生命中居首位就是荣耀神。</a:t>
            </a:r>
            <a:endParaRPr lang="en-US" altLang="zh-CN" sz="2800" b="1" kern="100" dirty="0">
              <a:solidFill>
                <a:schemeClr val="tx1"/>
              </a:solidFill>
              <a:latin typeface="DengXian" panose="02010600030101010101" pitchFamily="2" charset="-122"/>
              <a:ea typeface="DengXian" panose="02010600030101010101" pitchFamily="2" charset="-122"/>
              <a:cs typeface="Times New Roman"/>
            </a:endParaRPr>
          </a:p>
          <a:p>
            <a:pPr marL="0" indent="857250">
              <a:lnSpc>
                <a:spcPct val="115000"/>
              </a:lnSpc>
              <a:spcBef>
                <a:spcPts val="600"/>
              </a:spcBef>
              <a:spcAft>
                <a:spcPts val="600"/>
              </a:spcAft>
              <a:buNone/>
            </a:pPr>
            <a:r>
              <a:rPr lang="zh-CN" altLang="en-US" sz="2800" b="1" kern="100" dirty="0">
                <a:solidFill>
                  <a:schemeClr val="tx1"/>
                </a:solidFill>
                <a:latin typeface="DengXian" panose="02010600030101010101" pitchFamily="2" charset="-122"/>
                <a:ea typeface="DengXian" panose="02010600030101010101" pitchFamily="2" charset="-122"/>
                <a:cs typeface="Times New Roman"/>
              </a:rPr>
              <a:t>今天我们生活在一个消费主义时代，一个以顾客为上帝、以自我为中心的时代。正是在这样一个时代，神呼召我们</a:t>
            </a:r>
            <a:r>
              <a:rPr lang="zh-CN" altLang="en-US" sz="2800" b="1" dirty="0">
                <a:solidFill>
                  <a:schemeClr val="tx1"/>
                </a:solidFill>
                <a:latin typeface="DengXian" panose="02010600030101010101" pitchFamily="2" charset="-122"/>
                <a:ea typeface="DengXian" panose="02010600030101010101" pitchFamily="2" charset="-122"/>
              </a:rPr>
              <a:t>要成为一个用心灵和按真理敬拜神的人。</a:t>
            </a:r>
            <a:endParaRPr lang="en-US" sz="2800" b="1" dirty="0">
              <a:solidFill>
                <a:schemeClr val="tx1"/>
              </a:solidFill>
              <a:latin typeface="DengXian" panose="02010600030101010101" pitchFamily="2" charset="-122"/>
              <a:ea typeface="DengXian" panose="02010600030101010101" pitchFamily="2" charset="-122"/>
            </a:endParaRPr>
          </a:p>
          <a:p>
            <a:pPr marL="0" indent="857250">
              <a:lnSpc>
                <a:spcPct val="115000"/>
              </a:lnSpc>
              <a:spcBef>
                <a:spcPts val="600"/>
              </a:spcBef>
              <a:spcAft>
                <a:spcPts val="600"/>
              </a:spcAft>
              <a:buNone/>
            </a:pPr>
            <a:endParaRPr lang="en-CA" sz="2800" b="1" kern="100" dirty="0">
              <a:solidFill>
                <a:schemeClr val="tx1"/>
              </a:solidFill>
              <a:latin typeface="DengXian" panose="02010600030101010101" pitchFamily="2" charset="-122"/>
              <a:ea typeface="DengXian" panose="02010600030101010101" pitchFamily="2" charset="-122"/>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47</a:t>
            </a:fld>
            <a:endParaRPr lang="en-US" altLang="zh-CN" dirty="0">
              <a:solidFill>
                <a:srgbClr val="55554A"/>
              </a:solidFill>
            </a:endParaRPr>
          </a:p>
        </p:txBody>
      </p:sp>
    </p:spTree>
    <p:extLst>
      <p:ext uri="{BB962C8B-B14F-4D97-AF65-F5344CB8AC3E}">
        <p14:creationId xmlns:p14="http://schemas.microsoft.com/office/powerpoint/2010/main" val="177292831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04800" y="57150"/>
            <a:ext cx="7315200" cy="1066800"/>
          </a:xfrm>
        </p:spPr>
        <p:txBody>
          <a:bodyPr>
            <a:noAutofit/>
          </a:bodyPr>
          <a:lstStyle/>
          <a:p>
            <a:pPr>
              <a:tabLst>
                <a:tab pos="4457700" algn="l"/>
              </a:tabLst>
            </a:pPr>
            <a:r>
              <a:rPr lang="zh-CN" altLang="en-US" sz="3600" b="1" dirty="0">
                <a:solidFill>
                  <a:srgbClr val="FF0000"/>
                </a:solidFill>
                <a:effectLst/>
                <a:latin typeface="+mn-ea"/>
                <a:cs typeface="Times New Roman"/>
              </a:rPr>
              <a:t>三、新约和旧约敬拜的连续之处：按真理敬拜神</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lnSpc>
                <a:spcPct val="115000"/>
              </a:lnSpc>
              <a:spcBef>
                <a:spcPts val="600"/>
              </a:spcBef>
              <a:spcAft>
                <a:spcPts val="600"/>
              </a:spcAft>
              <a:buNone/>
            </a:pPr>
            <a:r>
              <a:rPr lang="en-US" altLang="zh-CN" sz="3200" b="1" kern="100" dirty="0">
                <a:solidFill>
                  <a:srgbClr val="2E24FC"/>
                </a:solidFill>
                <a:latin typeface="Calibri"/>
                <a:ea typeface="DengXian"/>
                <a:cs typeface="Times New Roman"/>
              </a:rPr>
              <a:t>	</a:t>
            </a:r>
            <a:r>
              <a:rPr lang="zh-CN" altLang="en-US" sz="2800" b="1" kern="100" dirty="0">
                <a:solidFill>
                  <a:srgbClr val="2E24FC"/>
                </a:solidFill>
                <a:latin typeface="Calibri"/>
                <a:ea typeface="DengXian"/>
                <a:cs typeface="Times New Roman"/>
              </a:rPr>
              <a:t>（三）群体敬拜与个人敬拜</a:t>
            </a:r>
            <a:r>
              <a:rPr lang="en-US" sz="2800" b="1" kern="100" dirty="0">
                <a:solidFill>
                  <a:srgbClr val="2E24FC"/>
                </a:solidFill>
                <a:latin typeface="DengXian"/>
                <a:ea typeface="DengXian"/>
                <a:cs typeface="Times New Roman"/>
              </a:rPr>
              <a:t>/</a:t>
            </a:r>
            <a:r>
              <a:rPr lang="zh-CN" altLang="en-US" sz="2800" b="1" kern="100" dirty="0">
                <a:solidFill>
                  <a:srgbClr val="2E24FC"/>
                </a:solidFill>
                <a:latin typeface="Calibri"/>
                <a:ea typeface="DengXian"/>
                <a:cs typeface="Times New Roman"/>
              </a:rPr>
              <a:t>家庭敬拜互补</a:t>
            </a:r>
            <a:endParaRPr lang="en-CA" sz="2800" kern="100" dirty="0">
              <a:solidFill>
                <a:schemeClr val="tx1"/>
              </a:solidFill>
              <a:latin typeface="Calibri"/>
              <a:ea typeface="DengXian"/>
              <a:cs typeface="Times New Roman"/>
            </a:endParaRPr>
          </a:p>
          <a:p>
            <a:pPr marL="0" marR="0" indent="800100">
              <a:lnSpc>
                <a:spcPct val="115000"/>
              </a:lnSpc>
              <a:spcBef>
                <a:spcPts val="600"/>
              </a:spcBef>
              <a:spcAft>
                <a:spcPts val="600"/>
              </a:spcAft>
              <a:buNone/>
            </a:pPr>
            <a:r>
              <a:rPr lang="zh-CN" altLang="en-US" sz="2800" b="1" kern="100" dirty="0">
                <a:solidFill>
                  <a:schemeClr val="tx1"/>
                </a:solidFill>
                <a:latin typeface="Calibri"/>
                <a:ea typeface="DengXian"/>
                <a:cs typeface="Times New Roman"/>
              </a:rPr>
              <a:t>发自内心和按真理的敬拜自然会表现为一定的形式，但这些形式是为了更好地表达敬拜的核心和真理，而不是为了形式而形式。</a:t>
            </a:r>
            <a:endParaRPr lang="en-CA" sz="2800" b="1" kern="100" dirty="0">
              <a:solidFill>
                <a:schemeClr val="tx1"/>
              </a:solidFill>
              <a:latin typeface="Calibri"/>
              <a:ea typeface="DengXian"/>
              <a:cs typeface="Times New Roman"/>
            </a:endParaRPr>
          </a:p>
          <a:p>
            <a:pPr marL="0" marR="0" indent="800100">
              <a:lnSpc>
                <a:spcPct val="115000"/>
              </a:lnSpc>
              <a:spcBef>
                <a:spcPts val="600"/>
              </a:spcBef>
              <a:spcAft>
                <a:spcPts val="600"/>
              </a:spcAft>
              <a:buNone/>
            </a:pPr>
            <a:r>
              <a:rPr lang="zh-CN" altLang="en-US" sz="2800" b="1" kern="100" dirty="0">
                <a:solidFill>
                  <a:schemeClr val="tx1"/>
                </a:solidFill>
                <a:latin typeface="Calibri"/>
                <a:ea typeface="DengXian"/>
                <a:cs typeface="Times New Roman"/>
              </a:rPr>
              <a:t>形式和礼仪是载体，心灵和真理才是核心。只有当敬拜是发自内心并且按照真理，形式和礼仪才有意义。</a:t>
            </a:r>
            <a:endParaRPr lang="en-CA" sz="2800" b="1" kern="100" dirty="0">
              <a:solidFill>
                <a:schemeClr val="tx1"/>
              </a:solidFill>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48</a:t>
            </a:fld>
            <a:endParaRPr lang="en-US" altLang="zh-CN" dirty="0">
              <a:solidFill>
                <a:srgbClr val="55554A"/>
              </a:solidFill>
            </a:endParaRPr>
          </a:p>
        </p:txBody>
      </p:sp>
    </p:spTree>
    <p:extLst>
      <p:ext uri="{BB962C8B-B14F-4D97-AF65-F5344CB8AC3E}">
        <p14:creationId xmlns:p14="http://schemas.microsoft.com/office/powerpoint/2010/main" val="177292831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04800" y="57150"/>
            <a:ext cx="7315200" cy="1066800"/>
          </a:xfrm>
        </p:spPr>
        <p:txBody>
          <a:bodyPr>
            <a:noAutofit/>
          </a:bodyPr>
          <a:lstStyle/>
          <a:p>
            <a:pPr>
              <a:tabLst>
                <a:tab pos="4457700" algn="l"/>
              </a:tabLst>
            </a:pPr>
            <a:r>
              <a:rPr lang="zh-CN" altLang="en-US" sz="3600" b="1" dirty="0">
                <a:solidFill>
                  <a:srgbClr val="FF0000"/>
                </a:solidFill>
                <a:effectLst/>
                <a:latin typeface="+mn-ea"/>
                <a:cs typeface="Times New Roman"/>
              </a:rPr>
              <a:t>三、新约和旧约敬拜的连续之处：按真理敬拜神</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0"/>
              </a:spcBef>
              <a:spcAft>
                <a:spcPts val="0"/>
              </a:spcAft>
              <a:buNone/>
            </a:pPr>
            <a:r>
              <a:rPr lang="zh-CN" altLang="en-US" sz="3200" b="1" kern="100" dirty="0">
                <a:solidFill>
                  <a:schemeClr val="tx1"/>
                </a:solidFill>
                <a:latin typeface="Calibri"/>
                <a:ea typeface="DengXian"/>
                <a:cs typeface="Times New Roman"/>
              </a:rPr>
              <a:t>最近网络上流行一种说法：既然教会和牧师都可能发生错误，那为什么我们非得去教会敬拜呢？我自己一个人在家里，安安静静地读经、祈祷，难道不比去一个人多嘈杂，甚至还可能充满外表形式和宗教偏差的地方更好吗？</a:t>
            </a:r>
            <a:endParaRPr lang="en-CA" sz="3200" b="1" kern="100" dirty="0">
              <a:solidFill>
                <a:schemeClr val="tx1"/>
              </a:solidFill>
              <a:latin typeface="Calibri"/>
              <a:ea typeface="DengXian"/>
              <a:cs typeface="Times New Roman"/>
            </a:endParaRPr>
          </a:p>
          <a:p>
            <a:pPr marL="0" marR="0" indent="800100">
              <a:spcBef>
                <a:spcPts val="0"/>
              </a:spcBef>
              <a:spcAft>
                <a:spcPts val="0"/>
              </a:spcAft>
              <a:buNone/>
            </a:pPr>
            <a:r>
              <a:rPr lang="zh-CN" altLang="en-US" sz="3200" b="1" kern="100" dirty="0">
                <a:solidFill>
                  <a:schemeClr val="tx1"/>
                </a:solidFill>
                <a:latin typeface="Calibri"/>
                <a:ea typeface="DengXian"/>
                <a:cs typeface="Times New Roman"/>
              </a:rPr>
              <a:t>这个想法在今天非常流行，很多人都有这种所谓的个人化信仰的倾向，觉得只要我自己心里有神就行了。</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49</a:t>
            </a:fld>
            <a:endParaRPr lang="en-US" altLang="zh-CN" dirty="0">
              <a:solidFill>
                <a:srgbClr val="55554A"/>
              </a:solidFill>
            </a:endParaRPr>
          </a:p>
        </p:txBody>
      </p:sp>
    </p:spTree>
    <p:extLst>
      <p:ext uri="{BB962C8B-B14F-4D97-AF65-F5344CB8AC3E}">
        <p14:creationId xmlns:p14="http://schemas.microsoft.com/office/powerpoint/2010/main" val="1772928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4000" b="1" kern="100" dirty="0">
                <a:solidFill>
                  <a:srgbClr val="FF0000"/>
                </a:solidFill>
                <a:effectLst/>
                <a:latin typeface="+mn-ea"/>
                <a:cs typeface="Times New Roman"/>
              </a:rPr>
              <a:t>一、什么是敬拜？ </a:t>
            </a:r>
            <a:endParaRPr lang="zh-CN" altLang="en-US" sz="36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400050" marR="0" indent="-400050">
              <a:spcBef>
                <a:spcPts val="0"/>
              </a:spcBef>
              <a:spcAft>
                <a:spcPts val="0"/>
              </a:spcAft>
              <a:buNone/>
            </a:pPr>
            <a:r>
              <a:rPr lang="en-US" sz="3200" b="1" kern="0" dirty="0">
                <a:solidFill>
                  <a:srgbClr val="0000FF"/>
                </a:solidFill>
                <a:latin typeface="DengXian"/>
                <a:ea typeface="DengXian"/>
                <a:cs typeface="Arial"/>
              </a:rPr>
              <a:t>1</a:t>
            </a:r>
            <a:r>
              <a:rPr lang="zh-CN" altLang="en-US" sz="3200" b="1" kern="0" dirty="0">
                <a:solidFill>
                  <a:srgbClr val="0000FF"/>
                </a:solidFill>
                <a:latin typeface="Calibri"/>
                <a:ea typeface="DengXian"/>
                <a:cs typeface="Arial"/>
              </a:rPr>
              <a:t>、</a:t>
            </a:r>
            <a:r>
              <a:rPr lang="zh-CN" altLang="en-US" sz="3200" b="1" kern="0" dirty="0">
                <a:solidFill>
                  <a:srgbClr val="0000FF"/>
                </a:solidFill>
                <a:latin typeface="Calibri"/>
                <a:ea typeface="DengXian"/>
                <a:cs typeface="Microsoft YaHei"/>
              </a:rPr>
              <a:t>承认神的位格和工作</a:t>
            </a:r>
            <a:r>
              <a:rPr lang="zh-CN" altLang="en-US" sz="3200" kern="0" dirty="0">
                <a:solidFill>
                  <a:srgbClr val="0000FF"/>
                </a:solidFill>
                <a:latin typeface="Calibri"/>
                <a:ea typeface="DengXian"/>
                <a:cs typeface="Microsoft YaHei"/>
              </a:rPr>
              <a:t>：</a:t>
            </a:r>
            <a:r>
              <a:rPr lang="zh-CN" altLang="en-US" sz="3200" b="1" kern="0" dirty="0">
                <a:solidFill>
                  <a:schemeClr val="tx1"/>
                </a:solidFill>
                <a:latin typeface="Calibri"/>
                <a:ea typeface="DengXian"/>
                <a:cs typeface="Microsoft YaHei"/>
              </a:rPr>
              <a:t>确认神是万有的创造者、救赎主和立约</a:t>
            </a:r>
            <a:r>
              <a:rPr lang="en-US" sz="3200" b="1" kern="0" dirty="0">
                <a:solidFill>
                  <a:schemeClr val="tx1"/>
                </a:solidFill>
                <a:latin typeface="DengXian"/>
                <a:ea typeface="DengXian"/>
                <a:cs typeface="Microsoft YaHei"/>
              </a:rPr>
              <a:t>/</a:t>
            </a:r>
            <a:r>
              <a:rPr lang="zh-CN" altLang="en-US" sz="3200" b="1" kern="0" dirty="0">
                <a:solidFill>
                  <a:schemeClr val="tx1"/>
                </a:solidFill>
                <a:latin typeface="Calibri"/>
                <a:ea typeface="DengXian"/>
                <a:cs typeface="Microsoft YaHei"/>
              </a:rPr>
              <a:t>生命之主，人是被造者、蒙恩者、圣约之民，要将神当得的荣耀完全归给祂。</a:t>
            </a:r>
            <a:endParaRPr lang="en-CA" sz="3200" b="1" kern="100" dirty="0">
              <a:solidFill>
                <a:schemeClr val="tx1"/>
              </a:solidFill>
              <a:latin typeface="Calibri"/>
              <a:ea typeface="DengXian"/>
              <a:cs typeface="Times New Roman"/>
            </a:endParaRPr>
          </a:p>
          <a:p>
            <a:pPr marL="400050" marR="0" indent="-400050">
              <a:spcBef>
                <a:spcPts val="0"/>
              </a:spcBef>
              <a:spcAft>
                <a:spcPts val="0"/>
              </a:spcAft>
              <a:buNone/>
            </a:pPr>
            <a:r>
              <a:rPr lang="en-US" sz="3200" b="1" kern="0" dirty="0">
                <a:solidFill>
                  <a:srgbClr val="0000FF"/>
                </a:solidFill>
                <a:latin typeface="DengXian"/>
                <a:ea typeface="DengXian"/>
                <a:cs typeface="Microsoft YaHei"/>
              </a:rPr>
              <a:t>2</a:t>
            </a:r>
            <a:r>
              <a:rPr lang="zh-CN" altLang="en-US" sz="3200" b="1" kern="0" dirty="0">
                <a:solidFill>
                  <a:srgbClr val="0000FF"/>
                </a:solidFill>
                <a:latin typeface="Calibri"/>
                <a:ea typeface="DengXian"/>
                <a:cs typeface="Microsoft YaHei"/>
              </a:rPr>
              <a:t>、生命的降服</a:t>
            </a:r>
            <a:r>
              <a:rPr lang="zh-CN" altLang="en-US" sz="3200" kern="0" dirty="0">
                <a:solidFill>
                  <a:srgbClr val="0000FF"/>
                </a:solidFill>
                <a:latin typeface="Calibri"/>
                <a:ea typeface="DengXian"/>
                <a:cs typeface="Microsoft YaHei"/>
              </a:rPr>
              <a:t>：</a:t>
            </a:r>
            <a:r>
              <a:rPr lang="zh-CN" altLang="en-US" sz="3200" b="1" kern="0" dirty="0">
                <a:solidFill>
                  <a:schemeClr val="tx1"/>
                </a:solidFill>
                <a:latin typeface="Calibri"/>
                <a:ea typeface="DengXian"/>
                <a:cs typeface="Microsoft YaHei"/>
              </a:rPr>
              <a:t>不仅是在聚会中赞美，更是将自己完全奉献，在日常生活的每一个决定中顺服神的旨意。</a:t>
            </a:r>
            <a:endParaRPr lang="en-CA" sz="3200" b="1" kern="100" dirty="0">
              <a:solidFill>
                <a:schemeClr val="tx1"/>
              </a:solidFill>
              <a:latin typeface="Calibri"/>
              <a:ea typeface="DengXian"/>
              <a:cs typeface="Times New Roman"/>
            </a:endParaRPr>
          </a:p>
          <a:p>
            <a:pPr marL="400050" marR="0" indent="-400050">
              <a:spcBef>
                <a:spcPts val="0"/>
              </a:spcBef>
              <a:spcAft>
                <a:spcPts val="0"/>
              </a:spcAft>
              <a:buNone/>
            </a:pPr>
            <a:r>
              <a:rPr lang="en-US" sz="3200" b="1" kern="0" dirty="0">
                <a:solidFill>
                  <a:srgbClr val="0000FF"/>
                </a:solidFill>
                <a:latin typeface="DengXian"/>
                <a:ea typeface="DengXian"/>
                <a:cs typeface="Microsoft YaHei"/>
              </a:rPr>
              <a:t>3</a:t>
            </a:r>
            <a:r>
              <a:rPr lang="zh-CN" altLang="en-US" sz="3200" b="1" kern="0" dirty="0">
                <a:solidFill>
                  <a:srgbClr val="0000FF"/>
                </a:solidFill>
                <a:latin typeface="Calibri"/>
                <a:ea typeface="DengXian"/>
                <a:cs typeface="Microsoft YaHei"/>
              </a:rPr>
              <a:t>、爱的表达</a:t>
            </a:r>
            <a:r>
              <a:rPr lang="zh-CN" altLang="en-US" sz="3200" kern="0" dirty="0">
                <a:solidFill>
                  <a:srgbClr val="0000FF"/>
                </a:solidFill>
                <a:latin typeface="Calibri"/>
                <a:ea typeface="DengXian"/>
                <a:cs typeface="Microsoft YaHei"/>
              </a:rPr>
              <a:t>：</a:t>
            </a:r>
            <a:r>
              <a:rPr lang="zh-CN" altLang="en-US" sz="3200" b="1" kern="0" dirty="0">
                <a:solidFill>
                  <a:schemeClr val="tx1"/>
                </a:solidFill>
                <a:latin typeface="Calibri"/>
                <a:ea typeface="DengXian"/>
                <a:cs typeface="Microsoft YaHei"/>
              </a:rPr>
              <a:t>因着领受了神的爱，从而发自内心地爱慕、感恩并敬畏神。</a:t>
            </a:r>
            <a:r>
              <a:rPr lang="zh-CN" altLang="en-US" sz="3200" b="1" kern="0" dirty="0">
                <a:solidFill>
                  <a:schemeClr val="tx1"/>
                </a:solidFill>
                <a:latin typeface="Calibri"/>
                <a:ea typeface="DengXian"/>
                <a:cs typeface="Arial"/>
              </a:rPr>
              <a:t> </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5</a:t>
            </a:fld>
            <a:endParaRPr lang="en-US" altLang="zh-CN" dirty="0">
              <a:solidFill>
                <a:srgbClr val="55554A"/>
              </a:solidFill>
            </a:endParaRPr>
          </a:p>
        </p:txBody>
      </p:sp>
    </p:spTree>
    <p:extLst>
      <p:ext uri="{BB962C8B-B14F-4D97-AF65-F5344CB8AC3E}">
        <p14:creationId xmlns:p14="http://schemas.microsoft.com/office/powerpoint/2010/main" val="196088465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04800" y="57150"/>
            <a:ext cx="7315200" cy="1066800"/>
          </a:xfrm>
        </p:spPr>
        <p:txBody>
          <a:bodyPr>
            <a:noAutofit/>
          </a:bodyPr>
          <a:lstStyle/>
          <a:p>
            <a:pPr>
              <a:tabLst>
                <a:tab pos="4457700" algn="l"/>
              </a:tabLst>
            </a:pPr>
            <a:r>
              <a:rPr lang="zh-CN" altLang="en-US" sz="3600" b="1" dirty="0">
                <a:solidFill>
                  <a:srgbClr val="FF0000"/>
                </a:solidFill>
                <a:effectLst/>
                <a:latin typeface="+mn-ea"/>
                <a:cs typeface="Times New Roman"/>
              </a:rPr>
              <a:t>三、新约和旧约敬拜的连续之处：按真理敬拜神</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0"/>
              </a:spcBef>
              <a:spcAft>
                <a:spcPts val="0"/>
              </a:spcAft>
              <a:buNone/>
            </a:pPr>
            <a:r>
              <a:rPr lang="zh-CN" altLang="en-US" sz="3200" b="1" kern="100" dirty="0">
                <a:solidFill>
                  <a:schemeClr val="tx1"/>
                </a:solidFill>
                <a:latin typeface="Calibri"/>
                <a:ea typeface="DengXian"/>
                <a:cs typeface="Times New Roman"/>
              </a:rPr>
              <a:t>首先，你翻开圣经看看，从摩西时代会幕的献祭，一直到新约使徒时代的布道和聚会，群体聚集这件事是神子民不可或缺的历史特征。只要有信仰的地方，就一定有群体的敬拜。</a:t>
            </a:r>
            <a:endParaRPr lang="en-CA" sz="3200" b="1" kern="100" dirty="0">
              <a:solidFill>
                <a:schemeClr val="tx1"/>
              </a:solidFill>
              <a:latin typeface="Calibri"/>
              <a:ea typeface="DengXian"/>
              <a:cs typeface="Times New Roman"/>
            </a:endParaRPr>
          </a:p>
          <a:p>
            <a:pPr marL="0" marR="0" indent="800100">
              <a:spcBef>
                <a:spcPts val="0"/>
              </a:spcBef>
              <a:spcAft>
                <a:spcPts val="0"/>
              </a:spcAft>
              <a:buNone/>
            </a:pPr>
            <a:r>
              <a:rPr lang="zh-CN" altLang="en-US" sz="3200" b="1" kern="100" dirty="0">
                <a:solidFill>
                  <a:schemeClr val="tx1"/>
                </a:solidFill>
                <a:latin typeface="Calibri"/>
                <a:ea typeface="DengXian"/>
                <a:cs typeface="Times New Roman"/>
              </a:rPr>
              <a:t>因为人类在本质上就是社会性的存在。在信仰这条路上，孤军奋战、独行侠其实是极其危险的：</a:t>
            </a:r>
            <a:endParaRPr lang="en-CA" sz="3200" b="1" kern="100" dirty="0">
              <a:solidFill>
                <a:schemeClr val="tx1"/>
              </a:solidFill>
              <a:latin typeface="Calibri"/>
              <a:ea typeface="DengXian"/>
              <a:cs typeface="Times New Roman"/>
            </a:endParaRPr>
          </a:p>
          <a:p>
            <a:pPr marL="0" indent="857250">
              <a:spcBef>
                <a:spcPts val="0"/>
              </a:spcBef>
              <a:spcAft>
                <a:spcPts val="0"/>
              </a:spcAft>
              <a:buNone/>
            </a:pPr>
            <a:r>
              <a:rPr lang="zh-CN" altLang="en-US" sz="3200" b="1" dirty="0">
                <a:solidFill>
                  <a:srgbClr val="0000FF"/>
                </a:solidFill>
                <a:ea typeface="DengXian"/>
                <a:cs typeface="Times New Roman"/>
              </a:rPr>
              <a:t>很容易走偏</a:t>
            </a:r>
            <a:r>
              <a:rPr lang="zh-CN" altLang="en-US" sz="3200" b="1" dirty="0">
                <a:solidFill>
                  <a:schemeClr val="tx1"/>
                </a:solidFill>
                <a:ea typeface="DengXian"/>
                <a:cs typeface="Times New Roman"/>
              </a:rPr>
              <a:t>，</a:t>
            </a:r>
            <a:r>
              <a:rPr lang="zh-CN" altLang="en-US" sz="3200" b="1" dirty="0">
                <a:solidFill>
                  <a:srgbClr val="C00000"/>
                </a:solidFill>
                <a:ea typeface="DengXian"/>
                <a:cs typeface="Times New Roman"/>
              </a:rPr>
              <a:t>极容易迷失</a:t>
            </a:r>
            <a:r>
              <a:rPr lang="zh-CN" altLang="en-US" sz="3200" b="1" dirty="0">
                <a:solidFill>
                  <a:schemeClr val="tx1"/>
                </a:solidFill>
                <a:ea typeface="DengXian"/>
                <a:cs typeface="Times New Roman"/>
              </a:rPr>
              <a:t>，</a:t>
            </a:r>
            <a:r>
              <a:rPr lang="zh-CN" altLang="en-US" sz="3200" b="1" dirty="0">
                <a:solidFill>
                  <a:srgbClr val="2E24FC"/>
                </a:solidFill>
                <a:ea typeface="DengXian"/>
                <a:cs typeface="Times New Roman"/>
              </a:rPr>
              <a:t>更谈不上回应门徒的呼召，完成神的大使命了</a:t>
            </a:r>
            <a:r>
              <a:rPr lang="zh-CN" altLang="en-US" sz="3200" b="1" dirty="0">
                <a:solidFill>
                  <a:schemeClr val="tx1"/>
                </a:solidFill>
                <a:ea typeface="DengXian"/>
                <a:cs typeface="Times New Roman"/>
              </a:rPr>
              <a:t>。</a:t>
            </a:r>
            <a:endParaRPr lang="en-CA" sz="3200" b="1" kern="100" dirty="0">
              <a:solidFill>
                <a:schemeClr val="tx1"/>
              </a:solidFill>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50</a:t>
            </a:fld>
            <a:endParaRPr lang="en-US" altLang="zh-CN" dirty="0">
              <a:solidFill>
                <a:srgbClr val="55554A"/>
              </a:solidFill>
            </a:endParaRPr>
          </a:p>
        </p:txBody>
      </p:sp>
    </p:spTree>
    <p:extLst>
      <p:ext uri="{BB962C8B-B14F-4D97-AF65-F5344CB8AC3E}">
        <p14:creationId xmlns:p14="http://schemas.microsoft.com/office/powerpoint/2010/main" val="177292831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04800" y="57150"/>
            <a:ext cx="7315200" cy="1066800"/>
          </a:xfrm>
        </p:spPr>
        <p:txBody>
          <a:bodyPr>
            <a:noAutofit/>
          </a:bodyPr>
          <a:lstStyle/>
          <a:p>
            <a:pPr>
              <a:tabLst>
                <a:tab pos="4457700" algn="l"/>
              </a:tabLst>
            </a:pPr>
            <a:r>
              <a:rPr lang="zh-CN" altLang="en-US" sz="3600" b="1" dirty="0">
                <a:solidFill>
                  <a:srgbClr val="FF0000"/>
                </a:solidFill>
                <a:effectLst/>
                <a:latin typeface="+mn-ea"/>
                <a:cs typeface="Times New Roman"/>
              </a:rPr>
              <a:t>三、新约和旧约敬拜的连续之处：按真理敬拜神</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indent="800100">
              <a:spcBef>
                <a:spcPts val="600"/>
              </a:spcBef>
              <a:spcAft>
                <a:spcPts val="600"/>
              </a:spcAft>
              <a:buNone/>
            </a:pPr>
            <a:r>
              <a:rPr lang="zh-CN" altLang="en-US" sz="3200" b="1" kern="100" dirty="0">
                <a:solidFill>
                  <a:schemeClr val="tx1"/>
                </a:solidFill>
                <a:latin typeface="Calibri"/>
                <a:ea typeface="DengXian"/>
                <a:cs typeface="Times New Roman"/>
              </a:rPr>
              <a:t>来十</a:t>
            </a:r>
            <a:r>
              <a:rPr lang="en-US" sz="3200" b="1" kern="100" dirty="0">
                <a:solidFill>
                  <a:schemeClr val="tx1"/>
                </a:solidFill>
                <a:latin typeface="DengXian"/>
                <a:ea typeface="DengXian"/>
                <a:cs typeface="Times New Roman"/>
              </a:rPr>
              <a:t>24-25</a:t>
            </a:r>
            <a:r>
              <a:rPr lang="zh-CN" altLang="en-US" sz="3200" b="1" kern="100" dirty="0">
                <a:solidFill>
                  <a:schemeClr val="tx1"/>
                </a:solidFill>
                <a:latin typeface="Calibri"/>
                <a:ea typeface="DengXian"/>
                <a:cs typeface="Times New Roman"/>
              </a:rPr>
              <a:t>：</a:t>
            </a:r>
            <a:r>
              <a:rPr lang="zh-CN" altLang="en-US" sz="3200" b="1" kern="100" dirty="0">
                <a:solidFill>
                  <a:srgbClr val="FF0000"/>
                </a:solidFill>
                <a:latin typeface="Calibri"/>
                <a:ea typeface="KaiTi"/>
                <a:cs typeface="Times New Roman"/>
              </a:rPr>
              <a:t>“又要彼此相顾，激发爱心，勉励行善。你们不可停止聚会，好像那些停止惯了的人，倒要彼此劝勉，既知道那日子临近，就更当如此。”</a:t>
            </a:r>
            <a:endParaRPr lang="en-US" altLang="zh-CN" sz="3200" b="1" kern="100" dirty="0">
              <a:solidFill>
                <a:srgbClr val="FF0000"/>
              </a:solidFill>
              <a:latin typeface="Calibri"/>
              <a:ea typeface="KaiTi"/>
              <a:cs typeface="Times New Roman"/>
            </a:endParaRPr>
          </a:p>
          <a:p>
            <a:pPr marL="0" indent="800100">
              <a:spcBef>
                <a:spcPts val="600"/>
              </a:spcBef>
              <a:spcAft>
                <a:spcPts val="600"/>
              </a:spcAft>
              <a:buNone/>
            </a:pPr>
            <a:r>
              <a:rPr lang="zh-CN" altLang="en-US" sz="3200" b="1" kern="100" dirty="0">
                <a:solidFill>
                  <a:schemeClr val="tx1"/>
                </a:solidFill>
                <a:latin typeface="Calibri"/>
                <a:ea typeface="DengXian"/>
                <a:cs typeface="Times New Roman"/>
              </a:rPr>
              <a:t>神为什么要求神的百姓不要停止聚会？我们只要想一想这样一件事实</a:t>
            </a:r>
            <a:r>
              <a:rPr lang="en-US" altLang="zh-CN" sz="3200" b="1" kern="100" dirty="0">
                <a:solidFill>
                  <a:schemeClr val="tx1"/>
                </a:solidFill>
                <a:latin typeface="Calibri"/>
                <a:ea typeface="DengXian"/>
                <a:cs typeface="Times New Roman"/>
              </a:rPr>
              <a:t>——</a:t>
            </a:r>
            <a:r>
              <a:rPr lang="zh-CN" altLang="en-US" sz="3200" b="1" kern="100" dirty="0">
                <a:solidFill>
                  <a:schemeClr val="tx1"/>
                </a:solidFill>
                <a:latin typeface="Calibri"/>
                <a:ea typeface="DengXian"/>
                <a:cs typeface="Times New Roman"/>
              </a:rPr>
              <a:t>一堆炭火容易持续燃烧，一块炭火很快就熄灭了</a:t>
            </a:r>
            <a:r>
              <a:rPr lang="en-US" altLang="zh-CN" sz="3200" b="1" kern="100" dirty="0">
                <a:solidFill>
                  <a:schemeClr val="tx1"/>
                </a:solidFill>
                <a:latin typeface="Calibri"/>
                <a:ea typeface="DengXian"/>
                <a:cs typeface="Times New Roman"/>
              </a:rPr>
              <a:t>——</a:t>
            </a:r>
            <a:r>
              <a:rPr lang="zh-CN" altLang="en-US" sz="3200" b="1" kern="100" dirty="0">
                <a:solidFill>
                  <a:schemeClr val="tx1"/>
                </a:solidFill>
                <a:latin typeface="Calibri"/>
                <a:ea typeface="DengXian"/>
                <a:cs typeface="Times New Roman"/>
              </a:rPr>
              <a:t>就不难明白了。</a:t>
            </a:r>
            <a:endParaRPr lang="en-CA" sz="3200" b="1" kern="100" dirty="0">
              <a:solidFill>
                <a:schemeClr val="tx1"/>
              </a:solidFill>
              <a:latin typeface="Calibri"/>
              <a:ea typeface="DengXian"/>
              <a:cs typeface="Times New Roman"/>
            </a:endParaRPr>
          </a:p>
          <a:p>
            <a:pPr marL="0" marR="0" indent="800100">
              <a:lnSpc>
                <a:spcPct val="115000"/>
              </a:lnSpc>
              <a:spcBef>
                <a:spcPts val="600"/>
              </a:spcBef>
              <a:spcAft>
                <a:spcPts val="600"/>
              </a:spcAft>
              <a:buNone/>
            </a:pPr>
            <a:endParaRPr lang="en-US" altLang="zh-CN" sz="3200" b="1" kern="100" dirty="0">
              <a:solidFill>
                <a:schemeClr val="tx1"/>
              </a:solidFill>
              <a:latin typeface="Calibri"/>
              <a:ea typeface="KaiTi"/>
              <a:cs typeface="Times New Roman"/>
            </a:endParaRPr>
          </a:p>
          <a:p>
            <a:pPr marL="0" marR="0" indent="80010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51</a:t>
            </a:fld>
            <a:endParaRPr lang="en-US" altLang="zh-CN" dirty="0">
              <a:solidFill>
                <a:srgbClr val="55554A"/>
              </a:solidFill>
            </a:endParaRPr>
          </a:p>
        </p:txBody>
      </p:sp>
    </p:spTree>
    <p:extLst>
      <p:ext uri="{BB962C8B-B14F-4D97-AF65-F5344CB8AC3E}">
        <p14:creationId xmlns:p14="http://schemas.microsoft.com/office/powerpoint/2010/main" val="177292831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04800" y="57150"/>
            <a:ext cx="7315200" cy="1066800"/>
          </a:xfrm>
        </p:spPr>
        <p:txBody>
          <a:bodyPr>
            <a:noAutofit/>
          </a:bodyPr>
          <a:lstStyle/>
          <a:p>
            <a:pPr>
              <a:tabLst>
                <a:tab pos="4457700" algn="l"/>
              </a:tabLst>
            </a:pPr>
            <a:r>
              <a:rPr lang="zh-CN" altLang="en-US" sz="3600" b="1" dirty="0">
                <a:solidFill>
                  <a:srgbClr val="FF0000"/>
                </a:solidFill>
                <a:effectLst/>
                <a:latin typeface="+mn-ea"/>
                <a:cs typeface="Times New Roman"/>
              </a:rPr>
              <a:t>三、新约和旧约敬拜的连续之处：按真理敬拜神</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当你在生活中感到疲惫，甚至对信仰产生某种怀疑的时候，你走到信仰人群中，看到周围有一群与你认信同一位神的人，大家在一起歌唱、祈祷，那种集体的力量，确实是对灵魂极大的正能量。</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如果没有固定周期的聚会时间，信仰很快就会被世俗的生活彻底淹没。而且，对外来说，这也是一种非常明确的见证和宣告。</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52</a:t>
            </a:fld>
            <a:endParaRPr lang="en-US" altLang="zh-CN" dirty="0">
              <a:solidFill>
                <a:srgbClr val="55554A"/>
              </a:solidFill>
            </a:endParaRPr>
          </a:p>
        </p:txBody>
      </p:sp>
    </p:spTree>
    <p:extLst>
      <p:ext uri="{BB962C8B-B14F-4D97-AF65-F5344CB8AC3E}">
        <p14:creationId xmlns:p14="http://schemas.microsoft.com/office/powerpoint/2010/main" val="177292831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04800" y="57150"/>
            <a:ext cx="7315200" cy="1066800"/>
          </a:xfrm>
        </p:spPr>
        <p:txBody>
          <a:bodyPr>
            <a:noAutofit/>
          </a:bodyPr>
          <a:lstStyle/>
          <a:p>
            <a:pPr>
              <a:tabLst>
                <a:tab pos="4457700" algn="l"/>
              </a:tabLst>
            </a:pPr>
            <a:r>
              <a:rPr lang="zh-CN" altLang="en-US" sz="3600" b="1" dirty="0">
                <a:solidFill>
                  <a:srgbClr val="FF0000"/>
                </a:solidFill>
                <a:effectLst/>
                <a:latin typeface="+mn-ea"/>
                <a:cs typeface="Times New Roman"/>
              </a:rPr>
              <a:t>三、新约和旧约敬拜的连续之处：按真理敬拜神</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更深层的是，我们今天在地上的聚集根本上其实是为了我们在天上永恒的敬拜做预备。也就是说，去教会这个动作本身是信仰生活无法绕开的基础。</a:t>
            </a:r>
            <a:endParaRPr lang="en-CA" sz="3200" b="1" kern="100" dirty="0">
              <a:solidFill>
                <a:schemeClr val="tx1"/>
              </a:solidFill>
              <a:latin typeface="Calibri"/>
              <a:ea typeface="DengXian"/>
              <a:cs typeface="Times New Roman"/>
            </a:endParaRPr>
          </a:p>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从负面来说，神的子民身处一场看不见硝烟、但极其凶险和激烈的属灵争战之中。</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53</a:t>
            </a:fld>
            <a:endParaRPr lang="en-US" altLang="zh-CN" dirty="0">
              <a:solidFill>
                <a:srgbClr val="55554A"/>
              </a:solidFill>
            </a:endParaRPr>
          </a:p>
        </p:txBody>
      </p:sp>
    </p:spTree>
    <p:extLst>
      <p:ext uri="{BB962C8B-B14F-4D97-AF65-F5344CB8AC3E}">
        <p14:creationId xmlns:p14="http://schemas.microsoft.com/office/powerpoint/2010/main" val="177292831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04800" y="57150"/>
            <a:ext cx="7315200" cy="1066800"/>
          </a:xfrm>
        </p:spPr>
        <p:txBody>
          <a:bodyPr>
            <a:noAutofit/>
          </a:bodyPr>
          <a:lstStyle/>
          <a:p>
            <a:pPr>
              <a:tabLst>
                <a:tab pos="4457700" algn="l"/>
              </a:tabLst>
            </a:pPr>
            <a:r>
              <a:rPr lang="zh-CN" altLang="en-US" sz="3600" b="1" dirty="0">
                <a:solidFill>
                  <a:srgbClr val="FF0000"/>
                </a:solidFill>
                <a:effectLst/>
                <a:latin typeface="+mn-ea"/>
                <a:cs typeface="Times New Roman"/>
              </a:rPr>
              <a:t>三、新约和旧约敬拜的连续之处：按真理敬拜神</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742950">
              <a:spcBef>
                <a:spcPts val="600"/>
              </a:spcBef>
              <a:spcAft>
                <a:spcPts val="600"/>
              </a:spcAft>
              <a:buNone/>
            </a:pPr>
            <a:r>
              <a:rPr lang="zh-CN" altLang="en-US" sz="3200" b="1" kern="100" dirty="0">
                <a:solidFill>
                  <a:schemeClr val="tx1"/>
                </a:solidFill>
                <a:latin typeface="Calibri"/>
                <a:ea typeface="DengXian"/>
                <a:cs typeface="Times New Roman"/>
              </a:rPr>
              <a:t>彼前五</a:t>
            </a:r>
            <a:r>
              <a:rPr lang="en-US" sz="3200" b="1" kern="100" dirty="0">
                <a:solidFill>
                  <a:schemeClr val="tx1"/>
                </a:solidFill>
                <a:latin typeface="DengXian"/>
                <a:ea typeface="DengXian"/>
                <a:cs typeface="Times New Roman"/>
              </a:rPr>
              <a:t>8-9</a:t>
            </a:r>
            <a:r>
              <a:rPr lang="zh-CN" altLang="en-US" sz="3200" b="1" kern="100" dirty="0">
                <a:solidFill>
                  <a:schemeClr val="tx1"/>
                </a:solidFill>
                <a:latin typeface="Calibri"/>
                <a:ea typeface="DengXian"/>
                <a:cs typeface="Times New Roman"/>
              </a:rPr>
              <a:t>：</a:t>
            </a:r>
            <a:r>
              <a:rPr lang="zh-CN" altLang="en-US" sz="3200" b="1" kern="100" dirty="0">
                <a:solidFill>
                  <a:srgbClr val="FF0000"/>
                </a:solidFill>
                <a:latin typeface="Calibri"/>
                <a:ea typeface="KaiTi"/>
                <a:cs typeface="Times New Roman"/>
              </a:rPr>
              <a:t>“务要谨守、警醒，因为你们的仇敌魔鬼，如同吼叫的狮子遍地游行，寻找可吞吃的人。你们要用坚固的信心敌挡牠，因为知道你们在世上的众弟兄也是经历这样的苦难。”</a:t>
            </a:r>
            <a:endParaRPr lang="en-CA" sz="3200" kern="100" dirty="0">
              <a:solidFill>
                <a:srgbClr val="FF0000"/>
              </a:solidFill>
              <a:latin typeface="Calibri"/>
              <a:ea typeface="DengXian"/>
              <a:cs typeface="Times New Roman"/>
            </a:endParaRPr>
          </a:p>
          <a:p>
            <a:pPr marL="0" marR="0" indent="742950">
              <a:spcBef>
                <a:spcPts val="600"/>
              </a:spcBef>
              <a:spcAft>
                <a:spcPts val="600"/>
              </a:spcAft>
              <a:buNone/>
            </a:pPr>
            <a:r>
              <a:rPr lang="zh-CN" altLang="en-US" sz="3200" b="1" kern="100" dirty="0">
                <a:solidFill>
                  <a:schemeClr val="tx1"/>
                </a:solidFill>
                <a:latin typeface="Calibri"/>
                <a:ea typeface="DengXian"/>
                <a:cs typeface="Times New Roman"/>
              </a:rPr>
              <a:t>身处这场属灵争战中，信仰群体或公共敬拜的作用就像坚固的城墙或防护的篱笆一样为信徒提供保护。</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54</a:t>
            </a:fld>
            <a:endParaRPr lang="en-US" altLang="zh-CN" dirty="0">
              <a:solidFill>
                <a:srgbClr val="55554A"/>
              </a:solidFill>
            </a:endParaRPr>
          </a:p>
        </p:txBody>
      </p:sp>
    </p:spTree>
    <p:extLst>
      <p:ext uri="{BB962C8B-B14F-4D97-AF65-F5344CB8AC3E}">
        <p14:creationId xmlns:p14="http://schemas.microsoft.com/office/powerpoint/2010/main" val="177292831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04800" y="57150"/>
            <a:ext cx="7315200" cy="1066800"/>
          </a:xfrm>
        </p:spPr>
        <p:txBody>
          <a:bodyPr>
            <a:noAutofit/>
          </a:bodyPr>
          <a:lstStyle/>
          <a:p>
            <a:pPr>
              <a:tabLst>
                <a:tab pos="4457700" algn="l"/>
              </a:tabLst>
            </a:pPr>
            <a:r>
              <a:rPr lang="zh-CN" altLang="en-US" sz="3600" b="1" dirty="0">
                <a:solidFill>
                  <a:srgbClr val="FF0000"/>
                </a:solidFill>
                <a:effectLst/>
                <a:latin typeface="+mn-ea"/>
                <a:cs typeface="Times New Roman"/>
              </a:rPr>
              <a:t>三、新约和旧约敬拜的连续之处：按真理敬拜神</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如果离开了信仰群体和公共敬拜，就像脱离牛圈和羊圈落单的小牛或小羊，难免成为猛兽口中的食物。</a:t>
            </a:r>
            <a:r>
              <a:rPr lang="en-US" sz="3200" b="1" kern="100" dirty="0">
                <a:solidFill>
                  <a:schemeClr val="tx1"/>
                </a:solidFill>
                <a:latin typeface="DengXian"/>
                <a:ea typeface="DengXian"/>
                <a:cs typeface="Times New Roman"/>
              </a:rPr>
              <a:t>	</a:t>
            </a:r>
            <a:endParaRPr lang="en-CA" sz="3200" b="1" kern="100" dirty="0">
              <a:solidFill>
                <a:schemeClr val="tx1"/>
              </a:solidFill>
              <a:latin typeface="Calibri"/>
              <a:ea typeface="DengXian"/>
              <a:cs typeface="Times New Roman"/>
            </a:endParaRPr>
          </a:p>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所以，按真理敬拜必须注意保持在群体敬拜、家庭敬拜、及个人敬拜之间的平衡。</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55</a:t>
            </a:fld>
            <a:endParaRPr lang="en-US" altLang="zh-CN" dirty="0">
              <a:solidFill>
                <a:srgbClr val="55554A"/>
              </a:solidFill>
            </a:endParaRPr>
          </a:p>
        </p:txBody>
      </p:sp>
    </p:spTree>
    <p:extLst>
      <p:ext uri="{BB962C8B-B14F-4D97-AF65-F5344CB8AC3E}">
        <p14:creationId xmlns:p14="http://schemas.microsoft.com/office/powerpoint/2010/main" val="1772928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4000" b="1" kern="100" dirty="0">
                <a:solidFill>
                  <a:srgbClr val="FF0000"/>
                </a:solidFill>
                <a:effectLst/>
                <a:latin typeface="+mn-ea"/>
                <a:cs typeface="Times New Roman"/>
              </a:rPr>
              <a:t>一、什么是敬拜？ </a:t>
            </a:r>
            <a:endParaRPr lang="zh-CN" altLang="en-US" sz="36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0"/>
              </a:spcBef>
              <a:spcAft>
                <a:spcPts val="0"/>
              </a:spcAft>
              <a:buNone/>
            </a:pPr>
            <a:r>
              <a:rPr lang="zh-CN" altLang="en-US" sz="3200" b="1" kern="100" dirty="0">
                <a:solidFill>
                  <a:schemeClr val="tx1"/>
                </a:solidFill>
                <a:latin typeface="Calibri"/>
                <a:ea typeface="DengXian"/>
                <a:cs typeface="Times New Roman"/>
              </a:rPr>
              <a:t>这个定义精确而完整，不过有点复杂，不容易记住。在这里我给大家几个简单的定义，可以帮助我们把握并记住敬拜的精义：</a:t>
            </a:r>
            <a:endParaRPr lang="en-CA" sz="3200" b="1" kern="100" dirty="0">
              <a:solidFill>
                <a:schemeClr val="tx1"/>
              </a:solidFill>
              <a:latin typeface="Calibri"/>
              <a:ea typeface="DengXian"/>
              <a:cs typeface="Times New Roman"/>
            </a:endParaRPr>
          </a:p>
          <a:p>
            <a:pPr marL="0" marR="0" indent="0">
              <a:spcBef>
                <a:spcPts val="0"/>
              </a:spcBef>
              <a:spcAft>
                <a:spcPts val="0"/>
              </a:spcAft>
              <a:buNone/>
            </a:pPr>
            <a:r>
              <a:rPr lang="en-US" sz="3200" b="1" kern="100" dirty="0">
                <a:solidFill>
                  <a:srgbClr val="FF0000"/>
                </a:solidFill>
                <a:latin typeface="DengXian"/>
                <a:ea typeface="DengXian"/>
                <a:cs typeface="Times New Roman"/>
              </a:rPr>
              <a:t>1</a:t>
            </a:r>
            <a:r>
              <a:rPr lang="zh-CN" altLang="en-US" sz="3200" b="1" kern="100" dirty="0">
                <a:solidFill>
                  <a:srgbClr val="FF0000"/>
                </a:solidFill>
                <a:latin typeface="Calibri"/>
                <a:ea typeface="DengXian"/>
                <a:cs typeface="Times New Roman"/>
              </a:rPr>
              <a:t>、</a:t>
            </a:r>
            <a:r>
              <a:rPr lang="zh-CN" altLang="en-US" sz="3200" b="1" kern="100" dirty="0">
                <a:solidFill>
                  <a:srgbClr val="0000FF"/>
                </a:solidFill>
                <a:latin typeface="Calibri"/>
                <a:ea typeface="DengXian"/>
                <a:cs typeface="Times New Roman"/>
              </a:rPr>
              <a:t>把神当神（简明表达）；</a:t>
            </a:r>
            <a:endParaRPr lang="en-CA" sz="3200" b="1" kern="100" dirty="0">
              <a:solidFill>
                <a:srgbClr val="0000FF"/>
              </a:solidFill>
              <a:latin typeface="Calibri"/>
              <a:ea typeface="DengXian"/>
              <a:cs typeface="Times New Roman"/>
            </a:endParaRPr>
          </a:p>
          <a:p>
            <a:pPr marL="0" marR="0" indent="0">
              <a:spcBef>
                <a:spcPts val="0"/>
              </a:spcBef>
              <a:spcAft>
                <a:spcPts val="0"/>
              </a:spcAft>
              <a:buNone/>
            </a:pPr>
            <a:r>
              <a:rPr lang="en-US" sz="3200" b="1" kern="100" dirty="0">
                <a:solidFill>
                  <a:srgbClr val="FF0000"/>
                </a:solidFill>
                <a:latin typeface="DengXian"/>
                <a:ea typeface="DengXian"/>
                <a:cs typeface="Times New Roman"/>
              </a:rPr>
              <a:t>2</a:t>
            </a:r>
            <a:r>
              <a:rPr lang="zh-CN" altLang="en-US" sz="3200" b="1" kern="100" dirty="0">
                <a:solidFill>
                  <a:srgbClr val="FF0000"/>
                </a:solidFill>
                <a:latin typeface="Calibri"/>
                <a:ea typeface="DengXian"/>
                <a:cs typeface="Times New Roman"/>
              </a:rPr>
              <a:t>、</a:t>
            </a:r>
            <a:r>
              <a:rPr lang="zh-CN" altLang="en-US" sz="3200" b="1" kern="100" dirty="0">
                <a:solidFill>
                  <a:srgbClr val="0000FF"/>
                </a:solidFill>
                <a:latin typeface="Calibri"/>
                <a:ea typeface="DengXian"/>
                <a:cs typeface="Times New Roman"/>
              </a:rPr>
              <a:t>将神当得的荣耀归给祂（圣经表达）；</a:t>
            </a:r>
            <a:endParaRPr lang="en-CA" sz="3200" b="1" kern="100" dirty="0">
              <a:solidFill>
                <a:srgbClr val="0000FF"/>
              </a:solidFill>
              <a:latin typeface="Calibri"/>
              <a:ea typeface="DengXian"/>
              <a:cs typeface="Times New Roman"/>
            </a:endParaRPr>
          </a:p>
          <a:p>
            <a:pPr marL="0" marR="0" indent="0">
              <a:spcBef>
                <a:spcPts val="0"/>
              </a:spcBef>
              <a:spcAft>
                <a:spcPts val="0"/>
              </a:spcAft>
              <a:buNone/>
            </a:pPr>
            <a:r>
              <a:rPr lang="en-US" sz="3200" b="1" kern="100" dirty="0">
                <a:solidFill>
                  <a:srgbClr val="FF0000"/>
                </a:solidFill>
                <a:latin typeface="DengXian"/>
                <a:ea typeface="DengXian"/>
                <a:cs typeface="Times New Roman"/>
              </a:rPr>
              <a:t>3</a:t>
            </a:r>
            <a:r>
              <a:rPr lang="zh-CN" altLang="en-US" sz="3200" b="1" kern="100" dirty="0">
                <a:solidFill>
                  <a:srgbClr val="FF0000"/>
                </a:solidFill>
                <a:latin typeface="Calibri"/>
                <a:ea typeface="DengXian"/>
                <a:cs typeface="Times New Roman"/>
              </a:rPr>
              <a:t>、</a:t>
            </a:r>
            <a:r>
              <a:rPr lang="zh-CN" altLang="en-US" sz="3200" b="1" kern="100" dirty="0">
                <a:solidFill>
                  <a:srgbClr val="0000FF"/>
                </a:solidFill>
                <a:latin typeface="Calibri"/>
                <a:ea typeface="DengXian"/>
                <a:cs typeface="Times New Roman"/>
              </a:rPr>
              <a:t>按神的位格和工作来尊崇祂（神学表达）；</a:t>
            </a:r>
            <a:endParaRPr lang="en-CA" sz="3200" b="1" kern="100" dirty="0">
              <a:solidFill>
                <a:srgbClr val="0000FF"/>
              </a:solidFill>
              <a:latin typeface="Calibri"/>
              <a:ea typeface="DengXian"/>
              <a:cs typeface="Times New Roman"/>
            </a:endParaRPr>
          </a:p>
          <a:p>
            <a:pPr marL="0" marR="0" indent="0">
              <a:spcBef>
                <a:spcPts val="0"/>
              </a:spcBef>
              <a:spcAft>
                <a:spcPts val="0"/>
              </a:spcAft>
              <a:buNone/>
            </a:pPr>
            <a:r>
              <a:rPr lang="en-US" sz="3200" b="1" kern="100" dirty="0">
                <a:solidFill>
                  <a:srgbClr val="FF0000"/>
                </a:solidFill>
                <a:latin typeface="DengXian"/>
                <a:ea typeface="DengXian"/>
                <a:cs typeface="Times New Roman"/>
              </a:rPr>
              <a:t>4</a:t>
            </a:r>
            <a:r>
              <a:rPr lang="zh-CN" altLang="en-US" sz="3200" b="1" kern="100" dirty="0">
                <a:solidFill>
                  <a:srgbClr val="FF0000"/>
                </a:solidFill>
                <a:latin typeface="Calibri"/>
                <a:ea typeface="DengXian"/>
                <a:cs typeface="Times New Roman"/>
              </a:rPr>
              <a:t>、</a:t>
            </a:r>
            <a:r>
              <a:rPr lang="zh-CN" altLang="en-US" sz="3200" b="1" kern="100" dirty="0">
                <a:solidFill>
                  <a:srgbClr val="0000FF"/>
                </a:solidFill>
                <a:latin typeface="Calibri"/>
                <a:ea typeface="DengXian"/>
                <a:cs typeface="Times New Roman"/>
              </a:rPr>
              <a:t>按神的所是和所为来尊荣祂、敬畏祂、爱祂     </a:t>
            </a:r>
            <a:r>
              <a:rPr lang="en-US" altLang="zh-CN" sz="3200" b="1" kern="100" dirty="0">
                <a:solidFill>
                  <a:srgbClr val="0000FF"/>
                </a:solidFill>
                <a:latin typeface="Calibri"/>
                <a:ea typeface="DengXian"/>
                <a:cs typeface="Times New Roman"/>
              </a:rPr>
              <a:t>	</a:t>
            </a:r>
            <a:r>
              <a:rPr lang="zh-CN" altLang="en-US" sz="3200" b="1" kern="100" dirty="0">
                <a:solidFill>
                  <a:srgbClr val="0000FF"/>
                </a:solidFill>
                <a:latin typeface="Calibri"/>
                <a:ea typeface="DengXian"/>
                <a:cs typeface="Times New Roman"/>
              </a:rPr>
              <a:t>（综合表达）。</a:t>
            </a:r>
            <a:endParaRPr lang="en-CA" sz="3200" b="1" kern="100" dirty="0">
              <a:solidFill>
                <a:srgbClr val="0000FF"/>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6</a:t>
            </a:fld>
            <a:endParaRPr lang="en-US" altLang="zh-CN" dirty="0">
              <a:solidFill>
                <a:srgbClr val="55554A"/>
              </a:solidFill>
            </a:endParaRPr>
          </a:p>
        </p:txBody>
      </p:sp>
    </p:spTree>
    <p:extLst>
      <p:ext uri="{BB962C8B-B14F-4D97-AF65-F5344CB8AC3E}">
        <p14:creationId xmlns:p14="http://schemas.microsoft.com/office/powerpoint/2010/main" val="1960884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4000" b="1" kern="100" dirty="0">
                <a:solidFill>
                  <a:srgbClr val="FF0000"/>
                </a:solidFill>
                <a:effectLst/>
                <a:latin typeface="+mn-ea"/>
                <a:cs typeface="Times New Roman"/>
              </a:rPr>
              <a:t>一、什么是敬拜？ </a:t>
            </a:r>
            <a:endParaRPr lang="zh-CN" altLang="en-US" sz="36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indent="914400">
              <a:lnSpc>
                <a:spcPct val="115000"/>
              </a:lnSpc>
              <a:spcBef>
                <a:spcPts val="600"/>
              </a:spcBef>
              <a:spcAft>
                <a:spcPts val="600"/>
              </a:spcAft>
              <a:buNone/>
            </a:pPr>
            <a:r>
              <a:rPr lang="zh-CN" altLang="en-US" sz="3600" b="1" kern="0" dirty="0">
                <a:solidFill>
                  <a:schemeClr val="tx1"/>
                </a:solidFill>
                <a:latin typeface="Arial"/>
                <a:ea typeface="DengXian"/>
                <a:cs typeface="Arial"/>
              </a:rPr>
              <a:t>根据上述敬拜的定义，罪的核心或本质可以定义为：</a:t>
            </a:r>
            <a:endParaRPr lang="en-US" altLang="zh-CN" sz="3600" b="1" kern="0" dirty="0">
              <a:solidFill>
                <a:schemeClr val="tx1"/>
              </a:solidFill>
              <a:latin typeface="Arial"/>
              <a:ea typeface="DengXian"/>
              <a:cs typeface="Arial"/>
            </a:endParaRPr>
          </a:p>
          <a:p>
            <a:pPr marL="0" indent="914400">
              <a:lnSpc>
                <a:spcPct val="115000"/>
              </a:lnSpc>
              <a:spcBef>
                <a:spcPts val="600"/>
              </a:spcBef>
              <a:spcAft>
                <a:spcPts val="600"/>
              </a:spcAft>
              <a:buNone/>
            </a:pPr>
            <a:r>
              <a:rPr lang="zh-CN" altLang="en-US" sz="3600" b="1" kern="0" dirty="0">
                <a:solidFill>
                  <a:srgbClr val="0000FF"/>
                </a:solidFill>
                <a:latin typeface="Arial"/>
                <a:ea typeface="DengXian"/>
                <a:cs typeface="Arial"/>
              </a:rPr>
              <a:t>不把神当神</a:t>
            </a:r>
            <a:r>
              <a:rPr lang="zh-CN" altLang="en-US" sz="3600" b="1" kern="0" dirty="0">
                <a:solidFill>
                  <a:schemeClr val="tx1"/>
                </a:solidFill>
                <a:latin typeface="Arial"/>
                <a:ea typeface="DengXian"/>
                <a:cs typeface="Arial"/>
              </a:rPr>
              <a:t>；或者：</a:t>
            </a:r>
            <a:endParaRPr lang="en-US" altLang="zh-CN" sz="3600" b="1" kern="0" dirty="0">
              <a:solidFill>
                <a:schemeClr val="tx1"/>
              </a:solidFill>
              <a:latin typeface="Arial"/>
              <a:ea typeface="DengXian"/>
              <a:cs typeface="Arial"/>
            </a:endParaRPr>
          </a:p>
          <a:p>
            <a:pPr marL="0" indent="914400">
              <a:lnSpc>
                <a:spcPct val="115000"/>
              </a:lnSpc>
              <a:spcBef>
                <a:spcPts val="600"/>
              </a:spcBef>
              <a:spcAft>
                <a:spcPts val="600"/>
              </a:spcAft>
              <a:buNone/>
            </a:pPr>
            <a:r>
              <a:rPr lang="zh-CN" altLang="en-US" sz="3600" b="1" kern="0" dirty="0">
                <a:solidFill>
                  <a:srgbClr val="0000FF"/>
                </a:solidFill>
                <a:latin typeface="Arial"/>
                <a:ea typeface="DengXian"/>
                <a:cs typeface="Arial"/>
              </a:rPr>
              <a:t>不将神当得的荣耀归给祂</a:t>
            </a:r>
            <a:r>
              <a:rPr lang="zh-CN" altLang="en-US" sz="3600" b="1" kern="0" dirty="0">
                <a:solidFill>
                  <a:schemeClr val="tx1"/>
                </a:solidFill>
                <a:latin typeface="Arial"/>
                <a:ea typeface="DengXian"/>
                <a:cs typeface="Arial"/>
              </a:rPr>
              <a:t>；或者：</a:t>
            </a:r>
            <a:endParaRPr lang="en-US" altLang="zh-CN" sz="3600" b="1" kern="0" dirty="0">
              <a:solidFill>
                <a:schemeClr val="tx1"/>
              </a:solidFill>
              <a:latin typeface="Arial"/>
              <a:ea typeface="DengXian"/>
              <a:cs typeface="Arial"/>
            </a:endParaRPr>
          </a:p>
          <a:p>
            <a:pPr marL="0" indent="914400">
              <a:lnSpc>
                <a:spcPct val="115000"/>
              </a:lnSpc>
              <a:spcBef>
                <a:spcPts val="600"/>
              </a:spcBef>
              <a:spcAft>
                <a:spcPts val="600"/>
              </a:spcAft>
              <a:buNone/>
            </a:pPr>
            <a:r>
              <a:rPr lang="zh-CN" altLang="en-US" sz="3600" b="1" kern="0" dirty="0">
                <a:solidFill>
                  <a:srgbClr val="0000FF"/>
                </a:solidFill>
                <a:latin typeface="Arial"/>
                <a:ea typeface="DengXian"/>
                <a:cs typeface="Arial"/>
              </a:rPr>
              <a:t>不拜真神拜偶像</a:t>
            </a:r>
            <a:r>
              <a:rPr lang="zh-CN" altLang="en-US" sz="3600" b="1" kern="0" dirty="0">
                <a:solidFill>
                  <a:schemeClr val="tx1"/>
                </a:solidFill>
                <a:latin typeface="Arial"/>
                <a:ea typeface="DengXian"/>
                <a:cs typeface="Arial"/>
              </a:rPr>
              <a:t>。</a:t>
            </a:r>
            <a:endParaRPr lang="en-CA" sz="36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7</a:t>
            </a:fld>
            <a:endParaRPr lang="en-US" altLang="zh-CN" dirty="0">
              <a:solidFill>
                <a:srgbClr val="55554A"/>
              </a:solidFill>
            </a:endParaRPr>
          </a:p>
        </p:txBody>
      </p:sp>
    </p:spTree>
    <p:extLst>
      <p:ext uri="{BB962C8B-B14F-4D97-AF65-F5344CB8AC3E}">
        <p14:creationId xmlns:p14="http://schemas.microsoft.com/office/powerpoint/2010/main" val="19608846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4000" b="1" kern="100" dirty="0">
                <a:solidFill>
                  <a:srgbClr val="FF0000"/>
                </a:solidFill>
                <a:effectLst/>
                <a:latin typeface="+mn-ea"/>
                <a:cs typeface="Times New Roman"/>
              </a:rPr>
              <a:t>一、什么是敬拜？ </a:t>
            </a:r>
            <a:endParaRPr lang="zh-CN" altLang="en-US" sz="36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indent="857250">
              <a:spcBef>
                <a:spcPts val="600"/>
              </a:spcBef>
              <a:spcAft>
                <a:spcPts val="600"/>
              </a:spcAft>
              <a:buNone/>
            </a:pPr>
            <a:r>
              <a:rPr lang="zh-CN" altLang="en-US" sz="3200" kern="0" dirty="0">
                <a:solidFill>
                  <a:schemeClr val="tx1"/>
                </a:solidFill>
                <a:latin typeface="Arial"/>
                <a:ea typeface="DengXian"/>
                <a:cs typeface="Arial"/>
              </a:rPr>
              <a:t>罗一</a:t>
            </a:r>
            <a:r>
              <a:rPr lang="en-US" sz="3200" kern="0" dirty="0">
                <a:solidFill>
                  <a:schemeClr val="tx1"/>
                </a:solidFill>
                <a:latin typeface="Arial"/>
                <a:ea typeface="DengXian"/>
                <a:cs typeface="Times New Roman"/>
              </a:rPr>
              <a:t>20-23</a:t>
            </a:r>
            <a:r>
              <a:rPr lang="zh-CN" altLang="en-US" sz="3200" kern="0" dirty="0">
                <a:solidFill>
                  <a:schemeClr val="tx1"/>
                </a:solidFill>
                <a:latin typeface="Arial"/>
                <a:ea typeface="DengXian"/>
                <a:cs typeface="Arial"/>
              </a:rPr>
              <a:t>：</a:t>
            </a:r>
            <a:r>
              <a:rPr lang="zh-CN" altLang="en-US" sz="3200" b="1" kern="0" dirty="0">
                <a:solidFill>
                  <a:srgbClr val="FF0000"/>
                </a:solidFill>
                <a:latin typeface="Calibri"/>
                <a:ea typeface="KaiTi"/>
                <a:cs typeface="Arial"/>
              </a:rPr>
              <a:t>“自从造天地以来，神的永能和神性是明明可知的，虽是眼不能见，但借着所造之物，就可以晓得，叫人无可推诿。因为他们虽然知道神，却不当作神荣耀祂，也不感谢祂。他们的思念变为虚妄，无知的心就昏暗了。自称为聪明，反成了愚拙；将不能朽坏之神的荣耀变为偶像，仿佛必朽坏的人和飞禽、走兽，昆虫的样式。”</a:t>
            </a:r>
            <a:endParaRPr lang="en-CA" sz="3200" kern="100" dirty="0">
              <a:solidFill>
                <a:srgbClr val="FF0000"/>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8</a:t>
            </a:fld>
            <a:endParaRPr lang="en-US" altLang="zh-CN" dirty="0">
              <a:solidFill>
                <a:srgbClr val="55554A"/>
              </a:solidFill>
            </a:endParaRPr>
          </a:p>
        </p:txBody>
      </p:sp>
    </p:spTree>
    <p:extLst>
      <p:ext uri="{BB962C8B-B14F-4D97-AF65-F5344CB8AC3E}">
        <p14:creationId xmlns:p14="http://schemas.microsoft.com/office/powerpoint/2010/main" val="19608846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4000" b="1" kern="100" dirty="0">
                <a:solidFill>
                  <a:srgbClr val="FF0000"/>
                </a:solidFill>
                <a:effectLst/>
                <a:latin typeface="+mn-ea"/>
                <a:cs typeface="Times New Roman"/>
              </a:rPr>
              <a:t>一、什么是敬拜？ </a:t>
            </a:r>
            <a:endParaRPr lang="zh-CN" altLang="en-US" sz="36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现代人拜的偶像中，除了传统有形的偶像之外，更多的是心中各种无形的偶像。</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zh-CN" altLang="en-US" sz="3200" b="1" kern="0" dirty="0">
                <a:solidFill>
                  <a:schemeClr val="tx1"/>
                </a:solidFill>
                <a:latin typeface="Arial"/>
                <a:ea typeface="DengXian"/>
                <a:cs typeface="Arial"/>
              </a:rPr>
              <a:t>根据上述敬拜的定义，人之为人的特质也可以定义为敬拜者；人若非敬拜真神，就会崇拜偶像。</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9</a:t>
            </a:fld>
            <a:endParaRPr lang="en-US" altLang="zh-CN" dirty="0">
              <a:solidFill>
                <a:srgbClr val="55554A"/>
              </a:solidFill>
            </a:endParaRPr>
          </a:p>
        </p:txBody>
      </p:sp>
    </p:spTree>
    <p:extLst>
      <p:ext uri="{BB962C8B-B14F-4D97-AF65-F5344CB8AC3E}">
        <p14:creationId xmlns:p14="http://schemas.microsoft.com/office/powerpoint/2010/main" val="196088465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PP_MARK_KEY" val="f6879e44-dabe-44df-9d80-704a5c3c2e0f"/>
  <p:tag name="COMMONDATA" val="eyJoZGlkIjoiYTNmNGMxYmY0MzM5Nzc4ZmViMmY5YjU0NWE1ZmM3MWYifQ=="/>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S101790490[1]">
  <a:themeElements>
    <a:clrScheme name="Decatur">
      <a:dk1>
        <a:sysClr val="windowText" lastClr="000000"/>
      </a:dk1>
      <a:lt1>
        <a:sysClr val="window" lastClr="FFFFFF"/>
      </a:lt1>
      <a:dk2>
        <a:srgbClr val="55554A"/>
      </a:dk2>
      <a:lt2>
        <a:srgbClr val="D7DAE1"/>
      </a:lt2>
      <a:accent1>
        <a:srgbClr val="F4680B"/>
      </a:accent1>
      <a:accent2>
        <a:srgbClr val="ABB19F"/>
      </a:accent2>
      <a:accent3>
        <a:srgbClr val="948774"/>
      </a:accent3>
      <a:accent4>
        <a:srgbClr val="7EB8E7"/>
      </a:accent4>
      <a:accent5>
        <a:srgbClr val="E3B651"/>
      </a:accent5>
      <a:accent6>
        <a:srgbClr val="96756C"/>
      </a:accent6>
      <a:hlink>
        <a:srgbClr val="66AACD"/>
      </a:hlink>
      <a:folHlink>
        <a:srgbClr val="809DB3"/>
      </a:folHlink>
    </a:clrScheme>
    <a:fontScheme name="Decatur">
      <a:majorFont>
        <a:latin typeface="Bodoni MT Condensed"/>
        <a:ea typeface=""/>
        <a:cs typeface=""/>
        <a:font script="Grek" typeface="Times New Roman"/>
        <a:font script="Cyrl" typeface="Times New Roman"/>
        <a:font script="Jpan" typeface="HG明朝E"/>
        <a:font script="Hang" typeface="HY목각파임B"/>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catur">
      <a:fillStyleLst>
        <a:solidFill>
          <a:schemeClr val="phClr"/>
        </a:solidFill>
        <a:gradFill rotWithShape="1">
          <a:gsLst>
            <a:gs pos="0">
              <a:schemeClr val="phClr">
                <a:tint val="90000"/>
                <a:satMod val="110000"/>
              </a:schemeClr>
            </a:gs>
            <a:gs pos="47500">
              <a:schemeClr val="phClr">
                <a:tint val="53000"/>
                <a:satMod val="120000"/>
              </a:schemeClr>
            </a:gs>
            <a:gs pos="58500">
              <a:schemeClr val="phClr">
                <a:tint val="53000"/>
                <a:satMod val="120000"/>
              </a:schemeClr>
            </a:gs>
            <a:gs pos="100000">
              <a:schemeClr val="phClr">
                <a:tint val="90000"/>
                <a:satMod val="110000"/>
              </a:schemeClr>
            </a:gs>
          </a:gsLst>
          <a:lin ang="3600000" scaled="1"/>
        </a:gradFill>
        <a:gradFill rotWithShape="1">
          <a:gsLst>
            <a:gs pos="0">
              <a:schemeClr val="phClr">
                <a:shade val="54000"/>
                <a:satMod val="105000"/>
              </a:schemeClr>
            </a:gs>
            <a:gs pos="47500">
              <a:schemeClr val="phClr">
                <a:shade val="88000"/>
                <a:satMod val="105000"/>
              </a:schemeClr>
            </a:gs>
            <a:gs pos="58500">
              <a:schemeClr val="phClr">
                <a:shade val="88000"/>
                <a:satMod val="105000"/>
              </a:schemeClr>
            </a:gs>
            <a:gs pos="100000">
              <a:schemeClr val="phClr">
                <a:shade val="54000"/>
                <a:satMod val="105000"/>
              </a:schemeClr>
            </a:gs>
          </a:gsLst>
          <a:lin ang="3600000" scaled="1"/>
        </a:gradFill>
      </a:fillStyleLst>
      <a:lnStyleLst>
        <a:ln w="10000" cap="flat" cmpd="sng" algn="ctr">
          <a:solidFill>
            <a:schemeClr val="phClr"/>
          </a:solidFill>
          <a:prstDash val="solid"/>
        </a:ln>
        <a:ln w="2825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3600000" algn="r" rotWithShape="0">
              <a:srgbClr val="000000">
                <a:alpha val="30000"/>
              </a:srgbClr>
            </a:outerShdw>
          </a:effectLst>
        </a:effectStyle>
        <a:effectStyle>
          <a:effectLst>
            <a:outerShdw blurRad="63500" dist="25400" dir="3600000" algn="r" rotWithShape="0">
              <a:srgbClr val="000000">
                <a:alpha val="36000"/>
              </a:srgbClr>
            </a:outerShdw>
          </a:effectLst>
          <a:scene3d>
            <a:camera prst="orthographicFront">
              <a:rot lat="0" lon="0" rev="0"/>
            </a:camera>
            <a:lightRig rig="harsh" dir="tl">
              <a:rot lat="0" lon="0" rev="9000000"/>
            </a:lightRig>
          </a:scene3d>
          <a:sp3d prstMaterial="flat">
            <a:bevelT w="38100" h="50800" prst="softRound"/>
          </a:sp3d>
        </a:effectStyle>
        <a:effectStyle>
          <a:effectLst>
            <a:outerShdw blurRad="76200" dist="38100" dir="3600000" algn="r" rotWithShape="0">
              <a:srgbClr val="000000">
                <a:alpha val="60000"/>
              </a:srgbClr>
            </a:outerShdw>
          </a:effectLst>
          <a:scene3d>
            <a:camera prst="orthographicFront">
              <a:rot lat="0" lon="0" rev="0"/>
            </a:camera>
            <a:lightRig rig="harsh" dir="tl">
              <a:rot lat="0" lon="0" rev="9000000"/>
            </a:lightRig>
          </a:scene3d>
          <a:sp3d contourW="44450" prstMaterial="flat">
            <a:bevelT w="38100" h="508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52000"/>
                <a:satMod val="105000"/>
              </a:schemeClr>
            </a:gs>
            <a:gs pos="47500">
              <a:schemeClr val="phClr">
                <a:tint val="90000"/>
                <a:shade val="89000"/>
                <a:satMod val="105000"/>
              </a:schemeClr>
            </a:gs>
            <a:gs pos="58500">
              <a:schemeClr val="phClr">
                <a:tint val="85000"/>
                <a:shade val="89000"/>
                <a:satMod val="105000"/>
              </a:schemeClr>
            </a:gs>
            <a:gs pos="100000">
              <a:schemeClr val="phClr">
                <a:tint val="100000"/>
                <a:shade val="52000"/>
                <a:satMod val="105000"/>
              </a:schemeClr>
            </a:gs>
          </a:gsLst>
          <a:lin ang="3600000" scaled="0"/>
        </a:gradFill>
        <a:blipFill rotWithShape="1">
          <a:blip xmlns:r="http://schemas.openxmlformats.org/officeDocument/2006/relationships" r:embed="rId1">
            <a:duotone>
              <a:schemeClr val="phClr">
                <a:tint val="98000"/>
              </a:schemeClr>
              <a:schemeClr val="phClr">
                <a:shade val="85000"/>
                <a:satMod val="120000"/>
              </a:schemeClr>
            </a:duotone>
          </a:blip>
          <a:tile tx="0" ty="0" sx="52000" sy="52000" flip="none" algn="tl"/>
        </a:blipFill>
      </a:bgFillStyleLst>
    </a:fmtScheme>
  </a:themeElements>
  <a:objectDefaults>
    <a:lnDef>
      <a:spPr>
        <a:ln>
          <a:tailEnd type="arrow"/>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Decatur">
    <a:dk1>
      <a:sysClr val="windowText" lastClr="000000"/>
    </a:dk1>
    <a:lt1>
      <a:sysClr val="window" lastClr="FFFFFF"/>
    </a:lt1>
    <a:dk2>
      <a:srgbClr val="55554A"/>
    </a:dk2>
    <a:lt2>
      <a:srgbClr val="D7DAE1"/>
    </a:lt2>
    <a:accent1>
      <a:srgbClr val="F4680B"/>
    </a:accent1>
    <a:accent2>
      <a:srgbClr val="ABB19F"/>
    </a:accent2>
    <a:accent3>
      <a:srgbClr val="948774"/>
    </a:accent3>
    <a:accent4>
      <a:srgbClr val="7EB8E7"/>
    </a:accent4>
    <a:accent5>
      <a:srgbClr val="E3B651"/>
    </a:accent5>
    <a:accent6>
      <a:srgbClr val="96756C"/>
    </a:accent6>
    <a:hlink>
      <a:srgbClr val="66AACD"/>
    </a:hlink>
    <a:folHlink>
      <a:srgbClr val="809DB3"/>
    </a:folHlink>
  </a:clrScheme>
</a:themeOverride>
</file>

<file path=docProps/app.xml><?xml version="1.0" encoding="utf-8"?>
<Properties xmlns="http://schemas.openxmlformats.org/officeDocument/2006/extended-properties" xmlns:vt="http://schemas.openxmlformats.org/officeDocument/2006/docPropsVTypes">
  <TotalTime>3120</TotalTime>
  <Words>7056</Words>
  <Application>Microsoft Office PowerPoint</Application>
  <PresentationFormat>On-screen Show (16:9)</PresentationFormat>
  <Paragraphs>434</Paragraphs>
  <Slides>55</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55</vt:i4>
      </vt:variant>
    </vt:vector>
  </HeadingPairs>
  <TitlesOfParts>
    <vt:vector size="64" baseType="lpstr">
      <vt:lpstr>DengXian</vt:lpstr>
      <vt:lpstr>KaiTi</vt:lpstr>
      <vt:lpstr>SimSun</vt:lpstr>
      <vt:lpstr>Arial</vt:lpstr>
      <vt:lpstr>Calibri</vt:lpstr>
      <vt:lpstr>Courier New</vt:lpstr>
      <vt:lpstr>Franklin Gothic Book</vt:lpstr>
      <vt:lpstr>Wingdings</vt:lpstr>
      <vt:lpstr>TS101790490[1]</vt:lpstr>
      <vt:lpstr>PowerPoint Presentation</vt:lpstr>
      <vt:lpstr>PowerPoint Presentation</vt:lpstr>
      <vt:lpstr>PowerPoint Presentation</vt:lpstr>
      <vt:lpstr>一、什么是敬拜？ </vt:lpstr>
      <vt:lpstr>一、什么是敬拜？ </vt:lpstr>
      <vt:lpstr>一、什么是敬拜？ </vt:lpstr>
      <vt:lpstr>一、什么是敬拜？ </vt:lpstr>
      <vt:lpstr>一、什么是敬拜？ </vt:lpstr>
      <vt:lpstr>一、什么是敬拜？ </vt:lpstr>
      <vt:lpstr>一、什么是敬拜？ </vt:lpstr>
      <vt:lpstr>一、什么是敬拜？ </vt:lpstr>
      <vt:lpstr>二、新约的敬拜相对旧约的敬拜有何新颖之处？ </vt:lpstr>
      <vt:lpstr>二、新约的敬拜相对旧约的敬拜有何新颖之处？ </vt:lpstr>
      <vt:lpstr>二、新约的敬拜相对旧约的敬拜有何新颖之处？ </vt:lpstr>
      <vt:lpstr>二、新约的敬拜相对旧约的敬拜有何新颖之处？ </vt:lpstr>
      <vt:lpstr>二、新约的敬拜相对旧约的敬拜有何新颖之处？ </vt:lpstr>
      <vt:lpstr>二、新约的敬拜相对旧约的敬拜有何新颖之处？ </vt:lpstr>
      <vt:lpstr>二、新约的敬拜相对旧约的敬拜有何新颖之处？ </vt:lpstr>
      <vt:lpstr>二、新约的敬拜相对旧约的敬拜有何新颖之处？ </vt:lpstr>
      <vt:lpstr>二、新约的敬拜相对旧约的敬拜有何新颖之处？ </vt:lpstr>
      <vt:lpstr>二、新约的敬拜相对旧约的敬拜有何新颖之处？ </vt:lpstr>
      <vt:lpstr>二、新约的敬拜相对旧约的敬拜有何新颖之处？ </vt:lpstr>
      <vt:lpstr>二、新约的敬拜相对旧约的敬拜有何新颖之处？ </vt:lpstr>
      <vt:lpstr>二、新约的敬拜相对旧约的敬拜有何新颖之处？ </vt:lpstr>
      <vt:lpstr>二、新约的敬拜相对旧约的敬拜有何新颖之处？ </vt:lpstr>
      <vt:lpstr>二、新约的敬拜相对旧约的敬拜有何新颖之处？ </vt:lpstr>
      <vt:lpstr>二、新约的敬拜相对旧约的敬拜有何新颖之处？ </vt:lpstr>
      <vt:lpstr>二、新约的敬拜相对旧约的敬拜有何新颖之处？ </vt:lpstr>
      <vt:lpstr>二、新约的敬拜相对旧约的敬拜有何新颖之处？ </vt:lpstr>
      <vt:lpstr>二、新约的敬拜相对旧约的敬拜有何新颖之处？ </vt:lpstr>
      <vt:lpstr>二、新约的敬拜相对旧约的敬拜有何新颖之处？ </vt:lpstr>
      <vt:lpstr>二、新约的敬拜相对旧约的敬拜有何新颖之处？ </vt:lpstr>
      <vt:lpstr>二、新约的敬拜相对旧约的敬拜有何新颖之处？ </vt:lpstr>
      <vt:lpstr>二、新约的敬拜相对旧约的敬拜有何新颖之处？ </vt:lpstr>
      <vt:lpstr>三、新约和旧约敬拜的连续之处：按真理敬拜神</vt:lpstr>
      <vt:lpstr>三、新约和旧约敬拜的连续之处：按真理敬拜神</vt:lpstr>
      <vt:lpstr>三、新约和旧约敬拜的连续之处：按真理敬拜神</vt:lpstr>
      <vt:lpstr>三、新约和旧约敬拜的连续之处：按真理敬拜神</vt:lpstr>
      <vt:lpstr>三、新约和旧约敬拜的连续之处：按真理敬拜神</vt:lpstr>
      <vt:lpstr>三、新约和旧约敬拜的连续之处：按真理敬拜神</vt:lpstr>
      <vt:lpstr>三、新约和旧约敬拜的连续之处：按真理敬拜神</vt:lpstr>
      <vt:lpstr>三、新约和旧约敬拜的连续之处：按真理敬拜神</vt:lpstr>
      <vt:lpstr>三、新约和旧约敬拜的连续之处：按真理敬拜神</vt:lpstr>
      <vt:lpstr>三、新约和旧约敬拜的连续之处：按真理敬拜神</vt:lpstr>
      <vt:lpstr>三、新约和旧约敬拜的连续之处：按真理敬拜神</vt:lpstr>
      <vt:lpstr>三、新约和旧约敬拜的连续之处：按真理敬拜神</vt:lpstr>
      <vt:lpstr>三、新约和旧约敬拜的连续之处： 按真理敬拜神</vt:lpstr>
      <vt:lpstr>三、新约和旧约敬拜的连续之处：按真理敬拜神</vt:lpstr>
      <vt:lpstr>三、新约和旧约敬拜的连续之处：按真理敬拜神</vt:lpstr>
      <vt:lpstr>三、新约和旧约敬拜的连续之处：按真理敬拜神</vt:lpstr>
      <vt:lpstr>三、新约和旧约敬拜的连续之处：按真理敬拜神</vt:lpstr>
      <vt:lpstr>三、新约和旧约敬拜的连续之处：按真理敬拜神</vt:lpstr>
      <vt:lpstr>三、新约和旧约敬拜的连续之处：按真理敬拜神</vt:lpstr>
      <vt:lpstr>三、新约和旧约敬拜的连续之处：按真理敬拜神</vt:lpstr>
      <vt:lpstr>三、新约和旧约敬拜的连续之处：按真理敬拜神</vt:lpstr>
    </vt:vector>
  </TitlesOfParts>
  <Company>AGCF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Leon Yang</dc:creator>
  <cp:lastModifiedBy>Admin</cp:lastModifiedBy>
  <cp:revision>1051</cp:revision>
  <dcterms:created xsi:type="dcterms:W3CDTF">2021-02-28T22:09:00Z</dcterms:created>
  <dcterms:modified xsi:type="dcterms:W3CDTF">2026-06-04T18:10:18Z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2052-11.1.0.14036</vt:lpwstr>
  </property>
  <property fmtid="{D5CDD505-2E9C-101B-9397-08002B2CF9AE}" pid="3" name="ICV">
    <vt:lpwstr>1889F7E977E2449282041897C006D1A4_13</vt:lpwstr>
  </property>
</Properties>
</file>