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2"/>
  </p:notesMasterIdLst>
  <p:sldIdLst>
    <p:sldId id="849" r:id="rId2"/>
    <p:sldId id="1392" r:id="rId3"/>
    <p:sldId id="1291" r:id="rId4"/>
    <p:sldId id="1393" r:id="rId5"/>
    <p:sldId id="1394" r:id="rId6"/>
    <p:sldId id="1395" r:id="rId7"/>
    <p:sldId id="1396" r:id="rId8"/>
    <p:sldId id="1397" r:id="rId9"/>
    <p:sldId id="1342" r:id="rId10"/>
    <p:sldId id="1398" r:id="rId11"/>
    <p:sldId id="1399" r:id="rId12"/>
    <p:sldId id="1400" r:id="rId13"/>
    <p:sldId id="1401" r:id="rId14"/>
    <p:sldId id="1402" r:id="rId15"/>
    <p:sldId id="1403" r:id="rId16"/>
    <p:sldId id="1404" r:id="rId17"/>
    <p:sldId id="1405" r:id="rId18"/>
    <p:sldId id="1406" r:id="rId19"/>
    <p:sldId id="1408" r:id="rId20"/>
    <p:sldId id="1409" r:id="rId21"/>
    <p:sldId id="1410" r:id="rId22"/>
    <p:sldId id="1412" r:id="rId23"/>
    <p:sldId id="1413" r:id="rId24"/>
    <p:sldId id="1416" r:id="rId25"/>
    <p:sldId id="1417" r:id="rId26"/>
    <p:sldId id="1418" r:id="rId27"/>
    <p:sldId id="1431" r:id="rId28"/>
    <p:sldId id="1432" r:id="rId29"/>
    <p:sldId id="1420" r:id="rId30"/>
    <p:sldId id="1421" r:id="rId31"/>
    <p:sldId id="1422" r:id="rId32"/>
    <p:sldId id="1423" r:id="rId33"/>
    <p:sldId id="1424" r:id="rId34"/>
    <p:sldId id="1425" r:id="rId35"/>
    <p:sldId id="1426" r:id="rId36"/>
    <p:sldId id="1433" r:id="rId37"/>
    <p:sldId id="1434" r:id="rId38"/>
    <p:sldId id="1427" r:id="rId39"/>
    <p:sldId id="1428" r:id="rId40"/>
    <p:sldId id="1429" r:id="rId41"/>
  </p:sldIdLst>
  <p:sldSz cx="9144000" cy="5143500" type="screen16x9"/>
  <p:notesSz cx="6858000" cy="9144000"/>
  <p:custDataLst>
    <p:tags r:id="rId4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E24FC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52" autoAdjust="0"/>
    <p:restoredTop sz="0" autoAdjust="0"/>
  </p:normalViewPr>
  <p:slideViewPr>
    <p:cSldViewPr showGuides="1">
      <p:cViewPr>
        <p:scale>
          <a:sx n="110" d="100"/>
          <a:sy n="110" d="100"/>
        </p:scale>
        <p:origin x="-883" y="-101"/>
      </p:cViewPr>
      <p:guideLst>
        <p:guide orient="horz" pos="1620"/>
        <p:guide pos="2876"/>
      </p:guideLst>
    </p:cSldViewPr>
  </p:slideViewPr>
  <p:outlineViewPr>
    <p:cViewPr>
      <p:scale>
        <a:sx n="33" d="100"/>
        <a:sy n="33" d="100"/>
      </p:scale>
      <p:origin x="34" y="9931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2E1D3-F534-4B3C-9EB2-6DCC39E34294}" type="datetimeFigureOut">
              <a:rPr lang="en-CA" smtClean="0"/>
              <a:t>2026-05-01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3F03A-D942-4AFF-81B7-D344BF8BA0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0738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3F03A-D942-4AFF-81B7-D344BF8BA018}" type="slidenum">
              <a:rPr lang="en-CA" smtClean="0"/>
              <a:t>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rotWithShape="1">
          <a:gsLst>
            <a:gs pos="0">
              <a:srgbClr val="3E3E35"/>
            </a:gs>
            <a:gs pos="47501">
              <a:srgbClr val="70706A"/>
            </a:gs>
            <a:gs pos="58501">
              <a:srgbClr val="7C7C77"/>
            </a:gs>
            <a:gs pos="100000">
              <a:srgbClr val="3E3E35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1908572"/>
            <a:ext cx="9144000" cy="244197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0" y="2000250"/>
            <a:ext cx="9144000" cy="2055019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7"/>
          <p:cNvSpPr/>
          <p:nvPr/>
        </p:nvSpPr>
        <p:spPr>
          <a:xfrm>
            <a:off x="0" y="4108848"/>
            <a:ext cx="9144000" cy="177403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48013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3200">
              <a:solidFill>
                <a:srgbClr val="F4680B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19650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3200">
              <a:solidFill>
                <a:srgbClr val="F4680B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589360"/>
            <a:ext cx="1143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114550"/>
            <a:ext cx="8686800" cy="1102519"/>
          </a:xfrm>
        </p:spPr>
        <p:txBody>
          <a:bodyPr anchor="b">
            <a:noAutofit/>
          </a:bodyPr>
          <a:lstStyle>
            <a:lvl1pPr>
              <a:defRPr sz="60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3600450"/>
            <a:ext cx="8001000" cy="4000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11" name="灯片编号占位符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616E-460A-41C6-87F7-6E50302701E1}" type="slidenum">
              <a:rPr lang="en-US" altLang="zh-CN">
                <a:solidFill>
                  <a:srgbClr val="D7DAE1"/>
                </a:solidFill>
              </a:rPr>
              <a:t>‹#›</a:t>
            </a:fld>
            <a:endParaRPr lang="en-US" altLang="zh-CN">
              <a:solidFill>
                <a:srgbClr val="D7DAE1"/>
              </a:solidFill>
            </a:endParaRPr>
          </a:p>
        </p:txBody>
      </p:sp>
      <p:sp>
        <p:nvSpPr>
          <p:cNvPr id="12" name="页脚占位符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D7DAE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3C9B6-C6AA-4521-A0A0-771A4DD55D70}" type="datetime3">
              <a:rPr lang="zh-CN" altLang="en-US">
                <a:solidFill>
                  <a:srgbClr val="55554A"/>
                </a:solidFill>
              </a:rPr>
              <a:t>2026年5月1日星期五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217B-BEEF-4D93-96E9-8118FF21A411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5448300" y="1552575"/>
            <a:ext cx="5143500" cy="20383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 rot="5400000">
            <a:off x="5525294" y="1713706"/>
            <a:ext cx="5143500" cy="1716088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 rot="5400000">
            <a:off x="4538663" y="2497138"/>
            <a:ext cx="51435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7" name="图片 13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6" y="160735"/>
            <a:ext cx="1000125" cy="750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1017974"/>
            <a:ext cx="1447800" cy="3576649"/>
          </a:xfrm>
        </p:spPr>
        <p:txBody>
          <a:bodyPr vert="eaVert" anchor="b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353175" cy="4388644"/>
          </a:xfrm>
        </p:spPr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DEC54-6D4C-4162-B571-EF9EA81DC2C0}" type="datetime3">
              <a:rPr lang="zh-CN" altLang="en-US">
                <a:solidFill>
                  <a:srgbClr val="55554A"/>
                </a:solidFill>
              </a:rPr>
              <a:t>2026年5月1日星期五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4767263"/>
            <a:ext cx="7620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CC54C-A312-4638-BB09-760122D3D7F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 rotWithShape="1">
          <a:gsLst>
            <a:gs pos="0">
              <a:srgbClr val="A0A3A8"/>
            </a:gs>
            <a:gs pos="47501">
              <a:srgbClr val="D0D3D9"/>
            </a:gs>
            <a:gs pos="58501">
              <a:srgbClr val="D2D5DA"/>
            </a:gs>
            <a:gs pos="100000">
              <a:srgbClr val="A0A3A8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1908572"/>
            <a:ext cx="9144000" cy="244197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2000250"/>
            <a:ext cx="9144000" cy="2055019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4108848"/>
            <a:ext cx="9144000" cy="17740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819650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32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48013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3200">
              <a:solidFill>
                <a:srgbClr val="FFFFFF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589360"/>
            <a:ext cx="1143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114550"/>
            <a:ext cx="8686800" cy="1097280"/>
          </a:xfrm>
        </p:spPr>
        <p:txBody>
          <a:bodyPr anchor="b">
            <a:noAutofit/>
          </a:bodyPr>
          <a:lstStyle>
            <a:lvl1pPr algn="ctr">
              <a:defRPr sz="6000" b="0" cap="none" baseline="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3600450"/>
            <a:ext cx="8001000" cy="41148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4767263"/>
            <a:ext cx="2895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226" y="3292079"/>
            <a:ext cx="1216025" cy="273844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0BDE66-8CD0-46E0-ADFF-C185EFD091FA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3115C-8B76-4425-A764-DE1DC9E9066A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56FA-624A-4BC6-BA19-F78C9CA25CD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00439-0681-4786-9A87-1A0F99C608BC}" type="datetime3">
              <a:rPr lang="zh-CN" altLang="en-US">
                <a:solidFill>
                  <a:srgbClr val="55554A"/>
                </a:solidFill>
              </a:rPr>
              <a:t>2026年5月1日星期五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CA31-49B0-44F7-9023-A88C74DD4F0E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E55F9-20D3-466A-BBB9-7B310D7DB210}" type="datetime3">
              <a:rPr lang="zh-CN" altLang="en-US">
                <a:solidFill>
                  <a:srgbClr val="55554A"/>
                </a:solidFill>
              </a:rPr>
              <a:t>2026年5月1日星期五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8D41C-FEAD-4965-943D-A84FF7E6F7A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21444"/>
            <a:ext cx="2971800" cy="864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5638800" cy="709613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289304"/>
            <a:ext cx="8247888" cy="340156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05740"/>
            <a:ext cx="2743200" cy="70866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C2A40-33CF-4A79-933F-B5FC3BC9902B}" type="datetime3">
              <a:rPr lang="zh-CN" altLang="en-US">
                <a:solidFill>
                  <a:srgbClr val="55554A"/>
                </a:solidFill>
              </a:rPr>
              <a:t>2026年5月1日星期五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AAFEF-CB30-4EEE-AA69-1F602477EFAF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21444"/>
            <a:ext cx="2971800" cy="864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287780"/>
            <a:ext cx="8249920" cy="339852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1450"/>
            <a:ext cx="5638800" cy="75438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171450"/>
            <a:ext cx="2819400" cy="7543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AA213-04D5-49A6-A31A-AFB86F89DD35}" type="datetime3">
              <a:rPr lang="zh-CN" altLang="en-US">
                <a:solidFill>
                  <a:srgbClr val="55554A"/>
                </a:solidFill>
              </a:rPr>
              <a:t>2026年5月1日星期五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5078A-61A4-41A6-96D6-3B4F0DB86023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5010"/>
            <a:ext cx="9144000" cy="109061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6207"/>
            <a:ext cx="9144000" cy="86558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6922"/>
            <a:ext cx="7329488" cy="8334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>
                <a:solidFill>
                  <a:schemeClr val="tx2"/>
                </a:solidFill>
                <a:latin typeface="Franklin Gothic Book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chemeClr val="tx2"/>
                </a:solidFill>
                <a:latin typeface="Franklin Gothic Book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7E9B1-5DFC-408D-AEC5-D380FDDEAA58}" type="slidenum">
              <a:rPr lang="en-US" altLang="zh-CN">
                <a:solidFill>
                  <a:srgbClr val="55554A"/>
                </a:solidFill>
                <a:ea typeface="SimSun" panose="02010600030101010101" pitchFamily="2" charset="-122"/>
              </a:rPr>
              <a:t>‹#›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026319"/>
            <a:ext cx="9144000" cy="111919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1034" name="图片 9" descr="AGCF_Logo150透明背景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6" y="214313"/>
            <a:ext cx="881063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Arial" panose="020B0604020202020204" pitchFamily="34" charset="0"/>
          <a:ea typeface="+mn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anose="02070309020205020404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25" y="1200150"/>
            <a:ext cx="9144000" cy="3943350"/>
          </a:xfrm>
        </p:spPr>
        <p:txBody>
          <a:bodyPr/>
          <a:lstStyle/>
          <a:p>
            <a:pPr marL="0" marR="0" indent="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8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真假福音（下）</a:t>
            </a:r>
            <a:endParaRPr lang="en-CA" sz="48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0" algn="ctr">
              <a:buNone/>
            </a:pPr>
            <a:r>
              <a:rPr lang="en-US" altLang="zh-CN" sz="4800" b="1" dirty="0">
                <a:solidFill>
                  <a:srgbClr val="FF0000"/>
                </a:solidFill>
                <a:ea typeface="KaiTi"/>
                <a:cs typeface="Times New Roman"/>
              </a:rPr>
              <a:t>——</a:t>
            </a:r>
            <a:r>
              <a:rPr lang="zh-CN" altLang="en-US" sz="4800" b="1" dirty="0">
                <a:solidFill>
                  <a:srgbClr val="FF0000"/>
                </a:solidFill>
                <a:ea typeface="KaiTi"/>
                <a:cs typeface="Times New Roman"/>
              </a:rPr>
              <a:t>活在新约中的三个判断标准</a:t>
            </a:r>
            <a:endParaRPr lang="en-US" altLang="zh-CN" sz="4800" b="1" dirty="0">
              <a:solidFill>
                <a:srgbClr val="FF0000"/>
              </a:solidFill>
              <a:ea typeface="KaiTi"/>
              <a:cs typeface="Times New Roman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sz="2800" dirty="0">
              <a:solidFill>
                <a:srgbClr val="002060"/>
              </a:solidFill>
              <a:latin typeface="DengXian"/>
              <a:cs typeface="Times New Roman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周小安牧师</a:t>
            </a:r>
            <a:endParaRPr lang="en-CA" sz="3600" b="1" kern="100" dirty="0">
              <a:solidFill>
                <a:srgbClr val="0070C0"/>
              </a:solidFill>
              <a:latin typeface="KaiTi" panose="02010609060101010101" charset="-122"/>
              <a:ea typeface="KaiTi" panose="02010609060101010101" charset="-122"/>
              <a:cs typeface="Times New Roman" panose="02020603050405020304"/>
            </a:endParaRP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2026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年</a:t>
            </a:r>
            <a:r>
              <a:rPr lang="en-US" altLang="zh-CN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5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月</a:t>
            </a:r>
            <a:r>
              <a:rPr lang="en-US" altLang="zh-CN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2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日</a:t>
            </a:r>
            <a:endParaRPr lang="en-US" altLang="zh-CN" sz="3600" b="1" dirty="0">
              <a:solidFill>
                <a:srgbClr val="0070C0"/>
              </a:solidFill>
              <a:latin typeface="KaiTi" panose="02010609060101010101" charset="-122"/>
              <a:ea typeface="KaiTi" panose="02010609060101010101" charset="-122"/>
            </a:endParaRPr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一、活在新约中的第一个判断标准：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献为活祭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为主而活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76350"/>
            <a:ext cx="9144000" cy="38749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 smtClean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、耶稣呼召门徒与门徒的回应：福音彩虹的下半圆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可一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16-18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“耶稣顺着加利利的海边走，看见西门和西门的兄弟安德烈在海里撒网，他们本是打鱼的。耶稣对他们说：‘来跟从我！我要叫你们得人如得鱼一样。’他们就立刻舍了网，跟从了祂。”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457200">
              <a:spcBef>
                <a:spcPts val="600"/>
              </a:spcBef>
              <a:spcAft>
                <a:spcPts val="0"/>
              </a:spcAft>
              <a:buNone/>
            </a:pP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7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一、活在新约中的第一个判断标准：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献为活祭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为主而活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我们也许都熟悉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耶稣的传道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和祂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对门徒的呼召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，但是，这两者之间有什么关连？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答案是：它们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分别属于福音彩虹的两个半圆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耶稣的传道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是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福音彩虹的上半圆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；耶稣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对门徒的呼召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是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福音彩虹的下半圆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现在我们来看门徒对耶稣呼召的回应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“他们就立刻舍了网，跟从了祂。”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7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一、活在新约中的第一个判断标准：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献为活祭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为主而活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门徒的回应对我们现今的基督徒究竟意味着什么？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过去我们往往从救恩的角度去理解这处经文，结果就产生出一系列问题，例如：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回应门徒的呼召跟救恩有什么关系？它是否会影响救恩？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7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一、活在新约中的第一个判断标准：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献为活祭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为主而活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76350"/>
            <a:ext cx="9144000" cy="3874994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如果影响救恩，那么救恩还是白白的吗？难道我们要靠行为（回应呼召）得救吗？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如果不影响救恩，那么，回应门徒的呼召对基督徒是必须的吗？或者是可选择的？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它可能只适合耶稣时代的犹太人吧？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7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一、活在新约中的第一个判断标准：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献为活祭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为主而活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352550"/>
            <a:ext cx="9144000" cy="3798794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总之，门徒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“舍了网，跟从了耶稣”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对我们今天的基督徒有什么意义？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这些问题其实都需要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从立约的角度来回答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，它们把我们带到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“活在新约中”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的第一个判断标准。</a:t>
            </a:r>
            <a:endParaRPr lang="en-CA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7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一、活在新约中的第一个判断标准：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献为活祭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为主而活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123950"/>
            <a:ext cx="9144001" cy="40273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 smtClean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二）保罗在</a:t>
            </a:r>
            <a:r>
              <a:rPr lang="en-US" altLang="zh-CN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《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罗马书</a:t>
            </a:r>
            <a:r>
              <a:rPr lang="en-US" altLang="zh-CN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》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论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“活在新约中”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的“第一个判断标准”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罗六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13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“也不要将你们的肢体献给罪作不义的器具；倒要像从死里复活的人，将自己献给神，并将肢体作义的器具献给神。”</a:t>
            </a:r>
            <a:endParaRPr lang="en-US" altLang="zh-CN" sz="3200" b="1" kern="100" dirty="0">
              <a:solidFill>
                <a:srgbClr val="FF0000"/>
              </a:solidFill>
              <a:latin typeface="Calibri"/>
              <a:ea typeface="KaiTi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罗十二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“所以弟兄们，我以神的慈悲劝你们，将身体献上，当作活祭，是圣洁的、是神所喜悦的；你们如此侍奉，乃是理所当然的。”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457200">
              <a:spcBef>
                <a:spcPts val="600"/>
              </a:spcBef>
              <a:spcAft>
                <a:spcPts val="0"/>
              </a:spcAft>
              <a:buNone/>
            </a:pP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7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一、活在新约中的第一个判断标准：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献为活祭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为主而活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在这两处经文中，奉献自己、奉献肢体、以及奉献身体都是旧约中燔祭所预表的，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是新约成圣的主观方面。</a:t>
            </a:r>
            <a:endParaRPr lang="en-US" altLang="zh-CN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新约成圣的客观方面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：是耶稣用血所立的新约使我们成圣（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“成圣之约的血”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（来十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29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））</a:t>
            </a:r>
            <a:r>
              <a:rPr lang="zh-CN" alt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457200">
              <a:spcBef>
                <a:spcPts val="600"/>
              </a:spcBef>
              <a:spcAft>
                <a:spcPts val="0"/>
              </a:spcAft>
              <a:buNone/>
            </a:pP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7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一、活在新约中的第一个判断标准：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献为活祭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为主而活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76350"/>
            <a:ext cx="9144000" cy="3874994"/>
          </a:xfrm>
        </p:spPr>
        <p:txBody>
          <a:bodyPr/>
          <a:lstStyle/>
          <a:p>
            <a:pPr marL="0" indent="4572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     </a:t>
            </a:r>
            <a:r>
              <a:rPr lang="zh-CN" altLang="en-US" sz="36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真福音即“活在新约中”的第一个判断标准是：</a:t>
            </a:r>
            <a:endParaRPr lang="en-US" altLang="zh-CN" sz="3600" b="1" kern="100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45720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	</a:t>
            </a:r>
            <a:r>
              <a:rPr lang="zh-CN" altLang="en-US" sz="3600" b="1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以神为中心，献己为活祭，遵行神的旨意，并且为主而活，走生命的小路，经历人生观的转变。</a:t>
            </a:r>
            <a:endParaRPr lang="en-US" altLang="zh-CN" sz="3600" b="1" kern="100" dirty="0">
              <a:solidFill>
                <a:srgbClr val="FF0000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457200">
              <a:spcBef>
                <a:spcPts val="600"/>
              </a:spcBef>
              <a:spcAft>
                <a:spcPts val="0"/>
              </a:spcAft>
              <a:buNone/>
            </a:pP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7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一、活在新约中的第一个判断标准：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献为活祭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为主而活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76350"/>
            <a:ext cx="9144000" cy="38749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 smtClean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三）假福音的第一个标志：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以自我为中心，利用神为己而活，走世俗的大路；误解新约为无条件的恩典之约；实为廉价的恩典。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	1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、人为中心的福音（人本主义）；</a:t>
            </a:r>
            <a:endParaRPr lang="en-CA" sz="3200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	2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、自我中心的福音（个人主义或成功神学）</a:t>
            </a:r>
            <a:r>
              <a:rPr lang="zh-CN" altLang="en-US" sz="3200" b="1" kern="100" dirty="0">
                <a:solidFill>
                  <a:srgbClr val="0066FF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457200">
              <a:spcBef>
                <a:spcPts val="600"/>
              </a:spcBef>
              <a:spcAft>
                <a:spcPts val="0"/>
              </a:spcAft>
              <a:buNone/>
            </a:pP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74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二、活在新约中的第二个判断标准：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成圣的恩典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积极的恩典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3950"/>
            <a:ext cx="9144000" cy="401955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 smtClean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一）活在新约中的第二个判断标准：积极的恩典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结三十六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26-27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“我也要赐给你们一个新心，将心灵放在你们里面，又从你们的肉体中除掉石心，赐给你们肉心。我必将我的灵，放在你们里面，使你们顺从我的律例，谨守遵行我的典章。”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19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648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49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我们现在还处在春季的耶和华的节期中。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如果逾越节和初熟节是救恩的完成，那么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五旬节则是新约的完成。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今天我们的题目是：真假福音（下）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活在新约中的三个判断标准。在分享之前，我们先回顾一下真假福音（上和中）</a:t>
            </a:r>
            <a:r>
              <a:rPr lang="zh-CN" alt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242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二、活在新约中的第二个判断标准：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成圣的恩典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积极的恩典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3950"/>
            <a:ext cx="9144000" cy="4019550"/>
          </a:xfrm>
        </p:spPr>
        <p:txBody>
          <a:bodyPr/>
          <a:lstStyle/>
          <a:p>
            <a:pPr marL="0" marR="0" indent="8001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我们都知道得救的恩典，就是消极的恩典：基督代替我们钉死在十架上，使我们罪得赦免，脱离罪的权势，这是白白的恩典。然而这只是福音彩虹的上半圆。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福音彩虹的下半圆是关乎成圣的恩典，就是积极的恩典：赐下圣灵使我们经历重生，圣灵住在我们里面，更新我们的生命，使我们有意愿和热情遵行神的旨意。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20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1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二、活在新约中的第二个判断标准：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成圣的恩典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积极的恩典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50"/>
          </a:xfrm>
        </p:spPr>
        <p:txBody>
          <a:bodyPr/>
          <a:lstStyle/>
          <a:p>
            <a:pPr marL="1828800" marR="0" indent="-18288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罗八</a:t>
            </a:r>
            <a:r>
              <a:rPr lang="en-US" sz="3200" b="1" kern="100" dirty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4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“使律法的义成就在我这不随从肉体，只随从圣灵的人身上。”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1828800" marR="0" indent="-18288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约十</a:t>
            </a:r>
            <a:r>
              <a:rPr lang="en-US" sz="3200" b="1" kern="100" dirty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27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“我的羊听我的声音，我也认识他们，他们也跟着我。”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1828800" marR="0" indent="-18288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加五</a:t>
            </a:r>
            <a:r>
              <a:rPr lang="en-US" sz="3200" b="1" kern="100" dirty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16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“我说，你们当顺着圣灵而行，就不放纵肉体的情欲了。”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21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1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二、活在新约中的第二个判断标准：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成圣的恩典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积极的恩典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5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将上述经文写成公式形式：</a:t>
            </a:r>
            <a:endParaRPr lang="en-CA" altLang="zh-CN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活在新约中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积极的恩典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 </a:t>
            </a: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	= 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随从圣灵、不随从肉体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                      </a:t>
            </a: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1</a:t>
            </a:r>
            <a:endParaRPr lang="en-CA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91440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= 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听主的声音，并且跟随主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                  </a:t>
            </a: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2</a:t>
            </a:r>
            <a:endParaRPr lang="en-CA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     = 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与神的一手关系  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+ 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把神放第一位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      </a:t>
            </a: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3</a:t>
            </a:r>
            <a:endParaRPr lang="en-CA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15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二、活在新约中的第二个判断标准：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成圣的恩典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积极的恩典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5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“活在新约中”的第二个判断标准：</a:t>
            </a:r>
            <a:endParaRPr lang="en-US" altLang="zh-CN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C00000"/>
                </a:solidFill>
                <a:latin typeface="Calibri"/>
                <a:ea typeface="DengXian"/>
                <a:cs typeface="Times New Roman"/>
              </a:rPr>
              <a:t>积极的恩典：让基督作王，由圣灵掌管，脱离罪恶与改变三观（人生观、价值观和世界观）。</a:t>
            </a:r>
            <a:endParaRPr lang="en-CA" sz="3200" kern="100" dirty="0">
              <a:solidFill>
                <a:srgbClr val="C00000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23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15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二、活在新约中的第二个判断标准：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成圣的恩典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积极的恩典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3950"/>
            <a:ext cx="9144000" cy="401955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200" b="1" kern="100" dirty="0" smtClean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二）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经历三观的改变：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罗十二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2</a:t>
            </a:r>
            <a:r>
              <a:rPr lang="zh-CN" alt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“不要效法这个世界，只要心意更新而变化，叫你们察验何为神善良、纯全、可喜悦的旨意。”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628650" marR="0" indent="-62865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kern="100" dirty="0">
                <a:solidFill>
                  <a:srgbClr val="0000FF"/>
                </a:solidFill>
                <a:latin typeface="KaiTi"/>
                <a:ea typeface="DengXian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KaiTi"/>
                <a:cs typeface="Times New Roman"/>
              </a:rPr>
              <a:t>、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人生观的转变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：以神为中心、为主而活，遵行神的旨意，以使命为导向的人生。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628650" marR="0" indent="-62865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、价值观的转变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：建立天国的价值观：先求神的国和祂的义，以属灵和永恒为价值优先。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24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15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二、活在新约中的第二个判断标准：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成圣的恩典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积极的恩典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5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kern="100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3</a:t>
            </a:r>
            <a:r>
              <a:rPr lang="zh-CN" altLang="en-US" sz="3600" b="1" kern="100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、世界观的转变</a:t>
            </a:r>
            <a:r>
              <a:rPr lang="zh-CN" alt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：让圣经的世界观转化我们世俗的世界观 </a:t>
            </a:r>
            <a:endParaRPr lang="en-CA" sz="36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1198563" marR="0" indent="-1198563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（</a:t>
            </a:r>
            <a:r>
              <a:rPr lang="en-US" sz="3600" b="1" kern="1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</a:t>
            </a:r>
            <a:r>
              <a:rPr lang="zh-CN" alt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</a:t>
            </a:r>
            <a:r>
              <a:rPr lang="zh-CN" altLang="en-US" sz="3600" b="1" kern="100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圣经的故事：</a:t>
            </a:r>
            <a:r>
              <a:rPr lang="zh-CN" alt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以创造开始，以救恩与立约为金线、以国度为目标贯穿整本圣经的宏大故事。</a:t>
            </a:r>
            <a:endParaRPr lang="en-CA" sz="36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25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15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二、活在新约中的第二个判断标准：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成圣的恩典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积极的恩典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50"/>
          </a:xfrm>
        </p:spPr>
        <p:txBody>
          <a:bodyPr/>
          <a:lstStyle/>
          <a:p>
            <a:pPr marL="969963" marR="0" indent="-969963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（</a:t>
            </a: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</a:t>
            </a:r>
            <a:r>
              <a:rPr lang="zh-CN" altLang="en-US" sz="3200" b="1" kern="100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三层天的世界观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：神和天使在三层天；撒旦和堕落的天使在二层天，地球和天空在第一层天。神的国度与撒旦的国度之间的属灵争战十分激烈，以人类为争夺的中心。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969963" marR="0" indent="-969963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（</a:t>
            </a: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3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）以耶稣第一次降临和祂的再来为</a:t>
            </a:r>
            <a:r>
              <a:rPr lang="zh-CN" altLang="en-US" sz="3200" b="1" kern="100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双焦点的末世观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26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15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F08FC5-0887-7E77-43EB-E46CC316C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二、活在新约中的第二个判断标准：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成圣的恩典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积极的恩典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CF7C0F-4871-BE45-D7D5-0E8DBA418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71574"/>
            <a:ext cx="9067800" cy="3971925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2800" b="1" kern="100" dirty="0" smtClean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zh-CN" altLang="en-US" sz="28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三）假福音的第二个标志：只讲得救、不讲新约；只有消极的恩典，没有积极的恩典；结果就是自己作主，按肉体行事，回到律法主义</a:t>
            </a:r>
            <a:r>
              <a:rPr lang="en-US" altLang="zh-CN" sz="28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/</a:t>
            </a:r>
            <a:r>
              <a:rPr lang="zh-CN" altLang="en-US" sz="28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宗教形式。</a:t>
            </a:r>
            <a:endParaRPr lang="en-CA" sz="28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7413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2800" b="1" kern="100" dirty="0" smtClean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加</a:t>
            </a:r>
            <a:r>
              <a:rPr lang="zh-CN" altLang="en-US" sz="28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三</a:t>
            </a:r>
            <a:r>
              <a:rPr lang="en-US" sz="28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3</a:t>
            </a:r>
            <a:r>
              <a:rPr lang="zh-CN" altLang="en-US" sz="28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28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“你们既靠圣灵入门，如今还靠肉身成全吗？你们是这样的无知吗？”</a:t>
            </a:r>
            <a:endParaRPr lang="en-US" altLang="zh-CN" sz="2800" b="1" kern="100" dirty="0">
              <a:solidFill>
                <a:srgbClr val="FF0000"/>
              </a:solidFill>
              <a:latin typeface="Calibri"/>
              <a:ea typeface="KaiTi"/>
              <a:cs typeface="Times New Roman"/>
            </a:endParaRPr>
          </a:p>
          <a:p>
            <a:pPr marL="0" marR="0" indent="7413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2800" b="1" kern="100" dirty="0" smtClean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加</a:t>
            </a:r>
            <a:r>
              <a:rPr lang="zh-CN" altLang="en-US" sz="2800" b="1" kern="100" dirty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五</a:t>
            </a:r>
            <a:r>
              <a:rPr lang="en-US" altLang="zh-CN" sz="2800" b="1" kern="100" dirty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4</a:t>
            </a:r>
            <a:r>
              <a:rPr lang="zh-CN" altLang="en-US" sz="2800" b="1" kern="100" dirty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：</a:t>
            </a:r>
            <a:r>
              <a:rPr lang="zh-CN" altLang="en-US" sz="2800" b="1" kern="100" dirty="0">
                <a:solidFill>
                  <a:srgbClr val="FF0000"/>
                </a:solidFill>
                <a:latin typeface="KaiTi"/>
                <a:ea typeface="DengXian"/>
                <a:cs typeface="Times New Roman"/>
              </a:rPr>
              <a:t>“</a:t>
            </a:r>
            <a:r>
              <a:rPr lang="zh-CN" altLang="en-US" sz="28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你们这要靠律法称义的，是与基督隔绝，从恩典中坠落了。”</a:t>
            </a:r>
            <a:endParaRPr lang="en-CA" sz="28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71FD22A-2BFC-9A95-EA16-1E14C4E9C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27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885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3D9AA2-12A0-2E1F-9FCE-E451A7534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二、活在新约中的第二个判断标准：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成圣的恩典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积极的恩典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CD849A-FE97-BDFA-F3C2-82C83D76C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200150"/>
            <a:ext cx="8991600" cy="3943349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	</a:t>
            </a:r>
            <a:r>
              <a:rPr lang="zh-CN" altLang="en-US" sz="32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假福音的两种表现：</a:t>
            </a:r>
            <a:endParaRPr lang="en-US" altLang="zh-CN" sz="3200" b="1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685800" indent="-6858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 废法主义和成功神学，福音变成廉价的恩典，在恩典中坠落。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685800" marR="0" indent="-6858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重回律法主义或宗教的老路，靠肉体成圣，在恩典中坠落。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F01724F-0EBA-6199-FBCC-AF442E288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28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886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三、活在新约中的第三个判断标准：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新约的保证与警告</a:t>
            </a:r>
            <a:endParaRPr lang="en-CA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5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 smtClean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一）新约的保证与警告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solidFill>
                  <a:srgbClr val="4B10DE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rgbClr val="4B10DE"/>
                </a:solidFill>
                <a:latin typeface="DengXian"/>
                <a:ea typeface="DengXian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rgbClr val="4B10DE"/>
                </a:solidFill>
                <a:latin typeface="Calibri"/>
                <a:ea typeface="DengXian"/>
                <a:cs typeface="Times New Roman"/>
              </a:rPr>
              <a:t>、使徒约翰的保证与警告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rgbClr val="EE0000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约十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28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“我又赐给他们永生；他们永不灭亡，谁也不能从我手里把他们夺去。”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约十五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6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“人若不常在我里面，</a:t>
            </a:r>
            <a:r>
              <a:rPr lang="zh-CN" altLang="en-US" sz="3200" b="1" u="sng" kern="100" dirty="0">
                <a:solidFill>
                  <a:srgbClr val="4B10DE"/>
                </a:solidFill>
                <a:latin typeface="Calibri"/>
                <a:ea typeface="KaiTi"/>
                <a:cs typeface="Times New Roman"/>
              </a:rPr>
              <a:t>就像枝子丢在外面枯干，人拾起来，扔在火里烧了</a:t>
            </a:r>
            <a:r>
              <a:rPr lang="zh-CN" altLang="en-US" sz="3200" b="1" kern="100" dirty="0">
                <a:latin typeface="Calibri"/>
                <a:ea typeface="KaiTi"/>
                <a:cs typeface="Times New Roman"/>
              </a:rPr>
              <a:t>。”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29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13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8486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(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)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、真假福音（上）（</a:t>
            </a:r>
            <a:r>
              <a:rPr 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2025/11/7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）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	1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、</a:t>
            </a:r>
            <a:r>
              <a:rPr lang="zh-CN" altLang="en-US" sz="3200" b="1" kern="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真假福音的定义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en-US" sz="3200" b="1" kern="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1</a:t>
            </a:r>
            <a:r>
              <a:rPr lang="zh-CN" altLang="en-US" sz="3200" b="1" kern="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）</a:t>
            </a:r>
            <a:r>
              <a:rPr lang="zh-CN" altLang="en-US" sz="3200" b="1" kern="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根据太七</a:t>
            </a:r>
            <a:r>
              <a:rPr lang="en-US" sz="3200" b="1" kern="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13-14</a:t>
            </a:r>
            <a:r>
              <a:rPr lang="zh-CN" altLang="en-US" sz="3200" b="1" kern="0" dirty="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，真福音的定义是：引到永生的福音；假福音的定义是：引到灭亡的“福音”。</a:t>
            </a:r>
            <a:endParaRPr lang="en-CA" altLang="zh-CN" sz="3200" b="1" kern="100" dirty="0"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（</a:t>
            </a:r>
            <a:r>
              <a:rPr lang="en-US" sz="3200" b="1" kern="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</a:t>
            </a:r>
            <a:r>
              <a:rPr lang="zh-CN" altLang="en-US" sz="3200" b="1" kern="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</a:t>
            </a:r>
            <a:r>
              <a:rPr lang="zh-CN" altLang="en-US" sz="3200" b="1" kern="0" dirty="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根据加一</a:t>
            </a:r>
            <a:r>
              <a:rPr lang="en-US" sz="3200" b="1" kern="0" dirty="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6-9</a:t>
            </a:r>
            <a:r>
              <a:rPr lang="zh-CN" altLang="en-US" sz="3200" b="1" kern="0" dirty="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，真福音就是写在圣经里，由主耶稣和初代使徒传讲的福音，假福音就是凡是与圣经所记载的福音有重要不同的福音。</a:t>
            </a:r>
            <a:endParaRPr lang="en-CA" sz="3200" b="1" kern="100" dirty="0"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6899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三、活在新约中的第三个判断标准：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新约的保证与警告</a:t>
            </a:r>
            <a:endParaRPr lang="en-CA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5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、使徒彼得的保证与警告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彼后一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3-4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“神的神能已将一切关乎生命和虔敬的事赐给我们，皆因我们认识那用自己荣耀和美德召我们的主。因此，祂已将又宝贵又极大的应许赐给我们，叫我们既脱离世上从情欲来的败坏，就得与神的性情有份。”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30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137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三、活在新约中的第三个判断标准：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新约的保证与警告</a:t>
            </a:r>
            <a:endParaRPr lang="en-CA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5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彼后二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20-22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“倘若</a:t>
            </a:r>
            <a:r>
              <a:rPr lang="zh-CN" altLang="en-US" sz="3200" b="1" u="sng" kern="100" dirty="0">
                <a:solidFill>
                  <a:srgbClr val="0000FF"/>
                </a:solidFill>
                <a:latin typeface="Calibri"/>
                <a:ea typeface="KaiTi"/>
                <a:cs typeface="Times New Roman"/>
              </a:rPr>
              <a:t>他们因认识主救主耶稣基督，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KaiTi"/>
                <a:cs typeface="Times New Roman"/>
              </a:rPr>
              <a:t>得以脱离世上的污秽，后来又在其中被缠住制伏，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他们末后的景况就比先前更不好了。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KaiTi"/>
                <a:cs typeface="Times New Roman"/>
              </a:rPr>
              <a:t>他们晓得义路，竟背弃了传给他们的圣命，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倒不如不晓得为妙。俗语说得真不错，狗所吐的，它转过来又吃；猪洗净了又回到泥里去滚，这话在他们身上正合式。”</a:t>
            </a: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31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137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三、活在新约中的第三个判断标准：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新约的保证与警告</a:t>
            </a:r>
            <a:endParaRPr lang="en-CA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3950"/>
            <a:ext cx="9144000" cy="4019550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solidFill>
                  <a:srgbClr val="4B10DE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rgbClr val="4B10DE"/>
                </a:solidFill>
                <a:latin typeface="DengXian"/>
                <a:ea typeface="DengXian"/>
                <a:cs typeface="Times New Roman"/>
              </a:rPr>
              <a:t>3</a:t>
            </a:r>
            <a:r>
              <a:rPr lang="zh-CN" altLang="en-US" sz="3200" b="1" kern="100" dirty="0">
                <a:solidFill>
                  <a:srgbClr val="4B10DE"/>
                </a:solidFill>
                <a:latin typeface="Calibri"/>
                <a:ea typeface="DengXian"/>
                <a:cs typeface="Times New Roman"/>
              </a:rPr>
              <a:t>、希伯来书作者的保证与警告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来十</a:t>
            </a:r>
            <a:r>
              <a:rPr lang="en-US" sz="3200" b="1" kern="100" dirty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10-14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</a:t>
            </a:r>
            <a:r>
              <a:rPr lang="zh-CN" altLang="en-US" sz="3200" b="1" u="sng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我们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凭这旨意，</a:t>
            </a:r>
            <a:r>
              <a:rPr lang="zh-CN" altLang="en-US" sz="3200" b="1" u="sng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靠耶稣基督只一次献上祂的身体，就得以成圣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。凡祭司天天站著事奉神，屡次献上一样的祭物，这祭物永不能除罪。但基督献了一次永远的赎罪祭，就在神的右边坐下了；从此等候祂仇敌成了祂的脚蹬。</a:t>
            </a:r>
            <a:r>
              <a:rPr lang="zh-CN" altLang="en-US" sz="3200" b="1" u="sng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因为祂一次献祭，便叫那得以成圣的人永远完全。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32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137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三、活在新约中的第三个判断标准：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新约的保证与警告</a:t>
            </a:r>
            <a:endParaRPr lang="en-CA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CN" sz="30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0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来十</a:t>
            </a:r>
            <a:r>
              <a:rPr lang="en-US" sz="30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26-31</a:t>
            </a:r>
            <a:r>
              <a:rPr lang="zh-CN" altLang="en-US" sz="3000" b="1" kern="100" dirty="0">
                <a:solidFill>
                  <a:srgbClr val="4B10DE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000" b="1" kern="100" dirty="0">
                <a:solidFill>
                  <a:srgbClr val="000000"/>
                </a:solidFill>
                <a:latin typeface="Calibri"/>
                <a:ea typeface="KaiTi"/>
                <a:cs typeface="Times New Roman"/>
              </a:rPr>
              <a:t>“因为我们得知真道以后，若故意犯罪，赎罪的祭就再没有了；唯有战惧等候审判和那烧灭众敌人的烈火。人干犯摩西的律法，凭两三个见证人，尚且不得怜恤而死；何况人践踏神的儿子，将那</a:t>
            </a:r>
            <a:r>
              <a:rPr lang="zh-CN" altLang="en-US" sz="3000" b="1" u="sng" kern="100" dirty="0">
                <a:solidFill>
                  <a:srgbClr val="4B10DE"/>
                </a:solidFill>
                <a:latin typeface="Calibri"/>
                <a:ea typeface="KaiTi"/>
                <a:cs typeface="Times New Roman"/>
              </a:rPr>
              <a:t>使他成圣之约的血</a:t>
            </a:r>
            <a:r>
              <a:rPr lang="zh-CN" altLang="en-US" sz="3000" b="1" kern="100" dirty="0">
                <a:solidFill>
                  <a:srgbClr val="000000"/>
                </a:solidFill>
                <a:latin typeface="Calibri"/>
                <a:ea typeface="KaiTi"/>
                <a:cs typeface="Times New Roman"/>
              </a:rPr>
              <a:t>当作平常，又亵慢施恩的圣灵；你们想，他要受的刑罚该怎样加重呢！因为我们知道谁说：‘伸冤在我，我必报应；’又说：‘主要审判祂的百姓。’落在永生神的手里，真是可怕的！”</a:t>
            </a:r>
            <a:endParaRPr lang="en-CA" sz="3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33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137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三、活在新约中的第三个判断标准：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新约的保证与警告</a:t>
            </a:r>
            <a:endParaRPr lang="en-CA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3950"/>
            <a:ext cx="9144000" cy="401955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200" kern="100" dirty="0"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几个要点：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512763" marR="0" indent="-5127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kern="100" dirty="0" smtClean="0">
                <a:solidFill>
                  <a:srgbClr val="4B10DE"/>
                </a:solidFill>
                <a:latin typeface="KaiTi"/>
                <a:ea typeface="DengXian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rgbClr val="4B10DE"/>
                </a:solidFill>
                <a:latin typeface="Calibri"/>
                <a:ea typeface="KaiTi"/>
                <a:cs typeface="Times New Roman"/>
              </a:rPr>
              <a:t>、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“使他成圣之约的血”</a:t>
            </a:r>
            <a:r>
              <a:rPr lang="zh-CN" altLang="en-US" sz="3200" b="1" kern="100" dirty="0">
                <a:solidFill>
                  <a:srgbClr val="4B10DE"/>
                </a:solidFill>
                <a:latin typeface="Calibri"/>
                <a:ea typeface="KaiTi"/>
                <a:cs typeface="Times New Roman"/>
              </a:rPr>
              <a:t> </a:t>
            </a:r>
            <a:r>
              <a:rPr lang="zh-CN" altLang="en-US" sz="3200" b="1" kern="100" dirty="0">
                <a:solidFill>
                  <a:srgbClr val="4B10DE"/>
                </a:solidFill>
                <a:latin typeface="Calibri"/>
                <a:ea typeface="DengXian"/>
                <a:cs typeface="Times New Roman"/>
              </a:rPr>
              <a:t>是关乎立约、关乎成圣，不只是关乎救恩、称义或得救。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512763" marR="0" indent="-5127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kern="100" dirty="0" smtClean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、耶稣基督一劳永逸地完成救赎不能跟信徒得救混为一谈：前者是属于客观救赎事件，是基督所经历、所完成的；后者是属于主观救恩过程，是信徒所经历所体验的；前者是一劳永逸的，后者是持续一生的。 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34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137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三、活在新约中的第三个判断标准：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新约的保证与警告</a:t>
            </a:r>
            <a:endParaRPr lang="en-CA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3950"/>
            <a:ext cx="9144000" cy="4019550"/>
          </a:xfrm>
        </p:spPr>
        <p:txBody>
          <a:bodyPr/>
          <a:lstStyle/>
          <a:p>
            <a:pPr marL="574675" marR="0" indent="-574675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200" b="1" kern="100" dirty="0" smtClean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3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、神的信实守约，祂绝不会放弃祂的应许，不能跟救恩绝对不会失落混为一谈，前者关乎神的性情永不改变，后者关乎圣约的条件性与人的自由和责任。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574675" marR="0" indent="-574675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200" b="1" kern="100" dirty="0" smtClean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4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、真确据是为了荣耀上帝，以成圣和得胜为目标，必须持守到底（林前十五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1-2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）和忍耐到底（太二十四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13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；路二十一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19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；腓三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12-14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）；行道、成圣和舍己不是两可的，而是必须的。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35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137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E93646-163D-955E-5166-E99F92AE2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三、活在新约中的第三个判断标准：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新约的保证与警告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80F13F-1868-2908-7FD8-D41DD8D4B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200150"/>
            <a:ext cx="8991600" cy="3943349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000" b="1" dirty="0" smtClean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（</a:t>
            </a:r>
            <a:r>
              <a:rPr lang="zh-CN" altLang="en-US" sz="3000" b="1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二）真福音即活在新约中的第三个判断标准：有保证也有警告</a:t>
            </a:r>
            <a:r>
              <a:rPr lang="zh-CN" altLang="en-US" sz="30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：</a:t>
            </a:r>
            <a:r>
              <a:rPr lang="zh-CN" altLang="en-US" sz="3000" b="1" dirty="0">
                <a:solidFill>
                  <a:srgbClr val="C0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信徒若故意违反圣经的教导和警戒 ，结局就是灭亡。</a:t>
            </a:r>
            <a:endParaRPr lang="en-US" altLang="zh-CN" sz="3000" b="1" dirty="0">
              <a:solidFill>
                <a:srgbClr val="C0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741363">
              <a:buNone/>
            </a:pPr>
            <a:r>
              <a:rPr lang="zh-CN" altLang="en-US" sz="3000" b="1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在</a:t>
            </a:r>
            <a:r>
              <a:rPr lang="zh-CN" altLang="en-US" sz="30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圣经和福音里，真理和恩典是从不分家的。警戒属于真理。最令人震撼的警戒莫过于来十</a:t>
            </a:r>
            <a:r>
              <a:rPr lang="en-US" altLang="zh-CN" sz="30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29</a:t>
            </a:r>
            <a:r>
              <a:rPr lang="zh-CN" altLang="en-US" sz="30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：</a:t>
            </a:r>
            <a:endParaRPr lang="en-US" altLang="zh-CN" sz="30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741363">
              <a:buNone/>
            </a:pPr>
            <a:r>
              <a:rPr lang="zh-CN" altLang="en-US" sz="3000" b="1" dirty="0" smtClean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“</a:t>
            </a: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何况人践踏神的儿子，将那</a:t>
            </a:r>
            <a:r>
              <a:rPr lang="zh-CN" altLang="en-US" sz="3000" b="1" u="sng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使他成圣之约的血</a:t>
            </a: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当作平常，又亵慢施恩的圣灵；你们想，他要受的刑罚该怎样加重呢！</a:t>
            </a:r>
            <a:r>
              <a:rPr lang="zh-CN" altLang="en-US" sz="30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”</a:t>
            </a:r>
            <a:endParaRPr lang="en-US" altLang="zh-CN" sz="3000" b="1" dirty="0">
              <a:solidFill>
                <a:srgbClr val="FF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altLang="zh-CN" sz="2800" b="1" dirty="0">
              <a:solidFill>
                <a:srgbClr val="FF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altLang="zh-CN" sz="2800" b="1" dirty="0">
              <a:solidFill>
                <a:srgbClr val="FF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0BC854D-84E2-8423-A95E-5885FD961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36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504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EFAAAB-EFC1-AF2B-449A-A2C111408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三、活在新约中的第三个判断标准：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新约的保证与警告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EFC678-4E54-3377-1442-61667B93E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200150"/>
            <a:ext cx="8991600" cy="394334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一定不要回避这节经文，这是一节能够使我们悔改的经文。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这经文正是针对基督徒说的！请注意：“</a:t>
            </a:r>
            <a:r>
              <a:rPr lang="zh-CN" altLang="en-US" sz="3200" b="1" u="sng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使他成圣之约的血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”这片语中的</a:t>
            </a:r>
            <a:r>
              <a:rPr lang="zh-CN" altLang="en-US" sz="32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“他”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是指谁？基督徒还是非基督徒？一定是指基督徒，因为只有基督徒才跟耶稣有血约的关系。这血约是使我们成圣的约。我们是否将这约</a:t>
            </a:r>
            <a:r>
              <a:rPr lang="zh-CN" alt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“当作平常”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呢？</a:t>
            </a:r>
            <a:endParaRPr lang="en-US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82A7902-7AE7-A483-6C45-BC6844EBA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37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4192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三、活在新约中的第三个判断标准：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新约的保证是确实的保证</a:t>
            </a:r>
            <a:endParaRPr lang="en-CA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50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 smtClean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三）假福音的特征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、假福音的第三个标志：为了迎合人的需要，主张救恩是一劳永逸、绝对安全的。麻痹信徒失去警觉，结果被仇敌吞吃。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彼前五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8-9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上</a:t>
            </a:r>
            <a:r>
              <a:rPr lang="zh-CN" alt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“务要谨守、警醒；因为你们的仇敌魔鬼，如同吼叫的狮子，遍地游行，寻找可吞吃的人。你们要用坚固的信心抵挡牠”。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38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137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三、活在新约中的第三个判断标准：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新约的保证是确实的保证</a:t>
            </a:r>
            <a:endParaRPr lang="en-CA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3950"/>
            <a:ext cx="9144000" cy="4019550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solidFill>
                  <a:srgbClr val="4B10DE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、几乎所有的教会都会教导、牧养、劝勉信徒成长和成圣。然而，真假福音的第三个判断标准在于有没有警戒信徒。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劝导与警戒是不同的！劝导无关永恒结局，警戒关乎永恒结局。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忽略或曲解圣经的警戒，是假福音的第三个标志。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39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1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8486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(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)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、真假福音（上）（</a:t>
            </a:r>
            <a:r>
              <a:rPr 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2025/11/7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）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	2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、“进窄门”：真假救恩的两个标准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）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真救恩的第一个标准：消极恩典与因信称义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  VS  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假救恩：律法主义与靠行为称义。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en-US" sz="3200" b="1" kern="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2</a:t>
            </a:r>
            <a:r>
              <a:rPr lang="zh-CN" altLang="en-US" sz="3200" b="1" kern="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）</a:t>
            </a:r>
            <a:r>
              <a:rPr lang="zh-CN" altLang="en-US" sz="3200" b="1" kern="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真救恩的第二个标准：真心悔改与离弃罪恶</a:t>
            </a:r>
            <a:r>
              <a:rPr lang="en-US" sz="3200" b="1" kern="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   VS   </a:t>
            </a:r>
            <a:r>
              <a:rPr lang="zh-CN" altLang="en-US" sz="3200" b="1" kern="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假救恩：只脱离刑罚与无需悔改</a:t>
            </a:r>
            <a:r>
              <a:rPr lang="en-US" sz="3200" b="1" kern="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.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4881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50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通知：五月</a:t>
            </a:r>
            <a:r>
              <a:rPr 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6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日晚上</a:t>
            </a:r>
            <a:r>
              <a:rPr 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7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点在</a:t>
            </a:r>
            <a:r>
              <a:rPr 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527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举办主堂和世代堂联合祷告敬拜会，主题是：庆祝五旬节，迎接大复兴。鼓励每一位领袖和家人前来参加。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40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13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8486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(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)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、真假福音（中）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两篇讲道信息：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en-US" sz="3200" b="1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1</a:t>
            </a:r>
            <a:r>
              <a:rPr lang="zh-CN" altLang="en-US" sz="3200" b="1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、</a:t>
            </a:r>
            <a:r>
              <a:rPr lang="zh-CN" altLang="en-US" sz="3200" b="1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基督与人生的意义（下）</a:t>
            </a:r>
            <a:r>
              <a:rPr lang="en-US" sz="3200" b="1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——</a:t>
            </a:r>
            <a:r>
              <a:rPr lang="zh-CN" altLang="en-US" sz="3200" b="1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三个故事与福音彩虹的两个半圆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SimSun"/>
              </a:rPr>
              <a:t>（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DengXian"/>
              </a:rPr>
              <a:t>2026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DengXian"/>
              </a:rPr>
              <a:t>年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DengXian"/>
              </a:rPr>
              <a:t>3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DengXian"/>
              </a:rPr>
              <a:t>月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DengXian"/>
              </a:rPr>
              <a:t>28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DengXian"/>
              </a:rPr>
              <a:t>日）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en-US" sz="3200" b="1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2</a:t>
            </a:r>
            <a:r>
              <a:rPr lang="zh-CN" altLang="en-US" sz="3200" b="1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、</a:t>
            </a:r>
            <a:r>
              <a:rPr lang="en-US" sz="3200" b="1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“</a:t>
            </a:r>
            <a:r>
              <a:rPr lang="zh-CN" altLang="en-US" sz="3200" b="1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我们逾越节的羔羊基督，已经被杀献祭了”（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DengXian"/>
              </a:rPr>
              <a:t>2026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DengXian"/>
              </a:rPr>
              <a:t>年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DengXian"/>
              </a:rPr>
              <a:t>4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DengXian"/>
              </a:rPr>
              <a:t>月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DengXian"/>
              </a:rPr>
              <a:t>4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DengXian"/>
              </a:rPr>
              <a:t>日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DengXian"/>
              </a:rPr>
              <a:t>）。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DengXian"/>
              </a:rPr>
              <a:t>这两篇信息可以合成：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DengXian"/>
              </a:rPr>
              <a:t>真假福音（中）：基督受难的双重功效与福音彩虹的两个半圆。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488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8486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(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)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、真假福音（中）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 smtClean="0">
                <a:solidFill>
                  <a:srgbClr val="0000FF"/>
                </a:solidFill>
                <a:latin typeface="DengXian"/>
                <a:ea typeface="DengXian"/>
                <a:cs typeface="DengXian"/>
              </a:rPr>
              <a:t>1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DengXian"/>
              </a:rPr>
              <a:t>、耶稣设立的两个圣礼与基督受难的双重功效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en-US" sz="3200" b="1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1</a:t>
            </a:r>
            <a:r>
              <a:rPr lang="zh-CN" altLang="en-US" sz="3200" b="1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）</a:t>
            </a:r>
            <a:r>
              <a:rPr lang="zh-CN" altLang="en-US" sz="3200" b="1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耶稣设立的两个圣礼：水洗和圣餐；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en-US" sz="3200" b="1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2</a:t>
            </a:r>
            <a:r>
              <a:rPr lang="zh-CN" altLang="en-US" sz="3200" b="1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）</a:t>
            </a:r>
            <a:r>
              <a:rPr lang="zh-CN" altLang="en-US" sz="3200" b="1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基督受难的双重功效：赎罪与立约；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en-US" sz="3200" b="1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3</a:t>
            </a:r>
            <a:r>
              <a:rPr lang="zh-CN" altLang="en-US" sz="3200" b="1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）</a:t>
            </a:r>
            <a:r>
              <a:rPr lang="zh-CN" altLang="en-US" sz="3200" b="1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对应关系：水洗对应赎罪；圣餐对应立约。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929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8486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(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)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、真假福音（中）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>
                <a:solidFill>
                  <a:srgbClr val="0000FF"/>
                </a:solidFill>
                <a:ea typeface="DengXian"/>
                <a:cs typeface="Times New Roman"/>
              </a:rPr>
              <a:t>2</a:t>
            </a:r>
            <a:r>
              <a:rPr lang="zh-CN" altLang="en-US" sz="3200" b="1" dirty="0">
                <a:solidFill>
                  <a:srgbClr val="0000FF"/>
                </a:solidFill>
                <a:ea typeface="DengXian"/>
                <a:cs typeface="Times New Roman"/>
              </a:rPr>
              <a:t>、</a:t>
            </a:r>
            <a:r>
              <a:rPr lang="zh-CN" altLang="en-US" sz="3200" b="1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根据</a:t>
            </a:r>
            <a:r>
              <a:rPr lang="zh-CN" altLang="en-US" sz="3200" b="1" dirty="0">
                <a:solidFill>
                  <a:srgbClr val="0000FF"/>
                </a:solidFill>
                <a:ea typeface="DengXian"/>
                <a:cs typeface="Times New Roman"/>
              </a:rPr>
              <a:t>腓三</a:t>
            </a:r>
            <a:r>
              <a:rPr lang="en-US" sz="3200" b="1" dirty="0">
                <a:solidFill>
                  <a:srgbClr val="0000FF"/>
                </a:solidFill>
                <a:latin typeface="DengXian"/>
                <a:cs typeface="Times New Roman"/>
              </a:rPr>
              <a:t>5-11</a:t>
            </a:r>
            <a:r>
              <a:rPr lang="zh-CN" altLang="en-US" sz="3200" b="1" dirty="0">
                <a:solidFill>
                  <a:srgbClr val="0000FF"/>
                </a:solidFill>
                <a:latin typeface="Calibri"/>
                <a:ea typeface="SimSun"/>
                <a:cs typeface="SimSun"/>
              </a:rPr>
              <a:t>， 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福音彩虹可用一个公式来表达</a:t>
            </a:r>
            <a:r>
              <a:rPr lang="zh-CN" altLang="en-US" sz="3200" kern="100" dirty="0">
                <a:latin typeface="Calibri"/>
                <a:ea typeface="DengXian"/>
                <a:cs typeface="Times New Roman"/>
              </a:rPr>
              <a:t>：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福音彩虹 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= 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彩虹的前半圆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DengXian"/>
                <a:cs typeface="Times New Roman"/>
              </a:rPr>
              <a:t>进入耶稣的故事 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+          		  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彩虹的后半圆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DengXian"/>
                <a:cs typeface="Times New Roman"/>
              </a:rPr>
              <a:t>活出耶稣的故事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     3-1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= 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得救的呼召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 + 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新约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门徒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得胜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成圣的呼召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  3-2</a:t>
            </a: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929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8486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(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en-US" altLang="zh-CN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)</a:t>
            </a: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、真假福音（中）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 smtClean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3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、彩虹的两个半圆之间的关系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得救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是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新约</a:t>
            </a: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门徒</a:t>
            </a: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得胜</a:t>
            </a: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成圣呼召的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基础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，</a:t>
            </a:r>
            <a:endParaRPr lang="en-US" altLang="zh-CN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新约</a:t>
            </a: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门徒</a:t>
            </a: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得胜</a:t>
            </a: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成圣呼召是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救恩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的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目的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929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一、活在新约中的第一个判断标准：</a:t>
            </a:r>
            <a: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/>
            </a:r>
            <a:br>
              <a:rPr lang="en-US" altLang="zh-CN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</a:b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献为活祭</a:t>
            </a:r>
            <a:r>
              <a:rPr lang="en-US" sz="3200" b="1" dirty="0">
                <a:solidFill>
                  <a:srgbClr val="FF0000"/>
                </a:solidFill>
                <a:effectLst/>
                <a:cs typeface="Times New Roman"/>
              </a:rPr>
              <a:t>/</a:t>
            </a:r>
            <a:r>
              <a:rPr lang="zh-CN" altLang="en-US" sz="3200" b="1" dirty="0">
                <a:solidFill>
                  <a:srgbClr val="FF0000"/>
                </a:solidFill>
                <a:effectLst/>
                <a:latin typeface="微软雅黑"/>
                <a:cs typeface="Times New Roman"/>
              </a:rPr>
              <a:t>为主而活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 smtClean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一）耶稣的传道与门徒的呼召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 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、耶稣的传道：福音彩虹的上半圆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可一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14-15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“约翰下监以后，耶稣来到加利利，宣传神的福音，说：‘日期满了，神的国近了！你们当悔改，信福音。’”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457200">
              <a:spcBef>
                <a:spcPts val="600"/>
              </a:spcBef>
              <a:spcAft>
                <a:spcPts val="0"/>
              </a:spcAft>
              <a:buNone/>
            </a:pP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06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f6879e44-dabe-44df-9d80-704a5c3c2e0f"/>
  <p:tag name="COMMONDATA" val="eyJoZGlkIjoiYTNmNGMxYmY0MzM5Nzc4ZmViMmY5YjU0NWE1ZmM3MW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1790490[1]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1827</Words>
  <Application>Microsoft Office PowerPoint</Application>
  <PresentationFormat>On-screen Show (16:9)</PresentationFormat>
  <Paragraphs>251</Paragraphs>
  <Slides>40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TS101790490[1]</vt:lpstr>
      <vt:lpstr>PowerPoint Presentation</vt:lpstr>
      <vt:lpstr>PowerPoint Presentation</vt:lpstr>
      <vt:lpstr>(一)、真假福音（上）（2025/11/7）</vt:lpstr>
      <vt:lpstr>(一)、真假福音（上）（2025/11/7）</vt:lpstr>
      <vt:lpstr>(二)、真假福音（中）</vt:lpstr>
      <vt:lpstr>(二)、真假福音（中）</vt:lpstr>
      <vt:lpstr>(二)、真假福音（中）</vt:lpstr>
      <vt:lpstr>(二)、真假福音（中）</vt:lpstr>
      <vt:lpstr>一、活在新约中的第一个判断标准： 献为活祭/为主而活</vt:lpstr>
      <vt:lpstr>一、活在新约中的第一个判断标准： 献为活祭/为主而活</vt:lpstr>
      <vt:lpstr>一、活在新约中的第一个判断标准： 献为活祭/为主而活</vt:lpstr>
      <vt:lpstr>一、活在新约中的第一个判断标准： 献为活祭/为主而活</vt:lpstr>
      <vt:lpstr>一、活在新约中的第一个判断标准： 献为活祭/为主而活</vt:lpstr>
      <vt:lpstr>一、活在新约中的第一个判断标准： 献为活祭/为主而活</vt:lpstr>
      <vt:lpstr>一、活在新约中的第一个判断标准： 献为活祭/为主而活</vt:lpstr>
      <vt:lpstr>一、活在新约中的第一个判断标准： 献为活祭/为主而活</vt:lpstr>
      <vt:lpstr>一、活在新约中的第一个判断标准： 献为活祭/为主而活</vt:lpstr>
      <vt:lpstr>一、活在新约中的第一个判断标准： 献为活祭/为主而活</vt:lpstr>
      <vt:lpstr>二、活在新约中的第二个判断标准： 成圣的恩典/积极的恩典</vt:lpstr>
      <vt:lpstr>二、活在新约中的第二个判断标准： 成圣的恩典/积极的恩典</vt:lpstr>
      <vt:lpstr>二、活在新约中的第二个判断标准： 成圣的恩典/积极的恩典</vt:lpstr>
      <vt:lpstr>二、活在新约中的第二个判断标准： 成圣的恩典/积极的恩典</vt:lpstr>
      <vt:lpstr>二、活在新约中的第二个判断标准： 成圣的恩典/积极的恩典</vt:lpstr>
      <vt:lpstr>二、活在新约中的第二个判断标准： 成圣的恩典/积极的恩典</vt:lpstr>
      <vt:lpstr>二、活在新约中的第二个判断标准： 成圣的恩典/积极的恩典</vt:lpstr>
      <vt:lpstr>二、活在新约中的第二个判断标准： 成圣的恩典/积极的恩典</vt:lpstr>
      <vt:lpstr>二、活在新约中的第二个判断标准： 成圣的恩典/积极的恩典</vt:lpstr>
      <vt:lpstr>二、活在新约中的第二个判断标准： 成圣的恩典/积极的恩典</vt:lpstr>
      <vt:lpstr>三、活在新约中的第三个判断标准： 新约的保证与警告</vt:lpstr>
      <vt:lpstr>三、活在新约中的第三个判断标准： 新约的保证与警告</vt:lpstr>
      <vt:lpstr>三、活在新约中的第三个判断标准： 新约的保证与警告</vt:lpstr>
      <vt:lpstr>三、活在新约中的第三个判断标准： 新约的保证与警告</vt:lpstr>
      <vt:lpstr>三、活在新约中的第三个判断标准： 新约的保证与警告</vt:lpstr>
      <vt:lpstr>三、活在新约中的第三个判断标准： 新约的保证与警告</vt:lpstr>
      <vt:lpstr>三、活在新约中的第三个判断标准： 新约的保证与警告</vt:lpstr>
      <vt:lpstr>三、活在新约中的第三个判断标准： 新约的保证与警告</vt:lpstr>
      <vt:lpstr>三、活在新约中的第三个判断标准： 新约的保证与警告</vt:lpstr>
      <vt:lpstr>三、活在新约中的第三个判断标准： 新约的保证是确实的保证</vt:lpstr>
      <vt:lpstr>三、活在新约中的第三个判断标准： 新约的保证是确实的保证</vt:lpstr>
      <vt:lpstr>PowerPoint Presentation</vt:lpstr>
    </vt:vector>
  </TitlesOfParts>
  <Company>AGCF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Yang</dc:creator>
  <cp:lastModifiedBy>Leon Yang</cp:lastModifiedBy>
  <cp:revision>1034</cp:revision>
  <dcterms:created xsi:type="dcterms:W3CDTF">2021-02-28T22:09:00Z</dcterms:created>
  <dcterms:modified xsi:type="dcterms:W3CDTF">2026-05-01T21:03:45Z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>1889F7E977E2449282041897C006D1A4_13</vt:lpwstr>
  </property>
</Properties>
</file>