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6"/>
  </p:notesMasterIdLst>
  <p:sldIdLst>
    <p:sldId id="849" r:id="rId2"/>
    <p:sldId id="1291" r:id="rId3"/>
    <p:sldId id="1341" r:id="rId4"/>
    <p:sldId id="1342" r:id="rId5"/>
    <p:sldId id="1343" r:id="rId6"/>
    <p:sldId id="1344" r:id="rId7"/>
    <p:sldId id="1345" r:id="rId8"/>
    <p:sldId id="1346" r:id="rId9"/>
    <p:sldId id="1347" r:id="rId10"/>
    <p:sldId id="1348" r:id="rId11"/>
    <p:sldId id="1349" r:id="rId12"/>
    <p:sldId id="1381" r:id="rId13"/>
    <p:sldId id="1382" r:id="rId14"/>
    <p:sldId id="1383" r:id="rId15"/>
    <p:sldId id="1384" r:id="rId16"/>
    <p:sldId id="1385" r:id="rId17"/>
    <p:sldId id="1386" r:id="rId18"/>
    <p:sldId id="1387" r:id="rId19"/>
    <p:sldId id="1388" r:id="rId20"/>
    <p:sldId id="1389" r:id="rId21"/>
    <p:sldId id="1390" r:id="rId22"/>
    <p:sldId id="1350" r:id="rId23"/>
    <p:sldId id="1351" r:id="rId24"/>
    <p:sldId id="1352" r:id="rId25"/>
    <p:sldId id="1353" r:id="rId26"/>
    <p:sldId id="1354" r:id="rId27"/>
    <p:sldId id="1355" r:id="rId28"/>
    <p:sldId id="1356" r:id="rId29"/>
    <p:sldId id="1357" r:id="rId30"/>
    <p:sldId id="1358" r:id="rId31"/>
    <p:sldId id="1359" r:id="rId32"/>
    <p:sldId id="1360" r:id="rId33"/>
    <p:sldId id="1361" r:id="rId34"/>
    <p:sldId id="1362" r:id="rId35"/>
    <p:sldId id="1363" r:id="rId36"/>
    <p:sldId id="1364" r:id="rId37"/>
    <p:sldId id="1365" r:id="rId38"/>
    <p:sldId id="1391" r:id="rId39"/>
    <p:sldId id="1369" r:id="rId40"/>
    <p:sldId id="1370" r:id="rId41"/>
    <p:sldId id="1371" r:id="rId42"/>
    <p:sldId id="1372" r:id="rId43"/>
    <p:sldId id="1373" r:id="rId44"/>
    <p:sldId id="1374" r:id="rId45"/>
  </p:sldIdLst>
  <p:sldSz cx="9144000" cy="5143500" type="screen16x9"/>
  <p:notesSz cx="6858000" cy="9144000"/>
  <p:custDataLst>
    <p:tags r:id="rId4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E24FC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52" autoAdjust="0"/>
    <p:restoredTop sz="0" autoAdjust="0"/>
  </p:normalViewPr>
  <p:slideViewPr>
    <p:cSldViewPr showGuides="1">
      <p:cViewPr varScale="1">
        <p:scale>
          <a:sx n="113" d="100"/>
          <a:sy n="113" d="100"/>
        </p:scale>
        <p:origin x="888" y="77"/>
      </p:cViewPr>
      <p:guideLst>
        <p:guide orient="horz" pos="1620"/>
        <p:guide pos="2876"/>
      </p:guideLst>
    </p:cSldViewPr>
  </p:slideViewPr>
  <p:outlineViewPr>
    <p:cViewPr>
      <p:scale>
        <a:sx n="33" d="100"/>
        <a:sy n="33" d="100"/>
      </p:scale>
      <p:origin x="34" y="9931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gs" Target="tags/tag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2E1D3-F534-4B3C-9EB2-6DCC39E34294}" type="datetimeFigureOut">
              <a:rPr lang="en-CA" smtClean="0"/>
              <a:t>2026-04-02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3F03A-D942-4AFF-81B7-D344BF8BA0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0738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3F03A-D942-4AFF-81B7-D344BF8BA018}" type="slidenum">
              <a:rPr lang="en-CA" smtClean="0"/>
              <a:t>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rotWithShape="1">
          <a:gsLst>
            <a:gs pos="0">
              <a:srgbClr val="3E3E35"/>
            </a:gs>
            <a:gs pos="47501">
              <a:srgbClr val="70706A"/>
            </a:gs>
            <a:gs pos="58501">
              <a:srgbClr val="7C7C77"/>
            </a:gs>
            <a:gs pos="100000">
              <a:srgbClr val="3E3E35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1908572"/>
            <a:ext cx="9144000" cy="244197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0" y="2000250"/>
            <a:ext cx="9144000" cy="2055019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7"/>
          <p:cNvSpPr/>
          <p:nvPr/>
        </p:nvSpPr>
        <p:spPr>
          <a:xfrm>
            <a:off x="0" y="4108848"/>
            <a:ext cx="9144000" cy="177403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48013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3200">
              <a:solidFill>
                <a:srgbClr val="F4680B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19650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3200">
              <a:solidFill>
                <a:srgbClr val="F4680B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589360"/>
            <a:ext cx="1143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114550"/>
            <a:ext cx="8686800" cy="1102519"/>
          </a:xfrm>
        </p:spPr>
        <p:txBody>
          <a:bodyPr anchor="b">
            <a:noAutofit/>
          </a:bodyPr>
          <a:lstStyle>
            <a:lvl1pPr>
              <a:defRPr sz="60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3600450"/>
            <a:ext cx="8001000" cy="4000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11" name="灯片编号占位符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616E-460A-41C6-87F7-6E50302701E1}" type="slidenum">
              <a:rPr lang="en-US" altLang="zh-CN">
                <a:solidFill>
                  <a:srgbClr val="D7DAE1"/>
                </a:solidFill>
              </a:rPr>
              <a:t>‹#›</a:t>
            </a:fld>
            <a:endParaRPr lang="en-US" altLang="zh-CN">
              <a:solidFill>
                <a:srgbClr val="D7DAE1"/>
              </a:solidFill>
            </a:endParaRPr>
          </a:p>
        </p:txBody>
      </p:sp>
      <p:sp>
        <p:nvSpPr>
          <p:cNvPr id="12" name="页脚占位符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D7DAE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3C9B6-C6AA-4521-A0A0-771A4DD55D70}" type="datetime3">
              <a:rPr lang="zh-CN" altLang="en-US">
                <a:solidFill>
                  <a:srgbClr val="55554A"/>
                </a:solidFill>
              </a:rPr>
              <a:t>2026年4月2日星期四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217B-BEEF-4D93-96E9-8118FF21A411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5448300" y="1552575"/>
            <a:ext cx="5143500" cy="20383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 rot="5400000">
            <a:off x="5525294" y="1713706"/>
            <a:ext cx="5143500" cy="1716088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 rot="5400000">
            <a:off x="4538663" y="2497138"/>
            <a:ext cx="51435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7" name="图片 13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6" y="160735"/>
            <a:ext cx="1000125" cy="750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1017974"/>
            <a:ext cx="1447800" cy="3576649"/>
          </a:xfrm>
        </p:spPr>
        <p:txBody>
          <a:bodyPr vert="eaVert" anchor="b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353175" cy="4388644"/>
          </a:xfrm>
        </p:spPr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DEC54-6D4C-4162-B571-EF9EA81DC2C0}" type="datetime3">
              <a:rPr lang="zh-CN" altLang="en-US">
                <a:solidFill>
                  <a:srgbClr val="55554A"/>
                </a:solidFill>
              </a:rPr>
              <a:t>2026年4月2日星期四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4767263"/>
            <a:ext cx="7620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CC54C-A312-4638-BB09-760122D3D7F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 rotWithShape="1">
          <a:gsLst>
            <a:gs pos="0">
              <a:srgbClr val="A0A3A8"/>
            </a:gs>
            <a:gs pos="47501">
              <a:srgbClr val="D0D3D9"/>
            </a:gs>
            <a:gs pos="58501">
              <a:srgbClr val="D2D5DA"/>
            </a:gs>
            <a:gs pos="100000">
              <a:srgbClr val="A0A3A8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1908572"/>
            <a:ext cx="9144000" cy="244197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2000250"/>
            <a:ext cx="9144000" cy="2055019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4108848"/>
            <a:ext cx="9144000" cy="17740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819650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32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48013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3200">
              <a:solidFill>
                <a:srgbClr val="FFFFFF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589360"/>
            <a:ext cx="1143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114550"/>
            <a:ext cx="8686800" cy="1097280"/>
          </a:xfrm>
        </p:spPr>
        <p:txBody>
          <a:bodyPr anchor="b">
            <a:noAutofit/>
          </a:bodyPr>
          <a:lstStyle>
            <a:lvl1pPr algn="ctr">
              <a:defRPr sz="6000" b="0" cap="none" baseline="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3600450"/>
            <a:ext cx="8001000" cy="41148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4767263"/>
            <a:ext cx="2895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226" y="3292079"/>
            <a:ext cx="1216025" cy="273844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0BDE66-8CD0-46E0-ADFF-C185EFD091FA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3115C-8B76-4425-A764-DE1DC9E9066A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56FA-624A-4BC6-BA19-F78C9CA25CD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00439-0681-4786-9A87-1A0F99C608BC}" type="datetime3">
              <a:rPr lang="zh-CN" altLang="en-US">
                <a:solidFill>
                  <a:srgbClr val="55554A"/>
                </a:solidFill>
              </a:rPr>
              <a:t>2026年4月2日星期四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CA31-49B0-44F7-9023-A88C74DD4F0E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E55F9-20D3-466A-BBB9-7B310D7DB210}" type="datetime3">
              <a:rPr lang="zh-CN" altLang="en-US">
                <a:solidFill>
                  <a:srgbClr val="55554A"/>
                </a:solidFill>
              </a:rPr>
              <a:t>2026年4月2日星期四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8D41C-FEAD-4965-943D-A84FF7E6F7A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21444"/>
            <a:ext cx="2971800" cy="864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5638800" cy="709613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289304"/>
            <a:ext cx="8247888" cy="340156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05740"/>
            <a:ext cx="2743200" cy="70866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C2A40-33CF-4A79-933F-B5FC3BC9902B}" type="datetime3">
              <a:rPr lang="zh-CN" altLang="en-US">
                <a:solidFill>
                  <a:srgbClr val="55554A"/>
                </a:solidFill>
              </a:rPr>
              <a:t>2026年4月2日星期四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AAFEF-CB30-4EEE-AA69-1F602477EFAF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21444"/>
            <a:ext cx="2971800" cy="864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287780"/>
            <a:ext cx="8249920" cy="339852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1450"/>
            <a:ext cx="5638800" cy="75438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171450"/>
            <a:ext cx="2819400" cy="7543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AA213-04D5-49A6-A31A-AFB86F89DD35}" type="datetime3">
              <a:rPr lang="zh-CN" altLang="en-US">
                <a:solidFill>
                  <a:srgbClr val="55554A"/>
                </a:solidFill>
              </a:rPr>
              <a:t>2026年4月2日星期四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5078A-61A4-41A6-96D6-3B4F0DB86023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5010"/>
            <a:ext cx="9144000" cy="109061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6207"/>
            <a:ext cx="9144000" cy="86558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6922"/>
            <a:ext cx="7329488" cy="8334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>
                <a:solidFill>
                  <a:schemeClr val="tx2"/>
                </a:solidFill>
                <a:latin typeface="Franklin Gothic Book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chemeClr val="tx2"/>
                </a:solidFill>
                <a:latin typeface="Franklin Gothic Book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7E9B1-5DFC-408D-AEC5-D380FDDEAA58}" type="slidenum">
              <a:rPr lang="en-US" altLang="zh-CN">
                <a:solidFill>
                  <a:srgbClr val="55554A"/>
                </a:solidFill>
                <a:ea typeface="SimSun" panose="02010600030101010101" pitchFamily="2" charset="-122"/>
              </a:rPr>
              <a:t>‹#›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026319"/>
            <a:ext cx="9144000" cy="111919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1034" name="图片 9" descr="AGCF_Logo150透明背景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6" y="214313"/>
            <a:ext cx="881063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Arial" panose="020B0604020202020204" pitchFamily="34" charset="0"/>
          <a:ea typeface="+mn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anose="02070309020205020404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25" y="1200150"/>
            <a:ext cx="9144000" cy="3943350"/>
          </a:xfrm>
        </p:spPr>
        <p:txBody>
          <a:bodyPr/>
          <a:lstStyle/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800" b="1" dirty="0">
                <a:solidFill>
                  <a:srgbClr val="FF0000"/>
                </a:solidFill>
                <a:ea typeface="KaiTi"/>
                <a:cs typeface="Times New Roman"/>
              </a:rPr>
              <a:t>“我们逾越节的羔羊基督，</a:t>
            </a:r>
            <a:endParaRPr lang="en-US" altLang="zh-CN" sz="4800" b="1" dirty="0">
              <a:solidFill>
                <a:srgbClr val="FF0000"/>
              </a:solidFill>
              <a:ea typeface="KaiTi"/>
              <a:cs typeface="Times New Roman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800" b="1" dirty="0">
                <a:solidFill>
                  <a:srgbClr val="FF0000"/>
                </a:solidFill>
                <a:ea typeface="KaiTi"/>
                <a:cs typeface="Times New Roman"/>
              </a:rPr>
              <a:t>已经被杀献祭了”</a:t>
            </a:r>
            <a:endParaRPr lang="en-US" altLang="zh-CN" sz="4800" b="1" dirty="0">
              <a:solidFill>
                <a:srgbClr val="FF0000"/>
              </a:solidFill>
              <a:ea typeface="KaiTi"/>
              <a:cs typeface="Times New Roman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sz="2800" dirty="0">
              <a:solidFill>
                <a:srgbClr val="002060"/>
              </a:solidFill>
              <a:latin typeface="DengXian"/>
              <a:cs typeface="Times New Roman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周小安牧师</a:t>
            </a:r>
            <a:endParaRPr lang="en-CA" sz="3600" b="1" kern="100" dirty="0">
              <a:solidFill>
                <a:srgbClr val="0070C0"/>
              </a:solidFill>
              <a:latin typeface="KaiTi" panose="02010609060101010101" charset="-122"/>
              <a:ea typeface="KaiTi" panose="02010609060101010101" charset="-122"/>
              <a:cs typeface="Times New Roman" panose="02020603050405020304"/>
            </a:endParaRP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2026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年</a:t>
            </a:r>
            <a:r>
              <a:rPr lang="en-US" altLang="zh-CN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4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月</a:t>
            </a:r>
            <a:r>
              <a:rPr lang="en-US" altLang="zh-CN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4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日</a:t>
            </a:r>
            <a:endParaRPr lang="en-US" altLang="zh-CN" sz="3600" b="1" dirty="0">
              <a:solidFill>
                <a:srgbClr val="0070C0"/>
              </a:solidFill>
              <a:latin typeface="KaiTi" panose="02010609060101010101" charset="-122"/>
              <a:ea typeface="KaiTi" panose="02010609060101010101" charset="-122"/>
            </a:endParaRPr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一、耶稣“因那摆在前面的喜乐”而“忍受了十字架的苦难”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而是祂看到自己流血牺牲，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将会赢得一个群体的新妇，像马利亚一样，全心火热地爱祂，愿意为祂打破玉瓶，倾倒香膏在祂身上。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在推动国度新妇运动期间，神就已经把来十二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这节经文向我们解开了。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0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一、耶稣“因那摆在前面的喜乐”而“忍受了十字架的苦难”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不过，我们那时还很不成熟，因此还不能完全领受这样的启示，并结出新妇的果子来。所以，一段时间以后就淡忘了。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今天我们重新来领受这节经文，就不能只停留在一时感动的层面上。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让我们进一步来默想耶稣作为逾越节的羔羊之死的意义。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endParaRPr lang="en-US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0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1334-CABA-3A26-8162-9A526D0A9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90549"/>
            <a:ext cx="7329488" cy="345281"/>
          </a:xfrm>
        </p:spPr>
        <p:txBody>
          <a:bodyPr>
            <a:normAutofit fontScale="90000"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effectLst/>
              </a:rPr>
              <a:t>二、逾越节的羔羊基督被杀献祭的双重性质与双重功效</a:t>
            </a:r>
            <a:br>
              <a:rPr lang="en-US" dirty="0">
                <a:effectLst/>
              </a:rPr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CFA86-B724-5FDD-655E-C0A991E00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4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        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林前五</a:t>
            </a:r>
            <a:r>
              <a:rPr 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7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：</a:t>
            </a:r>
            <a:r>
              <a:rPr lang="zh-CN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“你们既是无酵的面，应当把旧酵除净，好使你们成为新团；因为我们逾越节的羔羊基督已经被杀献祭了。”</a:t>
            </a:r>
            <a:endParaRPr lang="en-US" sz="28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        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在这节经文里，耶稣被称为</a:t>
            </a:r>
            <a:r>
              <a:rPr lang="zh-CN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“我们逾越节的羔羊”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，他的死被称为</a:t>
            </a:r>
            <a:r>
              <a:rPr lang="zh-CN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“被杀献祭”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。现在我们要问：耶稣作为</a:t>
            </a:r>
            <a:r>
              <a:rPr lang="zh-CN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“我们逾越节的羔羊”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，祂的死被称为</a:t>
            </a:r>
            <a:r>
              <a:rPr lang="zh-CN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“被杀献祭”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是什么意思？祂献的祭究竟是什么祭？</a:t>
            </a:r>
            <a:endParaRPr lang="en-US" sz="28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8426F-D26F-3F8F-7FE8-00953197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12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907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95AB4-311A-E394-F23C-9E9926F29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</a:rPr>
              <a:t>二、逾越节的羔羊基督被杀献祭的双重性质与双重功效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661C4-81CE-ACC3-D861-54107F9B5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4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       </a:t>
            </a:r>
            <a:r>
              <a:rPr lang="zh-CN" altLang="en-US" sz="3200" b="1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（一）赎罪祭或挽回祭拯救以色列脱离审判并脱离埃及</a:t>
            </a:r>
            <a:endParaRPr lang="en-US" sz="3200" b="1" dirty="0">
              <a:solidFill>
                <a:srgbClr val="0000FF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        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一般我们会回答：祂献的祭为</a:t>
            </a:r>
            <a:r>
              <a:rPr lang="zh-CN" alt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“赎罪祭”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或“</a:t>
            </a:r>
            <a:r>
              <a:rPr lang="zh-CN" alt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挽回祭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”。这个回答是有一定圣经根据的：</a:t>
            </a:r>
            <a:endParaRPr lang="en-US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        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罗三</a:t>
            </a:r>
            <a:r>
              <a:rPr 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25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：</a:t>
            </a:r>
            <a:r>
              <a:rPr lang="zh-CN" alt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“神设立耶稣作挽回祭，是凭着耶稣的血，借着人的信，要显明神的义；因为祂用忍耐的心宽容人先时所犯的罪”。</a:t>
            </a:r>
            <a:endParaRPr lang="en-US" sz="32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7DB696-A4DF-5670-27D9-A72DC0C7F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13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038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16BC4-E274-E247-AECD-382CE4054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</a:rPr>
              <a:t>二、逾越节的羔羊基督被杀献祭的双重性质与双重功效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DCD8A-8127-9D32-D04F-2ABEBF4AA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4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         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罗八</a:t>
            </a:r>
            <a:r>
              <a:rPr 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3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：</a:t>
            </a:r>
            <a:r>
              <a:rPr lang="zh-CN" alt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“律法既因肉体软弱，有所不能行的，神就差遣自己的儿子，成为罪身的形状，作了赎罪祭，在肉体中定了罪案。”</a:t>
            </a:r>
            <a:endParaRPr lang="en-US" sz="32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        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无论是</a:t>
            </a:r>
            <a:r>
              <a:rPr lang="zh-CN" alt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“赎罪祭”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，还是</a:t>
            </a:r>
            <a:r>
              <a:rPr lang="zh-CN" alt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“挽回祭”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，其功效都是为了解决罪所带来的问题。从逾越节的历史记载来看，我们也看到逾越节的羔羊的确有赎罪的一面功效。</a:t>
            </a:r>
            <a:endParaRPr lang="en-US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F411C2-77E6-EC0D-4A38-AE2784B46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14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785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91AE2-08F0-1994-269A-AEC69D54A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0436"/>
            <a:ext cx="7329488" cy="833438"/>
          </a:xfrm>
        </p:spPr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</a:rPr>
              <a:t>二、逾越节的羔羊基督被杀献祭的双重性质与双重功效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84908-1DC1-81D5-3C01-42F057B60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4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         </a:t>
            </a:r>
            <a:r>
              <a:rPr lang="zh-CN" altLang="en-US" sz="32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出十二</a:t>
            </a:r>
            <a:r>
              <a:rPr lang="en-US" sz="32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1-3, 5-7</a:t>
            </a:r>
            <a:r>
              <a:rPr lang="zh-CN" altLang="en-US" sz="32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CN" alt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“耶和华在埃及地晓谕摩西、亚伦说：‘你们要以本月为正月，为一年之首。你们吩咐以色列全会众说：本月初十日，各人要按着父家取羊羔，一家一只。</a:t>
            </a:r>
            <a:r>
              <a:rPr 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……</a:t>
            </a:r>
            <a:r>
              <a:rPr lang="zh-CN" alt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要无残疾一岁的公羊羔，你们或从绵羊里取，或从山羊里取，都可以。要留到本月十四日，在黄昏的时候，以色列全会众把羊羔杀宰了。各家要取点血，涂在吃羊羔的房间左右的门框上和门楣上。’”</a:t>
            </a:r>
            <a:endParaRPr lang="en-US" sz="32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50A62-432E-AE87-202F-E8EE65902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15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805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05A7C-B5A0-494D-7598-ABCDAB2A2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</a:rPr>
              <a:t>二、逾越节的羔羊基督被杀献祭的双重性质与双重功效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F05C1-517A-38DB-F1C5-96E356B61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49"/>
          </a:xfrm>
        </p:spPr>
        <p:txBody>
          <a:bodyPr/>
          <a:lstStyle/>
          <a:p>
            <a:pPr marL="0" indent="0">
              <a:buNone/>
            </a:pPr>
            <a:r>
              <a:rPr lang="en-US" altLang="zh-CN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CN" altLang="en-US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出十二</a:t>
            </a:r>
            <a:r>
              <a:rPr lang="en-US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21-23,26-27</a:t>
            </a:r>
            <a:r>
              <a:rPr lang="zh-CN" altLang="en-US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CN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于是摩西召了以色列的众长老来，对他们说：‘你们要按着家口取出羊羔，把这逾越节的羊羔宰了。拿一把牛膝草，蘸盆里的血，打在门楣上和左右的门框上。你们谁也不可出自己的房门，直到早晨。因为耶和华要巡行击杀埃及人，祂看见血在门楣上和左右的门框上，就必越过那门，不容灭命的进你们的房屋，击杀你们。</a:t>
            </a:r>
            <a:r>
              <a:rPr 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……</a:t>
            </a:r>
            <a:r>
              <a:rPr lang="zh-CN" altLang="en-US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你们的儿女问你们说：‘行这礼是什么意思？’你们就说：‘这是献给耶和华逾越节的祭。当以色列人在埃及的时候，祂击杀埃及人，越过以色列人的房屋，救了我们各家。’于是以色列百姓低头下拜。’”</a:t>
            </a:r>
            <a:endParaRPr lang="en-US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CD853-8691-FC6D-3884-51DEACFFE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16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3150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9FD23-40F0-B9F5-444F-8BD2FA26D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</a:rPr>
              <a:t>二、逾越节的羔羊基督被杀献祭的双重性质与双重功效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86CAD-6361-3D0C-827E-E5D2C33D3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49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根据以上两段经文，我们看到，逾越节的羊羔被杀的确是献给耶和华逾越节的祭。</a:t>
            </a:r>
            <a:endParaRPr lang="en-US" altLang="zh-CN" sz="28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这是什么祭呢？是</a:t>
            </a:r>
            <a:r>
              <a:rPr lang="zh-CN" altLang="en-US" sz="28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赎罪祭或挽回祭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，</a:t>
            </a:r>
            <a:endParaRPr lang="en-US" altLang="zh-CN" sz="28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因为它</a:t>
            </a:r>
            <a:r>
              <a:rPr lang="zh-CN" altLang="en-US" sz="28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使得以色列各家在面对灭命天使的审判时，能够免遭审判，从而获得拯救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  <a:endParaRPr lang="en-US" altLang="zh-CN" sz="28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28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经过了逾越节那个审判之夜，以色列人才得以脱离埃及法老的辖制。</a:t>
            </a:r>
            <a:endParaRPr lang="en-US" altLang="zh-CN" sz="2800" b="1" dirty="0">
              <a:solidFill>
                <a:srgbClr val="FF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2800" b="1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这是逾越节的羔羊作为赎罪祭和挽回祭的双重功效。</a:t>
            </a:r>
            <a:endParaRPr lang="en-US" sz="2800" b="1" dirty="0">
              <a:solidFill>
                <a:srgbClr val="0000FF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31849B-F549-A6FA-D068-EB633680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13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281BD-347F-F3F9-2726-020EF5DB4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</a:rPr>
              <a:t>二、逾越节的羔羊基督被杀献祭的双重性质与双重功效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AA859-B032-108A-3487-F71A23631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3951"/>
            <a:ext cx="9144000" cy="4014524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     </a:t>
            </a:r>
            <a:r>
              <a:rPr lang="zh-CN" altLang="en-US" sz="28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（二）逾越节的羔羊作为平安祭，籍着它神跟以色列人立约</a:t>
            </a:r>
            <a:endParaRPr lang="en-US" sz="2800" b="1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        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但是，我们要知道，耶稣作为逾越节的羔羊，祂被杀献祭不只是赎罪祭，而是一个</a:t>
            </a:r>
            <a:r>
              <a:rPr lang="zh-CN" altLang="en-US" sz="28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完全的祭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，包括了</a:t>
            </a:r>
            <a:r>
              <a:rPr lang="zh-CN" altLang="en-US" sz="28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赎罪祭、罪愆祭、燔祭、平安祭和素祭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  <a:endParaRPr lang="en-US" altLang="zh-CN" sz="28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       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就神跟祂子民的关系来说，耶稣作为逾越节的羔羊，</a:t>
            </a:r>
            <a:r>
              <a:rPr lang="zh-CN" altLang="en-US" sz="2800" b="1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祂献祭的主要性质是赎罪祭和平安祭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，</a:t>
            </a:r>
            <a:r>
              <a:rPr lang="zh-CN" altLang="en-US" sz="28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赎罪祭是为了赎罪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，</a:t>
            </a:r>
            <a:r>
              <a:rPr lang="zh-CN" altLang="en-US" sz="28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使以色列蒙拯救</a:t>
            </a:r>
            <a:r>
              <a:rPr lang="en-US" altLang="zh-CN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——</a:t>
            </a:r>
            <a:r>
              <a:rPr lang="zh-CN" altLang="en-US" sz="28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脱离灭命天使的审判并脱离埃及法老的捆绑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；</a:t>
            </a:r>
            <a:r>
              <a:rPr lang="zh-CN" altLang="en-US" sz="28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平安祭则是为了立约，籍它神跟以色列家立约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  <a:endParaRPr lang="en-US" sz="28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3A263-D986-305C-F28D-DA6200871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18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659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6AC71-DC64-F184-EC2C-C4ECEC257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</a:rPr>
              <a:t>二、逾越节的羔羊基督被杀献祭的双重性质与双重功效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52427-D06B-3AC2-9F7F-3C0C77458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4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        </a:t>
            </a:r>
            <a:r>
              <a:rPr lang="zh-CN" altLang="en-US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平安祭的功效是立约，它有</a:t>
            </a:r>
            <a:r>
              <a:rPr lang="zh-CN" altLang="en-US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两个特征</a:t>
            </a:r>
            <a:r>
              <a:rPr lang="zh-CN" altLang="en-US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：</a:t>
            </a:r>
            <a:r>
              <a:rPr lang="zh-CN" altLang="en-US" b="1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第一个特征是供百姓享用，</a:t>
            </a:r>
            <a:r>
              <a:rPr lang="zh-CN" altLang="en-US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燔祭只能给神享用， 赎罪祭可以部分供祭司享用，平安祭则主要是给百姓享用。</a:t>
            </a:r>
            <a:endParaRPr lang="en-US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        </a:t>
            </a:r>
            <a:r>
              <a:rPr lang="zh-CN" altLang="en-US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出十二</a:t>
            </a:r>
            <a:r>
              <a:rPr lang="en-US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8-10</a:t>
            </a:r>
            <a:r>
              <a:rPr lang="zh-CN" altLang="en-US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：</a:t>
            </a:r>
            <a:r>
              <a:rPr lang="zh-CN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当夜要吃羊羔的肉，用火烤了，与无酵饼和苦菜同吃。不可吃生的，断不可吃水煮的，要带着头、腿、五脏，用火烤了吃。不可剩下一点留到早晨，若留到早晨，要用火烧了。你们吃羊羔当腰间束带，脚上穿鞋，手中那杖，赶紧地吃，这是耶和华的逾越节。”</a:t>
            </a:r>
            <a:endParaRPr lang="en-US" sz="28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1AC05-7525-A84C-9711-3F46DDF39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19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80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一、耶稣“因那摆在前面的喜乐”而“忍受了十字架的苦难”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今天是我们记念耶稣受难的日子：在大约两千年前的逾越节，耶稣被钉十字架。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祂的门徒把祂的尸体从十字架上取下来，埋葬在坟墓里三天，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直到七日的第一日清晨复活。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6899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A334F-29F6-8DD2-5351-D96F830A6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</a:rPr>
              <a:t>二、逾越节的羔羊基督被杀献祭的双重性质与双重功效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A70DF-71B7-88F5-8B26-CCAF23CAA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0150"/>
            <a:ext cx="9067800" cy="394334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            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平安祭是为立约的</a:t>
            </a:r>
            <a:r>
              <a:rPr lang="zh-CN" altLang="en-US" sz="32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第二个特征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就是，</a:t>
            </a:r>
            <a:r>
              <a:rPr lang="zh-CN" altLang="en-US" sz="32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立约之后，以色列人就成为神的产业，不再属于自己了。</a:t>
            </a:r>
            <a:endParaRPr lang="en-US" sz="3200" b="1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        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出十三</a:t>
            </a:r>
            <a:r>
              <a:rPr 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1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：</a:t>
            </a:r>
            <a:r>
              <a:rPr lang="zh-CN" alt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“耶和华晓谕摩西说：‘以色列中凡头生的，无论是人是牲畜，都是我的，要分别为圣归我。’”</a:t>
            </a:r>
            <a:endParaRPr lang="en-US" sz="32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11F29-0CBB-3596-5A53-1467D346D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20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409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C6A1A-3D4F-60CA-9D30-B82FA05A0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</a:rPr>
              <a:t>二、逾越节的羔羊基督被杀献祭的双重性质与双重功效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4D46D-1EBE-985C-BC90-391C0A52A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200150"/>
            <a:ext cx="9067800" cy="3943349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在这里，头生的代表全家。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将头生的献给神，代表全家都属于神。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由此可见，耶稣作为逾越节的羔羊，祂献的祭既是赎罪祭，又是平安祭；</a:t>
            </a:r>
            <a:endParaRPr lang="en-US" altLang="zh-CN" sz="3200" b="1" dirty="0">
              <a:solidFill>
                <a:srgbClr val="FF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其功效既是为赎我们的罪，也是为跟我们立新约，使我们成为新约的子民。</a:t>
            </a:r>
            <a:endParaRPr lang="en-US" sz="3200" b="1" dirty="0">
              <a:solidFill>
                <a:srgbClr val="0000FF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44C40-2BD9-7AB8-36E6-762926F3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21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2742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       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现在我们来看新约有关耶稣之死的更进一步的启示。</a:t>
            </a:r>
            <a:endParaRPr lang="en-US" altLang="zh-CN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（一）耶稣亲自设立的两个圣礼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每个基督徒（天主教有七个圣礼，新教徒只接受两个圣礼）都知道，耶稣亲自设立的圣礼有两个：一个是</a:t>
            </a:r>
            <a:r>
              <a:rPr lang="zh-CN" altLang="en-US" sz="3200" b="1" kern="100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水礼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；另一个是</a:t>
            </a:r>
            <a:r>
              <a:rPr lang="zh-CN" altLang="en-US" sz="3200" b="1" kern="100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圣餐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0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047750"/>
            <a:ext cx="9144000" cy="410359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       </a:t>
            </a: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太二十八</a:t>
            </a:r>
            <a:r>
              <a:rPr 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18-19</a:t>
            </a:r>
            <a:r>
              <a:rPr lang="zh-CN" altLang="en-US" sz="30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“耶稣近前来，对他们说：‘天上地下所有的权柄都赐给我了。所以，你们要去使万民作我的门徒，</a:t>
            </a:r>
            <a:r>
              <a:rPr lang="zh-CN" altLang="en-US" sz="3000" b="1" kern="100" dirty="0">
                <a:solidFill>
                  <a:srgbClr val="2E24FC"/>
                </a:solidFill>
                <a:latin typeface="Calibri"/>
                <a:ea typeface="KaiTi"/>
                <a:cs typeface="Times New Roman"/>
              </a:rPr>
              <a:t>奉父子圣灵的名，给他们施洗</a:t>
            </a:r>
            <a:r>
              <a:rPr lang="zh-CN" altLang="en-US" sz="30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。</a:t>
            </a: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’”</a:t>
            </a:r>
            <a:endParaRPr lang="en-CA" sz="3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      可十四</a:t>
            </a:r>
            <a:r>
              <a:rPr lang="en-US" sz="30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22-24</a:t>
            </a:r>
            <a:r>
              <a:rPr lang="zh-CN" altLang="en-US" sz="30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：</a:t>
            </a: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“他们吃的时候，耶稣拿起饼来，祝了福，就掰开，递给他们说：‘你们拿着吃，这是我的身体。’又拿起杯来，祝谢了，递给他们；他们都喝了。耶稣说：</a:t>
            </a:r>
            <a:r>
              <a:rPr lang="zh-CN" altLang="en-US" sz="3000" b="1" kern="100" dirty="0">
                <a:solidFill>
                  <a:srgbClr val="0000FF"/>
                </a:solidFill>
                <a:latin typeface="Calibri"/>
                <a:ea typeface="KaiTi"/>
                <a:cs typeface="Times New Roman"/>
              </a:rPr>
              <a:t>‘这是我立约的血，为多人流出来的。’</a:t>
            </a: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”</a:t>
            </a:r>
            <a:endParaRPr lang="en-CA" sz="3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马太福音二十八</a:t>
            </a:r>
            <a:r>
              <a:rPr 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18-19</a:t>
            </a:r>
            <a:r>
              <a:rPr lang="zh-CN" alt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告诉我们耶稣设立了</a:t>
            </a:r>
            <a:r>
              <a:rPr lang="zh-CN" altLang="en-US" sz="3600" b="1" kern="100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水洗礼</a:t>
            </a:r>
            <a:r>
              <a:rPr lang="zh-CN" alt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；</a:t>
            </a:r>
            <a:endParaRPr lang="en-CA" sz="36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马可福音十四</a:t>
            </a:r>
            <a:r>
              <a:rPr 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22-24</a:t>
            </a:r>
            <a:r>
              <a:rPr lang="zh-CN" alt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告诉我们耶稣设立了</a:t>
            </a:r>
            <a:r>
              <a:rPr lang="zh-CN" altLang="en-US" sz="3600" b="1" kern="100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圣餐</a:t>
            </a:r>
            <a:r>
              <a:rPr lang="zh-CN" alt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。</a:t>
            </a:r>
            <a:endParaRPr lang="en-CA" sz="36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（二）耶稣自己论到祂受难的双重功效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根据福音书的记载，耶稣虽然多次提到自己的死，但祂论到自己死的功效，则仅仅两次：一次论到作</a:t>
            </a:r>
            <a:r>
              <a:rPr lang="zh-CN" altLang="en-US" sz="3200" b="1" kern="1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“赎价”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；另一次论到</a:t>
            </a:r>
            <a:r>
              <a:rPr lang="zh-CN" altLang="en-US" sz="3200" b="1" kern="1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立新约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：</a:t>
            </a:r>
            <a:endParaRPr lang="en-CA" altLang="zh-CN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可十</a:t>
            </a: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45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“因为人子来，并不是要受人的服事，乃是要服事人，并且要舍命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，作多人的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KaiTi"/>
                <a:cs typeface="Times New Roman"/>
              </a:rPr>
              <a:t>赎价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。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”</a:t>
            </a: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太二十六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26-28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“他们吃的时候，耶稣拿起饼来，祝福，就掰开，递给门徒，说：‘你们拿着吃，这是我的身体。又拿起杯来，祝谢了，递给他们，说：‘你们都喝这个，因为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KaiTi"/>
                <a:cs typeface="Times New Roman"/>
              </a:rPr>
              <a:t>这是我立约的血，为多人流出来，使罪得赦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KaiTi"/>
                <a:cs typeface="Times New Roman"/>
              </a:rPr>
              <a:t>。’’”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太十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45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论到耶稣之死的功效是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“作赎价”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，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太二十六论到耶稣之死的功效是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“立新约”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和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“使罪得赦”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，其中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“使罪得赦”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也就是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“作赎价”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的目的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请各位思想一下，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耶稣设立的两个圣礼跟祂十架之死的双重功效有什么对应关系？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显然，</a:t>
            </a:r>
            <a:r>
              <a:rPr lang="zh-CN" altLang="en-US" sz="32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水洗礼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对应</a:t>
            </a:r>
            <a:r>
              <a:rPr lang="zh-CN" altLang="en-US" sz="3200" b="1" kern="1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“作赎价”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或</a:t>
            </a:r>
            <a:r>
              <a:rPr lang="zh-CN" altLang="en-US" sz="3200" b="1" kern="1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“使罪得赦”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，而</a:t>
            </a:r>
            <a:r>
              <a:rPr lang="zh-CN" altLang="en-US" sz="3200" b="1" kern="100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圣餐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则对应</a:t>
            </a:r>
            <a:r>
              <a:rPr lang="zh-CN" altLang="en-US" sz="3200" b="1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“立新约”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成为神的子民。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值得注意的是，圣餐是更高层次的圣礼，与此相应，立新约是更高层次的功效。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一般来说，高层次既以低层次为前提，同时也包含了低层次。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（三）耶稣之死的双重目的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 1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、耶稣之死的第一重目的是为了解决亚当犯罪带给人类失丧的问题，恢复原初的创造。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耶稣有一次论到祂降世舍命的目的。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路十九</a:t>
            </a:r>
            <a:r>
              <a:rPr lang="en-US" sz="3200" b="1" kern="100" dirty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10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“人子来，为要寻找、拯救失丧的人。”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一、耶稣“因那摆在前面的喜乐”而“忍受了十字架的苦难”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76350"/>
            <a:ext cx="9144000" cy="3874994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让我们通过一节经文来默想耶稣的受难。这节经文是：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来十二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“仰望为我们信心创始成终的耶稣，祂因那摆在前面的喜乐，就轻看羞辱，忍受了十字架的苦难，便坐在神宝座的右边。”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06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使徒保罗也肯定了耶稣的死与复活开启了新的创造。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林后五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17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“若有人在基督里，他就是新造的人，旧事已过，都变成新的了。”</a:t>
            </a:r>
            <a:endParaRPr lang="en-CA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新创造是籍耶稣的受难与复活而成就的，它恢复了原初创造的和谐与秩序。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、耶稣之死也实现了原初创造的终极目的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耶稣之死的目的不只是恢复原初创造的和谐和秩序，它还有更崇高远大的目的，那就是实现原初创造的终极目的。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原初创造的终极目的是什么？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）信徒个人的终极目的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罗八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29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“因为祂预先所知道的人，就预先定下</a:t>
            </a:r>
            <a:r>
              <a:rPr lang="zh-CN" altLang="en-US" sz="3200" b="1" kern="100" dirty="0">
                <a:solidFill>
                  <a:srgbClr val="C00000"/>
                </a:solidFill>
                <a:latin typeface="Calibri"/>
                <a:ea typeface="KaiTi"/>
                <a:cs typeface="Times New Roman"/>
              </a:rPr>
              <a:t>被模成祂儿子的形象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，使祂在许多弟兄中作长子。”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罗八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29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告诉我们，原初创造对信个人的终极目标是：</a:t>
            </a:r>
            <a:r>
              <a:rPr lang="zh-CN" altLang="en-US" sz="3200" b="1" kern="100" dirty="0">
                <a:solidFill>
                  <a:srgbClr val="C00000"/>
                </a:solidFill>
                <a:latin typeface="Calibri"/>
                <a:ea typeface="KaiTi"/>
                <a:cs typeface="Times New Roman"/>
              </a:rPr>
              <a:t>被模成祂儿子的形象。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）教会群体的终极目标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弗四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13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“直等到我们众人在真道上同归于一，认识神的儿子，得以长大成人，</a:t>
            </a:r>
            <a:r>
              <a:rPr lang="zh-CN" altLang="en-US" sz="3200" b="1" kern="100" dirty="0">
                <a:solidFill>
                  <a:srgbClr val="C00000"/>
                </a:solidFill>
                <a:latin typeface="Calibri"/>
                <a:ea typeface="KaiTi"/>
                <a:cs typeface="Times New Roman"/>
              </a:rPr>
              <a:t>满有基督长成的身量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。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”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弗四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13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告诉我们，原初创造对教会群体的终极目标是：</a:t>
            </a:r>
            <a:r>
              <a:rPr lang="zh-CN" altLang="en-US" sz="3200" b="1" kern="100" dirty="0">
                <a:solidFill>
                  <a:srgbClr val="C00000"/>
                </a:solidFill>
                <a:latin typeface="Calibri"/>
                <a:ea typeface="KaiTi"/>
                <a:cs typeface="Times New Roman"/>
              </a:rPr>
              <a:t>满有基督长成的身量。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三、耶稣之死的双重功效与双重目的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135156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en-US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3</a:t>
            </a:r>
            <a:r>
              <a:rPr lang="zh-CN" altLang="en-US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）宇宙万有的终极目标</a:t>
            </a:r>
            <a:endParaRPr lang="en-CA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弗一</a:t>
            </a:r>
            <a:r>
              <a:rPr lang="en-US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10</a:t>
            </a:r>
            <a:r>
              <a:rPr lang="zh-CN" altLang="en-US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28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“要照所安排的，在日期满足的时候，使天上地上所有的，都在基督里面同归如一。”</a:t>
            </a:r>
            <a:endParaRPr lang="en-CA" sz="28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弗一</a:t>
            </a:r>
            <a:r>
              <a:rPr lang="en-US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10</a:t>
            </a:r>
            <a:r>
              <a:rPr lang="zh-CN" altLang="en-US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告诉我们，原初创造的终极目的是：万有</a:t>
            </a:r>
            <a:r>
              <a:rPr lang="zh-CN" altLang="en-US" b="1" kern="100" dirty="0">
                <a:solidFill>
                  <a:srgbClr val="C00000"/>
                </a:solidFill>
                <a:latin typeface="Calibri"/>
                <a:ea typeface="KaiTi"/>
                <a:cs typeface="Times New Roman"/>
              </a:rPr>
              <a:t>都在基督里面同归如一</a:t>
            </a:r>
            <a:r>
              <a:rPr lang="zh-CN" altLang="en-US" b="1" kern="100" dirty="0">
                <a:latin typeface="Calibri"/>
                <a:ea typeface="KaiTi"/>
                <a:cs typeface="Times New Roman"/>
              </a:rPr>
              <a:t>。</a:t>
            </a:r>
            <a:r>
              <a:rPr lang="zh-CN" altLang="en-US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请各位家人想一想，万有都在基督里面同归如一究竟是什么样的光景？那就是万有都在基督里与神联合，一切敌对的、分裂的势力统统都被消灭。 这就是神原初创造万有的终极目标。</a:t>
            </a:r>
            <a:endParaRPr lang="en-CA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四、认识救恩与立约之间的有机联系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28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了解耶稣之死的双重功效和双重目的对我们的信仰有什么重要性呢？</a:t>
            </a:r>
            <a:endParaRPr lang="en-CA" sz="28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从积极方面来说，就是帮助认识救恩与立约之间的有机联系，实现救恩和新约的共同目标，使我们成为得胜的新妇，预备灯里的油，使我们可以在基督再来的日子，身穿光明洁白的细麻衣，进入羔羊的婚宴。</a:t>
            </a:r>
            <a:endParaRPr lang="en-US" altLang="zh-CN" sz="28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从消极方面来说，就是帮助我们纠正新教传统中的严重失衡，这种失衡已经给教会带来了莫大的危机。</a:t>
            </a:r>
            <a:endParaRPr lang="en-US" sz="28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sz="3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0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 </a:t>
            </a:r>
            <a:endParaRPr lang="en-CA" sz="3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438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四、认识救恩与立约之间的有机联系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（一）察觉新教传统在信仰上的严重失衡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佳恩教会成立于</a:t>
            </a: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1995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年。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在过去</a:t>
            </a: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30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年的教会建造过程中，我们逐渐察觉新教传统存在着四方面的严重失衡：</a:t>
            </a:r>
            <a:endParaRPr lang="en-CA" sz="30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5295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四、认识救恩与立约之间的有机联系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、信道与行道上的失衡：重信道不重行道；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、个人与群体上的失衡：重个人不重群体；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3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、圣经与圣灵上的失衡：重圣经不重圣灵；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4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、救恩与新约上的失衡：重救恩不重新约。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939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CCF77-1F11-C0ED-2191-9C4E6E587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四、认识救恩与立约之间的有机联系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A4130-BEE4-1588-EB85-CFD86B0C3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3950"/>
            <a:ext cx="9144000" cy="4019549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上述四方面的失衡中，最根本的失衡就是第四方面的失衡，即救恩与新约上的失衡。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这个失衡导致了其他三方面的失衡。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如何才能纠正这种失衡呢？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关键就是加深对新约的认识。</a:t>
            </a:r>
            <a:endParaRPr lang="en-US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endParaRPr lang="en-US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180834-2470-B07D-88D0-5A43757F5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38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0204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四、认识救恩与立约之间的有机联系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（二）加深对新约的认识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、新约的核心定义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基督以祂至高的权柄和至大的爱，用祂的血跟祂的门徒（新约的承继人）之间所结成的牢不可破的生死连结。</a:t>
            </a:r>
            <a:endParaRPr lang="en-CA" sz="3200" b="1" kern="100" dirty="0"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93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一、耶稣“因那摆在前面的喜乐”而“忍受了十字架的苦难”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4572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   让我们特别默想一个问题：耶稣究竟是为了什么而</a:t>
            </a:r>
            <a:r>
              <a:rPr lang="zh-CN" altLang="en-US" sz="3200" b="1" kern="1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“忍受了十字架的苦难”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4572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    大多数基督徒也许都会回答：耶稣是为了我们的罪而上十字架。有许多经文支持这个回答：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4572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    彼前二</a:t>
            </a:r>
            <a:r>
              <a:rPr lang="en-US" sz="3200" b="1" kern="100" dirty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24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“祂被挂在木头上，亲身担当了我们的罪，使我们既然在罪上死，就得以在义上活。因祂受的鞭伤，你们便得了医治。”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06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四、认识救恩与立约之间的有机联系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en-US" altLang="zh-CN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、新约的五个构成元素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914400" lvl="1" indent="-5143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+mj-lt"/>
              <a:buAutoNum type="arabicParenR"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新约的设立者和中保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基督（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圣子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）；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914400" lvl="1" indent="-5143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+mj-lt"/>
              <a:buAutoNum type="arabicParenR"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新约的承继者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新约子民（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圣民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）；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914400" lvl="1" indent="-5143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+mj-lt"/>
              <a:buAutoNum type="arabicParenR"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新约的条款和应许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遵行神的道（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圣经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</a:t>
            </a:r>
            <a:r>
              <a:rPr lang="en-US" sz="3200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	</a:t>
            </a: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939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四、认识救恩与立约之间的有机联系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         </a:t>
            </a: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新约的条款是：</a:t>
            </a:r>
            <a:endParaRPr lang="en-CA" sz="30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74295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太二十八</a:t>
            </a:r>
            <a:r>
              <a:rPr lang="en-US" sz="30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19-20</a:t>
            </a: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“所以，你们要去，使万民作我的门徒，奉父、子、圣灵的名给他们施洗。凡我所吩咐你们的，都教训他们遵守，我就常与你们同在，直到世界的末了。”</a:t>
            </a:r>
            <a:endParaRPr lang="en-CA" sz="30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74295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0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给得胜者的应许就是，永远的荣耀：复活与被提、进入羔羊的婚宴、与基督一同作王一千年，成为圣城新耶路撒冷的一部分，永远沐浴在神的荣耀中。</a:t>
            </a:r>
            <a:endParaRPr lang="en-CA" sz="30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939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四、认识救恩与立约之间的有机联系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628650" marR="0" indent="-5143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4"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新约的仪式</a:t>
            </a:r>
            <a:r>
              <a:rPr lang="en-US" altLang="zh-CN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水洗礼和圣餐（圣礼）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628650" marR="0" indent="-5143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4"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新约的总管</a:t>
            </a:r>
            <a:r>
              <a:rPr lang="en-US" altLang="zh-CN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另一位保惠师（圣灵）。</a:t>
            </a:r>
            <a:endParaRPr lang="en-US" altLang="zh-CN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（三）新约与救恩之间的有机联系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200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、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救恩是新约的基础，新约是救恩的目的。</a:t>
            </a:r>
            <a:endParaRPr lang="en-CA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11430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CA" sz="3200" b="1" kern="100" dirty="0"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对于教会建造，救恩是房角石，新约是根基。</a:t>
            </a:r>
            <a:endParaRPr lang="en-CA" sz="3200" b="1" kern="100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939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四、认识救恩与立约之间的有机联系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、福音彩虹的两个半圆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福音彩虹  </a:t>
            </a:r>
            <a:r>
              <a:rPr lang="en-US" altLang="zh-CN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=  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救恩上半圆  </a:t>
            </a:r>
            <a:r>
              <a:rPr lang="en-US" altLang="zh-CN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+  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新约下半圆         </a:t>
            </a:r>
            <a:r>
              <a:rPr lang="en-US" altLang="zh-CN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1</a:t>
            </a:r>
          </a:p>
          <a:p>
            <a:pPr marL="0" marR="0" indent="8001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救恩上半圆：律法叫我们知罪，把我们带到基督面前因信称义，进入耶稣的故事。</a:t>
            </a:r>
            <a:endParaRPr lang="en-CA" sz="3200" b="1" kern="100" dirty="0">
              <a:solidFill>
                <a:srgbClr val="0000FF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新约下半圆：在基督里随从圣灵，不随从肉体，活出基督的义，就是活出耶稣的故事。</a:t>
            </a:r>
            <a:endParaRPr lang="en-CA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939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四、认识救恩与立约之间的有机联系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dirty="0"/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今天我们记念耶稣的受难与复活，求神开我们心中的眼睛，让我们不只是看到耶稣对罪人的爱，同时也看到耶稣对新妇的爱；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使我们能够领受和回应神的爱，回应基督对门徒的呼召，活在新约中，活出耶稣的故事。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93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一、耶稣“因那摆在前面的喜乐”而“忍受了十字架的苦难”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5725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罗五</a:t>
            </a:r>
            <a:r>
              <a:rPr lang="en-US" sz="3200" b="1" kern="100" dirty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6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“因我们还软弱的时候，基督就按所定的日期为罪人死。”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85725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罗八</a:t>
            </a:r>
            <a:r>
              <a:rPr lang="en-US" sz="3200" b="1" kern="100" dirty="0">
                <a:solidFill>
                  <a:schemeClr val="tx1"/>
                </a:solidFill>
                <a:latin typeface="KaiTi"/>
                <a:ea typeface="DengXian"/>
                <a:cs typeface="Times New Roman"/>
              </a:rPr>
              <a:t>3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“律法既因人的软弱，有所不能行的，神就差遣祂的儿子，成为罪身的形状，作了赎罪祭，在肉身中定了罪案”。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85725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这些经文，还有更多的经文都告诉我们，耶稣是为罪人而死，为赎罪而死，为拯救罪人而死。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0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一、耶稣“因那摆在前面的喜乐”而“忍受了十字架的苦难”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这些肯定是对的，但还不完全。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耶稣受难的目的，除了赎罪和拯救罪人之外，一定还有其他的目的。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因为来十二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说祂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“因那摆在前面的喜乐，就轻看羞辱，忍受了十字架的苦难”</a:t>
            </a:r>
            <a:r>
              <a:rPr lang="zh-CN" alt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0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一、耶稣“因那摆在前面的喜乐”而“忍受了十字架的苦难”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我们现在再来思想一个问题：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当耶稣被钉在十字架上，忍受着巨大苦难的时候，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“那摆在祂前面的喜乐”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究竟是什么？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这个问题太重要了。如果我们对这个问题，不仅知道答案是什么，而且还能够有所体验，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就能帮助我们在背起自己的十字架跟随主的时候，能够心甘情愿，而且心里充满喜乐和甘甜。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0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一、耶稣“因那摆在前面的喜乐”而“忍受了十字架的苦难”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反之，如果我们对这个问题既不知道答案，也没有体验，那么，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我们很难跟随主走十字架的窄路。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危机是，我们中间大部分人，要么在这条十字架的路上走不下去，不能坚持到底；</a:t>
            </a:r>
            <a:endParaRPr lang="en-US" altLang="zh-CN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要么就是改道，走一条宽路，轻松愉快的路，但那却是一条通往灭亡的路。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0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7150"/>
            <a:ext cx="7620000" cy="106680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一、耶稣“因那摆在前面的喜乐”而“忍受了十字架的苦难”</a:t>
            </a:r>
            <a:endParaRPr lang="zh-CN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我相信，那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“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摆在耶稣前面的喜乐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就是在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“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羔羊的婚宴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上，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新妇都身穿洁白美丽的细麻衣，来到耶稣的面前，向祂献上真挚火热的爱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！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01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当耶稣被钉在十字架上的时候，那能够给祂带来喜乐的，一定不只是赎罪，使人罪得赦免，因信称义等等，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572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32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6906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f6879e44-dabe-44df-9d80-704a5c3c2e0f"/>
  <p:tag name="COMMONDATA" val="eyJoZGlkIjoiYTNmNGMxYmY0MzM5Nzc4ZmViMmY5YjU0NWE1ZmM3MW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1790490[1]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2804</TotalTime>
  <Words>5842</Words>
  <Application>Microsoft Office PowerPoint</Application>
  <PresentationFormat>On-screen Show (16:9)</PresentationFormat>
  <Paragraphs>346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3" baseType="lpstr">
      <vt:lpstr>DengXian</vt:lpstr>
      <vt:lpstr>KaiTi</vt:lpstr>
      <vt:lpstr>SimSun</vt:lpstr>
      <vt:lpstr>Arial</vt:lpstr>
      <vt:lpstr>Calibri</vt:lpstr>
      <vt:lpstr>Courier New</vt:lpstr>
      <vt:lpstr>Franklin Gothic Book</vt:lpstr>
      <vt:lpstr>Wingdings</vt:lpstr>
      <vt:lpstr>TS101790490[1]</vt:lpstr>
      <vt:lpstr>PowerPoint Presentation</vt:lpstr>
      <vt:lpstr>一、耶稣“因那摆在前面的喜乐”而“忍受了十字架的苦难”</vt:lpstr>
      <vt:lpstr>一、耶稣“因那摆在前面的喜乐”而“忍受了十字架的苦难”</vt:lpstr>
      <vt:lpstr>一、耶稣“因那摆在前面的喜乐”而“忍受了十字架的苦难”</vt:lpstr>
      <vt:lpstr>一、耶稣“因那摆在前面的喜乐”而“忍受了十字架的苦难”</vt:lpstr>
      <vt:lpstr>一、耶稣“因那摆在前面的喜乐”而“忍受了十字架的苦难”</vt:lpstr>
      <vt:lpstr>一、耶稣“因那摆在前面的喜乐”而“忍受了十字架的苦难”</vt:lpstr>
      <vt:lpstr>一、耶稣“因那摆在前面的喜乐”而“忍受了十字架的苦难”</vt:lpstr>
      <vt:lpstr>一、耶稣“因那摆在前面的喜乐”而“忍受了十字架的苦难”</vt:lpstr>
      <vt:lpstr>一、耶稣“因那摆在前面的喜乐”而“忍受了十字架的苦难”</vt:lpstr>
      <vt:lpstr>一、耶稣“因那摆在前面的喜乐”而“忍受了十字架的苦难”</vt:lpstr>
      <vt:lpstr>二、逾越节的羔羊基督被杀献祭的双重性质与双重功效 </vt:lpstr>
      <vt:lpstr>二、逾越节的羔羊基督被杀献祭的双重性质与双重功效</vt:lpstr>
      <vt:lpstr>二、逾越节的羔羊基督被杀献祭的双重性质与双重功效</vt:lpstr>
      <vt:lpstr>二、逾越节的羔羊基督被杀献祭的双重性质与双重功效</vt:lpstr>
      <vt:lpstr>二、逾越节的羔羊基督被杀献祭的双重性质与双重功效</vt:lpstr>
      <vt:lpstr>二、逾越节的羔羊基督被杀献祭的双重性质与双重功效</vt:lpstr>
      <vt:lpstr>二、逾越节的羔羊基督被杀献祭的双重性质与双重功效</vt:lpstr>
      <vt:lpstr>二、逾越节的羔羊基督被杀献祭的双重性质与双重功效</vt:lpstr>
      <vt:lpstr>二、逾越节的羔羊基督被杀献祭的双重性质与双重功效</vt:lpstr>
      <vt:lpstr>二、逾越节的羔羊基督被杀献祭的双重性质与双重功效</vt:lpstr>
      <vt:lpstr>三、耶稣之死的双重功效与双重目的</vt:lpstr>
      <vt:lpstr>三、耶稣之死的双重功效与双重目的</vt:lpstr>
      <vt:lpstr>三、耶稣之死的双重功效与双重目的</vt:lpstr>
      <vt:lpstr>三、耶稣之死的双重功效与双重目的</vt:lpstr>
      <vt:lpstr>三、耶稣之死的双重功效与双重目的</vt:lpstr>
      <vt:lpstr>三、耶稣之死的双重功效与双重目的</vt:lpstr>
      <vt:lpstr>三、耶稣之死的双重功效与双重目的</vt:lpstr>
      <vt:lpstr>三、耶稣之死的双重功效与双重目的</vt:lpstr>
      <vt:lpstr>三、耶稣之死的双重功效与双重目的</vt:lpstr>
      <vt:lpstr>三、耶稣之死的双重功效与双重目的</vt:lpstr>
      <vt:lpstr>三、耶稣之死的双重功效与双重目的</vt:lpstr>
      <vt:lpstr>三、耶稣之死的双重功效与双重目的</vt:lpstr>
      <vt:lpstr>三、耶稣之死的双重功效与双重目的</vt:lpstr>
      <vt:lpstr>四、认识救恩与立约之间的有机联系</vt:lpstr>
      <vt:lpstr>四、认识救恩与立约之间的有机联系</vt:lpstr>
      <vt:lpstr>四、认识救恩与立约之间的有机联系</vt:lpstr>
      <vt:lpstr>四、认识救恩与立约之间的有机联系</vt:lpstr>
      <vt:lpstr>四、认识救恩与立约之间的有机联系</vt:lpstr>
      <vt:lpstr>四、认识救恩与立约之间的有机联系</vt:lpstr>
      <vt:lpstr>四、认识救恩与立约之间的有机联系</vt:lpstr>
      <vt:lpstr>四、认识救恩与立约之间的有机联系</vt:lpstr>
      <vt:lpstr>四、认识救恩与立约之间的有机联系</vt:lpstr>
      <vt:lpstr>四、认识救恩与立约之间的有机联系</vt:lpstr>
    </vt:vector>
  </TitlesOfParts>
  <Company>AGCF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Yang</dc:creator>
  <cp:lastModifiedBy>Admin</cp:lastModifiedBy>
  <cp:revision>1023</cp:revision>
  <dcterms:created xsi:type="dcterms:W3CDTF">2021-02-28T22:09:00Z</dcterms:created>
  <dcterms:modified xsi:type="dcterms:W3CDTF">2026-04-02T19:08:09Z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>1889F7E977E2449282041897C006D1A4_13</vt:lpwstr>
  </property>
</Properties>
</file>