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0"/>
  </p:notesMasterIdLst>
  <p:sldIdLst>
    <p:sldId id="849" r:id="rId2"/>
    <p:sldId id="1291" r:id="rId3"/>
    <p:sldId id="1292" r:id="rId4"/>
    <p:sldId id="1293" r:id="rId5"/>
    <p:sldId id="1294" r:id="rId6"/>
    <p:sldId id="1295" r:id="rId7"/>
    <p:sldId id="1296" r:id="rId8"/>
    <p:sldId id="1298" r:id="rId9"/>
    <p:sldId id="1297" r:id="rId10"/>
    <p:sldId id="1299" r:id="rId11"/>
    <p:sldId id="1300" r:id="rId12"/>
    <p:sldId id="1301" r:id="rId13"/>
    <p:sldId id="1302" r:id="rId14"/>
    <p:sldId id="1303" r:id="rId15"/>
    <p:sldId id="1304" r:id="rId16"/>
    <p:sldId id="1305" r:id="rId17"/>
    <p:sldId id="1306" r:id="rId18"/>
    <p:sldId id="1307" r:id="rId19"/>
    <p:sldId id="1308" r:id="rId20"/>
    <p:sldId id="1309" r:id="rId21"/>
    <p:sldId id="1310" r:id="rId22"/>
    <p:sldId id="1337" r:id="rId23"/>
    <p:sldId id="1338" r:id="rId24"/>
    <p:sldId id="1340" r:id="rId25"/>
    <p:sldId id="1313" r:id="rId26"/>
    <p:sldId id="1314" r:id="rId27"/>
    <p:sldId id="1315" r:id="rId28"/>
    <p:sldId id="1316" r:id="rId29"/>
    <p:sldId id="1317" r:id="rId30"/>
    <p:sldId id="1318" r:id="rId31"/>
    <p:sldId id="1319" r:id="rId32"/>
    <p:sldId id="1321" r:id="rId33"/>
    <p:sldId id="1322" r:id="rId34"/>
    <p:sldId id="1323" r:id="rId35"/>
    <p:sldId id="1324" r:id="rId36"/>
    <p:sldId id="1325" r:id="rId37"/>
    <p:sldId id="1326" r:id="rId38"/>
    <p:sldId id="1327" r:id="rId39"/>
    <p:sldId id="1328" r:id="rId40"/>
    <p:sldId id="1329" r:id="rId41"/>
    <p:sldId id="1330" r:id="rId42"/>
    <p:sldId id="1331" r:id="rId43"/>
    <p:sldId id="1332" r:id="rId44"/>
    <p:sldId id="1333" r:id="rId45"/>
    <p:sldId id="1334" r:id="rId46"/>
    <p:sldId id="1335" r:id="rId47"/>
    <p:sldId id="1336" r:id="rId48"/>
    <p:sldId id="1339" r:id="rId49"/>
  </p:sldIdLst>
  <p:sldSz cx="9144000" cy="5143500" type="screen16x9"/>
  <p:notesSz cx="6858000" cy="9144000"/>
  <p:custDataLst>
    <p:tags r:id="rId5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userDrawn="1">
          <p15:clr>
            <a:srgbClr val="A4A3A4"/>
          </p15:clr>
        </p15:guide>
        <p15:guide id="2" pos="287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2E24FC"/>
    <a:srgbClr val="3A3A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052" autoAdjust="0"/>
    <p:restoredTop sz="0" autoAdjust="0"/>
  </p:normalViewPr>
  <p:slideViewPr>
    <p:cSldViewPr showGuides="1">
      <p:cViewPr>
        <p:scale>
          <a:sx n="110" d="100"/>
          <a:sy n="110" d="100"/>
        </p:scale>
        <p:origin x="-883" y="-101"/>
      </p:cViewPr>
      <p:guideLst>
        <p:guide orient="horz" pos="1620"/>
        <p:guide pos="2876"/>
      </p:guideLst>
    </p:cSldViewPr>
  </p:slideViewPr>
  <p:outlineViewPr>
    <p:cViewPr>
      <p:scale>
        <a:sx n="33" d="100"/>
        <a:sy n="33" d="100"/>
      </p:scale>
      <p:origin x="34" y="99317"/>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ags" Target="tags/tag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92E1D3-F534-4B3C-9EB2-6DCC39E34294}" type="datetimeFigureOut">
              <a:rPr lang="en-CA" smtClean="0"/>
              <a:t>2026-03-26</a:t>
            </a:fld>
            <a:endParaRPr lang="en-CA"/>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63F03A-D942-4AFF-81B7-D344BF8BA018}" type="slidenum">
              <a:rPr lang="en-CA" smtClean="0"/>
              <a:t>‹#›</a:t>
            </a:fld>
            <a:endParaRPr lang="en-CA"/>
          </a:p>
        </p:txBody>
      </p:sp>
    </p:spTree>
    <p:extLst>
      <p:ext uri="{BB962C8B-B14F-4D97-AF65-F5344CB8AC3E}">
        <p14:creationId xmlns:p14="http://schemas.microsoft.com/office/powerpoint/2010/main" val="2670738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0463F03A-D942-4AFF-81B7-D344BF8BA018}" type="slidenum">
              <a:rPr lang="en-CA" smtClean="0"/>
              <a:t>1</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gradFill rotWithShape="1">
          <a:gsLst>
            <a:gs pos="0">
              <a:srgbClr val="3E3E35"/>
            </a:gs>
            <a:gs pos="47501">
              <a:srgbClr val="70706A"/>
            </a:gs>
            <a:gs pos="58501">
              <a:srgbClr val="7C7C77"/>
            </a:gs>
            <a:gs pos="100000">
              <a:srgbClr val="3E3E35"/>
            </a:gs>
          </a:gsLst>
          <a:lin ang="3600000"/>
        </a:gradFill>
        <a:effectLst/>
      </p:bgPr>
    </p:bg>
    <p:spTree>
      <p:nvGrpSpPr>
        <p:cNvPr id="1" name=""/>
        <p:cNvGrpSpPr/>
        <p:nvPr/>
      </p:nvGrpSpPr>
      <p:grpSpPr>
        <a:xfrm>
          <a:off x="0" y="0"/>
          <a:ext cx="0" cy="0"/>
          <a:chOff x="0" y="0"/>
          <a:chExt cx="0" cy="0"/>
        </a:xfrm>
      </p:grpSpPr>
      <p:sp>
        <p:nvSpPr>
          <p:cNvPr id="4" name="Rectangle 9"/>
          <p:cNvSpPr/>
          <p:nvPr/>
        </p:nvSpPr>
        <p:spPr>
          <a:xfrm>
            <a:off x="0" y="1908572"/>
            <a:ext cx="9144000" cy="2441972"/>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5" name="Rectangle 6"/>
          <p:cNvSpPr/>
          <p:nvPr/>
        </p:nvSpPr>
        <p:spPr>
          <a:xfrm>
            <a:off x="0" y="2000250"/>
            <a:ext cx="9144000" cy="2055019"/>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7"/>
          <p:cNvSpPr/>
          <p:nvPr/>
        </p:nvSpPr>
        <p:spPr>
          <a:xfrm>
            <a:off x="0" y="4108848"/>
            <a:ext cx="9144000" cy="177403"/>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7" name="TextBox 6"/>
          <p:cNvSpPr txBox="1">
            <a:spLocks noChangeArrowheads="1"/>
          </p:cNvSpPr>
          <p:nvPr/>
        </p:nvSpPr>
        <p:spPr bwMode="auto">
          <a:xfrm>
            <a:off x="3148013" y="3195638"/>
            <a:ext cx="1219200" cy="584775"/>
          </a:xfrm>
          <a:prstGeom prst="rect">
            <a:avLst/>
          </a:prstGeom>
          <a:noFill/>
          <a:ln>
            <a:noFill/>
          </a:ln>
        </p:spPr>
        <p:txBody>
          <a:bodyP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r" fontAlgn="base">
              <a:spcBef>
                <a:spcPct val="0"/>
              </a:spcBef>
              <a:spcAft>
                <a:spcPct val="0"/>
              </a:spcAft>
              <a:defRPr/>
            </a:pPr>
            <a:r>
              <a:rPr lang="en-US" altLang="zh-CN" sz="3200">
                <a:solidFill>
                  <a:srgbClr val="F4680B"/>
                </a:solidFill>
                <a:latin typeface="Franklin Gothic Book" pitchFamily="34" charset="0"/>
                <a:sym typeface="Wingdings" panose="05000000000000000000" pitchFamily="2" charset="2"/>
              </a:rPr>
              <a:t></a:t>
            </a:r>
            <a:endParaRPr lang="en-US" altLang="zh-CN" sz="3200">
              <a:solidFill>
                <a:srgbClr val="F4680B"/>
              </a:solidFill>
              <a:latin typeface="Franklin Gothic Book" pitchFamily="34" charset="0"/>
            </a:endParaRPr>
          </a:p>
        </p:txBody>
      </p:sp>
      <p:sp>
        <p:nvSpPr>
          <p:cNvPr id="8" name="TextBox 7"/>
          <p:cNvSpPr txBox="1">
            <a:spLocks noChangeArrowheads="1"/>
          </p:cNvSpPr>
          <p:nvPr/>
        </p:nvSpPr>
        <p:spPr bwMode="auto">
          <a:xfrm>
            <a:off x="4819650" y="3195638"/>
            <a:ext cx="1219200" cy="584775"/>
          </a:xfrm>
          <a:prstGeom prst="rect">
            <a:avLst/>
          </a:prstGeom>
          <a:noFill/>
          <a:ln>
            <a:noFill/>
          </a:ln>
        </p:spPr>
        <p:txBody>
          <a:bodyP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fontAlgn="base">
              <a:spcBef>
                <a:spcPct val="0"/>
              </a:spcBef>
              <a:spcAft>
                <a:spcPct val="0"/>
              </a:spcAft>
              <a:defRPr/>
            </a:pPr>
            <a:r>
              <a:rPr lang="en-US" altLang="zh-CN" sz="3200">
                <a:solidFill>
                  <a:srgbClr val="F4680B"/>
                </a:solidFill>
                <a:latin typeface="Franklin Gothic Book" pitchFamily="34" charset="0"/>
                <a:sym typeface="Wingdings" panose="05000000000000000000" pitchFamily="2" charset="2"/>
              </a:rPr>
              <a:t></a:t>
            </a:r>
            <a:endParaRPr lang="en-US" altLang="zh-CN" sz="3200">
              <a:solidFill>
                <a:srgbClr val="F4680B"/>
              </a:solidFill>
              <a:latin typeface="Franklin Gothic Book" pitchFamily="34" charset="0"/>
            </a:endParaRPr>
          </a:p>
        </p:txBody>
      </p:sp>
      <p:pic>
        <p:nvPicPr>
          <p:cNvPr id="9" name="图片 15" descr="AGCF_Logo150透明背景1深色.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857625" y="589360"/>
            <a:ext cx="1143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228599" y="2114550"/>
            <a:ext cx="8686800" cy="1102519"/>
          </a:xfrm>
        </p:spPr>
        <p:txBody>
          <a:bodyPr anchor="b">
            <a:noAutofit/>
          </a:bodyPr>
          <a:lstStyle>
            <a:lvl1pPr>
              <a:defRPr sz="60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zh-CN" altLang="en-US" dirty="0"/>
              <a:t>单击此处编辑母版标题样式</a:t>
            </a:r>
            <a:endParaRPr lang="en-US" dirty="0"/>
          </a:p>
        </p:txBody>
      </p:sp>
      <p:sp>
        <p:nvSpPr>
          <p:cNvPr id="3" name="Subtitle 2"/>
          <p:cNvSpPr>
            <a:spLocks noGrp="1"/>
          </p:cNvSpPr>
          <p:nvPr>
            <p:ph type="subTitle" idx="1"/>
          </p:nvPr>
        </p:nvSpPr>
        <p:spPr>
          <a:xfrm>
            <a:off x="571499" y="3600450"/>
            <a:ext cx="8001000" cy="40005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11" name="灯片编号占位符 16"/>
          <p:cNvSpPr>
            <a:spLocks noGrp="1"/>
          </p:cNvSpPr>
          <p:nvPr>
            <p:ph type="sldNum" sz="quarter" idx="11"/>
          </p:nvPr>
        </p:nvSpPr>
        <p:spPr/>
        <p:txBody>
          <a:bodyPr/>
          <a:lstStyle>
            <a:lvl1pPr>
              <a:defRPr/>
            </a:lvl1pPr>
          </a:lstStyle>
          <a:p>
            <a:pPr>
              <a:defRPr/>
            </a:pPr>
            <a:fld id="{EF8B616E-460A-41C6-87F7-6E50302701E1}" type="slidenum">
              <a:rPr lang="en-US" altLang="zh-CN">
                <a:solidFill>
                  <a:srgbClr val="D7DAE1"/>
                </a:solidFill>
              </a:rPr>
              <a:t>‹#›</a:t>
            </a:fld>
            <a:endParaRPr lang="en-US" altLang="zh-CN">
              <a:solidFill>
                <a:srgbClr val="D7DAE1"/>
              </a:solidFill>
            </a:endParaRPr>
          </a:p>
        </p:txBody>
      </p:sp>
      <p:sp>
        <p:nvSpPr>
          <p:cNvPr id="12" name="页脚占位符 17"/>
          <p:cNvSpPr>
            <a:spLocks noGrp="1"/>
          </p:cNvSpPr>
          <p:nvPr>
            <p:ph type="ftr" sz="quarter" idx="12"/>
          </p:nvPr>
        </p:nvSpPr>
        <p:spPr/>
        <p:txBody>
          <a:bodyPr/>
          <a:lstStyle>
            <a:lvl1pPr>
              <a:defRPr/>
            </a:lvl1pPr>
          </a:lstStyle>
          <a:p>
            <a:pPr>
              <a:defRPr/>
            </a:pPr>
            <a:endParaRPr lang="en-US" altLang="zh-CN">
              <a:solidFill>
                <a:srgbClr val="D7DAE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lvl1pPr>
              <a:buFont typeface="Wingdings" panose="05000000000000000000" pitchFamily="2" charset="2"/>
              <a:buChar char="u"/>
              <a:defRPr/>
            </a:lvl1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4" name="Date Placeholder 3"/>
          <p:cNvSpPr>
            <a:spLocks noGrp="1"/>
          </p:cNvSpPr>
          <p:nvPr>
            <p:ph type="dt" sz="half" idx="10"/>
          </p:nvPr>
        </p:nvSpPr>
        <p:spPr>
          <a:xfrm>
            <a:off x="457200" y="4767263"/>
            <a:ext cx="2133600" cy="273844"/>
          </a:xfrm>
          <a:prstGeom prst="rect">
            <a:avLst/>
          </a:prstGeom>
        </p:spPr>
        <p:txBody>
          <a:bodyPr/>
          <a:lstStyle>
            <a:lvl1pPr>
              <a:defRPr/>
            </a:lvl1pPr>
          </a:lstStyle>
          <a:p>
            <a:pPr>
              <a:defRPr/>
            </a:pPr>
            <a:fld id="{D503C9B6-C6AA-4521-A0A0-771A4DD55D70}" type="datetime3">
              <a:rPr lang="zh-CN" altLang="en-US">
                <a:solidFill>
                  <a:srgbClr val="55554A"/>
                </a:solidFill>
              </a:rPr>
              <a:t>2026年3月26日星期四</a:t>
            </a:fld>
            <a:endParaRPr lang="en-US" altLang="zh-CN">
              <a:solidFill>
                <a:srgbClr val="55554A"/>
              </a:solidFill>
              <a:ea typeface="SimSun" panose="02010600030101010101" pitchFamily="2" charset="-122"/>
            </a:endParaRPr>
          </a:p>
        </p:txBody>
      </p:sp>
      <p:sp>
        <p:nvSpPr>
          <p:cNvPr id="5"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6" name="Slide Number Placeholder 5"/>
          <p:cNvSpPr>
            <a:spLocks noGrp="1"/>
          </p:cNvSpPr>
          <p:nvPr>
            <p:ph type="sldNum" sz="quarter" idx="12"/>
          </p:nvPr>
        </p:nvSpPr>
        <p:spPr/>
        <p:txBody>
          <a:bodyPr/>
          <a:lstStyle>
            <a:lvl1pPr>
              <a:defRPr/>
            </a:lvl1pPr>
          </a:lstStyle>
          <a:p>
            <a:pPr>
              <a:defRPr/>
            </a:pPr>
            <a:fld id="{30D7217B-BEEF-4D93-96E9-8118FF21A411}"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4" name="Rectangle 6"/>
          <p:cNvSpPr/>
          <p:nvPr/>
        </p:nvSpPr>
        <p:spPr>
          <a:xfrm rot="5400000">
            <a:off x="5448300" y="1552575"/>
            <a:ext cx="5143500" cy="2038350"/>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5" name="Rectangle 7"/>
          <p:cNvSpPr/>
          <p:nvPr/>
        </p:nvSpPr>
        <p:spPr>
          <a:xfrm rot="5400000">
            <a:off x="5525294" y="1713706"/>
            <a:ext cx="5143500" cy="1716088"/>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8"/>
          <p:cNvSpPr/>
          <p:nvPr/>
        </p:nvSpPr>
        <p:spPr>
          <a:xfrm rot="5400000">
            <a:off x="4538663" y="2497138"/>
            <a:ext cx="5143500" cy="149225"/>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pic>
        <p:nvPicPr>
          <p:cNvPr id="7" name="图片 13" descr="AGCF_Logo150透明背景1深色.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72376" y="160735"/>
            <a:ext cx="1000125" cy="750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7315200" y="1017974"/>
            <a:ext cx="1447800" cy="3576649"/>
          </a:xfrm>
        </p:spPr>
        <p:txBody>
          <a:bodyPr vert="eaVert" anchor="b"/>
          <a:lstStyle/>
          <a:p>
            <a:r>
              <a:rPr lang="zh-CN" altLang="en-US" dirty="0"/>
              <a:t>单击此处编辑母版标题样式</a:t>
            </a:r>
            <a:endParaRPr lang="en-US" dirty="0"/>
          </a:p>
        </p:txBody>
      </p:sp>
      <p:sp>
        <p:nvSpPr>
          <p:cNvPr id="3" name="Vertical Text Placeholder 2"/>
          <p:cNvSpPr>
            <a:spLocks noGrp="1"/>
          </p:cNvSpPr>
          <p:nvPr>
            <p:ph type="body" orient="vert" idx="1"/>
          </p:nvPr>
        </p:nvSpPr>
        <p:spPr>
          <a:xfrm>
            <a:off x="457200" y="205979"/>
            <a:ext cx="6353175" cy="4388644"/>
          </a:xfrm>
        </p:spPr>
        <p:txBody>
          <a:bodyPr vert="eaVert"/>
          <a:lstStyle>
            <a:lvl1pPr>
              <a:buFont typeface="Wingdings" panose="05000000000000000000" pitchFamily="2" charset="2"/>
              <a:buChar char="u"/>
              <a:defRPr/>
            </a:lvl1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8" name="Date Placeholder 3"/>
          <p:cNvSpPr>
            <a:spLocks noGrp="1"/>
          </p:cNvSpPr>
          <p:nvPr>
            <p:ph type="dt" sz="half" idx="10"/>
          </p:nvPr>
        </p:nvSpPr>
        <p:spPr>
          <a:xfrm>
            <a:off x="457200" y="4767263"/>
            <a:ext cx="2133600" cy="273844"/>
          </a:xfrm>
          <a:prstGeom prst="rect">
            <a:avLst/>
          </a:prstGeom>
        </p:spPr>
        <p:txBody>
          <a:bodyPr/>
          <a:lstStyle>
            <a:lvl1pPr>
              <a:defRPr/>
            </a:lvl1pPr>
          </a:lstStyle>
          <a:p>
            <a:pPr>
              <a:defRPr/>
            </a:pPr>
            <a:fld id="{777DEC54-6D4C-4162-B571-EF9EA81DC2C0}" type="datetime3">
              <a:rPr lang="zh-CN" altLang="en-US">
                <a:solidFill>
                  <a:srgbClr val="55554A"/>
                </a:solidFill>
              </a:rPr>
              <a:t>2026年3月26日星期四</a:t>
            </a:fld>
            <a:endParaRPr lang="en-US" altLang="zh-CN">
              <a:solidFill>
                <a:srgbClr val="55554A"/>
              </a:solidFill>
              <a:ea typeface="SimSun" panose="02010600030101010101" pitchFamily="2" charset="-122"/>
            </a:endParaRPr>
          </a:p>
        </p:txBody>
      </p:sp>
      <p:sp>
        <p:nvSpPr>
          <p:cNvPr id="9"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10" name="Slide Number Placeholder 5"/>
          <p:cNvSpPr>
            <a:spLocks noGrp="1"/>
          </p:cNvSpPr>
          <p:nvPr>
            <p:ph type="sldNum" sz="quarter" idx="12"/>
          </p:nvPr>
        </p:nvSpPr>
        <p:spPr>
          <a:xfrm>
            <a:off x="6096000" y="4767263"/>
            <a:ext cx="762000" cy="273844"/>
          </a:xfrm>
        </p:spPr>
        <p:txBody>
          <a:bodyPr/>
          <a:lstStyle>
            <a:lvl1pPr>
              <a:defRPr/>
            </a:lvl1pPr>
          </a:lstStyle>
          <a:p>
            <a:pPr>
              <a:defRPr/>
            </a:pPr>
            <a:fld id="{CF0CC54C-A312-4638-BB09-760122D3D7F7}" type="slidenum">
              <a:rPr lang="en-US" altLang="zh-CN">
                <a:solidFill>
                  <a:srgbClr val="55554A"/>
                </a:solidFill>
              </a:rPr>
              <a:t>‹#›</a:t>
            </a:fld>
            <a:endParaRPr lang="en-US" altLang="zh-CN">
              <a:solidFill>
                <a:srgbClr val="55554A"/>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lvl1pPr>
              <a:buFont typeface="Wingdings" panose="05000000000000000000" pitchFamily="2" charset="2"/>
              <a:buChar char="Ø"/>
              <a:defRPr/>
            </a:lvl1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6" name="Slide Number Placeholder 5"/>
          <p:cNvSpPr>
            <a:spLocks noGrp="1"/>
          </p:cNvSpPr>
          <p:nvPr>
            <p:ph type="sldNum" sz="quarter" idx="12"/>
          </p:nvPr>
        </p:nvSpPr>
        <p:spPr/>
        <p:txBody>
          <a:bodyPr/>
          <a:lstStyle>
            <a:lvl1pPr>
              <a:defRPr/>
            </a:lvl1pPr>
          </a:lstStyle>
          <a:p>
            <a:pPr>
              <a:defRPr/>
            </a:pPr>
            <a:fld id="{8A8D9E91-53C4-4B6F-B0E4-0BD86C09558B}"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gradFill rotWithShape="1">
          <a:gsLst>
            <a:gs pos="0">
              <a:srgbClr val="A0A3A8"/>
            </a:gs>
            <a:gs pos="47501">
              <a:srgbClr val="D0D3D9"/>
            </a:gs>
            <a:gs pos="58501">
              <a:srgbClr val="D2D5DA"/>
            </a:gs>
            <a:gs pos="100000">
              <a:srgbClr val="A0A3A8"/>
            </a:gs>
          </a:gsLst>
          <a:lin ang="3600000"/>
        </a:gradFill>
        <a:effectLst/>
      </p:bgPr>
    </p:bg>
    <p:spTree>
      <p:nvGrpSpPr>
        <p:cNvPr id="1" name=""/>
        <p:cNvGrpSpPr/>
        <p:nvPr/>
      </p:nvGrpSpPr>
      <p:grpSpPr>
        <a:xfrm>
          <a:off x="0" y="0"/>
          <a:ext cx="0" cy="0"/>
          <a:chOff x="0" y="0"/>
          <a:chExt cx="0" cy="0"/>
        </a:xfrm>
      </p:grpSpPr>
      <p:sp>
        <p:nvSpPr>
          <p:cNvPr id="4" name="Rectangle 6"/>
          <p:cNvSpPr/>
          <p:nvPr/>
        </p:nvSpPr>
        <p:spPr>
          <a:xfrm>
            <a:off x="0" y="1908572"/>
            <a:ext cx="9144000" cy="2441972"/>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5" name="Rectangle 7"/>
          <p:cNvSpPr/>
          <p:nvPr/>
        </p:nvSpPr>
        <p:spPr>
          <a:xfrm>
            <a:off x="0" y="2000250"/>
            <a:ext cx="9144000" cy="2055019"/>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8"/>
          <p:cNvSpPr/>
          <p:nvPr/>
        </p:nvSpPr>
        <p:spPr>
          <a:xfrm>
            <a:off x="0" y="4108848"/>
            <a:ext cx="9144000" cy="177403"/>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7" name="TextBox 6"/>
          <p:cNvSpPr txBox="1">
            <a:spLocks noChangeArrowheads="1"/>
          </p:cNvSpPr>
          <p:nvPr/>
        </p:nvSpPr>
        <p:spPr bwMode="auto">
          <a:xfrm>
            <a:off x="4819650" y="3195638"/>
            <a:ext cx="1219200" cy="584775"/>
          </a:xfrm>
          <a:prstGeom prst="rect">
            <a:avLst/>
          </a:prstGeom>
          <a:noFill/>
          <a:ln>
            <a:noFill/>
          </a:ln>
        </p:spPr>
        <p:txBody>
          <a:bodyP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fontAlgn="base">
              <a:spcBef>
                <a:spcPct val="0"/>
              </a:spcBef>
              <a:spcAft>
                <a:spcPct val="0"/>
              </a:spcAft>
              <a:defRPr/>
            </a:pPr>
            <a:r>
              <a:rPr lang="en-US" altLang="zh-CN" sz="3200">
                <a:solidFill>
                  <a:srgbClr val="FFFFFF"/>
                </a:solidFill>
                <a:latin typeface="Franklin Gothic Book" pitchFamily="34" charset="0"/>
                <a:sym typeface="Wingdings" panose="05000000000000000000" pitchFamily="2" charset="2"/>
              </a:rPr>
              <a:t></a:t>
            </a:r>
            <a:endParaRPr lang="en-US" altLang="zh-CN" sz="3200">
              <a:solidFill>
                <a:srgbClr val="FFFFFF"/>
              </a:solidFill>
              <a:latin typeface="Franklin Gothic Book" pitchFamily="34" charset="0"/>
            </a:endParaRPr>
          </a:p>
        </p:txBody>
      </p:sp>
      <p:sp>
        <p:nvSpPr>
          <p:cNvPr id="8" name="TextBox 7"/>
          <p:cNvSpPr txBox="1">
            <a:spLocks noChangeArrowheads="1"/>
          </p:cNvSpPr>
          <p:nvPr/>
        </p:nvSpPr>
        <p:spPr bwMode="auto">
          <a:xfrm>
            <a:off x="3148013" y="3195638"/>
            <a:ext cx="1219200" cy="584775"/>
          </a:xfrm>
          <a:prstGeom prst="rect">
            <a:avLst/>
          </a:prstGeom>
          <a:noFill/>
          <a:ln>
            <a:noFill/>
          </a:ln>
        </p:spPr>
        <p:txBody>
          <a:bodyP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r" fontAlgn="base">
              <a:spcBef>
                <a:spcPct val="0"/>
              </a:spcBef>
              <a:spcAft>
                <a:spcPct val="0"/>
              </a:spcAft>
              <a:defRPr/>
            </a:pPr>
            <a:r>
              <a:rPr lang="en-US" altLang="zh-CN" sz="3200">
                <a:solidFill>
                  <a:srgbClr val="FFFFFF"/>
                </a:solidFill>
                <a:latin typeface="Franklin Gothic Book" pitchFamily="34" charset="0"/>
                <a:sym typeface="Wingdings" panose="05000000000000000000" pitchFamily="2" charset="2"/>
              </a:rPr>
              <a:t></a:t>
            </a:r>
            <a:endParaRPr lang="en-US" altLang="zh-CN" sz="3200">
              <a:solidFill>
                <a:srgbClr val="FFFFFF"/>
              </a:solidFill>
              <a:latin typeface="Franklin Gothic Book" pitchFamily="34" charset="0"/>
            </a:endParaRPr>
          </a:p>
        </p:txBody>
      </p:sp>
      <p:pic>
        <p:nvPicPr>
          <p:cNvPr id="9" name="图片 15" descr="AGCF_Logo150透明背景1深色.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29063" y="589360"/>
            <a:ext cx="1143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28599" y="2114550"/>
            <a:ext cx="8686800" cy="1097280"/>
          </a:xfrm>
        </p:spPr>
        <p:txBody>
          <a:bodyPr anchor="b">
            <a:noAutofit/>
          </a:bodyPr>
          <a:lstStyle>
            <a:lvl1pPr algn="ctr">
              <a:defRPr sz="6000" b="0" cap="none" baseline="0"/>
            </a:lvl1pPr>
          </a:lstStyle>
          <a:p>
            <a:r>
              <a:rPr lang="zh-CN" altLang="en-US" dirty="0"/>
              <a:t>单击此处编辑母版标题样式</a:t>
            </a:r>
            <a:endParaRPr lang="en-US" dirty="0"/>
          </a:p>
        </p:txBody>
      </p:sp>
      <p:sp>
        <p:nvSpPr>
          <p:cNvPr id="3" name="Text Placeholder 2"/>
          <p:cNvSpPr>
            <a:spLocks noGrp="1"/>
          </p:cNvSpPr>
          <p:nvPr>
            <p:ph type="body" idx="1"/>
          </p:nvPr>
        </p:nvSpPr>
        <p:spPr>
          <a:xfrm>
            <a:off x="571499" y="3600450"/>
            <a:ext cx="8001000" cy="41148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11" name="Footer Placeholder 4"/>
          <p:cNvSpPr>
            <a:spLocks noGrp="1"/>
          </p:cNvSpPr>
          <p:nvPr>
            <p:ph type="ftr" sz="quarter" idx="11"/>
          </p:nvPr>
        </p:nvSpPr>
        <p:spPr>
          <a:xfrm>
            <a:off x="5791200" y="4767263"/>
            <a:ext cx="2895600" cy="273844"/>
          </a:xfrm>
        </p:spPr>
        <p:txBody>
          <a:bodyPr/>
          <a:lstStyle>
            <a:lvl1pPr>
              <a:defRPr/>
            </a:lvl1pPr>
          </a:lstStyle>
          <a:p>
            <a:pPr>
              <a:defRPr/>
            </a:pPr>
            <a:endParaRPr lang="en-US" altLang="zh-CN">
              <a:solidFill>
                <a:srgbClr val="55554A"/>
              </a:solidFill>
            </a:endParaRPr>
          </a:p>
        </p:txBody>
      </p:sp>
      <p:sp>
        <p:nvSpPr>
          <p:cNvPr id="12" name="Slide Number Placeholder 5"/>
          <p:cNvSpPr>
            <a:spLocks noGrp="1"/>
          </p:cNvSpPr>
          <p:nvPr>
            <p:ph type="sldNum" sz="quarter" idx="12"/>
          </p:nvPr>
        </p:nvSpPr>
        <p:spPr>
          <a:xfrm>
            <a:off x="3959226" y="3292079"/>
            <a:ext cx="1216025" cy="273844"/>
          </a:xfrm>
        </p:spPr>
        <p:txBody>
          <a:bodyPr/>
          <a:lstStyle>
            <a:lvl1pPr algn="ctr">
              <a:defRPr sz="2400">
                <a:solidFill>
                  <a:srgbClr val="FFFFFF"/>
                </a:solidFill>
              </a:defRPr>
            </a:lvl1pPr>
          </a:lstStyle>
          <a:p>
            <a:pPr>
              <a:defRPr/>
            </a:pPr>
            <a:fld id="{580BDE66-8CD0-46E0-ADFF-C185EFD091FA}" type="slidenum">
              <a:rPr lang="en-US" altLang="zh-CN"/>
              <a:t>‹#›</a:t>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57200" y="1200151"/>
            <a:ext cx="4038600" cy="3394472"/>
          </a:xfrm>
        </p:spPr>
        <p:txBody>
          <a:bodyPr/>
          <a:lstStyle>
            <a:lvl1pPr>
              <a:buFont typeface="Wingdings" panose="05000000000000000000" pitchFamily="2" charset="2"/>
              <a:buChar char="Ø"/>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4" name="Content Placeholder 3"/>
          <p:cNvSpPr>
            <a:spLocks noGrp="1"/>
          </p:cNvSpPr>
          <p:nvPr>
            <p:ph sz="half" idx="2"/>
          </p:nvPr>
        </p:nvSpPr>
        <p:spPr>
          <a:xfrm>
            <a:off x="4648200" y="1200151"/>
            <a:ext cx="4038600" cy="3394472"/>
          </a:xfrm>
        </p:spPr>
        <p:txBody>
          <a:bodyPr/>
          <a:lstStyle>
            <a:lvl1pPr>
              <a:buFont typeface="Wingdings" panose="05000000000000000000" pitchFamily="2" charset="2"/>
              <a:buChar char="Ø"/>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7" name="Slide Number Placeholder 5"/>
          <p:cNvSpPr>
            <a:spLocks noGrp="1"/>
          </p:cNvSpPr>
          <p:nvPr>
            <p:ph type="sldNum" sz="quarter" idx="12"/>
          </p:nvPr>
        </p:nvSpPr>
        <p:spPr/>
        <p:txBody>
          <a:bodyPr/>
          <a:lstStyle>
            <a:lvl1pPr>
              <a:defRPr/>
            </a:lvl1pPr>
          </a:lstStyle>
          <a:p>
            <a:pPr>
              <a:defRPr/>
            </a:pPr>
            <a:fld id="{6883115C-8B76-4425-A764-DE1DC9E9066A}"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457200" y="1631156"/>
            <a:ext cx="4040188" cy="2963466"/>
          </a:xfrm>
        </p:spPr>
        <p:txBody>
          <a:bodyPr/>
          <a:lstStyle>
            <a:lvl1pPr>
              <a:buFont typeface="Wingdings" panose="05000000000000000000" pitchFamily="2" charset="2"/>
              <a:buChar char="Ø"/>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5" name="Text Placeholder 4"/>
          <p:cNvSpPr>
            <a:spLocks noGrp="1"/>
          </p:cNvSpPr>
          <p:nvPr>
            <p:ph type="body" sz="quarter" idx="3"/>
          </p:nvPr>
        </p:nvSpPr>
        <p:spPr>
          <a:xfrm>
            <a:off x="4645026" y="1151335"/>
            <a:ext cx="4041775" cy="47982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45026" y="1631156"/>
            <a:ext cx="4041775" cy="2963466"/>
          </a:xfrm>
        </p:spPr>
        <p:txBody>
          <a:bodyPr/>
          <a:lstStyle>
            <a:lvl1pPr>
              <a:buFont typeface="Wingdings" panose="05000000000000000000" pitchFamily="2" charset="2"/>
              <a:buChar char="Ø"/>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9" name="Slide Number Placeholder 5"/>
          <p:cNvSpPr>
            <a:spLocks noGrp="1"/>
          </p:cNvSpPr>
          <p:nvPr>
            <p:ph type="sldNum" sz="quarter" idx="12"/>
          </p:nvPr>
        </p:nvSpPr>
        <p:spPr/>
        <p:txBody>
          <a:bodyPr/>
          <a:lstStyle>
            <a:lvl1pPr>
              <a:defRPr/>
            </a:lvl1pPr>
          </a:lstStyle>
          <a:p>
            <a:pPr>
              <a:defRPr/>
            </a:pPr>
            <a:fld id="{87F756FA-624A-4BC6-BA19-F78C9CA25CD7}"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3"/>
          <p:cNvSpPr>
            <a:spLocks noGrp="1"/>
          </p:cNvSpPr>
          <p:nvPr>
            <p:ph type="dt" sz="half" idx="10"/>
          </p:nvPr>
        </p:nvSpPr>
        <p:spPr>
          <a:xfrm>
            <a:off x="457200" y="4767263"/>
            <a:ext cx="2133600" cy="273844"/>
          </a:xfrm>
          <a:prstGeom prst="rect">
            <a:avLst/>
          </a:prstGeom>
        </p:spPr>
        <p:txBody>
          <a:bodyPr/>
          <a:lstStyle>
            <a:lvl1pPr>
              <a:defRPr/>
            </a:lvl1pPr>
          </a:lstStyle>
          <a:p>
            <a:pPr>
              <a:defRPr/>
            </a:pPr>
            <a:fld id="{9A400439-0681-4786-9A87-1A0F99C608BC}" type="datetime3">
              <a:rPr lang="zh-CN" altLang="en-US">
                <a:solidFill>
                  <a:srgbClr val="55554A"/>
                </a:solidFill>
              </a:rPr>
              <a:t>2026年3月26日星期四</a:t>
            </a:fld>
            <a:endParaRPr lang="en-US" altLang="zh-CN">
              <a:solidFill>
                <a:srgbClr val="55554A"/>
              </a:solidFill>
              <a:ea typeface="SimSun" panose="02010600030101010101" pitchFamily="2" charset="-122"/>
            </a:endParaRPr>
          </a:p>
        </p:txBody>
      </p:sp>
      <p:sp>
        <p:nvSpPr>
          <p:cNvPr id="4"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5" name="Slide Number Placeholder 5"/>
          <p:cNvSpPr>
            <a:spLocks noGrp="1"/>
          </p:cNvSpPr>
          <p:nvPr>
            <p:ph type="sldNum" sz="quarter" idx="12"/>
          </p:nvPr>
        </p:nvSpPr>
        <p:spPr/>
        <p:txBody>
          <a:bodyPr/>
          <a:lstStyle>
            <a:lvl1pPr>
              <a:defRPr/>
            </a:lvl1pPr>
          </a:lstStyle>
          <a:p>
            <a:pPr>
              <a:defRPr/>
            </a:pPr>
            <a:fld id="{F6CCCA31-49B0-44F7-9023-A88C74DD4F0E}"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lvl1pPr>
              <a:defRPr/>
            </a:lvl1pPr>
          </a:lstStyle>
          <a:p>
            <a:pPr>
              <a:defRPr/>
            </a:pPr>
            <a:fld id="{D6BE55F9-20D3-466A-BBB9-7B310D7DB210}" type="datetime3">
              <a:rPr lang="zh-CN" altLang="en-US">
                <a:solidFill>
                  <a:srgbClr val="55554A"/>
                </a:solidFill>
              </a:rPr>
              <a:t>2026年3月26日星期四</a:t>
            </a:fld>
            <a:endParaRPr lang="en-US" altLang="zh-CN">
              <a:solidFill>
                <a:srgbClr val="55554A"/>
              </a:solidFill>
              <a:ea typeface="SimSun" panose="02010600030101010101" pitchFamily="2" charset="-122"/>
            </a:endParaRPr>
          </a:p>
        </p:txBody>
      </p:sp>
      <p:sp>
        <p:nvSpPr>
          <p:cNvPr id="3" name="Footer Placeholder 2"/>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4" name="Slide Number Placeholder 3"/>
          <p:cNvSpPr>
            <a:spLocks noGrp="1"/>
          </p:cNvSpPr>
          <p:nvPr>
            <p:ph type="sldNum" sz="quarter" idx="12"/>
          </p:nvPr>
        </p:nvSpPr>
        <p:spPr/>
        <p:txBody>
          <a:bodyPr/>
          <a:lstStyle>
            <a:lvl1pPr>
              <a:defRPr/>
            </a:lvl1pPr>
          </a:lstStyle>
          <a:p>
            <a:pPr>
              <a:defRPr/>
            </a:pPr>
            <a:fld id="{C5F8D41C-FEAD-4965-943D-A84FF7E6F7A7}"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5" name="Rectangle 7"/>
          <p:cNvSpPr/>
          <p:nvPr/>
        </p:nvSpPr>
        <p:spPr>
          <a:xfrm>
            <a:off x="6172200" y="121444"/>
            <a:ext cx="2971800" cy="86439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8"/>
          <p:cNvSpPr/>
          <p:nvPr/>
        </p:nvSpPr>
        <p:spPr>
          <a:xfrm>
            <a:off x="6145213" y="100013"/>
            <a:ext cx="76200" cy="91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7" name="Rectangle 10"/>
          <p:cNvSpPr/>
          <p:nvPr/>
        </p:nvSpPr>
        <p:spPr>
          <a:xfrm>
            <a:off x="6145213" y="100013"/>
            <a:ext cx="76200" cy="91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2" name="Title 1"/>
          <p:cNvSpPr>
            <a:spLocks noGrp="1"/>
          </p:cNvSpPr>
          <p:nvPr>
            <p:ph type="title"/>
          </p:nvPr>
        </p:nvSpPr>
        <p:spPr>
          <a:xfrm>
            <a:off x="457200" y="204787"/>
            <a:ext cx="5638800" cy="709613"/>
          </a:xfrm>
        </p:spPr>
        <p:txBody>
          <a:bodyPr>
            <a:noAutofit/>
          </a:bodyPr>
          <a:lstStyle>
            <a:lvl1pPr algn="l">
              <a:defRPr sz="4000" b="0"/>
            </a:lvl1pPr>
          </a:lstStyle>
          <a:p>
            <a:r>
              <a:rPr lang="zh-CN" altLang="en-US"/>
              <a:t>单击此处编辑母版标题样式</a:t>
            </a:r>
            <a:endParaRPr lang="en-US" dirty="0"/>
          </a:p>
        </p:txBody>
      </p:sp>
      <p:sp>
        <p:nvSpPr>
          <p:cNvPr id="3" name="Content Placeholder 2"/>
          <p:cNvSpPr>
            <a:spLocks noGrp="1"/>
          </p:cNvSpPr>
          <p:nvPr>
            <p:ph idx="1"/>
          </p:nvPr>
        </p:nvSpPr>
        <p:spPr>
          <a:xfrm>
            <a:off x="438912" y="1289304"/>
            <a:ext cx="8247888" cy="3401568"/>
          </a:xfrm>
        </p:spPr>
        <p:txBody>
          <a:bodyPr/>
          <a:lstStyle>
            <a:lvl1pPr>
              <a:buFont typeface="Wingdings" panose="05000000000000000000" pitchFamily="2" charset="2"/>
              <a:buChar char="Ø"/>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4" name="Text Placeholder 3"/>
          <p:cNvSpPr>
            <a:spLocks noGrp="1"/>
          </p:cNvSpPr>
          <p:nvPr>
            <p:ph type="body" sz="half" idx="2"/>
          </p:nvPr>
        </p:nvSpPr>
        <p:spPr>
          <a:xfrm>
            <a:off x="6248400" y="205740"/>
            <a:ext cx="2743200" cy="70866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8" name="Date Placeholder 4"/>
          <p:cNvSpPr>
            <a:spLocks noGrp="1"/>
          </p:cNvSpPr>
          <p:nvPr>
            <p:ph type="dt" sz="half" idx="10"/>
          </p:nvPr>
        </p:nvSpPr>
        <p:spPr>
          <a:xfrm>
            <a:off x="457200" y="4767263"/>
            <a:ext cx="2133600" cy="273844"/>
          </a:xfrm>
          <a:prstGeom prst="rect">
            <a:avLst/>
          </a:prstGeom>
        </p:spPr>
        <p:txBody>
          <a:bodyPr/>
          <a:lstStyle>
            <a:lvl1pPr>
              <a:defRPr/>
            </a:lvl1pPr>
          </a:lstStyle>
          <a:p>
            <a:pPr>
              <a:defRPr/>
            </a:pPr>
            <a:fld id="{708C2A40-33CF-4A79-933F-B5FC3BC9902B}" type="datetime3">
              <a:rPr lang="zh-CN" altLang="en-US">
                <a:solidFill>
                  <a:srgbClr val="55554A"/>
                </a:solidFill>
              </a:rPr>
              <a:t>2026年3月26日星期四</a:t>
            </a:fld>
            <a:endParaRPr lang="en-US" altLang="zh-CN">
              <a:solidFill>
                <a:srgbClr val="55554A"/>
              </a:solidFill>
              <a:ea typeface="SimSun" panose="02010600030101010101" pitchFamily="2" charset="-122"/>
            </a:endParaRPr>
          </a:p>
        </p:txBody>
      </p:sp>
      <p:sp>
        <p:nvSpPr>
          <p:cNvPr id="9" name="Footer Placeholder 5"/>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10" name="Slide Number Placeholder 6"/>
          <p:cNvSpPr>
            <a:spLocks noGrp="1"/>
          </p:cNvSpPr>
          <p:nvPr>
            <p:ph type="sldNum" sz="quarter" idx="12"/>
          </p:nvPr>
        </p:nvSpPr>
        <p:spPr/>
        <p:txBody>
          <a:bodyPr/>
          <a:lstStyle>
            <a:lvl1pPr>
              <a:defRPr/>
            </a:lvl1pPr>
          </a:lstStyle>
          <a:p>
            <a:pPr>
              <a:defRPr/>
            </a:pPr>
            <a:fld id="{E4CAAFEF-CB30-4EEE-AA69-1F602477EFAF}"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5" name="Rectangle 7"/>
          <p:cNvSpPr/>
          <p:nvPr/>
        </p:nvSpPr>
        <p:spPr>
          <a:xfrm>
            <a:off x="6172200" y="121444"/>
            <a:ext cx="2971800" cy="86439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8"/>
          <p:cNvSpPr/>
          <p:nvPr/>
        </p:nvSpPr>
        <p:spPr>
          <a:xfrm>
            <a:off x="6145213" y="100013"/>
            <a:ext cx="76200" cy="91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7" name="Rectangle 10"/>
          <p:cNvSpPr/>
          <p:nvPr/>
        </p:nvSpPr>
        <p:spPr>
          <a:xfrm>
            <a:off x="6145213" y="100013"/>
            <a:ext cx="76200" cy="91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3" name="Picture Placeholder 2"/>
          <p:cNvSpPr>
            <a:spLocks noGrp="1"/>
          </p:cNvSpPr>
          <p:nvPr>
            <p:ph type="pic" idx="1"/>
          </p:nvPr>
        </p:nvSpPr>
        <p:spPr>
          <a:xfrm>
            <a:off x="436880" y="1287780"/>
            <a:ext cx="8249920" cy="3398520"/>
          </a:xfrm>
          <a:solidFill>
            <a:schemeClr val="bg2">
              <a:lumMod val="60000"/>
              <a:lumOff val="40000"/>
            </a:schemeClr>
          </a:solidFill>
          <a:effectLst>
            <a:outerShdw blurRad="76200" dist="38100" dir="3600000" algn="ctr" rotWithShape="0">
              <a:srgbClr val="000000">
                <a:alpha val="50000"/>
              </a:srgb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endParaRPr lang="en-US" noProof="0" dirty="0"/>
          </a:p>
        </p:txBody>
      </p:sp>
      <p:sp>
        <p:nvSpPr>
          <p:cNvPr id="2" name="Title 1"/>
          <p:cNvSpPr>
            <a:spLocks noGrp="1"/>
          </p:cNvSpPr>
          <p:nvPr>
            <p:ph type="title"/>
          </p:nvPr>
        </p:nvSpPr>
        <p:spPr>
          <a:xfrm>
            <a:off x="381000" y="171450"/>
            <a:ext cx="5638800" cy="754380"/>
          </a:xfrm>
        </p:spPr>
        <p:txBody>
          <a:bodyPr>
            <a:noAutofit/>
          </a:bodyPr>
          <a:lstStyle>
            <a:lvl1pPr algn="l">
              <a:defRPr sz="4000" b="0"/>
            </a:lvl1pPr>
          </a:lstStyle>
          <a:p>
            <a:r>
              <a:rPr lang="zh-CN" altLang="en-US"/>
              <a:t>单击此处编辑母版标题样式</a:t>
            </a:r>
            <a:endParaRPr lang="en-US" dirty="0"/>
          </a:p>
        </p:txBody>
      </p:sp>
      <p:sp>
        <p:nvSpPr>
          <p:cNvPr id="4" name="Text Placeholder 3"/>
          <p:cNvSpPr>
            <a:spLocks noGrp="1"/>
          </p:cNvSpPr>
          <p:nvPr>
            <p:ph type="body" sz="half" idx="2"/>
          </p:nvPr>
        </p:nvSpPr>
        <p:spPr>
          <a:xfrm>
            <a:off x="6248400" y="171450"/>
            <a:ext cx="2819400" cy="7543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8" name="Date Placeholder 4"/>
          <p:cNvSpPr>
            <a:spLocks noGrp="1"/>
          </p:cNvSpPr>
          <p:nvPr>
            <p:ph type="dt" sz="half" idx="10"/>
          </p:nvPr>
        </p:nvSpPr>
        <p:spPr>
          <a:xfrm>
            <a:off x="457200" y="4767263"/>
            <a:ext cx="2133600" cy="273844"/>
          </a:xfrm>
          <a:prstGeom prst="rect">
            <a:avLst/>
          </a:prstGeom>
        </p:spPr>
        <p:txBody>
          <a:bodyPr/>
          <a:lstStyle>
            <a:lvl1pPr>
              <a:defRPr/>
            </a:lvl1pPr>
          </a:lstStyle>
          <a:p>
            <a:pPr>
              <a:defRPr/>
            </a:pPr>
            <a:fld id="{380AA213-04D5-49A6-A31A-AFB86F89DD35}" type="datetime3">
              <a:rPr lang="zh-CN" altLang="en-US">
                <a:solidFill>
                  <a:srgbClr val="55554A"/>
                </a:solidFill>
              </a:rPr>
              <a:t>2026年3月26日星期四</a:t>
            </a:fld>
            <a:endParaRPr lang="en-US" altLang="zh-CN">
              <a:solidFill>
                <a:srgbClr val="55554A"/>
              </a:solidFill>
              <a:ea typeface="SimSun" panose="02010600030101010101" pitchFamily="2" charset="-122"/>
            </a:endParaRPr>
          </a:p>
        </p:txBody>
      </p:sp>
      <p:sp>
        <p:nvSpPr>
          <p:cNvPr id="9" name="Footer Placeholder 5"/>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10" name="Slide Number Placeholder 6"/>
          <p:cNvSpPr>
            <a:spLocks noGrp="1"/>
          </p:cNvSpPr>
          <p:nvPr>
            <p:ph type="sldNum" sz="quarter" idx="12"/>
          </p:nvPr>
        </p:nvSpPr>
        <p:spPr/>
        <p:txBody>
          <a:bodyPr/>
          <a:lstStyle>
            <a:lvl1pPr>
              <a:defRPr/>
            </a:lvl1pPr>
          </a:lstStyle>
          <a:p>
            <a:pPr>
              <a:defRPr/>
            </a:pPr>
            <a:fld id="{BE55078A-61A4-41A6-96D6-3B4F0DB86023}"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75010"/>
            <a:ext cx="9144000" cy="1090613"/>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8" name="Rectangle 7"/>
          <p:cNvSpPr/>
          <p:nvPr/>
        </p:nvSpPr>
        <p:spPr>
          <a:xfrm>
            <a:off x="0" y="126207"/>
            <a:ext cx="9144000" cy="86558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2" name="Title Placeholder 1"/>
          <p:cNvSpPr>
            <a:spLocks noGrp="1"/>
          </p:cNvSpPr>
          <p:nvPr>
            <p:ph type="title"/>
          </p:nvPr>
        </p:nvSpPr>
        <p:spPr>
          <a:xfrm>
            <a:off x="457200" y="136922"/>
            <a:ext cx="7329488" cy="833438"/>
          </a:xfrm>
          <a:prstGeom prst="rect">
            <a:avLst/>
          </a:prstGeom>
        </p:spPr>
        <p:txBody>
          <a:bodyPr vert="horz" wrap="square" lIns="91440" tIns="45720" rIns="91440" bIns="45720" numCol="1" anchor="ctr" anchorCtr="0" compatLnSpc="1">
            <a:normAutofit/>
          </a:bodyPr>
          <a:lstStyle/>
          <a:p>
            <a:pPr lvl="0"/>
            <a:r>
              <a:rPr lang="zh-CN" altLang="en-US"/>
              <a:t>单击此处编辑母版标题样式</a:t>
            </a:r>
            <a:endParaRPr lang="en-US" altLang="en-US"/>
          </a:p>
        </p:txBody>
      </p:sp>
      <p:sp>
        <p:nvSpPr>
          <p:cNvPr id="1029"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Footer Placeholder 4"/>
          <p:cNvSpPr>
            <a:spLocks noGrp="1"/>
          </p:cNvSpPr>
          <p:nvPr>
            <p:ph type="ftr" sz="quarter" idx="3"/>
          </p:nvPr>
        </p:nvSpPr>
        <p:spPr>
          <a:xfrm>
            <a:off x="3124200" y="4767263"/>
            <a:ext cx="2895600" cy="273844"/>
          </a:xfrm>
          <a:prstGeom prst="rect">
            <a:avLst/>
          </a:prstGeom>
        </p:spPr>
        <p:txBody>
          <a:bodyPr vert="horz" wrap="square" lIns="91440" tIns="45720" rIns="91440" bIns="45720" numCol="1" anchor="ctr" anchorCtr="0" compatLnSpc="1"/>
          <a:lstStyle>
            <a:lvl1pPr algn="ctr" eaLnBrk="1" hangingPunct="1">
              <a:defRPr sz="1200">
                <a:solidFill>
                  <a:schemeClr val="tx2"/>
                </a:solidFill>
                <a:latin typeface="Franklin Gothic Book"/>
              </a:defRPr>
            </a:lvl1pPr>
          </a:lstStyle>
          <a:p>
            <a:pPr fontAlgn="base">
              <a:spcBef>
                <a:spcPct val="0"/>
              </a:spcBef>
              <a:spcAft>
                <a:spcPct val="0"/>
              </a:spcAft>
              <a:defRPr/>
            </a:pPr>
            <a:endParaRPr lang="en-US" altLang="zh-CN">
              <a:solidFill>
                <a:srgbClr val="55554A"/>
              </a:solidFill>
              <a:ea typeface="SimSun" panose="02010600030101010101" pitchFamily="2" charset="-122"/>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wrap="square" lIns="91440" tIns="45720" rIns="91440" bIns="45720" numCol="1" anchor="ctr" anchorCtr="0" compatLnSpc="1"/>
          <a:lstStyle>
            <a:lvl1pPr algn="r" eaLnBrk="1" hangingPunct="1">
              <a:defRPr sz="1200">
                <a:solidFill>
                  <a:schemeClr val="tx2"/>
                </a:solidFill>
                <a:latin typeface="Franklin Gothic Book" pitchFamily="34" charset="0"/>
              </a:defRPr>
            </a:lvl1pPr>
          </a:lstStyle>
          <a:p>
            <a:pPr fontAlgn="base">
              <a:spcBef>
                <a:spcPct val="0"/>
              </a:spcBef>
              <a:spcAft>
                <a:spcPct val="0"/>
              </a:spcAft>
              <a:defRPr/>
            </a:pPr>
            <a:fld id="{B007E9B1-5DFC-408D-AEC5-D380FDDEAA58}" type="slidenum">
              <a:rPr lang="en-US" altLang="zh-CN">
                <a:solidFill>
                  <a:srgbClr val="55554A"/>
                </a:solidFill>
                <a:ea typeface="SimSun" panose="02010600030101010101" pitchFamily="2" charset="-122"/>
              </a:rPr>
              <a:t>‹#›</a:t>
            </a:fld>
            <a:endParaRPr lang="en-US" altLang="zh-CN">
              <a:solidFill>
                <a:srgbClr val="55554A"/>
              </a:solidFill>
              <a:ea typeface="SimSun" panose="02010600030101010101" pitchFamily="2" charset="-122"/>
            </a:endParaRPr>
          </a:p>
        </p:txBody>
      </p:sp>
      <p:sp>
        <p:nvSpPr>
          <p:cNvPr id="9" name="Rectangle 8"/>
          <p:cNvSpPr/>
          <p:nvPr/>
        </p:nvSpPr>
        <p:spPr>
          <a:xfrm>
            <a:off x="0" y="1026319"/>
            <a:ext cx="9144000" cy="111919"/>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pic>
        <p:nvPicPr>
          <p:cNvPr id="1034" name="图片 9" descr="AGCF_Logo150透明背景.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7858126" y="214313"/>
            <a:ext cx="881063" cy="660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rtl="0" eaLnBrk="0" fontAlgn="base" hangingPunct="0">
        <a:spcBef>
          <a:spcPct val="0"/>
        </a:spcBef>
        <a:spcAft>
          <a:spcPct val="0"/>
        </a:spcAft>
        <a:defRPr sz="4400" kern="1200">
          <a:ln w="13970" cmpd="sng">
            <a:solidFill>
              <a:srgbClr val="FFFFFF"/>
            </a:solidFill>
            <a:prstDash val="solid"/>
          </a:ln>
          <a:solidFill>
            <a:srgbClr val="FFFFFF"/>
          </a:solidFill>
          <a:effectLst>
            <a:outerShdw blurRad="63500" dir="3600000" algn="tl" rotWithShape="0">
              <a:srgbClr val="000000">
                <a:alpha val="70000"/>
              </a:srgbClr>
            </a:outerShdw>
          </a:effectLst>
          <a:latin typeface="Arial" panose="020B0604020202020204" pitchFamily="34" charset="0"/>
          <a:ea typeface="+mn-ea"/>
          <a:cs typeface="+mj-cs"/>
        </a:defRPr>
      </a:lvl1pPr>
      <a:lvl2pPr algn="ctr" rtl="0" eaLnBrk="0" fontAlgn="base" hangingPunct="0">
        <a:spcBef>
          <a:spcPct val="0"/>
        </a:spcBef>
        <a:spcAft>
          <a:spcPct val="0"/>
        </a:spcAft>
        <a:defRPr sz="4400">
          <a:solidFill>
            <a:srgbClr val="FFFFFF"/>
          </a:solidFill>
          <a:latin typeface="Arial" panose="020B0604020202020204" pitchFamily="34" charset="0"/>
        </a:defRPr>
      </a:lvl2pPr>
      <a:lvl3pPr algn="ctr" rtl="0" eaLnBrk="0" fontAlgn="base" hangingPunct="0">
        <a:spcBef>
          <a:spcPct val="0"/>
        </a:spcBef>
        <a:spcAft>
          <a:spcPct val="0"/>
        </a:spcAft>
        <a:defRPr sz="4400">
          <a:solidFill>
            <a:srgbClr val="FFFFFF"/>
          </a:solidFill>
          <a:latin typeface="Arial" panose="020B0604020202020204" pitchFamily="34" charset="0"/>
        </a:defRPr>
      </a:lvl3pPr>
      <a:lvl4pPr algn="ctr" rtl="0" eaLnBrk="0" fontAlgn="base" hangingPunct="0">
        <a:spcBef>
          <a:spcPct val="0"/>
        </a:spcBef>
        <a:spcAft>
          <a:spcPct val="0"/>
        </a:spcAft>
        <a:defRPr sz="4400">
          <a:solidFill>
            <a:srgbClr val="FFFFFF"/>
          </a:solidFill>
          <a:latin typeface="Arial" panose="020B0604020202020204" pitchFamily="34" charset="0"/>
        </a:defRPr>
      </a:lvl4pPr>
      <a:lvl5pPr algn="ctr" rtl="0" eaLnBrk="0" fontAlgn="base" hangingPunct="0">
        <a:spcBef>
          <a:spcPct val="0"/>
        </a:spcBef>
        <a:spcAft>
          <a:spcPct val="0"/>
        </a:spcAft>
        <a:defRPr sz="4400">
          <a:solidFill>
            <a:srgbClr val="FFFFFF"/>
          </a:solidFill>
          <a:latin typeface="Arial" panose="020B0604020202020204" pitchFamily="34" charset="0"/>
        </a:defRPr>
      </a:lvl5pPr>
      <a:lvl6pPr marL="457200" algn="ctr" rtl="0" fontAlgn="base">
        <a:spcBef>
          <a:spcPct val="0"/>
        </a:spcBef>
        <a:spcAft>
          <a:spcPct val="0"/>
        </a:spcAft>
        <a:defRPr sz="4400">
          <a:solidFill>
            <a:srgbClr val="FFFFFF"/>
          </a:solidFill>
          <a:latin typeface="Arial" panose="020B0604020202020204" pitchFamily="34" charset="0"/>
        </a:defRPr>
      </a:lvl6pPr>
      <a:lvl7pPr marL="914400" algn="ctr" rtl="0" fontAlgn="base">
        <a:spcBef>
          <a:spcPct val="0"/>
        </a:spcBef>
        <a:spcAft>
          <a:spcPct val="0"/>
        </a:spcAft>
        <a:defRPr sz="4400">
          <a:solidFill>
            <a:srgbClr val="FFFFFF"/>
          </a:solidFill>
          <a:latin typeface="Arial" panose="020B0604020202020204" pitchFamily="34" charset="0"/>
        </a:defRPr>
      </a:lvl7pPr>
      <a:lvl8pPr marL="1371600" algn="ctr" rtl="0" fontAlgn="base">
        <a:spcBef>
          <a:spcPct val="0"/>
        </a:spcBef>
        <a:spcAft>
          <a:spcPct val="0"/>
        </a:spcAft>
        <a:defRPr sz="4400">
          <a:solidFill>
            <a:srgbClr val="FFFFFF"/>
          </a:solidFill>
          <a:latin typeface="Arial" panose="020B0604020202020204" pitchFamily="34" charset="0"/>
        </a:defRPr>
      </a:lvl8pPr>
      <a:lvl9pPr marL="1828800" algn="ctr" rtl="0" fontAlgn="base">
        <a:spcBef>
          <a:spcPct val="0"/>
        </a:spcBef>
        <a:spcAft>
          <a:spcPct val="0"/>
        </a:spcAft>
        <a:defRPr sz="4400">
          <a:solidFill>
            <a:srgbClr val="FFFFFF"/>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accent1"/>
        </a:buClr>
        <a:buSzPct val="75000"/>
        <a:buFont typeface="Wingdings" panose="05000000000000000000" pitchFamily="2" charset="2"/>
        <a:buChar char=""/>
        <a:defRPr sz="24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2"/>
        </a:buClr>
        <a:buSzPct val="85000"/>
        <a:buFont typeface="Courier New" panose="02070309020205020404" pitchFamily="49" charset="0"/>
        <a:buChar char="o"/>
        <a:defRPr sz="2000" kern="1200">
          <a:solidFill>
            <a:schemeClr val="tx2"/>
          </a:solidFill>
          <a:latin typeface="+mn-lt"/>
          <a:ea typeface="+mn-ea"/>
          <a:cs typeface="+mn-cs"/>
        </a:defRPr>
      </a:lvl2pPr>
      <a:lvl3pPr marL="1143000" indent="-228600" algn="l" rtl="0" eaLnBrk="0" fontAlgn="base" hangingPunct="0">
        <a:spcBef>
          <a:spcPct val="20000"/>
        </a:spcBef>
        <a:spcAft>
          <a:spcPct val="0"/>
        </a:spcAft>
        <a:buClr>
          <a:srgbClr val="948774"/>
        </a:buClr>
        <a:buFont typeface="Arial" panose="020B0604020202020204" pitchFamily="34" charset="0"/>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rgbClr val="7EB8E7"/>
        </a:buClr>
        <a:buFont typeface="Arial" panose="020B0604020202020204" pitchFamily="34" charset="0"/>
        <a:buChar char="•"/>
        <a:defRPr sz="1600" kern="1200">
          <a:solidFill>
            <a:schemeClr val="tx2"/>
          </a:solidFill>
          <a:latin typeface="+mn-lt"/>
          <a:ea typeface="+mn-ea"/>
          <a:cs typeface="+mn-cs"/>
        </a:defRPr>
      </a:lvl4pPr>
      <a:lvl5pPr marL="2057400" indent="-228600" algn="l" rtl="0" eaLnBrk="0" fontAlgn="base" hangingPunct="0">
        <a:spcBef>
          <a:spcPct val="20000"/>
        </a:spcBef>
        <a:spcAft>
          <a:spcPct val="0"/>
        </a:spcAft>
        <a:buClr>
          <a:srgbClr val="E3B651"/>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anose="020B0604020202020204"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anose="020B0604020202020204"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anose="020B0604020202020204"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anose="020B0604020202020204"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9525" y="1123950"/>
            <a:ext cx="9144000" cy="4019550"/>
          </a:xfrm>
        </p:spPr>
        <p:txBody>
          <a:bodyPr/>
          <a:lstStyle/>
          <a:p>
            <a:pPr marL="0" marR="0" indent="0" algn="ctr">
              <a:spcBef>
                <a:spcPts val="600"/>
              </a:spcBef>
              <a:spcAft>
                <a:spcPts val="600"/>
              </a:spcAft>
              <a:buNone/>
            </a:pPr>
            <a:r>
              <a:rPr lang="zh-CN" altLang="en-US" sz="4400" b="1" dirty="0">
                <a:solidFill>
                  <a:srgbClr val="FF0000"/>
                </a:solidFill>
                <a:ea typeface="KaiTi"/>
                <a:cs typeface="Times New Roman"/>
              </a:rPr>
              <a:t>基督与人生的意义（下）</a:t>
            </a:r>
            <a:endParaRPr lang="en-US" altLang="zh-CN" sz="4400" b="1" dirty="0">
              <a:solidFill>
                <a:srgbClr val="FF0000"/>
              </a:solidFill>
              <a:ea typeface="KaiTi"/>
              <a:cs typeface="Times New Roman"/>
            </a:endParaRPr>
          </a:p>
          <a:p>
            <a:pPr marL="0" marR="0" indent="0" algn="ctr">
              <a:spcBef>
                <a:spcPts val="600"/>
              </a:spcBef>
              <a:spcAft>
                <a:spcPts val="600"/>
              </a:spcAft>
              <a:buNone/>
            </a:pPr>
            <a:r>
              <a:rPr lang="en-US" altLang="zh-CN" sz="4400" b="1" dirty="0">
                <a:solidFill>
                  <a:srgbClr val="C00000"/>
                </a:solidFill>
                <a:ea typeface="KaiTi"/>
                <a:cs typeface="Times New Roman"/>
              </a:rPr>
              <a:t>——</a:t>
            </a:r>
            <a:r>
              <a:rPr lang="zh-CN" altLang="en-US" sz="4400" b="1" dirty="0">
                <a:solidFill>
                  <a:srgbClr val="C00000"/>
                </a:solidFill>
                <a:ea typeface="KaiTi"/>
                <a:cs typeface="Times New Roman"/>
              </a:rPr>
              <a:t>三个故事与福音彩虹的两个半圆</a:t>
            </a:r>
            <a:endParaRPr lang="en-CA" sz="4400" kern="100" dirty="0">
              <a:solidFill>
                <a:srgbClr val="C00000"/>
              </a:solidFill>
              <a:latin typeface="Calibri"/>
              <a:ea typeface="DengXian"/>
              <a:cs typeface="Times New Roman"/>
            </a:endParaRPr>
          </a:p>
          <a:p>
            <a:pPr marL="0" marR="0" indent="0" algn="ctr">
              <a:spcBef>
                <a:spcPts val="600"/>
              </a:spcBef>
              <a:spcAft>
                <a:spcPts val="600"/>
              </a:spcAft>
              <a:buNone/>
            </a:pPr>
            <a:r>
              <a:rPr lang="zh-CN" altLang="en-US" sz="2800" dirty="0">
                <a:solidFill>
                  <a:srgbClr val="002060"/>
                </a:solidFill>
                <a:ea typeface="DengXian"/>
                <a:cs typeface="Times New Roman"/>
              </a:rPr>
              <a:t>腓三</a:t>
            </a:r>
            <a:r>
              <a:rPr lang="en-US" sz="2800" dirty="0">
                <a:solidFill>
                  <a:srgbClr val="002060"/>
                </a:solidFill>
                <a:latin typeface="DengXian"/>
                <a:cs typeface="Times New Roman"/>
              </a:rPr>
              <a:t>5-11</a:t>
            </a:r>
            <a:r>
              <a:rPr lang="zh-CN" altLang="en-US" sz="2800" dirty="0">
                <a:solidFill>
                  <a:srgbClr val="002060"/>
                </a:solidFill>
                <a:ea typeface="DengXian"/>
                <a:cs typeface="Times New Roman"/>
              </a:rPr>
              <a:t>；启二十一</a:t>
            </a:r>
            <a:r>
              <a:rPr lang="en-US" sz="2800" dirty="0">
                <a:solidFill>
                  <a:srgbClr val="002060"/>
                </a:solidFill>
                <a:latin typeface="DengXian"/>
                <a:cs typeface="Times New Roman"/>
              </a:rPr>
              <a:t>1-4</a:t>
            </a:r>
            <a:r>
              <a:rPr lang="zh-CN" altLang="en-US" sz="2800" dirty="0">
                <a:solidFill>
                  <a:srgbClr val="002060"/>
                </a:solidFill>
                <a:ea typeface="DengXian"/>
                <a:cs typeface="Times New Roman"/>
              </a:rPr>
              <a:t>；二十二</a:t>
            </a:r>
            <a:r>
              <a:rPr lang="en-US" sz="2800" dirty="0">
                <a:solidFill>
                  <a:srgbClr val="002060"/>
                </a:solidFill>
                <a:latin typeface="DengXian"/>
                <a:cs typeface="Times New Roman"/>
              </a:rPr>
              <a:t>5</a:t>
            </a:r>
          </a:p>
          <a:p>
            <a:pPr marL="0" marR="0" indent="0" algn="ctr">
              <a:spcBef>
                <a:spcPts val="600"/>
              </a:spcBef>
              <a:spcAft>
                <a:spcPts val="600"/>
              </a:spcAft>
              <a:buNone/>
            </a:pPr>
            <a:endParaRPr lang="en-US" altLang="zh-CN" sz="2000" b="1" kern="100" dirty="0">
              <a:solidFill>
                <a:srgbClr val="002060"/>
              </a:solidFill>
              <a:latin typeface="KaiTi" panose="02010609060101010101" charset="-122"/>
              <a:ea typeface="KaiTi" panose="02010609060101010101" charset="-122"/>
              <a:cs typeface="DengXian" panose="02010600030101010101" charset="-122"/>
              <a:sym typeface="+mn-ea"/>
            </a:endParaRPr>
          </a:p>
          <a:p>
            <a:pPr marL="0" marR="0" indent="0" algn="ctr">
              <a:spcBef>
                <a:spcPts val="600"/>
              </a:spcBef>
              <a:spcAft>
                <a:spcPts val="600"/>
              </a:spcAft>
              <a:buNone/>
            </a:pPr>
            <a:r>
              <a:rPr lang="zh-CN" altLang="en-US" sz="3600" b="1" kern="100" dirty="0">
                <a:solidFill>
                  <a:srgbClr val="0070C0"/>
                </a:solidFill>
                <a:latin typeface="KaiTi" panose="02010609060101010101" charset="-122"/>
                <a:ea typeface="KaiTi" panose="02010609060101010101" charset="-122"/>
                <a:cs typeface="DengXian" panose="02010600030101010101" charset="-122"/>
                <a:sym typeface="+mn-ea"/>
              </a:rPr>
              <a:t>周小安牧师</a:t>
            </a:r>
            <a:endParaRPr lang="en-CA" sz="3600" b="1" kern="100" dirty="0">
              <a:solidFill>
                <a:srgbClr val="0070C0"/>
              </a:solidFill>
              <a:latin typeface="KaiTi" panose="02010609060101010101" charset="-122"/>
              <a:ea typeface="KaiTi" panose="02010609060101010101" charset="-122"/>
              <a:cs typeface="Times New Roman" panose="02020603050405020304"/>
            </a:endParaRPr>
          </a:p>
          <a:p>
            <a:pPr marL="0" indent="0" algn="ctr">
              <a:spcBef>
                <a:spcPts val="600"/>
              </a:spcBef>
              <a:spcAft>
                <a:spcPts val="0"/>
              </a:spcAft>
              <a:buNone/>
            </a:pPr>
            <a:r>
              <a:rPr lang="en-US" sz="3600" b="1" kern="100" dirty="0">
                <a:solidFill>
                  <a:srgbClr val="0070C0"/>
                </a:solidFill>
                <a:latin typeface="KaiTi" panose="02010609060101010101" charset="-122"/>
                <a:ea typeface="KaiTi" panose="02010609060101010101" charset="-122"/>
                <a:cs typeface="DengXian" panose="02010600030101010101" charset="-122"/>
                <a:sym typeface="+mn-ea"/>
              </a:rPr>
              <a:t>2026</a:t>
            </a:r>
            <a:r>
              <a:rPr lang="zh-CN" altLang="en-US" sz="3600" b="1" kern="100" dirty="0">
                <a:solidFill>
                  <a:srgbClr val="0070C0"/>
                </a:solidFill>
                <a:latin typeface="KaiTi" panose="02010609060101010101" charset="-122"/>
                <a:ea typeface="KaiTi" panose="02010609060101010101" charset="-122"/>
                <a:cs typeface="DengXian" panose="02010600030101010101" charset="-122"/>
                <a:sym typeface="+mn-ea"/>
              </a:rPr>
              <a:t>年</a:t>
            </a:r>
            <a:r>
              <a:rPr lang="en-US" altLang="zh-CN" sz="3600" b="1" kern="100" dirty="0">
                <a:solidFill>
                  <a:srgbClr val="0070C0"/>
                </a:solidFill>
                <a:latin typeface="KaiTi" panose="02010609060101010101" charset="-122"/>
                <a:ea typeface="KaiTi" panose="02010609060101010101" charset="-122"/>
                <a:cs typeface="DengXian" panose="02010600030101010101" charset="-122"/>
                <a:sym typeface="+mn-ea"/>
              </a:rPr>
              <a:t>3</a:t>
            </a:r>
            <a:r>
              <a:rPr lang="zh-CN" altLang="en-US" sz="3600" b="1" kern="100" dirty="0">
                <a:solidFill>
                  <a:srgbClr val="0070C0"/>
                </a:solidFill>
                <a:latin typeface="KaiTi" panose="02010609060101010101" charset="-122"/>
                <a:ea typeface="KaiTi" panose="02010609060101010101" charset="-122"/>
                <a:cs typeface="DengXian" panose="02010600030101010101" charset="-122"/>
                <a:sym typeface="+mn-ea"/>
              </a:rPr>
              <a:t>月</a:t>
            </a:r>
            <a:r>
              <a:rPr lang="en-US" altLang="zh-CN" sz="3600" b="1" kern="100" dirty="0">
                <a:solidFill>
                  <a:srgbClr val="0070C0"/>
                </a:solidFill>
                <a:latin typeface="KaiTi" panose="02010609060101010101" charset="-122"/>
                <a:ea typeface="KaiTi" panose="02010609060101010101" charset="-122"/>
                <a:cs typeface="DengXian" panose="02010600030101010101" charset="-122"/>
                <a:sym typeface="+mn-ea"/>
              </a:rPr>
              <a:t>28</a:t>
            </a:r>
            <a:r>
              <a:rPr lang="zh-CN" altLang="en-US" sz="3600" b="1" kern="100" dirty="0">
                <a:solidFill>
                  <a:srgbClr val="0070C0"/>
                </a:solidFill>
                <a:latin typeface="KaiTi" panose="02010609060101010101" charset="-122"/>
                <a:ea typeface="KaiTi" panose="02010609060101010101" charset="-122"/>
                <a:cs typeface="DengXian" panose="02010600030101010101" charset="-122"/>
                <a:sym typeface="+mn-ea"/>
              </a:rPr>
              <a:t>日</a:t>
            </a:r>
            <a:endParaRPr lang="en-US" altLang="zh-CN" sz="3600" b="1" dirty="0">
              <a:solidFill>
                <a:srgbClr val="0070C0"/>
              </a:solidFill>
              <a:latin typeface="KaiTi" panose="02010609060101010101" charset="-122"/>
              <a:ea typeface="KaiTi" panose="02010609060101010101" charset="-122"/>
            </a:endParaRPr>
          </a:p>
          <a:p>
            <a:endParaRPr lang="zh-CN" altLang="en-US" sz="3600" dirty="0"/>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a:t>
            </a:fld>
            <a:endParaRPr lang="en-US" altLang="zh-CN" dirty="0">
              <a:solidFill>
                <a:srgbClr val="55554A"/>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二、回顾邓牧师的信息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123950"/>
            <a:ext cx="9144000" cy="4027394"/>
          </a:xfrm>
        </p:spPr>
        <p:txBody>
          <a:bodyPr/>
          <a:lstStyle/>
          <a:p>
            <a:pPr marL="0" indent="857250">
              <a:lnSpc>
                <a:spcPct val="115000"/>
              </a:lnSpc>
              <a:spcBef>
                <a:spcPts val="600"/>
              </a:spcBef>
              <a:spcAft>
                <a:spcPts val="600"/>
              </a:spcAft>
              <a:buNone/>
            </a:pPr>
            <a:r>
              <a:rPr lang="zh-CN" altLang="en-US" sz="3200" b="1" dirty="0">
                <a:solidFill>
                  <a:srgbClr val="0000FF"/>
                </a:solidFill>
                <a:ea typeface="KaiTi"/>
                <a:cs typeface="Times New Roman"/>
              </a:rPr>
              <a:t>圣经里的三个故事，耶稣的故事是好故事。</a:t>
            </a:r>
            <a:endParaRPr lang="en-US" altLang="zh-CN" sz="3200" b="1" kern="100" dirty="0">
              <a:solidFill>
                <a:srgbClr val="0000FF"/>
              </a:solidFill>
              <a:latin typeface="Calibri"/>
              <a:ea typeface="KaiTi"/>
              <a:cs typeface="Times New Roman"/>
            </a:endParaRPr>
          </a:p>
          <a:p>
            <a:pPr marL="0" marR="0" indent="0">
              <a:spcBef>
                <a:spcPts val="600"/>
              </a:spcBef>
              <a:spcAft>
                <a:spcPts val="600"/>
              </a:spcAft>
              <a:buNone/>
            </a:pPr>
            <a:r>
              <a:rPr lang="en-US" altLang="zh-CN" sz="3200" b="1" kern="100" dirty="0">
                <a:solidFill>
                  <a:schemeClr val="tx1"/>
                </a:solidFill>
                <a:latin typeface="Calibri"/>
                <a:ea typeface="DengXian"/>
                <a:cs typeface="Times New Roman"/>
              </a:rPr>
              <a:t>	</a:t>
            </a:r>
            <a:r>
              <a:rPr lang="zh-CN" altLang="en-US" sz="3200" b="1" kern="100" dirty="0">
                <a:solidFill>
                  <a:srgbClr val="FF0000"/>
                </a:solidFill>
                <a:latin typeface="Calibri"/>
                <a:ea typeface="DengXian"/>
                <a:cs typeface="Times New Roman"/>
              </a:rPr>
              <a:t>（一）人生的意义就是人生的故事</a:t>
            </a:r>
            <a:endParaRPr lang="en-CA" sz="3200" b="1" kern="100" dirty="0">
              <a:solidFill>
                <a:srgbClr val="FF0000"/>
              </a:solidFill>
              <a:latin typeface="Calibri"/>
              <a:ea typeface="DengXian"/>
              <a:cs typeface="Times New Roman"/>
            </a:endParaRPr>
          </a:p>
          <a:p>
            <a:pPr marL="0" marR="0" indent="0">
              <a:spcBef>
                <a:spcPts val="600"/>
              </a:spcBef>
              <a:spcAft>
                <a:spcPts val="600"/>
              </a:spcAft>
              <a:buNone/>
            </a:pPr>
            <a:r>
              <a:rPr lang="en-US" altLang="zh-CN" sz="3200" kern="100" dirty="0">
                <a:solidFill>
                  <a:schemeClr val="tx1"/>
                </a:solidFill>
                <a:latin typeface="Calibri"/>
                <a:ea typeface="DengXian"/>
                <a:cs typeface="Times New Roman"/>
              </a:rPr>
              <a:t>	</a:t>
            </a:r>
            <a:r>
              <a:rPr lang="zh-CN" altLang="en-US" sz="3200" b="1" kern="100" dirty="0">
                <a:solidFill>
                  <a:schemeClr val="tx1"/>
                </a:solidFill>
                <a:latin typeface="DengXian" panose="02010600030101010101" pitchFamily="2" charset="-122"/>
                <a:ea typeface="DengXian" panose="02010600030101010101" pitchFamily="2" charset="-122"/>
                <a:cs typeface="Times New Roman"/>
              </a:rPr>
              <a:t>人生的故事包含了三个要素：</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lvl="0">
              <a:spcBef>
                <a:spcPts val="600"/>
              </a:spcBef>
              <a:spcAft>
                <a:spcPts val="600"/>
              </a:spcAft>
              <a:buFont typeface="+mj-lt"/>
              <a:buAutoNum type="arabicPeriod"/>
            </a:pPr>
            <a:r>
              <a:rPr lang="zh-CN" altLang="en-US" sz="3200" b="1" kern="100" dirty="0">
                <a:solidFill>
                  <a:srgbClr val="2E24FC"/>
                </a:solidFill>
                <a:latin typeface="DengXian" panose="02010600030101010101" pitchFamily="2" charset="-122"/>
                <a:ea typeface="DengXian" panose="02010600030101010101" pitchFamily="2" charset="-122"/>
                <a:cs typeface="Times New Roman"/>
              </a:rPr>
              <a:t>人生目的</a:t>
            </a:r>
            <a:r>
              <a:rPr lang="zh-CN" altLang="en-US" sz="3200" b="1" kern="100" dirty="0">
                <a:solidFill>
                  <a:schemeClr val="tx1"/>
                </a:solidFill>
                <a:latin typeface="DengXian" panose="02010600030101010101" pitchFamily="2" charset="-122"/>
                <a:ea typeface="DengXian" panose="02010600030101010101" pitchFamily="2" charset="-122"/>
                <a:cs typeface="Times New Roman"/>
              </a:rPr>
              <a:t>：你所追求和渴望的有没有实现？</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lvl="0">
              <a:spcBef>
                <a:spcPts val="600"/>
              </a:spcBef>
              <a:spcAft>
                <a:spcPts val="600"/>
              </a:spcAft>
              <a:buFont typeface="+mj-lt"/>
              <a:buAutoNum type="arabicPeriod"/>
            </a:pPr>
            <a:r>
              <a:rPr lang="zh-CN" altLang="en-US" sz="3200" b="1" kern="100" dirty="0">
                <a:solidFill>
                  <a:srgbClr val="2E24FC"/>
                </a:solidFill>
                <a:latin typeface="DengXian" panose="02010600030101010101" pitchFamily="2" charset="-122"/>
                <a:ea typeface="DengXian" panose="02010600030101010101" pitchFamily="2" charset="-122"/>
                <a:cs typeface="Times New Roman"/>
              </a:rPr>
              <a:t>人际关系</a:t>
            </a:r>
            <a:r>
              <a:rPr lang="zh-CN" altLang="en-US" sz="3200" b="1" kern="100" dirty="0">
                <a:solidFill>
                  <a:schemeClr val="tx1"/>
                </a:solidFill>
                <a:latin typeface="DengXian" panose="02010600030101010101" pitchFamily="2" charset="-122"/>
                <a:ea typeface="DengXian" panose="02010600030101010101" pitchFamily="2" charset="-122"/>
                <a:cs typeface="Times New Roman"/>
              </a:rPr>
              <a:t>：是否有亲密和爱？</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lvl="0">
              <a:spcBef>
                <a:spcPts val="600"/>
              </a:spcBef>
              <a:spcAft>
                <a:spcPts val="600"/>
              </a:spcAft>
              <a:buFont typeface="+mj-lt"/>
              <a:buAutoNum type="arabicPeriod"/>
            </a:pPr>
            <a:r>
              <a:rPr lang="zh-CN" altLang="en-US" sz="3200" b="1" kern="100" dirty="0">
                <a:solidFill>
                  <a:srgbClr val="2E24FC"/>
                </a:solidFill>
                <a:latin typeface="DengXian" panose="02010600030101010101" pitchFamily="2" charset="-122"/>
                <a:ea typeface="DengXian" panose="02010600030101010101" pitchFamily="2" charset="-122"/>
                <a:cs typeface="Times New Roman"/>
              </a:rPr>
              <a:t>人生结局</a:t>
            </a:r>
            <a:r>
              <a:rPr lang="zh-CN" altLang="en-US" sz="3200" b="1" kern="100" dirty="0">
                <a:solidFill>
                  <a:schemeClr val="tx1"/>
                </a:solidFill>
                <a:latin typeface="DengXian" panose="02010600030101010101" pitchFamily="2" charset="-122"/>
                <a:ea typeface="DengXian" panose="02010600030101010101" pitchFamily="2" charset="-122"/>
                <a:cs typeface="Times New Roman"/>
              </a:rPr>
              <a:t>：先苦后甜，还是先甜后苦？</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10</a:t>
            </a:fld>
            <a:endParaRPr lang="en-US" altLang="zh-CN" dirty="0">
              <a:solidFill>
                <a:srgbClr val="55554A"/>
              </a:solidFill>
            </a:endParaRPr>
          </a:p>
        </p:txBody>
      </p:sp>
    </p:spTree>
    <p:extLst>
      <p:ext uri="{BB962C8B-B14F-4D97-AF65-F5344CB8AC3E}">
        <p14:creationId xmlns:p14="http://schemas.microsoft.com/office/powerpoint/2010/main" val="3391266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二、回顾邓牧师的信息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邓牧师指出了戴教授的一个人生洞见：</a:t>
            </a:r>
            <a:r>
              <a:rPr lang="zh-CN" altLang="en-US" sz="3200" b="1" kern="100" dirty="0">
                <a:solidFill>
                  <a:srgbClr val="2E24FC"/>
                </a:solidFill>
                <a:latin typeface="DengXian" panose="02010600030101010101" pitchFamily="2" charset="-122"/>
                <a:ea typeface="DengXian" panose="02010600030101010101" pitchFamily="2" charset="-122"/>
                <a:cs typeface="Times New Roman"/>
              </a:rPr>
              <a:t>个人的小故事要放在宇宙和人类的大故事中才能看清它的意义。</a:t>
            </a:r>
            <a:endParaRPr lang="en-CA" sz="3200" b="1" kern="100" dirty="0">
              <a:solidFill>
                <a:srgbClr val="2E24FC"/>
              </a:solidFill>
              <a:latin typeface="DengXian" panose="02010600030101010101" pitchFamily="2" charset="-122"/>
              <a:ea typeface="DengXian" panose="02010600030101010101" pitchFamily="2" charset="-122"/>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两个例子：一个是佛教的始祖释迦牟尼的人生见解，另一个是</a:t>
            </a:r>
            <a:r>
              <a:rPr lang="en-US" sz="3200" b="1" kern="100" dirty="0">
                <a:solidFill>
                  <a:schemeClr val="tx1"/>
                </a:solidFill>
                <a:latin typeface="DengXian" panose="02010600030101010101" pitchFamily="2" charset="-122"/>
                <a:ea typeface="DengXian" panose="02010600030101010101" pitchFamily="2" charset="-122"/>
                <a:cs typeface="Times New Roman"/>
              </a:rPr>
              <a:t>20</a:t>
            </a:r>
            <a:r>
              <a:rPr lang="zh-CN" altLang="en-US" sz="3200" b="1" kern="100" dirty="0">
                <a:solidFill>
                  <a:schemeClr val="tx1"/>
                </a:solidFill>
                <a:latin typeface="DengXian" panose="02010600030101010101" pitchFamily="2" charset="-122"/>
                <a:ea typeface="DengXian" panose="02010600030101010101" pitchFamily="2" charset="-122"/>
                <a:cs typeface="Times New Roman"/>
              </a:rPr>
              <a:t>世纪英国著名哲学家罗素的人生见解。</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11</a:t>
            </a:fld>
            <a:endParaRPr lang="en-US" altLang="zh-CN" dirty="0">
              <a:solidFill>
                <a:srgbClr val="55554A"/>
              </a:solidFill>
            </a:endParaRPr>
          </a:p>
        </p:txBody>
      </p:sp>
    </p:spTree>
    <p:extLst>
      <p:ext uri="{BB962C8B-B14F-4D97-AF65-F5344CB8AC3E}">
        <p14:creationId xmlns:p14="http://schemas.microsoft.com/office/powerpoint/2010/main" val="2030116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二、回顾邓牧师的信息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685800">
              <a:spcBef>
                <a:spcPts val="600"/>
              </a:spcBef>
              <a:spcAft>
                <a:spcPts val="600"/>
              </a:spcAft>
              <a:buNone/>
            </a:pPr>
            <a:r>
              <a:rPr lang="zh-CN" altLang="en-US" sz="2800" b="1" kern="100" dirty="0">
                <a:solidFill>
                  <a:schemeClr val="tx1"/>
                </a:solidFill>
                <a:latin typeface="DengXian" panose="02010600030101010101" pitchFamily="2" charset="-122"/>
                <a:ea typeface="DengXian" panose="02010600030101010101" pitchFamily="2" charset="-122"/>
                <a:cs typeface="Times New Roman"/>
              </a:rPr>
              <a:t>佛教的创始人释迦牟尼虽然出生在皇宫里，但通过他敏锐的观察发现，并用四个字总结出人类的大故事的真相：</a:t>
            </a:r>
            <a:r>
              <a:rPr lang="zh-CN" altLang="en-US" sz="2800" b="1" kern="100" dirty="0">
                <a:solidFill>
                  <a:srgbClr val="2E24FC"/>
                </a:solidFill>
                <a:latin typeface="DengXian" panose="02010600030101010101" pitchFamily="2" charset="-122"/>
                <a:ea typeface="DengXian" panose="02010600030101010101" pitchFamily="2" charset="-122"/>
                <a:cs typeface="Times New Roman"/>
              </a:rPr>
              <a:t>生、老、病、死。</a:t>
            </a:r>
            <a:endParaRPr lang="en-CA" sz="2800" b="1" kern="100" dirty="0">
              <a:solidFill>
                <a:srgbClr val="2E24FC"/>
              </a:solidFill>
              <a:latin typeface="DengXian" panose="02010600030101010101" pitchFamily="2" charset="-122"/>
              <a:ea typeface="DengXian" panose="02010600030101010101" pitchFamily="2" charset="-122"/>
              <a:cs typeface="Times New Roman"/>
            </a:endParaRPr>
          </a:p>
          <a:p>
            <a:pPr marL="0" marR="0" indent="685800">
              <a:spcBef>
                <a:spcPts val="600"/>
              </a:spcBef>
              <a:spcAft>
                <a:spcPts val="600"/>
              </a:spcAft>
              <a:buNone/>
            </a:pPr>
            <a:r>
              <a:rPr lang="zh-CN" altLang="en-US" sz="2800" b="1" kern="100" dirty="0">
                <a:solidFill>
                  <a:schemeClr val="tx1"/>
                </a:solidFill>
                <a:latin typeface="DengXian" panose="02010600030101010101" pitchFamily="2" charset="-122"/>
                <a:ea typeface="DengXian" panose="02010600030101010101" pitchFamily="2" charset="-122"/>
                <a:cs typeface="Times New Roman"/>
              </a:rPr>
              <a:t>所以，佛教对人生的教导是：无论一个人在世上生活是快乐还是痛苦，是成功还是失败，是富有还是贫穷，最终都逃不出</a:t>
            </a:r>
            <a:r>
              <a:rPr lang="zh-CN" altLang="en-US" sz="2800" b="1" kern="100" dirty="0">
                <a:solidFill>
                  <a:srgbClr val="7030A0"/>
                </a:solidFill>
                <a:latin typeface="DengXian" panose="02010600030101010101" pitchFamily="2" charset="-122"/>
                <a:ea typeface="DengXian" panose="02010600030101010101" pitchFamily="2" charset="-122"/>
                <a:cs typeface="Times New Roman"/>
              </a:rPr>
              <a:t>人类的大故事</a:t>
            </a:r>
            <a:r>
              <a:rPr lang="zh-CN" altLang="en-US" sz="2800" b="1" kern="100" dirty="0">
                <a:solidFill>
                  <a:schemeClr val="tx1"/>
                </a:solidFill>
                <a:latin typeface="DengXian" panose="02010600030101010101" pitchFamily="2" charset="-122"/>
                <a:ea typeface="DengXian" panose="02010600030101010101" pitchFamily="2" charset="-122"/>
                <a:cs typeface="Times New Roman"/>
              </a:rPr>
              <a:t>：</a:t>
            </a:r>
            <a:r>
              <a:rPr lang="zh-CN" altLang="en-US" sz="2800" b="1" kern="100" dirty="0">
                <a:solidFill>
                  <a:srgbClr val="2E24FC"/>
                </a:solidFill>
                <a:latin typeface="DengXian" panose="02010600030101010101" pitchFamily="2" charset="-122"/>
                <a:ea typeface="DengXian" panose="02010600030101010101" pitchFamily="2" charset="-122"/>
                <a:cs typeface="Times New Roman"/>
              </a:rPr>
              <a:t>生、老、病、死</a:t>
            </a:r>
            <a:r>
              <a:rPr lang="zh-CN" altLang="en-US" sz="2800" b="1" kern="100" dirty="0">
                <a:solidFill>
                  <a:schemeClr val="tx1"/>
                </a:solidFill>
                <a:latin typeface="DengXian" panose="02010600030101010101" pitchFamily="2" charset="-122"/>
                <a:ea typeface="DengXian" panose="02010600030101010101" pitchFamily="2" charset="-122"/>
                <a:cs typeface="Times New Roman"/>
              </a:rPr>
              <a:t>。</a:t>
            </a:r>
            <a:endParaRPr lang="en-CA" sz="2800" b="1" kern="100" dirty="0">
              <a:solidFill>
                <a:schemeClr val="tx1"/>
              </a:solidFill>
              <a:latin typeface="DengXian" panose="02010600030101010101" pitchFamily="2" charset="-122"/>
              <a:ea typeface="DengXian" panose="02010600030101010101" pitchFamily="2" charset="-122"/>
              <a:cs typeface="Times New Roman"/>
            </a:endParaRPr>
          </a:p>
          <a:p>
            <a:pPr marL="0" marR="0" indent="685800">
              <a:spcBef>
                <a:spcPts val="600"/>
              </a:spcBef>
              <a:spcAft>
                <a:spcPts val="600"/>
              </a:spcAft>
              <a:buNone/>
            </a:pPr>
            <a:r>
              <a:rPr lang="zh-CN" altLang="en-US" sz="2800" b="1" kern="100" dirty="0">
                <a:solidFill>
                  <a:schemeClr val="tx1"/>
                </a:solidFill>
                <a:latin typeface="DengXian" panose="02010600030101010101" pitchFamily="2" charset="-122"/>
                <a:ea typeface="DengXian" panose="02010600030101010101" pitchFamily="2" charset="-122"/>
                <a:cs typeface="Times New Roman"/>
              </a:rPr>
              <a:t>换句话说，</a:t>
            </a:r>
            <a:r>
              <a:rPr lang="zh-CN" altLang="en-US" sz="2800" b="1" kern="100" dirty="0">
                <a:solidFill>
                  <a:srgbClr val="0000FF"/>
                </a:solidFill>
                <a:latin typeface="DengXian" panose="02010600030101010101" pitchFamily="2" charset="-122"/>
                <a:ea typeface="DengXian" panose="02010600030101010101" pitchFamily="2" charset="-122"/>
                <a:cs typeface="Times New Roman"/>
              </a:rPr>
              <a:t>最终的结局不好</a:t>
            </a:r>
            <a:r>
              <a:rPr lang="zh-CN" altLang="en-US" sz="2800" b="1" kern="100" dirty="0">
                <a:solidFill>
                  <a:schemeClr val="tx1"/>
                </a:solidFill>
                <a:latin typeface="DengXian" panose="02010600030101010101" pitchFamily="2" charset="-122"/>
                <a:ea typeface="DengXian" panose="02010600030101010101" pitchFamily="2" charset="-122"/>
                <a:cs typeface="Times New Roman"/>
              </a:rPr>
              <a:t>，</a:t>
            </a:r>
            <a:r>
              <a:rPr lang="zh-CN" altLang="en-US" sz="2800" b="1" kern="100" dirty="0">
                <a:solidFill>
                  <a:srgbClr val="0000FF"/>
                </a:solidFill>
                <a:latin typeface="DengXian" panose="02010600030101010101" pitchFamily="2" charset="-122"/>
                <a:ea typeface="DengXian" panose="02010600030101010101" pitchFamily="2" charset="-122"/>
                <a:cs typeface="Times New Roman"/>
              </a:rPr>
              <a:t>人生的故事虚空没有意义</a:t>
            </a:r>
            <a:r>
              <a:rPr lang="zh-CN" altLang="en-US" sz="2800" b="1" kern="100" dirty="0">
                <a:solidFill>
                  <a:schemeClr val="tx1"/>
                </a:solidFill>
                <a:latin typeface="DengXian" panose="02010600030101010101" pitchFamily="2" charset="-122"/>
                <a:ea typeface="DengXian" panose="02010600030101010101" pitchFamily="2" charset="-122"/>
                <a:cs typeface="Times New Roman"/>
              </a:rPr>
              <a:t>。</a:t>
            </a:r>
            <a:endParaRPr lang="en-CA" sz="2800" b="1" kern="100" dirty="0">
              <a:solidFill>
                <a:schemeClr val="tx1"/>
              </a:solidFill>
              <a:latin typeface="DengXian" panose="02010600030101010101" pitchFamily="2" charset="-122"/>
              <a:ea typeface="DengXian" panose="02010600030101010101" pitchFamily="2" charset="-122"/>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12</a:t>
            </a:fld>
            <a:endParaRPr lang="en-US" altLang="zh-CN" dirty="0">
              <a:solidFill>
                <a:srgbClr val="55554A"/>
              </a:solidFill>
            </a:endParaRPr>
          </a:p>
        </p:txBody>
      </p:sp>
    </p:spTree>
    <p:extLst>
      <p:ext uri="{BB962C8B-B14F-4D97-AF65-F5344CB8AC3E}">
        <p14:creationId xmlns:p14="http://schemas.microsoft.com/office/powerpoint/2010/main" val="2030116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二、回顾邓牧师的信息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123950"/>
            <a:ext cx="9144000" cy="4027394"/>
          </a:xfrm>
        </p:spPr>
        <p:txBody>
          <a:bodyPr/>
          <a:lstStyle/>
          <a:p>
            <a:pPr marL="0" marR="0" indent="685800">
              <a:spcBef>
                <a:spcPts val="600"/>
              </a:spcBef>
              <a:spcAft>
                <a:spcPts val="0"/>
              </a:spcAft>
              <a:buNone/>
            </a:pPr>
            <a:r>
              <a:rPr lang="zh-CN" altLang="en-US" sz="2800" b="1" kern="100" dirty="0">
                <a:solidFill>
                  <a:schemeClr val="tx1"/>
                </a:solidFill>
                <a:latin typeface="DengXian" panose="02010600030101010101" pitchFamily="2" charset="-122"/>
                <a:ea typeface="DengXian" panose="02010600030101010101" pitchFamily="2" charset="-122"/>
                <a:cs typeface="Times New Roman"/>
              </a:rPr>
              <a:t>罗素是</a:t>
            </a:r>
            <a:r>
              <a:rPr lang="en-US" sz="2800" b="1" kern="100" dirty="0">
                <a:solidFill>
                  <a:schemeClr val="tx1"/>
                </a:solidFill>
                <a:latin typeface="DengXian" panose="02010600030101010101" pitchFamily="2" charset="-122"/>
                <a:ea typeface="DengXian" panose="02010600030101010101" pitchFamily="2" charset="-122"/>
                <a:cs typeface="Times New Roman"/>
              </a:rPr>
              <a:t>20</a:t>
            </a:r>
            <a:r>
              <a:rPr lang="zh-CN" altLang="en-US" sz="2800" b="1" kern="100" dirty="0">
                <a:solidFill>
                  <a:schemeClr val="tx1"/>
                </a:solidFill>
                <a:latin typeface="DengXian" panose="02010600030101010101" pitchFamily="2" charset="-122"/>
                <a:ea typeface="DengXian" panose="02010600030101010101" pitchFamily="2" charset="-122"/>
                <a:cs typeface="Times New Roman"/>
              </a:rPr>
              <a:t>世纪世界著名的无神论哲学家，他说过一句名言，大意是：</a:t>
            </a:r>
            <a:r>
              <a:rPr lang="zh-CN" altLang="en-US" sz="2800" b="1" kern="100" dirty="0">
                <a:solidFill>
                  <a:srgbClr val="2E24FC"/>
                </a:solidFill>
                <a:latin typeface="DengXian" panose="02010600030101010101" pitchFamily="2" charset="-122"/>
                <a:ea typeface="DengXian" panose="02010600030101010101" pitchFamily="2" charset="-122"/>
                <a:cs typeface="Times New Roman"/>
              </a:rPr>
              <a:t>人生的故事从它自身来看，好像很精彩，但放在宇宙大故事的背景下来看，则毫无意义可言。</a:t>
            </a:r>
            <a:endParaRPr lang="en-CA" sz="2800" b="1" kern="100" dirty="0">
              <a:solidFill>
                <a:srgbClr val="2E24FC"/>
              </a:solidFill>
              <a:latin typeface="DengXian" panose="02010600030101010101" pitchFamily="2" charset="-122"/>
              <a:ea typeface="DengXian" panose="02010600030101010101" pitchFamily="2" charset="-122"/>
              <a:cs typeface="Times New Roman"/>
            </a:endParaRPr>
          </a:p>
          <a:p>
            <a:pPr marL="0" marR="0" indent="685800">
              <a:spcBef>
                <a:spcPts val="600"/>
              </a:spcBef>
              <a:spcAft>
                <a:spcPts val="0"/>
              </a:spcAft>
              <a:buNone/>
            </a:pPr>
            <a:r>
              <a:rPr lang="zh-CN" altLang="en-US" sz="2800" b="1" kern="100" dirty="0">
                <a:solidFill>
                  <a:schemeClr val="tx1"/>
                </a:solidFill>
                <a:latin typeface="DengXian" panose="02010600030101010101" pitchFamily="2" charset="-122"/>
                <a:ea typeface="DengXian" panose="02010600030101010101" pitchFamily="2" charset="-122"/>
                <a:cs typeface="Times New Roman"/>
              </a:rPr>
              <a:t>罗素所说的宇宙大背景是什么？就是</a:t>
            </a:r>
            <a:r>
              <a:rPr lang="zh-CN" altLang="en-US" sz="2800" b="1" kern="100" dirty="0">
                <a:solidFill>
                  <a:srgbClr val="2E24FC"/>
                </a:solidFill>
                <a:latin typeface="DengXian" panose="02010600030101010101" pitchFamily="2" charset="-122"/>
                <a:ea typeface="DengXian" panose="02010600030101010101" pitchFamily="2" charset="-122"/>
                <a:cs typeface="Times New Roman"/>
              </a:rPr>
              <a:t>“熵增定律”</a:t>
            </a:r>
            <a:r>
              <a:rPr lang="zh-CN" altLang="en-US" sz="2800" b="1" kern="100" dirty="0">
                <a:solidFill>
                  <a:schemeClr val="tx1"/>
                </a:solidFill>
                <a:latin typeface="DengXian" panose="02010600030101010101" pitchFamily="2" charset="-122"/>
                <a:ea typeface="DengXian" panose="02010600030101010101" pitchFamily="2" charset="-122"/>
                <a:cs typeface="Times New Roman"/>
              </a:rPr>
              <a:t>。所谓</a:t>
            </a:r>
            <a:r>
              <a:rPr lang="zh-CN" altLang="en-US" sz="2800" b="1" kern="100" dirty="0">
                <a:solidFill>
                  <a:srgbClr val="2E24FC"/>
                </a:solidFill>
                <a:latin typeface="DengXian" panose="02010600030101010101" pitchFamily="2" charset="-122"/>
                <a:ea typeface="DengXian" panose="02010600030101010101" pitchFamily="2" charset="-122"/>
                <a:cs typeface="Times New Roman"/>
              </a:rPr>
              <a:t>“熵增定律”</a:t>
            </a:r>
            <a:r>
              <a:rPr lang="zh-CN" altLang="en-US" sz="2800" b="1" kern="100" dirty="0">
                <a:solidFill>
                  <a:schemeClr val="tx1"/>
                </a:solidFill>
                <a:latin typeface="DengXian" panose="02010600030101010101" pitchFamily="2" charset="-122"/>
                <a:ea typeface="DengXian" panose="02010600030101010101" pitchFamily="2" charset="-122"/>
                <a:cs typeface="Times New Roman"/>
              </a:rPr>
              <a:t>就是混乱度增加定律。根据这个定律，宇宙的最终结局是进入绝对的混沌，届时一切生命和文明都将灰飞烟灭。</a:t>
            </a:r>
            <a:endParaRPr lang="en-CA" sz="2800" b="1" kern="100" dirty="0">
              <a:solidFill>
                <a:schemeClr val="tx1"/>
              </a:solidFill>
              <a:latin typeface="DengXian" panose="02010600030101010101" pitchFamily="2" charset="-122"/>
              <a:ea typeface="DengXian" panose="02010600030101010101" pitchFamily="2" charset="-122"/>
              <a:cs typeface="Times New Roman"/>
            </a:endParaRPr>
          </a:p>
          <a:p>
            <a:pPr marL="0" marR="0" indent="685800">
              <a:spcBef>
                <a:spcPts val="600"/>
              </a:spcBef>
              <a:spcAft>
                <a:spcPts val="0"/>
              </a:spcAft>
              <a:buNone/>
            </a:pPr>
            <a:r>
              <a:rPr lang="zh-CN" altLang="en-US" sz="2800" b="1" kern="100" dirty="0">
                <a:solidFill>
                  <a:schemeClr val="tx1"/>
                </a:solidFill>
                <a:latin typeface="DengXian" panose="02010600030101010101" pitchFamily="2" charset="-122"/>
                <a:ea typeface="DengXian" panose="02010600030101010101" pitchFamily="2" charset="-122"/>
                <a:cs typeface="Times New Roman"/>
              </a:rPr>
              <a:t>换句话说，</a:t>
            </a:r>
            <a:r>
              <a:rPr lang="zh-CN" altLang="en-US" sz="2800" b="1" kern="100" dirty="0">
                <a:solidFill>
                  <a:srgbClr val="2E24FC"/>
                </a:solidFill>
                <a:latin typeface="DengXian" panose="02010600030101010101" pitchFamily="2" charset="-122"/>
                <a:ea typeface="DengXian" panose="02010600030101010101" pitchFamily="2" charset="-122"/>
                <a:cs typeface="Times New Roman"/>
              </a:rPr>
              <a:t>最终的结局不好</a:t>
            </a:r>
            <a:r>
              <a:rPr lang="zh-CN" altLang="en-US" sz="2800" b="1" kern="100" dirty="0">
                <a:solidFill>
                  <a:schemeClr val="tx1"/>
                </a:solidFill>
                <a:latin typeface="DengXian" panose="02010600030101010101" pitchFamily="2" charset="-122"/>
                <a:ea typeface="DengXian" panose="02010600030101010101" pitchFamily="2" charset="-122"/>
                <a:cs typeface="Times New Roman"/>
              </a:rPr>
              <a:t>，所以</a:t>
            </a:r>
            <a:r>
              <a:rPr lang="zh-CN" altLang="en-US" sz="2800" b="1" kern="100" dirty="0">
                <a:solidFill>
                  <a:srgbClr val="2E24FC"/>
                </a:solidFill>
                <a:latin typeface="DengXian" panose="02010600030101010101" pitchFamily="2" charset="-122"/>
                <a:ea typeface="DengXian" panose="02010600030101010101" pitchFamily="2" charset="-122"/>
                <a:cs typeface="Times New Roman"/>
              </a:rPr>
              <a:t>人生的故事虚空没有意义</a:t>
            </a:r>
            <a:r>
              <a:rPr lang="zh-CN" altLang="en-US" sz="2800" b="1" kern="100" dirty="0">
                <a:solidFill>
                  <a:schemeClr val="tx1"/>
                </a:solidFill>
                <a:latin typeface="DengXian" panose="02010600030101010101" pitchFamily="2" charset="-122"/>
                <a:ea typeface="DengXian" panose="02010600030101010101" pitchFamily="2" charset="-122"/>
                <a:cs typeface="Times New Roman"/>
              </a:rPr>
              <a:t>。</a:t>
            </a:r>
            <a:endParaRPr lang="en-CA" sz="2800" b="1" kern="100" dirty="0">
              <a:solidFill>
                <a:schemeClr val="tx1"/>
              </a:solidFill>
              <a:latin typeface="DengXian" panose="02010600030101010101" pitchFamily="2" charset="-122"/>
              <a:ea typeface="DengXian" panose="02010600030101010101" pitchFamily="2" charset="-122"/>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13</a:t>
            </a:fld>
            <a:endParaRPr lang="en-US" altLang="zh-CN" dirty="0">
              <a:solidFill>
                <a:srgbClr val="55554A"/>
              </a:solidFill>
            </a:endParaRPr>
          </a:p>
        </p:txBody>
      </p:sp>
    </p:spTree>
    <p:extLst>
      <p:ext uri="{BB962C8B-B14F-4D97-AF65-F5344CB8AC3E}">
        <p14:creationId xmlns:p14="http://schemas.microsoft.com/office/powerpoint/2010/main" val="20301167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二、回顾邓牧师的信息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047750"/>
            <a:ext cx="9144000" cy="4103594"/>
          </a:xfrm>
        </p:spPr>
        <p:txBody>
          <a:bodyPr/>
          <a:lstStyle/>
          <a:p>
            <a:pPr marL="0" marR="0" indent="800100">
              <a:spcBef>
                <a:spcPts val="600"/>
              </a:spcBef>
              <a:spcAft>
                <a:spcPts val="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罗素曾批评马克思主义，说马克思的理论自相矛盾，不能自圆其说，因为他提出的历史发展规律和共产主义理想都跟他的无神论信仰不一致。</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spcBef>
                <a:spcPts val="600"/>
              </a:spcBef>
              <a:spcAft>
                <a:spcPts val="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根据无神论的信仰，这个宇宙的最终结局是混沌和死寂，跟马克思提出的历史发展不断进步的规律和共产主义的乐观理想背道而驰。</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spcBef>
                <a:spcPts val="600"/>
              </a:spcBef>
              <a:spcAft>
                <a:spcPts val="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换言之，马克思和马克思主义者的信念是建立在逻辑的自相矛盾之上的。</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14</a:t>
            </a:fld>
            <a:endParaRPr lang="en-US" altLang="zh-CN" dirty="0">
              <a:solidFill>
                <a:srgbClr val="55554A"/>
              </a:solidFill>
            </a:endParaRPr>
          </a:p>
        </p:txBody>
      </p:sp>
    </p:spTree>
    <p:extLst>
      <p:ext uri="{BB962C8B-B14F-4D97-AF65-F5344CB8AC3E}">
        <p14:creationId xmlns:p14="http://schemas.microsoft.com/office/powerpoint/2010/main" val="2030116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二、回顾邓牧师的信息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戴教授关于人生的意义和故事的关系这个洞见</a:t>
            </a:r>
            <a:r>
              <a:rPr lang="zh-CN" altLang="en-US" sz="3200" b="1" kern="100" dirty="0">
                <a:solidFill>
                  <a:srgbClr val="2E24FC"/>
                </a:solidFill>
                <a:latin typeface="DengXian" panose="02010600030101010101" pitchFamily="2" charset="-122"/>
                <a:ea typeface="DengXian" panose="02010600030101010101" pitchFamily="2" charset="-122"/>
                <a:cs typeface="Times New Roman"/>
              </a:rPr>
              <a:t>值得我们每个基督徒谨记在心，并且内化成我们的人生智慧。</a:t>
            </a:r>
            <a:endParaRPr lang="en-CA" sz="3200" b="1" kern="100" dirty="0">
              <a:solidFill>
                <a:srgbClr val="2E24FC"/>
              </a:solidFill>
              <a:latin typeface="DengXian" panose="02010600030101010101" pitchFamily="2" charset="-122"/>
              <a:ea typeface="DengXian" panose="02010600030101010101" pitchFamily="2" charset="-122"/>
              <a:cs typeface="Times New Roman"/>
            </a:endParaRPr>
          </a:p>
          <a:p>
            <a:pPr marL="0" marR="0" indent="800100">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为什么今日很多基督徒不能胜过世界的影响和迷惑？因为对自己人生的意义看得不清楚，因此很容易就迷失了人生的方向。</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15</a:t>
            </a:fld>
            <a:endParaRPr lang="en-US" altLang="zh-CN" dirty="0">
              <a:solidFill>
                <a:srgbClr val="55554A"/>
              </a:solidFill>
            </a:endParaRPr>
          </a:p>
        </p:txBody>
      </p:sp>
    </p:spTree>
    <p:extLst>
      <p:ext uri="{BB962C8B-B14F-4D97-AF65-F5344CB8AC3E}">
        <p14:creationId xmlns:p14="http://schemas.microsoft.com/office/powerpoint/2010/main" val="2030116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二、回顾邓牧师的信息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若我们把人生的小故事放到宇宙人类的大故事里去看，就能看得更清楚，因此就不太容易迷失人生的方向。</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用一个比喻来说，把人生的小故事放到宇宙和人类的大故事里去看这个洞见就像拥有一个指南针，它可以帮助我们在人生的旅途上校准方向。</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16</a:t>
            </a:fld>
            <a:endParaRPr lang="en-US" altLang="zh-CN" dirty="0">
              <a:solidFill>
                <a:srgbClr val="55554A"/>
              </a:solidFill>
            </a:endParaRPr>
          </a:p>
        </p:txBody>
      </p:sp>
    </p:spTree>
    <p:extLst>
      <p:ext uri="{BB962C8B-B14F-4D97-AF65-F5344CB8AC3E}">
        <p14:creationId xmlns:p14="http://schemas.microsoft.com/office/powerpoint/2010/main" val="20301167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二、回顾邓牧师的信息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600"/>
              </a:spcBef>
              <a:spcAft>
                <a:spcPts val="600"/>
              </a:spcAft>
              <a:buNone/>
            </a:pPr>
            <a:r>
              <a:rPr lang="en-US" altLang="zh-CN" sz="3200" b="1" kern="100" dirty="0">
                <a:solidFill>
                  <a:schemeClr val="tx1"/>
                </a:solidFill>
                <a:latin typeface="Calibri"/>
                <a:ea typeface="DengXian"/>
                <a:cs typeface="Times New Roman"/>
              </a:rPr>
              <a:t>	</a:t>
            </a:r>
            <a:r>
              <a:rPr lang="zh-CN" altLang="en-US" sz="3200" b="1" kern="100" dirty="0">
                <a:solidFill>
                  <a:schemeClr val="tx1"/>
                </a:solidFill>
                <a:latin typeface="Calibri"/>
                <a:ea typeface="DengXian"/>
                <a:cs typeface="Times New Roman"/>
              </a:rPr>
              <a:t>（二）耶稣的故事是好故事</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戴教授说腓立比书三</a:t>
            </a:r>
            <a:r>
              <a:rPr lang="en-US" sz="3200" b="1" kern="100" dirty="0">
                <a:solidFill>
                  <a:schemeClr val="tx1"/>
                </a:solidFill>
                <a:latin typeface="DengXian"/>
                <a:ea typeface="DengXian"/>
                <a:cs typeface="Times New Roman"/>
              </a:rPr>
              <a:t>5-11</a:t>
            </a:r>
            <a:r>
              <a:rPr lang="zh-CN" altLang="en-US" sz="3200" b="1" kern="100" dirty="0">
                <a:solidFill>
                  <a:schemeClr val="tx1"/>
                </a:solidFill>
                <a:latin typeface="Calibri"/>
                <a:ea typeface="DengXian"/>
                <a:cs typeface="Times New Roman"/>
              </a:rPr>
              <a:t>这段经文讲了三个故事：基督的故事，亚当的故事，和扫罗</a:t>
            </a:r>
            <a:r>
              <a:rPr lang="en-US" sz="3200" b="1" kern="100" dirty="0">
                <a:solidFill>
                  <a:schemeClr val="tx1"/>
                </a:solidFill>
                <a:latin typeface="DengXian"/>
                <a:ea typeface="DengXian"/>
                <a:cs typeface="Times New Roman"/>
              </a:rPr>
              <a:t>/</a:t>
            </a:r>
            <a:r>
              <a:rPr lang="zh-CN" altLang="en-US" sz="3200" b="1" kern="100" dirty="0">
                <a:solidFill>
                  <a:schemeClr val="tx1"/>
                </a:solidFill>
                <a:latin typeface="Calibri"/>
                <a:ea typeface="DengXian"/>
                <a:cs typeface="Times New Roman"/>
              </a:rPr>
              <a:t>保罗的故事。</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不过严格来讲，腓三</a:t>
            </a:r>
            <a:r>
              <a:rPr lang="en-US" sz="3200" b="1" kern="100" dirty="0">
                <a:solidFill>
                  <a:schemeClr val="tx1"/>
                </a:solidFill>
                <a:latin typeface="DengXian"/>
                <a:ea typeface="DengXian"/>
                <a:cs typeface="Times New Roman"/>
              </a:rPr>
              <a:t>5-11</a:t>
            </a:r>
            <a:r>
              <a:rPr lang="zh-CN" altLang="en-US" sz="3200" b="1" kern="100" dirty="0">
                <a:solidFill>
                  <a:schemeClr val="tx1"/>
                </a:solidFill>
                <a:latin typeface="Calibri"/>
                <a:ea typeface="DengXian"/>
                <a:cs typeface="Times New Roman"/>
              </a:rPr>
              <a:t>这段经文只讲了一个故事，就是作者扫罗</a:t>
            </a:r>
            <a:r>
              <a:rPr lang="en-US" sz="3200" b="1" kern="100" dirty="0">
                <a:solidFill>
                  <a:schemeClr val="tx1"/>
                </a:solidFill>
                <a:latin typeface="DengXian"/>
                <a:ea typeface="DengXian"/>
                <a:cs typeface="Times New Roman"/>
              </a:rPr>
              <a:t>/</a:t>
            </a:r>
            <a:r>
              <a:rPr lang="zh-CN" altLang="en-US" sz="3200" b="1" kern="100" dirty="0">
                <a:solidFill>
                  <a:schemeClr val="tx1"/>
                </a:solidFill>
                <a:latin typeface="Calibri"/>
                <a:ea typeface="DengXian"/>
                <a:cs typeface="Times New Roman"/>
              </a:rPr>
              <a:t>保罗的故事。（</a:t>
            </a:r>
            <a:r>
              <a:rPr lang="zh-CN" altLang="en-US" sz="3200" b="1" kern="100" dirty="0">
                <a:solidFill>
                  <a:srgbClr val="0000FF"/>
                </a:solidFill>
                <a:latin typeface="Calibri"/>
                <a:ea typeface="DengXian"/>
                <a:cs typeface="Times New Roman"/>
              </a:rPr>
              <a:t>关于亚当的故事和基督的故事，请看罗五</a:t>
            </a:r>
            <a:r>
              <a:rPr lang="en-US" sz="3200" b="1" kern="100" dirty="0">
                <a:solidFill>
                  <a:srgbClr val="0000FF"/>
                </a:solidFill>
                <a:latin typeface="DengXian"/>
                <a:ea typeface="DengXian"/>
                <a:cs typeface="Times New Roman"/>
              </a:rPr>
              <a:t>12-21</a:t>
            </a:r>
            <a:r>
              <a:rPr lang="zh-CN" altLang="en-US" sz="3200" b="1" kern="100" dirty="0">
                <a:solidFill>
                  <a:srgbClr val="0000FF"/>
                </a:solidFill>
                <a:latin typeface="Calibri"/>
                <a:ea typeface="DengXian"/>
                <a:cs typeface="Times New Roman"/>
              </a:rPr>
              <a:t>。</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17</a:t>
            </a:fld>
            <a:endParaRPr lang="en-US" altLang="zh-CN" dirty="0">
              <a:solidFill>
                <a:srgbClr val="55554A"/>
              </a:solidFill>
            </a:endParaRPr>
          </a:p>
        </p:txBody>
      </p:sp>
    </p:spTree>
    <p:extLst>
      <p:ext uri="{BB962C8B-B14F-4D97-AF65-F5344CB8AC3E}">
        <p14:creationId xmlns:p14="http://schemas.microsoft.com/office/powerpoint/2010/main" val="23887026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二、回顾邓牧师的信息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不过，作者保罗的这一个故事中却隐含了三个故事，因为作者的故事，参与到其他的两个故事中，就是</a:t>
            </a:r>
            <a:r>
              <a:rPr lang="zh-CN" altLang="en-US" sz="3200" b="1" kern="100" dirty="0">
                <a:solidFill>
                  <a:srgbClr val="7030A0"/>
                </a:solidFill>
                <a:latin typeface="Calibri"/>
                <a:ea typeface="DengXian"/>
                <a:cs typeface="Times New Roman"/>
              </a:rPr>
              <a:t>亚当的故事</a:t>
            </a:r>
            <a:r>
              <a:rPr lang="zh-CN" altLang="en-US" sz="3200" b="1" kern="100" dirty="0">
                <a:solidFill>
                  <a:schemeClr val="tx1"/>
                </a:solidFill>
                <a:latin typeface="Calibri"/>
                <a:ea typeface="DengXian"/>
                <a:cs typeface="Times New Roman"/>
              </a:rPr>
              <a:t>和</a:t>
            </a:r>
            <a:r>
              <a:rPr lang="zh-CN" altLang="en-US" sz="3200" b="1" kern="100" dirty="0">
                <a:solidFill>
                  <a:srgbClr val="FF0000"/>
                </a:solidFill>
                <a:latin typeface="Calibri"/>
                <a:ea typeface="DengXian"/>
                <a:cs typeface="Times New Roman"/>
              </a:rPr>
              <a:t>基督的故事</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作者还因此而改名：当他参与到</a:t>
            </a:r>
            <a:r>
              <a:rPr lang="zh-CN" altLang="en-US" sz="3200" b="1" kern="100" dirty="0">
                <a:solidFill>
                  <a:srgbClr val="7030A0"/>
                </a:solidFill>
                <a:latin typeface="Calibri"/>
                <a:ea typeface="DengXian"/>
                <a:cs typeface="Times New Roman"/>
              </a:rPr>
              <a:t>亚当的故事</a:t>
            </a:r>
            <a:r>
              <a:rPr lang="zh-CN" altLang="en-US" sz="3200" b="1" kern="100" dirty="0">
                <a:solidFill>
                  <a:schemeClr val="tx1"/>
                </a:solidFill>
                <a:latin typeface="Calibri"/>
                <a:ea typeface="DengXian"/>
                <a:cs typeface="Times New Roman"/>
              </a:rPr>
              <a:t>里的时候名叫</a:t>
            </a:r>
            <a:r>
              <a:rPr lang="zh-CN" altLang="en-US" sz="3200" b="1" kern="100" dirty="0">
                <a:solidFill>
                  <a:srgbClr val="2E24FC"/>
                </a:solidFill>
                <a:latin typeface="Calibri"/>
                <a:ea typeface="DengXian"/>
                <a:cs typeface="Times New Roman"/>
              </a:rPr>
              <a:t>扫罗</a:t>
            </a:r>
            <a:r>
              <a:rPr lang="zh-CN" altLang="en-US" sz="3200" b="1" kern="100" dirty="0">
                <a:solidFill>
                  <a:schemeClr val="tx1"/>
                </a:solidFill>
                <a:latin typeface="Calibri"/>
                <a:ea typeface="DengXian"/>
                <a:cs typeface="Times New Roman"/>
              </a:rPr>
              <a:t>，当他参与到</a:t>
            </a:r>
            <a:r>
              <a:rPr lang="zh-CN" altLang="en-US" sz="3200" b="1" kern="100" dirty="0">
                <a:solidFill>
                  <a:srgbClr val="FF0000"/>
                </a:solidFill>
                <a:latin typeface="Calibri"/>
                <a:ea typeface="DengXian"/>
                <a:cs typeface="Times New Roman"/>
              </a:rPr>
              <a:t>基督的故事</a:t>
            </a:r>
            <a:r>
              <a:rPr lang="zh-CN" altLang="en-US" sz="3200" b="1" kern="100" dirty="0">
                <a:solidFill>
                  <a:schemeClr val="tx1"/>
                </a:solidFill>
                <a:latin typeface="Calibri"/>
                <a:ea typeface="DengXian"/>
                <a:cs typeface="Times New Roman"/>
              </a:rPr>
              <a:t>里以后，他改名叫</a:t>
            </a:r>
            <a:r>
              <a:rPr lang="zh-CN" altLang="en-US" sz="3200" b="1" kern="100" dirty="0">
                <a:solidFill>
                  <a:srgbClr val="0000FF"/>
                </a:solidFill>
                <a:latin typeface="Calibri"/>
                <a:ea typeface="DengXian"/>
                <a:cs typeface="Times New Roman"/>
              </a:rPr>
              <a:t>保罗</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18</a:t>
            </a:fld>
            <a:endParaRPr lang="en-US" altLang="zh-CN" dirty="0">
              <a:solidFill>
                <a:srgbClr val="55554A"/>
              </a:solidFill>
            </a:endParaRPr>
          </a:p>
        </p:txBody>
      </p:sp>
    </p:spTree>
    <p:extLst>
      <p:ext uri="{BB962C8B-B14F-4D97-AF65-F5344CB8AC3E}">
        <p14:creationId xmlns:p14="http://schemas.microsoft.com/office/powerpoint/2010/main" val="23887026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二、回顾邓牧师的信息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邓牧师总结戴教授的信息中一个最重要的要点：</a:t>
            </a:r>
            <a:r>
              <a:rPr lang="zh-CN" altLang="en-US" sz="3200" b="1" kern="100" dirty="0">
                <a:solidFill>
                  <a:srgbClr val="0000FF"/>
                </a:solidFill>
                <a:latin typeface="Calibri"/>
                <a:ea typeface="DengXian"/>
                <a:cs typeface="Times New Roman"/>
              </a:rPr>
              <a:t>耶稣的故事是好故事</a:t>
            </a:r>
            <a:r>
              <a:rPr lang="zh-CN" altLang="en-US" sz="3200" b="1" kern="100" dirty="0">
                <a:solidFill>
                  <a:schemeClr val="tx1"/>
                </a:solidFill>
                <a:latin typeface="Calibri"/>
                <a:ea typeface="DengXian"/>
                <a:cs typeface="Times New Roman"/>
              </a:rPr>
              <a:t>。这个好故事具备以下三个要素：</a:t>
            </a:r>
            <a:endParaRPr lang="en-CA" sz="3200" b="1" kern="100" dirty="0">
              <a:solidFill>
                <a:schemeClr val="tx1"/>
              </a:solidFill>
              <a:latin typeface="Calibri"/>
              <a:ea typeface="DengXian"/>
              <a:cs typeface="Times New Roman"/>
            </a:endParaRPr>
          </a:p>
          <a:p>
            <a:pPr lvl="0">
              <a:spcBef>
                <a:spcPts val="600"/>
              </a:spcBef>
              <a:spcAft>
                <a:spcPts val="600"/>
              </a:spcAft>
              <a:buFont typeface="+mj-lt"/>
              <a:buAutoNum type="arabicPeriod"/>
            </a:pPr>
            <a:r>
              <a:rPr lang="zh-CN" altLang="en-US" sz="3200" b="1" kern="100" dirty="0">
                <a:solidFill>
                  <a:srgbClr val="0000FF"/>
                </a:solidFill>
                <a:latin typeface="Calibri"/>
                <a:ea typeface="DengXian"/>
                <a:cs typeface="Times New Roman"/>
              </a:rPr>
              <a:t>目的</a:t>
            </a:r>
            <a:r>
              <a:rPr lang="zh-CN" altLang="en-US" sz="3200" b="1" kern="100" dirty="0">
                <a:solidFill>
                  <a:schemeClr val="tx1"/>
                </a:solidFill>
                <a:latin typeface="Calibri"/>
                <a:ea typeface="DengXian"/>
                <a:cs typeface="Times New Roman"/>
              </a:rPr>
              <a:t>：赎回性的：为爱和拯救罪人而甘愿牺牲自己。</a:t>
            </a:r>
            <a:endParaRPr lang="en-CA" sz="3200" b="1" kern="100" dirty="0">
              <a:solidFill>
                <a:schemeClr val="tx1"/>
              </a:solidFill>
              <a:latin typeface="Calibri"/>
              <a:ea typeface="DengXian"/>
              <a:cs typeface="Times New Roman"/>
            </a:endParaRPr>
          </a:p>
          <a:p>
            <a:pPr lvl="0">
              <a:spcBef>
                <a:spcPts val="600"/>
              </a:spcBef>
              <a:spcAft>
                <a:spcPts val="600"/>
              </a:spcAft>
              <a:buFont typeface="+mj-lt"/>
              <a:buAutoNum type="arabicPeriod"/>
            </a:pPr>
            <a:r>
              <a:rPr lang="zh-CN" altLang="en-US" sz="3200" b="1" kern="100" dirty="0">
                <a:solidFill>
                  <a:srgbClr val="0000FF"/>
                </a:solidFill>
                <a:latin typeface="Calibri"/>
                <a:ea typeface="DengXian"/>
                <a:cs typeface="Times New Roman"/>
              </a:rPr>
              <a:t>关系</a:t>
            </a:r>
            <a:r>
              <a:rPr lang="zh-CN" altLang="en-US" sz="3200" b="1" kern="100" dirty="0">
                <a:solidFill>
                  <a:schemeClr val="tx1"/>
                </a:solidFill>
                <a:latin typeface="Calibri"/>
                <a:ea typeface="DengXian"/>
                <a:cs typeface="Times New Roman"/>
              </a:rPr>
              <a:t>：有神的同在。</a:t>
            </a:r>
            <a:endParaRPr lang="en-CA" sz="3200" b="1" kern="100" dirty="0">
              <a:solidFill>
                <a:schemeClr val="tx1"/>
              </a:solidFill>
              <a:latin typeface="Calibri"/>
              <a:ea typeface="DengXian"/>
              <a:cs typeface="Times New Roman"/>
            </a:endParaRPr>
          </a:p>
          <a:p>
            <a:pPr lvl="0">
              <a:spcBef>
                <a:spcPts val="600"/>
              </a:spcBef>
              <a:spcAft>
                <a:spcPts val="600"/>
              </a:spcAft>
              <a:buFont typeface="+mj-lt"/>
              <a:buAutoNum type="arabicPeriod"/>
            </a:pPr>
            <a:r>
              <a:rPr lang="zh-CN" altLang="en-US" sz="3200" b="1" kern="100" dirty="0">
                <a:solidFill>
                  <a:srgbClr val="0000FF"/>
                </a:solidFill>
                <a:latin typeface="Calibri"/>
                <a:ea typeface="DengXian"/>
                <a:cs typeface="Times New Roman"/>
              </a:rPr>
              <a:t>结局</a:t>
            </a:r>
            <a:r>
              <a:rPr lang="zh-CN" altLang="en-US" sz="3200" b="1" kern="100" dirty="0">
                <a:solidFill>
                  <a:schemeClr val="tx1"/>
                </a:solidFill>
                <a:latin typeface="Calibri"/>
                <a:ea typeface="DengXian"/>
                <a:cs typeface="Times New Roman"/>
              </a:rPr>
              <a:t>：从死里复活，战胜了死亡，和永恒的荣耀。</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19</a:t>
            </a:fld>
            <a:endParaRPr lang="en-US" altLang="zh-CN" dirty="0">
              <a:solidFill>
                <a:srgbClr val="55554A"/>
              </a:solidFill>
            </a:endParaRPr>
          </a:p>
        </p:txBody>
      </p:sp>
    </p:spTree>
    <p:extLst>
      <p:ext uri="{BB962C8B-B14F-4D97-AF65-F5344CB8AC3E}">
        <p14:creationId xmlns:p14="http://schemas.microsoft.com/office/powerpoint/2010/main" val="2388702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一、回顾和回应孙牧师的信息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123950"/>
            <a:ext cx="9144000" cy="4027394"/>
          </a:xfrm>
        </p:spPr>
        <p:txBody>
          <a:bodyPr/>
          <a:lstStyle/>
          <a:p>
            <a:pPr marL="0" indent="857250">
              <a:lnSpc>
                <a:spcPct val="115000"/>
              </a:lnSpc>
              <a:spcBef>
                <a:spcPts val="600"/>
              </a:spcBef>
              <a:spcAft>
                <a:spcPts val="600"/>
              </a:spcAft>
              <a:buNone/>
            </a:pPr>
            <a:r>
              <a:rPr lang="zh-CN" altLang="en-US" sz="3200" b="1" kern="100" dirty="0">
                <a:solidFill>
                  <a:srgbClr val="000000"/>
                </a:solidFill>
                <a:latin typeface="Calibri"/>
                <a:ea typeface="KaiTi"/>
                <a:cs typeface="Times New Roman"/>
              </a:rPr>
              <a:t>建立基督徒的幸福观，保持今生跟来生与永恒的有机联系。</a:t>
            </a:r>
            <a:endParaRPr lang="en-US" altLang="zh-CN" sz="3200" b="1" kern="100" dirty="0">
              <a:solidFill>
                <a:srgbClr val="000000"/>
              </a:solidFill>
              <a:latin typeface="Calibri"/>
              <a:ea typeface="KaiTi"/>
              <a:cs typeface="Times New Roman"/>
            </a:endParaRPr>
          </a:p>
          <a:p>
            <a:pPr marL="0" marR="0" indent="0">
              <a:lnSpc>
                <a:spcPct val="115000"/>
              </a:lnSpc>
              <a:spcBef>
                <a:spcPts val="600"/>
              </a:spcBef>
              <a:spcAft>
                <a:spcPts val="600"/>
              </a:spcAft>
              <a:buNone/>
            </a:pPr>
            <a:r>
              <a:rPr lang="zh-CN" altLang="en-US" sz="3200" b="1" kern="100" dirty="0">
                <a:solidFill>
                  <a:srgbClr val="2E24FC"/>
                </a:solidFill>
                <a:latin typeface="Calibri"/>
                <a:ea typeface="DengXian"/>
                <a:cs typeface="Times New Roman"/>
              </a:rPr>
              <a:t>        （一）回顾：世俗的幸福观有三个特征：</a:t>
            </a:r>
            <a:endParaRPr lang="en-CA" sz="3200" b="1" kern="100" dirty="0">
              <a:solidFill>
                <a:srgbClr val="2E24FC"/>
              </a:solidFill>
              <a:latin typeface="Calibri"/>
              <a:ea typeface="DengXian"/>
              <a:cs typeface="Times New Roman"/>
            </a:endParaRPr>
          </a:p>
          <a:p>
            <a:pPr lvl="2">
              <a:lnSpc>
                <a:spcPct val="115000"/>
              </a:lnSpc>
              <a:spcBef>
                <a:spcPts val="600"/>
              </a:spcBef>
              <a:spcAft>
                <a:spcPts val="600"/>
              </a:spcAft>
              <a:buClr>
                <a:srgbClr val="C00000"/>
              </a:buClr>
              <a:buFont typeface="+mj-lt"/>
              <a:buAutoNum type="arabicPeriod"/>
            </a:pPr>
            <a:r>
              <a:rPr lang="zh-CN" altLang="en-US" sz="3200" b="1" kern="100" dirty="0">
                <a:solidFill>
                  <a:srgbClr val="000000"/>
                </a:solidFill>
                <a:latin typeface="Calibri"/>
                <a:ea typeface="DengXian"/>
                <a:cs typeface="Times New Roman"/>
              </a:rPr>
              <a:t> 幸福等于快乐；</a:t>
            </a:r>
            <a:endParaRPr lang="en-CA" sz="3200" b="1" kern="100" dirty="0">
              <a:latin typeface="Calibri"/>
              <a:ea typeface="DengXian"/>
              <a:cs typeface="Times New Roman"/>
            </a:endParaRPr>
          </a:p>
          <a:p>
            <a:pPr lvl="2">
              <a:lnSpc>
                <a:spcPct val="115000"/>
              </a:lnSpc>
              <a:spcBef>
                <a:spcPts val="600"/>
              </a:spcBef>
              <a:spcAft>
                <a:spcPts val="600"/>
              </a:spcAft>
              <a:buClr>
                <a:srgbClr val="C00000"/>
              </a:buClr>
              <a:buFont typeface="+mj-lt"/>
              <a:buAutoNum type="arabicPeriod"/>
            </a:pPr>
            <a:r>
              <a:rPr lang="zh-CN" altLang="en-US" sz="3200" kern="100" dirty="0">
                <a:solidFill>
                  <a:srgbClr val="000000"/>
                </a:solidFill>
                <a:latin typeface="Calibri"/>
                <a:ea typeface="DengXian"/>
                <a:cs typeface="Times New Roman"/>
              </a:rPr>
              <a:t> </a:t>
            </a:r>
            <a:r>
              <a:rPr lang="zh-CN" altLang="en-US" sz="3200" b="1" kern="100" dirty="0">
                <a:solidFill>
                  <a:srgbClr val="000000"/>
                </a:solidFill>
                <a:latin typeface="Calibri"/>
                <a:ea typeface="DengXian"/>
                <a:cs typeface="Times New Roman"/>
              </a:rPr>
              <a:t>幸福等于富有；</a:t>
            </a:r>
            <a:endParaRPr lang="en-CA" sz="3200" b="1" kern="100" dirty="0">
              <a:latin typeface="Calibri"/>
              <a:ea typeface="DengXian"/>
              <a:cs typeface="Times New Roman"/>
            </a:endParaRPr>
          </a:p>
          <a:p>
            <a:pPr lvl="2">
              <a:lnSpc>
                <a:spcPct val="115000"/>
              </a:lnSpc>
              <a:spcBef>
                <a:spcPts val="600"/>
              </a:spcBef>
              <a:spcAft>
                <a:spcPts val="600"/>
              </a:spcAft>
              <a:buClr>
                <a:srgbClr val="C00000"/>
              </a:buClr>
              <a:buFont typeface="+mj-lt"/>
              <a:buAutoNum type="arabicPeriod"/>
            </a:pPr>
            <a:r>
              <a:rPr lang="zh-CN" altLang="en-US" sz="3200" b="1" kern="100" dirty="0">
                <a:solidFill>
                  <a:srgbClr val="000000"/>
                </a:solidFill>
                <a:latin typeface="Calibri"/>
                <a:ea typeface="DengXian"/>
                <a:cs typeface="Times New Roman"/>
              </a:rPr>
              <a:t> 幸福等于成功或外在条件的改变。</a:t>
            </a:r>
            <a:endParaRPr lang="en-CA" sz="3200" b="1" kern="100" dirty="0">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a:t>
            </a:fld>
            <a:endParaRPr lang="en-US" altLang="zh-CN" dirty="0">
              <a:solidFill>
                <a:srgbClr val="55554A"/>
              </a:solidFill>
            </a:endParaRPr>
          </a:p>
        </p:txBody>
      </p:sp>
    </p:spTree>
    <p:extLst>
      <p:ext uri="{BB962C8B-B14F-4D97-AF65-F5344CB8AC3E}">
        <p14:creationId xmlns:p14="http://schemas.microsoft.com/office/powerpoint/2010/main" val="14346899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二、回顾邓牧师的信息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600"/>
              </a:spcBef>
              <a:spcAft>
                <a:spcPts val="0"/>
              </a:spcAft>
              <a:buNone/>
            </a:pPr>
            <a:r>
              <a:rPr lang="zh-CN" altLang="en-US" sz="2800" b="1" kern="100" dirty="0">
                <a:solidFill>
                  <a:schemeClr val="tx1"/>
                </a:solidFill>
                <a:latin typeface="Calibri"/>
                <a:ea typeface="DengXian"/>
                <a:cs typeface="Times New Roman"/>
              </a:rPr>
              <a:t>现在我们来默想一下耶稣故事的最终结局：</a:t>
            </a:r>
            <a:r>
              <a:rPr lang="zh-CN" altLang="en-US" sz="2800" b="1" kern="100" dirty="0">
                <a:solidFill>
                  <a:srgbClr val="0000FF"/>
                </a:solidFill>
                <a:latin typeface="Calibri"/>
                <a:ea typeface="DengXian"/>
                <a:cs typeface="Times New Roman"/>
              </a:rPr>
              <a:t>永恒的荣耀</a:t>
            </a:r>
            <a:r>
              <a:rPr lang="zh-CN" altLang="en-US" sz="2800" b="1" kern="100" dirty="0">
                <a:solidFill>
                  <a:schemeClr val="tx1"/>
                </a:solidFill>
                <a:latin typeface="Calibri"/>
                <a:ea typeface="DengXian"/>
                <a:cs typeface="Times New Roman"/>
              </a:rPr>
              <a:t>。</a:t>
            </a:r>
            <a:endParaRPr lang="en-CA" sz="2800" b="1" kern="100" dirty="0">
              <a:solidFill>
                <a:schemeClr val="tx1"/>
              </a:solidFill>
              <a:latin typeface="Calibri"/>
              <a:ea typeface="DengXian"/>
              <a:cs typeface="Times New Roman"/>
            </a:endParaRPr>
          </a:p>
          <a:p>
            <a:pPr marL="0" marR="0" indent="685800">
              <a:spcBef>
                <a:spcPts val="600"/>
              </a:spcBef>
              <a:spcAft>
                <a:spcPts val="0"/>
              </a:spcAft>
              <a:buNone/>
            </a:pPr>
            <a:r>
              <a:rPr lang="zh-CN" altLang="en-US" sz="2800" b="1" kern="100" dirty="0">
                <a:solidFill>
                  <a:schemeClr val="tx1"/>
                </a:solidFill>
                <a:latin typeface="Calibri"/>
                <a:ea typeface="DengXian"/>
                <a:cs typeface="Times New Roman"/>
              </a:rPr>
              <a:t>启二十一</a:t>
            </a:r>
            <a:r>
              <a:rPr lang="en-US" sz="2800" b="1" kern="100" dirty="0">
                <a:solidFill>
                  <a:schemeClr val="tx1"/>
                </a:solidFill>
                <a:latin typeface="DengXian"/>
                <a:ea typeface="DengXian"/>
                <a:cs typeface="Times New Roman"/>
              </a:rPr>
              <a:t>1-4</a:t>
            </a:r>
            <a:r>
              <a:rPr lang="zh-CN" altLang="en-US" sz="2800" b="1" kern="100" dirty="0">
                <a:solidFill>
                  <a:schemeClr val="tx1"/>
                </a:solidFill>
                <a:latin typeface="Calibri"/>
                <a:ea typeface="DengXian"/>
                <a:cs typeface="Times New Roman"/>
              </a:rPr>
              <a:t>：</a:t>
            </a:r>
            <a:r>
              <a:rPr lang="zh-CN" altLang="en-US" sz="2800" b="1" kern="100" dirty="0">
                <a:solidFill>
                  <a:srgbClr val="FF0000"/>
                </a:solidFill>
                <a:latin typeface="Calibri"/>
                <a:ea typeface="KaiTi"/>
                <a:cs typeface="Times New Roman"/>
              </a:rPr>
              <a:t>“我又看见一个新天新地，因为先前的天地已经过去了，海也不再有了。我又看见圣城新耶路撒冷由神那里从天而降，预备好了，就如新妇妆饰整齐，等候丈夫。我听见有大声音从宝座出来说：‘看哪！神的帐幕在人间。祂要与人同住，他们要作祂的子民；神要亲自与他们同在，作他们的神。神要擦去他们一切的眼泪；不再有死亡，也不再有悲哀、哭号，疼痛，因为以前的事都过去了。’”</a:t>
            </a:r>
            <a:endParaRPr lang="en-CA" sz="2800" kern="100" dirty="0">
              <a:solidFill>
                <a:srgbClr val="FF0000"/>
              </a:solidFill>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20</a:t>
            </a:fld>
            <a:endParaRPr lang="en-US" altLang="zh-CN" dirty="0">
              <a:solidFill>
                <a:srgbClr val="55554A"/>
              </a:solidFill>
            </a:endParaRPr>
          </a:p>
        </p:txBody>
      </p:sp>
    </p:spTree>
    <p:extLst>
      <p:ext uri="{BB962C8B-B14F-4D97-AF65-F5344CB8AC3E}">
        <p14:creationId xmlns:p14="http://schemas.microsoft.com/office/powerpoint/2010/main" val="23887026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二、回顾邓牧师的信息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600"/>
              </a:spcBef>
              <a:spcAft>
                <a:spcPts val="600"/>
              </a:spcAft>
              <a:buNone/>
            </a:pPr>
            <a:r>
              <a:rPr lang="en-US" altLang="zh-CN" sz="2800" b="1" kern="100" dirty="0">
                <a:solidFill>
                  <a:schemeClr val="tx1"/>
                </a:solidFill>
                <a:latin typeface="Calibri"/>
                <a:ea typeface="KaiTi"/>
                <a:cs typeface="Times New Roman"/>
              </a:rPr>
              <a:t>	</a:t>
            </a:r>
            <a:r>
              <a:rPr lang="zh-CN" altLang="en-US" sz="2800" b="1" kern="100" dirty="0">
                <a:solidFill>
                  <a:schemeClr val="tx1"/>
                </a:solidFill>
                <a:latin typeface="Calibri"/>
                <a:ea typeface="KaiTi"/>
                <a:cs typeface="Times New Roman"/>
              </a:rPr>
              <a:t>启二十二</a:t>
            </a:r>
            <a:r>
              <a:rPr lang="en-US" sz="2800" b="1" kern="100" dirty="0">
                <a:solidFill>
                  <a:schemeClr val="tx1"/>
                </a:solidFill>
                <a:latin typeface="KaiTi"/>
                <a:ea typeface="DengXian"/>
                <a:cs typeface="Times New Roman"/>
              </a:rPr>
              <a:t>5</a:t>
            </a:r>
            <a:r>
              <a:rPr lang="zh-CN" altLang="en-US" sz="2800" b="1" kern="100" dirty="0">
                <a:solidFill>
                  <a:schemeClr val="tx1"/>
                </a:solidFill>
                <a:latin typeface="Calibri"/>
                <a:ea typeface="KaiTi"/>
                <a:cs typeface="Times New Roman"/>
              </a:rPr>
              <a:t>：</a:t>
            </a:r>
            <a:r>
              <a:rPr lang="zh-CN" altLang="en-US" sz="2800" b="1" kern="100" dirty="0">
                <a:solidFill>
                  <a:srgbClr val="FF0000"/>
                </a:solidFill>
                <a:latin typeface="Calibri"/>
                <a:ea typeface="KaiTi"/>
                <a:cs typeface="Times New Roman"/>
              </a:rPr>
              <a:t>“不再有黑夜。他们也不用灯光、日光，因为主神要光照他们；他们要作王，直到永永远远。”</a:t>
            </a:r>
            <a:endParaRPr lang="en-CA" sz="2800" kern="100" dirty="0">
              <a:solidFill>
                <a:srgbClr val="FF0000"/>
              </a:solidFill>
              <a:latin typeface="Calibri"/>
              <a:ea typeface="DengXian"/>
              <a:cs typeface="Times New Roman"/>
            </a:endParaRPr>
          </a:p>
          <a:p>
            <a:pPr marL="0" marR="0" indent="685800">
              <a:spcBef>
                <a:spcPts val="600"/>
              </a:spcBef>
              <a:spcAft>
                <a:spcPts val="600"/>
              </a:spcAft>
              <a:buNone/>
            </a:pPr>
            <a:r>
              <a:rPr lang="zh-CN" altLang="en-US" sz="2800" b="1" kern="100" dirty="0">
                <a:solidFill>
                  <a:schemeClr val="tx1"/>
                </a:solidFill>
                <a:latin typeface="Calibri"/>
                <a:ea typeface="DengXian"/>
                <a:cs typeface="Times New Roman"/>
              </a:rPr>
              <a:t>这个新天新地的异象，其实是一个未来永恒新宇宙的图景：在这个新宇宙中，不仅有神的同在，而且是在神里面。</a:t>
            </a:r>
            <a:endParaRPr lang="en-CA" sz="2800" b="1" kern="100" dirty="0">
              <a:solidFill>
                <a:schemeClr val="tx1"/>
              </a:solidFill>
              <a:latin typeface="Calibri"/>
              <a:ea typeface="DengXian"/>
              <a:cs typeface="Times New Roman"/>
            </a:endParaRPr>
          </a:p>
          <a:p>
            <a:pPr marL="0" marR="0" indent="685800">
              <a:spcBef>
                <a:spcPts val="600"/>
              </a:spcBef>
              <a:spcAft>
                <a:spcPts val="600"/>
              </a:spcAft>
              <a:buNone/>
            </a:pPr>
            <a:r>
              <a:rPr lang="zh-CN" altLang="en-US" sz="2800" b="1" kern="100" dirty="0">
                <a:solidFill>
                  <a:schemeClr val="tx1"/>
                </a:solidFill>
                <a:latin typeface="Calibri"/>
                <a:ea typeface="DengXian"/>
                <a:cs typeface="Times New Roman"/>
              </a:rPr>
              <a:t>我相信，这个新宇宙不再受</a:t>
            </a:r>
            <a:r>
              <a:rPr lang="zh-CN" altLang="en-US" sz="2800" b="1" kern="100" dirty="0">
                <a:solidFill>
                  <a:srgbClr val="0000FF"/>
                </a:solidFill>
                <a:latin typeface="Calibri"/>
                <a:ea typeface="DengXian"/>
                <a:cs typeface="Times New Roman"/>
              </a:rPr>
              <a:t>熵增定律</a:t>
            </a:r>
            <a:r>
              <a:rPr lang="zh-CN" altLang="en-US" sz="2800" b="1" kern="100" dirty="0">
                <a:solidFill>
                  <a:schemeClr val="tx1"/>
                </a:solidFill>
                <a:latin typeface="Calibri"/>
                <a:ea typeface="DengXian"/>
                <a:cs typeface="Times New Roman"/>
              </a:rPr>
              <a:t>支配，因为这个新宇宙是在神里面，不断跟神有生命的交流，所以它是一个</a:t>
            </a:r>
            <a:r>
              <a:rPr lang="zh-CN" altLang="en-US" sz="2800" b="1" kern="100" dirty="0">
                <a:solidFill>
                  <a:srgbClr val="0000FF"/>
                </a:solidFill>
                <a:latin typeface="Calibri"/>
                <a:ea typeface="DengXian"/>
                <a:cs typeface="Times New Roman"/>
              </a:rPr>
              <a:t>开放的宇宙</a:t>
            </a:r>
            <a:r>
              <a:rPr lang="zh-CN" altLang="en-US" sz="2800" b="1" kern="100" dirty="0">
                <a:solidFill>
                  <a:schemeClr val="tx1"/>
                </a:solidFill>
                <a:latin typeface="Calibri"/>
                <a:ea typeface="DengXian"/>
                <a:cs typeface="Times New Roman"/>
              </a:rPr>
              <a:t>。</a:t>
            </a:r>
            <a:endParaRPr lang="en-CA" sz="2800" b="1" kern="100" dirty="0">
              <a:solidFill>
                <a:schemeClr val="tx1"/>
              </a:solidFill>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21</a:t>
            </a:fld>
            <a:endParaRPr lang="en-US" altLang="zh-CN" dirty="0">
              <a:solidFill>
                <a:srgbClr val="55554A"/>
              </a:solidFill>
            </a:endParaRPr>
          </a:p>
        </p:txBody>
      </p:sp>
    </p:spTree>
    <p:extLst>
      <p:ext uri="{BB962C8B-B14F-4D97-AF65-F5344CB8AC3E}">
        <p14:creationId xmlns:p14="http://schemas.microsoft.com/office/powerpoint/2010/main" val="23887026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7B291C0-BD24-377C-17F6-12C72162429A}"/>
              </a:ext>
            </a:extLst>
          </p:cNvPr>
          <p:cNvSpPr>
            <a:spLocks noGrp="1"/>
          </p:cNvSpPr>
          <p:nvPr>
            <p:ph type="title"/>
          </p:nvPr>
        </p:nvSpPr>
        <p:spPr/>
        <p:txBody>
          <a:bodyPr/>
          <a:lstStyle/>
          <a:p>
            <a:r>
              <a:rPr lang="zh-CN" altLang="en-US" b="1" dirty="0">
                <a:solidFill>
                  <a:srgbClr val="FF0000"/>
                </a:solidFill>
                <a:effectLst/>
                <a:latin typeface="+mn-ea"/>
                <a:cs typeface="Times New Roman"/>
              </a:rPr>
              <a:t>二、回顾邓牧师的信息</a:t>
            </a:r>
            <a:endParaRPr lang="en-US" dirty="0"/>
          </a:p>
        </p:txBody>
      </p:sp>
      <p:sp>
        <p:nvSpPr>
          <p:cNvPr id="3" name="Content Placeholder 2">
            <a:extLst>
              <a:ext uri="{FF2B5EF4-FFF2-40B4-BE49-F238E27FC236}">
                <a16:creationId xmlns:a16="http://schemas.microsoft.com/office/drawing/2014/main" xmlns="" id="{02512F32-8C6E-B275-BEB0-A04AD6A918D9}"/>
              </a:ext>
            </a:extLst>
          </p:cNvPr>
          <p:cNvSpPr>
            <a:spLocks noGrp="1"/>
          </p:cNvSpPr>
          <p:nvPr>
            <p:ph idx="1"/>
          </p:nvPr>
        </p:nvSpPr>
        <p:spPr>
          <a:xfrm>
            <a:off x="0" y="1123950"/>
            <a:ext cx="9144000" cy="4019549"/>
          </a:xfrm>
        </p:spPr>
        <p:txBody>
          <a:bodyPr/>
          <a:lstStyle/>
          <a:p>
            <a:pPr marL="0" indent="0">
              <a:buNone/>
            </a:pPr>
            <a:r>
              <a:rPr lang="en-US" altLang="zh-CN" sz="2800" b="1" dirty="0">
                <a:solidFill>
                  <a:schemeClr val="tx1"/>
                </a:solidFill>
                <a:latin typeface="DengXian" panose="02010600030101010101" pitchFamily="2" charset="-122"/>
                <a:ea typeface="DengXian" panose="02010600030101010101" pitchFamily="2" charset="-122"/>
              </a:rPr>
              <a:t>	</a:t>
            </a:r>
            <a:r>
              <a:rPr lang="zh-CN" altLang="en-US" sz="2800" b="1" dirty="0">
                <a:solidFill>
                  <a:schemeClr val="tx1"/>
                </a:solidFill>
                <a:latin typeface="DengXian" panose="02010600030101010101" pitchFamily="2" charset="-122"/>
                <a:ea typeface="DengXian" panose="02010600030101010101" pitchFamily="2" charset="-122"/>
              </a:rPr>
              <a:t>为什么一个开放的宇宙可以超越熵增定律呢？</a:t>
            </a:r>
            <a:endParaRPr lang="en-US" altLang="zh-CN" sz="2800" b="1" dirty="0">
              <a:solidFill>
                <a:schemeClr val="tx1"/>
              </a:solidFill>
              <a:latin typeface="DengXian" panose="02010600030101010101" pitchFamily="2" charset="-122"/>
              <a:ea typeface="DengXian" panose="02010600030101010101" pitchFamily="2" charset="-122"/>
            </a:endParaRPr>
          </a:p>
          <a:p>
            <a:pPr marL="0" indent="0">
              <a:buNone/>
            </a:pPr>
            <a:r>
              <a:rPr lang="en-US" altLang="zh-CN" sz="2800" b="1" dirty="0">
                <a:solidFill>
                  <a:schemeClr val="tx1"/>
                </a:solidFill>
                <a:latin typeface="DengXian" panose="02010600030101010101" pitchFamily="2" charset="-122"/>
                <a:ea typeface="DengXian" panose="02010600030101010101" pitchFamily="2" charset="-122"/>
              </a:rPr>
              <a:t>	</a:t>
            </a:r>
            <a:r>
              <a:rPr lang="zh-CN" altLang="en-US" sz="2800" b="1" dirty="0">
                <a:solidFill>
                  <a:schemeClr val="tx1"/>
                </a:solidFill>
                <a:latin typeface="DengXian" panose="02010600030101010101" pitchFamily="2" charset="-122"/>
                <a:ea typeface="DengXian" panose="02010600030101010101" pitchFamily="2" charset="-122"/>
              </a:rPr>
              <a:t>让我们以地球为例，它本来也是一个炽热的火球，冷却下来后，为什么会变成一个井然有序、生机勃勃的行星呢？</a:t>
            </a:r>
            <a:endParaRPr lang="en-US" altLang="zh-CN" sz="2800" b="1" dirty="0">
              <a:solidFill>
                <a:schemeClr val="tx1"/>
              </a:solidFill>
              <a:latin typeface="DengXian" panose="02010600030101010101" pitchFamily="2" charset="-122"/>
              <a:ea typeface="DengXian" panose="02010600030101010101" pitchFamily="2" charset="-122"/>
            </a:endParaRPr>
          </a:p>
          <a:p>
            <a:pPr marL="0" indent="0">
              <a:buNone/>
            </a:pPr>
            <a:r>
              <a:rPr lang="en-US" altLang="zh-CN" sz="2800" b="1" dirty="0">
                <a:solidFill>
                  <a:schemeClr val="tx1"/>
                </a:solidFill>
                <a:latin typeface="DengXian" panose="02010600030101010101" pitchFamily="2" charset="-122"/>
                <a:ea typeface="DengXian" panose="02010600030101010101" pitchFamily="2" charset="-122"/>
              </a:rPr>
              <a:t>	</a:t>
            </a:r>
            <a:r>
              <a:rPr lang="zh-CN" altLang="en-US" sz="2800" b="1" dirty="0">
                <a:solidFill>
                  <a:schemeClr val="tx1"/>
                </a:solidFill>
                <a:latin typeface="DengXian" panose="02010600030101010101" pitchFamily="2" charset="-122"/>
                <a:ea typeface="DengXian" panose="02010600030101010101" pitchFamily="2" charset="-122"/>
              </a:rPr>
              <a:t>其中一个最关键的原因就是，地球不是一个封闭系统，而是一个开放系统，它不断接受太阳的光照，同时把各种热辐射排放到太空中。所以，地球可以从一个不毛之地变成一个适合人类居住的星球。</a:t>
            </a:r>
            <a:endParaRPr lang="en-US" sz="2800" b="1" dirty="0">
              <a:solidFill>
                <a:schemeClr val="tx1"/>
              </a:solidFill>
              <a:latin typeface="DengXian" panose="02010600030101010101" pitchFamily="2" charset="-122"/>
              <a:ea typeface="DengXian" panose="02010600030101010101" pitchFamily="2" charset="-122"/>
            </a:endParaRPr>
          </a:p>
        </p:txBody>
      </p:sp>
      <p:sp>
        <p:nvSpPr>
          <p:cNvPr id="4" name="Slide Number Placeholder 3">
            <a:extLst>
              <a:ext uri="{FF2B5EF4-FFF2-40B4-BE49-F238E27FC236}">
                <a16:creationId xmlns:a16="http://schemas.microsoft.com/office/drawing/2014/main" xmlns="" id="{DC3EF529-3A07-ABF8-2DB2-3EB04A8CF9D0}"/>
              </a:ext>
            </a:extLst>
          </p:cNvPr>
          <p:cNvSpPr>
            <a:spLocks noGrp="1"/>
          </p:cNvSpPr>
          <p:nvPr>
            <p:ph type="sldNum" sz="quarter" idx="12"/>
          </p:nvPr>
        </p:nvSpPr>
        <p:spPr/>
        <p:txBody>
          <a:bodyPr/>
          <a:lstStyle/>
          <a:p>
            <a:pPr>
              <a:defRPr/>
            </a:pPr>
            <a:fld id="{8A8D9E91-53C4-4B6F-B0E4-0BD86C09558B}" type="slidenum">
              <a:rPr lang="en-US" altLang="zh-CN" smtClean="0">
                <a:solidFill>
                  <a:srgbClr val="55554A"/>
                </a:solidFill>
              </a:rPr>
              <a:t>22</a:t>
            </a:fld>
            <a:endParaRPr lang="en-US" altLang="zh-CN">
              <a:solidFill>
                <a:srgbClr val="55554A"/>
              </a:solidFill>
            </a:endParaRPr>
          </a:p>
        </p:txBody>
      </p:sp>
    </p:spTree>
    <p:extLst>
      <p:ext uri="{BB962C8B-B14F-4D97-AF65-F5344CB8AC3E}">
        <p14:creationId xmlns:p14="http://schemas.microsoft.com/office/powerpoint/2010/main" val="216158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7B4E27-AA55-DE56-6B5E-ACB82CD42D4B}"/>
              </a:ext>
            </a:extLst>
          </p:cNvPr>
          <p:cNvSpPr>
            <a:spLocks noGrp="1"/>
          </p:cNvSpPr>
          <p:nvPr>
            <p:ph type="title"/>
          </p:nvPr>
        </p:nvSpPr>
        <p:spPr/>
        <p:txBody>
          <a:bodyPr/>
          <a:lstStyle/>
          <a:p>
            <a:r>
              <a:rPr lang="zh-CN" altLang="en-US" b="1">
                <a:solidFill>
                  <a:srgbClr val="FF0000"/>
                </a:solidFill>
                <a:effectLst/>
                <a:latin typeface="+mn-ea"/>
                <a:cs typeface="Times New Roman"/>
              </a:rPr>
              <a:t>二、回顾邓牧师的信息</a:t>
            </a:r>
            <a:endParaRPr lang="en-US"/>
          </a:p>
        </p:txBody>
      </p:sp>
      <p:sp>
        <p:nvSpPr>
          <p:cNvPr id="3" name="Content Placeholder 2">
            <a:extLst>
              <a:ext uri="{FF2B5EF4-FFF2-40B4-BE49-F238E27FC236}">
                <a16:creationId xmlns:a16="http://schemas.microsoft.com/office/drawing/2014/main" xmlns="" id="{C3C1FEF5-530F-F76D-C5B7-BB9AE80BF4D1}"/>
              </a:ext>
            </a:extLst>
          </p:cNvPr>
          <p:cNvSpPr>
            <a:spLocks noGrp="1"/>
          </p:cNvSpPr>
          <p:nvPr>
            <p:ph idx="1"/>
          </p:nvPr>
        </p:nvSpPr>
        <p:spPr>
          <a:xfrm>
            <a:off x="0" y="1200150"/>
            <a:ext cx="9144000" cy="3943349"/>
          </a:xfrm>
        </p:spPr>
        <p:txBody>
          <a:bodyPr/>
          <a:lstStyle/>
          <a:p>
            <a:pPr marL="0" indent="0">
              <a:spcBef>
                <a:spcPts val="600"/>
              </a:spcBef>
              <a:spcAft>
                <a:spcPts val="600"/>
              </a:spcAft>
              <a:buNone/>
            </a:pPr>
            <a:r>
              <a:rPr lang="en-US" altLang="zh-CN" b="1" dirty="0">
                <a:solidFill>
                  <a:schemeClr val="tx1"/>
                </a:solidFill>
                <a:latin typeface="DengXian" panose="02010600030101010101" pitchFamily="2" charset="-122"/>
                <a:ea typeface="DengXian" panose="02010600030101010101" pitchFamily="2" charset="-122"/>
              </a:rPr>
              <a:t>	</a:t>
            </a:r>
            <a:r>
              <a:rPr lang="zh-CN" altLang="en-US" sz="3200" b="1" dirty="0">
                <a:solidFill>
                  <a:schemeClr val="tx1"/>
                </a:solidFill>
                <a:latin typeface="DengXian" panose="02010600030101010101" pitchFamily="2" charset="-122"/>
                <a:ea typeface="DengXian" panose="02010600030101010101" pitchFamily="2" charset="-122"/>
              </a:rPr>
              <a:t>在将来永恒的新宇宙中，我们不再需要灯光和日光，然而，我们却不再有黑夜。为什么？因为主神要亲自光照这个新宇宙。</a:t>
            </a:r>
            <a:endParaRPr lang="en-US" altLang="zh-CN" sz="3200" b="1" dirty="0">
              <a:solidFill>
                <a:schemeClr val="tx1"/>
              </a:solidFill>
              <a:latin typeface="DengXian" panose="02010600030101010101" pitchFamily="2" charset="-122"/>
              <a:ea typeface="DengXian" panose="02010600030101010101" pitchFamily="2" charset="-122"/>
            </a:endParaRPr>
          </a:p>
          <a:p>
            <a:pPr marL="0" indent="0">
              <a:spcBef>
                <a:spcPts val="600"/>
              </a:spcBef>
              <a:spcAft>
                <a:spcPts val="600"/>
              </a:spcAft>
              <a:buNone/>
            </a:pPr>
            <a:r>
              <a:rPr lang="en-US" altLang="zh-CN" sz="3200" b="1" dirty="0">
                <a:solidFill>
                  <a:schemeClr val="tx1"/>
                </a:solidFill>
                <a:latin typeface="DengXian" panose="02010600030101010101" pitchFamily="2" charset="-122"/>
                <a:ea typeface="DengXian" panose="02010600030101010101" pitchFamily="2" charset="-122"/>
              </a:rPr>
              <a:t>	</a:t>
            </a:r>
            <a:r>
              <a:rPr lang="zh-CN" altLang="en-US" sz="3200" b="1" dirty="0">
                <a:solidFill>
                  <a:schemeClr val="tx1"/>
                </a:solidFill>
                <a:latin typeface="DengXian" panose="02010600030101010101" pitchFamily="2" charset="-122"/>
                <a:ea typeface="DengXian" panose="02010600030101010101" pitchFamily="2" charset="-122"/>
              </a:rPr>
              <a:t>前面提到地球因受到太阳的光照而变得井然有序、生机勃勃。但太阳仍然是有限的和物质的，终有一天也要衰老死去。</a:t>
            </a:r>
            <a:endParaRPr lang="en-US" altLang="zh-CN" sz="3200" b="1" dirty="0">
              <a:solidFill>
                <a:schemeClr val="tx1"/>
              </a:solidFill>
              <a:latin typeface="DengXian" panose="02010600030101010101" pitchFamily="2" charset="-122"/>
              <a:ea typeface="DengXian" panose="02010600030101010101" pitchFamily="2" charset="-122"/>
            </a:endParaRPr>
          </a:p>
          <a:p>
            <a:pPr marL="0" indent="0">
              <a:spcBef>
                <a:spcPts val="600"/>
              </a:spcBef>
              <a:spcAft>
                <a:spcPts val="600"/>
              </a:spcAft>
              <a:buNone/>
            </a:pPr>
            <a:endParaRPr lang="en-US" dirty="0"/>
          </a:p>
        </p:txBody>
      </p:sp>
      <p:sp>
        <p:nvSpPr>
          <p:cNvPr id="4" name="Slide Number Placeholder 3">
            <a:extLst>
              <a:ext uri="{FF2B5EF4-FFF2-40B4-BE49-F238E27FC236}">
                <a16:creationId xmlns:a16="http://schemas.microsoft.com/office/drawing/2014/main" xmlns="" id="{8DE19AAD-B725-84E9-6A73-48AA132D0A2B}"/>
              </a:ext>
            </a:extLst>
          </p:cNvPr>
          <p:cNvSpPr>
            <a:spLocks noGrp="1"/>
          </p:cNvSpPr>
          <p:nvPr>
            <p:ph type="sldNum" sz="quarter" idx="12"/>
          </p:nvPr>
        </p:nvSpPr>
        <p:spPr/>
        <p:txBody>
          <a:bodyPr/>
          <a:lstStyle/>
          <a:p>
            <a:pPr>
              <a:defRPr/>
            </a:pPr>
            <a:fld id="{8A8D9E91-53C4-4B6F-B0E4-0BD86C09558B}" type="slidenum">
              <a:rPr lang="en-US" altLang="zh-CN" smtClean="0">
                <a:solidFill>
                  <a:srgbClr val="55554A"/>
                </a:solidFill>
              </a:rPr>
              <a:t>23</a:t>
            </a:fld>
            <a:endParaRPr lang="en-US" altLang="zh-CN">
              <a:solidFill>
                <a:srgbClr val="55554A"/>
              </a:solidFill>
            </a:endParaRPr>
          </a:p>
        </p:txBody>
      </p:sp>
    </p:spTree>
    <p:extLst>
      <p:ext uri="{BB962C8B-B14F-4D97-AF65-F5344CB8AC3E}">
        <p14:creationId xmlns:p14="http://schemas.microsoft.com/office/powerpoint/2010/main" val="18057510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7B4E27-AA55-DE56-6B5E-ACB82CD42D4B}"/>
              </a:ext>
            </a:extLst>
          </p:cNvPr>
          <p:cNvSpPr>
            <a:spLocks noGrp="1"/>
          </p:cNvSpPr>
          <p:nvPr>
            <p:ph type="title"/>
          </p:nvPr>
        </p:nvSpPr>
        <p:spPr/>
        <p:txBody>
          <a:bodyPr/>
          <a:lstStyle/>
          <a:p>
            <a:r>
              <a:rPr lang="zh-CN" altLang="en-US" b="1">
                <a:solidFill>
                  <a:srgbClr val="FF0000"/>
                </a:solidFill>
                <a:effectLst/>
                <a:latin typeface="+mn-ea"/>
                <a:cs typeface="Times New Roman"/>
              </a:rPr>
              <a:t>二、回顾邓牧师的信息</a:t>
            </a:r>
            <a:endParaRPr lang="en-US"/>
          </a:p>
        </p:txBody>
      </p:sp>
      <p:sp>
        <p:nvSpPr>
          <p:cNvPr id="3" name="Content Placeholder 2">
            <a:extLst>
              <a:ext uri="{FF2B5EF4-FFF2-40B4-BE49-F238E27FC236}">
                <a16:creationId xmlns:a16="http://schemas.microsoft.com/office/drawing/2014/main" xmlns="" id="{C3C1FEF5-530F-F76D-C5B7-BB9AE80BF4D1}"/>
              </a:ext>
            </a:extLst>
          </p:cNvPr>
          <p:cNvSpPr>
            <a:spLocks noGrp="1"/>
          </p:cNvSpPr>
          <p:nvPr>
            <p:ph idx="1"/>
          </p:nvPr>
        </p:nvSpPr>
        <p:spPr>
          <a:xfrm>
            <a:off x="0" y="1200150"/>
            <a:ext cx="9144000" cy="3943349"/>
          </a:xfrm>
        </p:spPr>
        <p:txBody>
          <a:bodyPr/>
          <a:lstStyle/>
          <a:p>
            <a:pPr marL="0" indent="858838">
              <a:spcBef>
                <a:spcPts val="0"/>
              </a:spcBef>
              <a:buNone/>
            </a:pPr>
            <a:r>
              <a:rPr lang="zh-CN" altLang="en-US" sz="3200" b="1" dirty="0" smtClean="0">
                <a:solidFill>
                  <a:schemeClr val="tx1"/>
                </a:solidFill>
                <a:latin typeface="DengXian" panose="02010600030101010101" pitchFamily="2" charset="-122"/>
                <a:ea typeface="DengXian" panose="02010600030101010101" pitchFamily="2" charset="-122"/>
              </a:rPr>
              <a:t>但</a:t>
            </a:r>
            <a:r>
              <a:rPr lang="zh-CN" altLang="en-US" sz="3200" b="1" dirty="0">
                <a:solidFill>
                  <a:schemeClr val="tx1"/>
                </a:solidFill>
                <a:latin typeface="DengXian" panose="02010600030101010101" pitchFamily="2" charset="-122"/>
                <a:ea typeface="DengXian" panose="02010600030101010101" pitchFamily="2" charset="-122"/>
              </a:rPr>
              <a:t>神是永恒的灵性的，祂的生命光照永不止息。所以，新宇宙不再受</a:t>
            </a:r>
            <a:r>
              <a:rPr lang="zh-CN" altLang="en-US" sz="3200" b="1" dirty="0">
                <a:solidFill>
                  <a:srgbClr val="0000FF"/>
                </a:solidFill>
                <a:latin typeface="DengXian" panose="02010600030101010101" pitchFamily="2" charset="-122"/>
                <a:ea typeface="DengXian" panose="02010600030101010101" pitchFamily="2" charset="-122"/>
              </a:rPr>
              <a:t>熵增定律</a:t>
            </a:r>
            <a:r>
              <a:rPr lang="zh-CN" altLang="en-US" sz="3200" b="1" dirty="0">
                <a:solidFill>
                  <a:schemeClr val="tx1"/>
                </a:solidFill>
                <a:latin typeface="DengXian" panose="02010600030101010101" pitchFamily="2" charset="-122"/>
                <a:ea typeface="DengXian" panose="02010600030101010101" pitchFamily="2" charset="-122"/>
              </a:rPr>
              <a:t>支配，而是</a:t>
            </a:r>
            <a:r>
              <a:rPr lang="zh-CN" altLang="en-US" sz="3200" b="1" dirty="0">
                <a:solidFill>
                  <a:srgbClr val="0000FF"/>
                </a:solidFill>
                <a:latin typeface="DengXian" panose="02010600030101010101" pitchFamily="2" charset="-122"/>
                <a:ea typeface="DengXian" panose="02010600030101010101" pitchFamily="2" charset="-122"/>
              </a:rPr>
              <a:t>时刻沐浴在神圣生命的光照</a:t>
            </a:r>
            <a:r>
              <a:rPr lang="zh-CN" altLang="en-US" sz="3200" b="1" dirty="0">
                <a:solidFill>
                  <a:schemeClr val="tx1"/>
                </a:solidFill>
                <a:latin typeface="DengXian" panose="02010600030101010101" pitchFamily="2" charset="-122"/>
                <a:ea typeface="DengXian" panose="02010600030101010101" pitchFamily="2" charset="-122"/>
              </a:rPr>
              <a:t>之下直到永远，并且不再有罪恶和死亡、</a:t>
            </a:r>
            <a:r>
              <a:rPr lang="zh-CN" altLang="en-US" sz="2800" b="1" dirty="0">
                <a:solidFill>
                  <a:schemeClr val="tx1"/>
                </a:solidFill>
                <a:latin typeface="DengXian" panose="02010600030101010101" pitchFamily="2" charset="-122"/>
                <a:ea typeface="DengXian" panose="02010600030101010101" pitchFamily="2" charset="-122"/>
              </a:rPr>
              <a:t>也不再有混乱和无序，一切都是圣洁的、和谐的和有序的。</a:t>
            </a:r>
            <a:r>
              <a:rPr lang="en-US" sz="2800" b="1" dirty="0"/>
              <a:t>	</a:t>
            </a:r>
            <a:endParaRPr lang="en-US" sz="2800" dirty="0"/>
          </a:p>
        </p:txBody>
      </p:sp>
      <p:sp>
        <p:nvSpPr>
          <p:cNvPr id="4" name="Slide Number Placeholder 3">
            <a:extLst>
              <a:ext uri="{FF2B5EF4-FFF2-40B4-BE49-F238E27FC236}">
                <a16:creationId xmlns:a16="http://schemas.microsoft.com/office/drawing/2014/main" xmlns="" id="{8DE19AAD-B725-84E9-6A73-48AA132D0A2B}"/>
              </a:ext>
            </a:extLst>
          </p:cNvPr>
          <p:cNvSpPr>
            <a:spLocks noGrp="1"/>
          </p:cNvSpPr>
          <p:nvPr>
            <p:ph type="sldNum" sz="quarter" idx="12"/>
          </p:nvPr>
        </p:nvSpPr>
        <p:spPr/>
        <p:txBody>
          <a:bodyPr/>
          <a:lstStyle/>
          <a:p>
            <a:pPr>
              <a:defRPr/>
            </a:pPr>
            <a:fld id="{8A8D9E91-53C4-4B6F-B0E4-0BD86C09558B}" type="slidenum">
              <a:rPr lang="en-US" altLang="zh-CN" smtClean="0">
                <a:solidFill>
                  <a:srgbClr val="55554A"/>
                </a:solidFill>
              </a:rPr>
              <a:pPr>
                <a:defRPr/>
              </a:pPr>
              <a:t>24</a:t>
            </a:fld>
            <a:endParaRPr lang="en-US" altLang="zh-CN">
              <a:solidFill>
                <a:srgbClr val="55554A"/>
              </a:solidFill>
            </a:endParaRPr>
          </a:p>
        </p:txBody>
      </p:sp>
    </p:spTree>
    <p:extLst>
      <p:ext uri="{BB962C8B-B14F-4D97-AF65-F5344CB8AC3E}">
        <p14:creationId xmlns:p14="http://schemas.microsoft.com/office/powerpoint/2010/main" val="8410788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二、回顾邓牧师的信息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各位主内的家人，我们要常常将自己人生的小故事放到耶稣的大故事里面来看清它的意义，</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这样才能使我们看清前面的方向，活出耶稣的故事；</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才能使我们不被世界所诱惑而迷失了方向，才能使我们避免被眼前的挑战带离了耶稣的故事。</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25</a:t>
            </a:fld>
            <a:endParaRPr lang="en-US" altLang="zh-CN" dirty="0">
              <a:solidFill>
                <a:srgbClr val="55554A"/>
              </a:solidFill>
            </a:endParaRPr>
          </a:p>
        </p:txBody>
      </p:sp>
    </p:spTree>
    <p:extLst>
      <p:ext uri="{BB962C8B-B14F-4D97-AF65-F5344CB8AC3E}">
        <p14:creationId xmlns:p14="http://schemas.microsoft.com/office/powerpoint/2010/main" val="23887026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三、基督与人生的意义（下）：</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福音彩虹的两个半圆</a:t>
            </a:r>
            <a:endParaRPr lang="zh-CN" altLang="en-US" sz="24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indent="85725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腓三</a:t>
            </a:r>
            <a:r>
              <a:rPr lang="en-US" sz="3200" b="1" kern="100" dirty="0">
                <a:solidFill>
                  <a:schemeClr val="tx1"/>
                </a:solidFill>
                <a:latin typeface="DengXian"/>
                <a:ea typeface="DengXian"/>
                <a:cs typeface="Times New Roman"/>
              </a:rPr>
              <a:t>5-11</a:t>
            </a:r>
            <a:r>
              <a:rPr lang="zh-CN" altLang="en-US" sz="3200" kern="100" dirty="0">
                <a:solidFill>
                  <a:schemeClr val="tx1"/>
                </a:solidFill>
                <a:latin typeface="Calibri"/>
                <a:ea typeface="DengXian"/>
                <a:cs typeface="Times New Roman"/>
              </a:rPr>
              <a:t>：</a:t>
            </a:r>
            <a:r>
              <a:rPr lang="zh-CN" altLang="en-US" sz="3200" b="1" kern="100" dirty="0">
                <a:solidFill>
                  <a:schemeClr val="tx1"/>
                </a:solidFill>
                <a:latin typeface="Calibri"/>
                <a:ea typeface="KaiTi"/>
                <a:cs typeface="Times New Roman"/>
              </a:rPr>
              <a:t>“</a:t>
            </a:r>
            <a:r>
              <a:rPr lang="en-US" sz="3200" b="1" kern="100" dirty="0">
                <a:solidFill>
                  <a:srgbClr val="0000FF"/>
                </a:solidFill>
                <a:latin typeface="KaiTi"/>
                <a:ea typeface="DengXian"/>
                <a:cs typeface="Times New Roman"/>
              </a:rPr>
              <a:t>5</a:t>
            </a:r>
            <a:r>
              <a:rPr lang="zh-CN" altLang="en-US" sz="3200" b="1" kern="100" dirty="0">
                <a:solidFill>
                  <a:srgbClr val="FF0000"/>
                </a:solidFill>
                <a:latin typeface="Calibri"/>
                <a:ea typeface="KaiTi"/>
                <a:cs typeface="Times New Roman"/>
              </a:rPr>
              <a:t>我第八天受割礼，我是以色列族，便雅悯支派的人，是希伯来人所生的希伯来人。就律法说，我是法利赛人；</a:t>
            </a:r>
            <a:r>
              <a:rPr lang="en-US" sz="3200" b="1" kern="100" dirty="0">
                <a:solidFill>
                  <a:srgbClr val="0000FF"/>
                </a:solidFill>
                <a:latin typeface="KaiTi"/>
                <a:ea typeface="DengXian"/>
                <a:cs typeface="Times New Roman"/>
              </a:rPr>
              <a:t>6</a:t>
            </a:r>
            <a:r>
              <a:rPr lang="zh-CN" altLang="en-US" sz="3200" b="1" kern="100" dirty="0">
                <a:solidFill>
                  <a:srgbClr val="FF0000"/>
                </a:solidFill>
                <a:latin typeface="Calibri"/>
                <a:ea typeface="KaiTi"/>
                <a:cs typeface="Times New Roman"/>
              </a:rPr>
              <a:t>就热心说，我是逼迫教会的；就律法的义说，我是无可指摘的。</a:t>
            </a:r>
            <a:endParaRPr lang="en-CA" sz="3200" kern="100" dirty="0">
              <a:solidFill>
                <a:srgbClr val="FF0000"/>
              </a:solidFill>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26</a:t>
            </a:fld>
            <a:endParaRPr lang="en-US" altLang="zh-CN" dirty="0">
              <a:solidFill>
                <a:srgbClr val="55554A"/>
              </a:solidFill>
            </a:endParaRPr>
          </a:p>
        </p:txBody>
      </p:sp>
    </p:spTree>
    <p:extLst>
      <p:ext uri="{BB962C8B-B14F-4D97-AF65-F5344CB8AC3E}">
        <p14:creationId xmlns:p14="http://schemas.microsoft.com/office/powerpoint/2010/main" val="23887026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三、基督与人生的意义（下）：</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福音彩虹的两个半圆</a:t>
            </a:r>
            <a:endParaRPr lang="zh-CN" altLang="en-US" sz="24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indent="857250">
              <a:lnSpc>
                <a:spcPct val="115000"/>
              </a:lnSpc>
              <a:spcBef>
                <a:spcPts val="600"/>
              </a:spcBef>
              <a:spcAft>
                <a:spcPts val="600"/>
              </a:spcAft>
              <a:buNone/>
            </a:pPr>
            <a:r>
              <a:rPr lang="en-US" sz="3200" b="1" kern="100" dirty="0">
                <a:solidFill>
                  <a:srgbClr val="0000FF"/>
                </a:solidFill>
                <a:latin typeface="KaiTi"/>
                <a:ea typeface="DengXian"/>
                <a:cs typeface="Times New Roman"/>
              </a:rPr>
              <a:t>7</a:t>
            </a:r>
            <a:r>
              <a:rPr lang="zh-CN" altLang="en-US" sz="3200" b="1" kern="100" dirty="0">
                <a:solidFill>
                  <a:srgbClr val="FF0000"/>
                </a:solidFill>
                <a:latin typeface="Calibri"/>
                <a:ea typeface="KaiTi"/>
                <a:cs typeface="Times New Roman"/>
              </a:rPr>
              <a:t>只是我</a:t>
            </a:r>
            <a:r>
              <a:rPr lang="zh-CN" altLang="en-US" sz="3200" b="1" kern="100" dirty="0">
                <a:solidFill>
                  <a:srgbClr val="2E24FC"/>
                </a:solidFill>
                <a:latin typeface="Calibri"/>
                <a:ea typeface="KaiTi"/>
                <a:cs typeface="Times New Roman"/>
              </a:rPr>
              <a:t>先前</a:t>
            </a:r>
            <a:r>
              <a:rPr lang="zh-CN" altLang="en-US" sz="3200" b="1" kern="100" dirty="0">
                <a:solidFill>
                  <a:srgbClr val="FF0000"/>
                </a:solidFill>
                <a:latin typeface="Calibri"/>
                <a:ea typeface="KaiTi"/>
                <a:cs typeface="Times New Roman"/>
              </a:rPr>
              <a:t>以为与我有益的，我</a:t>
            </a:r>
            <a:r>
              <a:rPr lang="zh-CN" altLang="en-US" sz="3200" b="1" kern="100" dirty="0">
                <a:solidFill>
                  <a:srgbClr val="0000FF"/>
                </a:solidFill>
                <a:latin typeface="Calibri"/>
                <a:ea typeface="KaiTi"/>
                <a:cs typeface="Times New Roman"/>
              </a:rPr>
              <a:t>现在</a:t>
            </a:r>
            <a:r>
              <a:rPr lang="zh-CN" altLang="en-US" sz="3200" b="1" kern="100" dirty="0">
                <a:solidFill>
                  <a:srgbClr val="FF0000"/>
                </a:solidFill>
                <a:latin typeface="Calibri"/>
                <a:ea typeface="KaiTi"/>
                <a:cs typeface="Times New Roman"/>
              </a:rPr>
              <a:t>因基督都当作有损的。</a:t>
            </a:r>
            <a:r>
              <a:rPr lang="en-US" sz="3200" b="1" kern="100" dirty="0">
                <a:solidFill>
                  <a:srgbClr val="0000FF"/>
                </a:solidFill>
                <a:latin typeface="KaiTi"/>
                <a:ea typeface="DengXian"/>
                <a:cs typeface="Times New Roman"/>
              </a:rPr>
              <a:t>8</a:t>
            </a:r>
            <a:r>
              <a:rPr lang="zh-CN" altLang="en-US" sz="3200" b="1" kern="100" dirty="0">
                <a:solidFill>
                  <a:srgbClr val="FF0000"/>
                </a:solidFill>
                <a:latin typeface="Calibri"/>
                <a:ea typeface="KaiTi"/>
                <a:cs typeface="Times New Roman"/>
              </a:rPr>
              <a:t>不但如此，我也将万事当作有损的，因我以认识我主基督耶稣为至宝。我为祂已经丢弃万事，看作粪土，为要得着基督</a:t>
            </a:r>
            <a:r>
              <a:rPr lang="zh-CN" altLang="en-US" sz="3200" b="1" kern="100" dirty="0">
                <a:solidFill>
                  <a:schemeClr val="tx1"/>
                </a:solidFill>
                <a:latin typeface="Calibri"/>
                <a:ea typeface="KaiTi"/>
                <a:cs typeface="Times New Roman"/>
              </a:rPr>
              <a:t>（</a:t>
            </a:r>
            <a:r>
              <a:rPr lang="zh-CN" altLang="en-US" sz="3200" b="1" kern="100" dirty="0">
                <a:solidFill>
                  <a:srgbClr val="0000FF"/>
                </a:solidFill>
                <a:latin typeface="Calibri"/>
                <a:ea typeface="KaiTi"/>
                <a:cs typeface="Times New Roman"/>
              </a:rPr>
              <a:t>福音彩虹</a:t>
            </a:r>
            <a:r>
              <a:rPr lang="zh-CN" altLang="en-US" sz="3200" b="1" kern="100" dirty="0">
                <a:solidFill>
                  <a:schemeClr val="tx1"/>
                </a:solidFill>
                <a:latin typeface="Calibri"/>
                <a:ea typeface="KaiTi"/>
                <a:cs typeface="Times New Roman"/>
              </a:rPr>
              <a:t>）；</a:t>
            </a:r>
            <a:endParaRPr lang="en-CA" sz="3200" kern="100" dirty="0">
              <a:solidFill>
                <a:schemeClr val="tx1"/>
              </a:solidFill>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27</a:t>
            </a:fld>
            <a:endParaRPr lang="en-US" altLang="zh-CN" dirty="0">
              <a:solidFill>
                <a:srgbClr val="55554A"/>
              </a:solidFill>
            </a:endParaRPr>
          </a:p>
        </p:txBody>
      </p:sp>
    </p:spTree>
    <p:extLst>
      <p:ext uri="{BB962C8B-B14F-4D97-AF65-F5344CB8AC3E}">
        <p14:creationId xmlns:p14="http://schemas.microsoft.com/office/powerpoint/2010/main" val="37276931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三、基督与人生的意义（下）：</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福音彩虹的两个半圆</a:t>
            </a:r>
            <a:endParaRPr lang="zh-CN" altLang="en-US" sz="24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lnSpc>
                <a:spcPct val="115000"/>
              </a:lnSpc>
              <a:spcBef>
                <a:spcPts val="600"/>
              </a:spcBef>
              <a:spcAft>
                <a:spcPts val="600"/>
              </a:spcAft>
              <a:buNone/>
            </a:pPr>
            <a:r>
              <a:rPr lang="en-US" sz="3200" b="1" kern="100" dirty="0">
                <a:solidFill>
                  <a:srgbClr val="0000FF"/>
                </a:solidFill>
                <a:latin typeface="KaiTi"/>
                <a:ea typeface="DengXian"/>
                <a:cs typeface="Times New Roman"/>
              </a:rPr>
              <a:t>9</a:t>
            </a:r>
            <a:r>
              <a:rPr lang="zh-CN" altLang="en-US" sz="3200" b="1" kern="100" dirty="0">
                <a:solidFill>
                  <a:srgbClr val="FF0000"/>
                </a:solidFill>
                <a:latin typeface="Calibri"/>
                <a:ea typeface="KaiTi"/>
                <a:cs typeface="Times New Roman"/>
              </a:rPr>
              <a:t>并且得以在祂里面，不是有自己因律法而得的义，乃是有信基督的义，就是因信神而来的义</a:t>
            </a:r>
            <a:r>
              <a:rPr lang="zh-CN" altLang="en-US" sz="3200" b="1" kern="100" dirty="0">
                <a:solidFill>
                  <a:schemeClr val="tx1"/>
                </a:solidFill>
                <a:latin typeface="Calibri"/>
                <a:ea typeface="KaiTi"/>
                <a:cs typeface="Times New Roman"/>
              </a:rPr>
              <a:t>（</a:t>
            </a:r>
            <a:r>
              <a:rPr lang="zh-CN" altLang="en-US" sz="3200" b="1" kern="100" dirty="0">
                <a:solidFill>
                  <a:srgbClr val="0000FF"/>
                </a:solidFill>
                <a:latin typeface="Calibri"/>
                <a:ea typeface="KaiTi"/>
                <a:cs typeface="Times New Roman"/>
              </a:rPr>
              <a:t>彩虹的前半圆</a:t>
            </a:r>
            <a:r>
              <a:rPr lang="zh-CN" altLang="en-US" sz="3200" b="1" kern="100" dirty="0">
                <a:solidFill>
                  <a:schemeClr val="tx1"/>
                </a:solidFill>
                <a:latin typeface="Calibri"/>
                <a:ea typeface="KaiTi"/>
                <a:cs typeface="Times New Roman"/>
              </a:rPr>
              <a:t>），</a:t>
            </a: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b="1" kern="100" dirty="0">
                <a:solidFill>
                  <a:srgbClr val="0000FF"/>
                </a:solidFill>
                <a:latin typeface="KaiTi"/>
                <a:ea typeface="DengXian"/>
                <a:cs typeface="Times New Roman"/>
              </a:rPr>
              <a:t>10</a:t>
            </a:r>
            <a:r>
              <a:rPr lang="zh-CN" altLang="en-US" sz="3200" b="1" kern="100" dirty="0">
                <a:solidFill>
                  <a:srgbClr val="FF0000"/>
                </a:solidFill>
                <a:latin typeface="Calibri"/>
                <a:ea typeface="KaiTi"/>
                <a:cs typeface="Times New Roman"/>
              </a:rPr>
              <a:t>使我认识基督，晓得祂复活的大能，并且晓得和祂一同受苦，效法祂的死，</a:t>
            </a:r>
            <a:r>
              <a:rPr lang="en-US" sz="3200" b="1" kern="100" dirty="0">
                <a:solidFill>
                  <a:srgbClr val="FF0000"/>
                </a:solidFill>
                <a:latin typeface="KaiTi"/>
                <a:ea typeface="DengXian"/>
                <a:cs typeface="Times New Roman"/>
              </a:rPr>
              <a:t>11</a:t>
            </a:r>
            <a:r>
              <a:rPr lang="zh-CN" altLang="en-US" sz="3200" b="1" kern="100" dirty="0">
                <a:solidFill>
                  <a:srgbClr val="FF0000"/>
                </a:solidFill>
                <a:latin typeface="Calibri"/>
                <a:ea typeface="KaiTi"/>
                <a:cs typeface="Times New Roman"/>
              </a:rPr>
              <a:t>或者我也得以从死里复活。</a:t>
            </a:r>
            <a:r>
              <a:rPr lang="zh-CN" altLang="en-US" sz="3200" b="1" kern="100" dirty="0">
                <a:solidFill>
                  <a:schemeClr val="tx1"/>
                </a:solidFill>
                <a:latin typeface="Calibri"/>
                <a:ea typeface="KaiTi"/>
                <a:cs typeface="Times New Roman"/>
              </a:rPr>
              <a:t>（</a:t>
            </a:r>
            <a:r>
              <a:rPr lang="zh-CN" altLang="en-US" sz="3200" b="1" kern="100" dirty="0">
                <a:solidFill>
                  <a:srgbClr val="0000FF"/>
                </a:solidFill>
                <a:latin typeface="Calibri"/>
                <a:ea typeface="KaiTi"/>
                <a:cs typeface="Times New Roman"/>
              </a:rPr>
              <a:t>彩虹的后半圆</a:t>
            </a:r>
            <a:r>
              <a:rPr lang="zh-CN" altLang="en-US" sz="3200" b="1" kern="100" dirty="0">
                <a:solidFill>
                  <a:schemeClr val="tx1"/>
                </a:solidFill>
                <a:latin typeface="Calibri"/>
                <a:ea typeface="KaiTi"/>
                <a:cs typeface="Times New Roman"/>
              </a:rPr>
              <a:t>）”</a:t>
            </a:r>
            <a:endParaRPr lang="en-CA" sz="3200" kern="100" dirty="0">
              <a:solidFill>
                <a:schemeClr val="tx1"/>
              </a:solidFill>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28</a:t>
            </a:fld>
            <a:endParaRPr lang="en-US" altLang="zh-CN" dirty="0">
              <a:solidFill>
                <a:srgbClr val="55554A"/>
              </a:solidFill>
            </a:endParaRPr>
          </a:p>
        </p:txBody>
      </p:sp>
    </p:spTree>
    <p:extLst>
      <p:ext uri="{BB962C8B-B14F-4D97-AF65-F5344CB8AC3E}">
        <p14:creationId xmlns:p14="http://schemas.microsoft.com/office/powerpoint/2010/main" val="37276931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三、基督与人生的意义（下）：</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福音彩虹的两个半圆</a:t>
            </a:r>
            <a:endParaRPr lang="zh-CN" altLang="en-US" sz="2400" dirty="0">
              <a:solidFill>
                <a:srgbClr val="FF0000"/>
              </a:solidFill>
              <a:latin typeface="+mn-ea"/>
            </a:endParaRPr>
          </a:p>
        </p:txBody>
      </p:sp>
      <p:sp>
        <p:nvSpPr>
          <p:cNvPr id="3" name="内容占位符 2"/>
          <p:cNvSpPr>
            <a:spLocks noGrp="1"/>
          </p:cNvSpPr>
          <p:nvPr>
            <p:ph idx="1"/>
          </p:nvPr>
        </p:nvSpPr>
        <p:spPr>
          <a:xfrm>
            <a:off x="15631" y="1192306"/>
            <a:ext cx="9144000" cy="3951194"/>
          </a:xfrm>
        </p:spPr>
        <p:txBody>
          <a:bodyPr/>
          <a:lstStyle/>
          <a:p>
            <a:pPr marL="0" indent="0">
              <a:spcBef>
                <a:spcPts val="600"/>
              </a:spcBef>
              <a:spcAft>
                <a:spcPts val="0"/>
              </a:spcAft>
              <a:buNone/>
            </a:pPr>
            <a:r>
              <a:rPr lang="en-US" altLang="zh-CN" sz="3000" b="1" kern="100" dirty="0">
                <a:solidFill>
                  <a:schemeClr val="tx1"/>
                </a:solidFill>
                <a:latin typeface="Calibri"/>
                <a:ea typeface="DengXian"/>
                <a:cs typeface="Times New Roman"/>
              </a:rPr>
              <a:t>	</a:t>
            </a:r>
            <a:r>
              <a:rPr lang="zh-CN" altLang="en-US" sz="3000" b="1" kern="100" dirty="0">
                <a:solidFill>
                  <a:srgbClr val="2E24FC"/>
                </a:solidFill>
                <a:latin typeface="Calibri"/>
                <a:ea typeface="DengXian"/>
                <a:cs typeface="Times New Roman"/>
              </a:rPr>
              <a:t>（一）经文分析</a:t>
            </a:r>
            <a:endParaRPr lang="en-CA" sz="3000" b="1" kern="100" dirty="0">
              <a:solidFill>
                <a:srgbClr val="2E24FC"/>
              </a:solidFill>
              <a:latin typeface="Calibri"/>
              <a:ea typeface="DengXian"/>
              <a:cs typeface="Times New Roman"/>
            </a:endParaRPr>
          </a:p>
          <a:p>
            <a:pPr marL="0" marR="0" indent="0">
              <a:spcBef>
                <a:spcPts val="600"/>
              </a:spcBef>
              <a:spcAft>
                <a:spcPts val="0"/>
              </a:spcAft>
              <a:buNone/>
            </a:pPr>
            <a:r>
              <a:rPr lang="en-US" sz="3000" b="1" kern="100" dirty="0">
                <a:solidFill>
                  <a:srgbClr val="FF0000"/>
                </a:solidFill>
                <a:latin typeface="DengXian" panose="02010600030101010101" pitchFamily="2" charset="-122"/>
                <a:ea typeface="DengXian" panose="02010600030101010101" pitchFamily="2" charset="-122"/>
                <a:cs typeface="Times New Roman"/>
              </a:rPr>
              <a:t>1</a:t>
            </a:r>
            <a:r>
              <a:rPr lang="zh-CN" altLang="en-US" sz="3000" b="1" kern="100" dirty="0">
                <a:solidFill>
                  <a:srgbClr val="FF0000"/>
                </a:solidFill>
                <a:latin typeface="DengXian" panose="02010600030101010101" pitchFamily="2" charset="-122"/>
                <a:ea typeface="DengXian" panose="02010600030101010101" pitchFamily="2" charset="-122"/>
                <a:cs typeface="Times New Roman"/>
              </a:rPr>
              <a:t>、</a:t>
            </a:r>
            <a:r>
              <a:rPr lang="zh-CN" altLang="en-US" sz="3000" b="1" kern="100" dirty="0">
                <a:solidFill>
                  <a:schemeClr val="tx1"/>
                </a:solidFill>
                <a:latin typeface="DengXian" panose="02010600030101010101" pitchFamily="2" charset="-122"/>
                <a:ea typeface="DengXian" panose="02010600030101010101" pitchFamily="2" charset="-122"/>
                <a:cs typeface="Times New Roman"/>
              </a:rPr>
              <a:t>第</a:t>
            </a:r>
            <a:r>
              <a:rPr lang="en-US" sz="3000" b="1" kern="100" dirty="0">
                <a:solidFill>
                  <a:schemeClr val="tx1"/>
                </a:solidFill>
                <a:latin typeface="DengXian" panose="02010600030101010101" pitchFamily="2" charset="-122"/>
                <a:ea typeface="DengXian" panose="02010600030101010101" pitchFamily="2" charset="-122"/>
                <a:cs typeface="Times New Roman"/>
              </a:rPr>
              <a:t>5-6</a:t>
            </a:r>
            <a:r>
              <a:rPr lang="zh-CN" altLang="en-US" sz="3000" b="1" kern="100" dirty="0">
                <a:solidFill>
                  <a:schemeClr val="tx1"/>
                </a:solidFill>
                <a:latin typeface="DengXian" panose="02010600030101010101" pitchFamily="2" charset="-122"/>
                <a:ea typeface="DengXian" panose="02010600030101010101" pitchFamily="2" charset="-122"/>
                <a:cs typeface="Times New Roman"/>
              </a:rPr>
              <a:t>节：</a:t>
            </a:r>
            <a:r>
              <a:rPr lang="zh-CN" altLang="en-US" sz="3000" b="1" kern="100" dirty="0">
                <a:solidFill>
                  <a:srgbClr val="0000FF"/>
                </a:solidFill>
                <a:latin typeface="DengXian" panose="02010600030101010101" pitchFamily="2" charset="-122"/>
                <a:ea typeface="DengXian" panose="02010600030101010101" pitchFamily="2" charset="-122"/>
                <a:cs typeface="Times New Roman"/>
              </a:rPr>
              <a:t>扫罗</a:t>
            </a:r>
            <a:r>
              <a:rPr lang="zh-CN" altLang="en-US" sz="3000" b="1" kern="100" dirty="0">
                <a:solidFill>
                  <a:schemeClr val="tx1"/>
                </a:solidFill>
                <a:latin typeface="DengXian" panose="02010600030101010101" pitchFamily="2" charset="-122"/>
                <a:ea typeface="DengXian" panose="02010600030101010101" pitchFamily="2" charset="-122"/>
                <a:cs typeface="Times New Roman"/>
              </a:rPr>
              <a:t>在</a:t>
            </a:r>
            <a:r>
              <a:rPr lang="zh-CN" altLang="en-US" sz="3000" b="1" kern="100" dirty="0">
                <a:solidFill>
                  <a:srgbClr val="0000FF"/>
                </a:solidFill>
                <a:latin typeface="DengXian" panose="02010600030101010101" pitchFamily="2" charset="-122"/>
                <a:ea typeface="DengXian" panose="02010600030101010101" pitchFamily="2" charset="-122"/>
                <a:cs typeface="Times New Roman"/>
              </a:rPr>
              <a:t>亚当里的故事</a:t>
            </a:r>
            <a:r>
              <a:rPr lang="zh-CN" altLang="en-US" sz="3000" b="1" kern="100" dirty="0">
                <a:solidFill>
                  <a:schemeClr val="tx1"/>
                </a:solidFill>
                <a:latin typeface="DengXian" panose="02010600030101010101" pitchFamily="2" charset="-122"/>
                <a:ea typeface="DengXian" panose="02010600030101010101" pitchFamily="2" charset="-122"/>
                <a:cs typeface="Times New Roman"/>
              </a:rPr>
              <a:t>。</a:t>
            </a:r>
            <a:endParaRPr lang="en-CA" sz="3000" b="1" kern="100" dirty="0">
              <a:solidFill>
                <a:schemeClr val="tx1"/>
              </a:solidFill>
              <a:latin typeface="DengXian" panose="02010600030101010101" pitchFamily="2" charset="-122"/>
              <a:ea typeface="DengXian" panose="02010600030101010101" pitchFamily="2" charset="-122"/>
              <a:cs typeface="Times New Roman"/>
            </a:endParaRPr>
          </a:p>
          <a:p>
            <a:pPr marL="0" marR="0" indent="0">
              <a:spcBef>
                <a:spcPts val="600"/>
              </a:spcBef>
              <a:spcAft>
                <a:spcPts val="0"/>
              </a:spcAft>
              <a:buNone/>
            </a:pPr>
            <a:r>
              <a:rPr lang="en-US" sz="3000" b="1" kern="100" dirty="0">
                <a:solidFill>
                  <a:srgbClr val="FF0000"/>
                </a:solidFill>
                <a:latin typeface="DengXian" panose="02010600030101010101" pitchFamily="2" charset="-122"/>
                <a:ea typeface="DengXian" panose="02010600030101010101" pitchFamily="2" charset="-122"/>
                <a:cs typeface="Times New Roman"/>
              </a:rPr>
              <a:t>2</a:t>
            </a:r>
            <a:r>
              <a:rPr lang="zh-CN" altLang="en-US" sz="3000" b="1" kern="100" dirty="0">
                <a:solidFill>
                  <a:srgbClr val="FF0000"/>
                </a:solidFill>
                <a:latin typeface="DengXian" panose="02010600030101010101" pitchFamily="2" charset="-122"/>
                <a:ea typeface="DengXian" panose="02010600030101010101" pitchFamily="2" charset="-122"/>
                <a:cs typeface="Times New Roman"/>
              </a:rPr>
              <a:t>、</a:t>
            </a:r>
            <a:r>
              <a:rPr lang="zh-CN" altLang="en-US" sz="3000" b="1" kern="100" dirty="0">
                <a:solidFill>
                  <a:schemeClr val="tx1"/>
                </a:solidFill>
                <a:latin typeface="DengXian" panose="02010600030101010101" pitchFamily="2" charset="-122"/>
                <a:ea typeface="DengXian" panose="02010600030101010101" pitchFamily="2" charset="-122"/>
                <a:cs typeface="Times New Roman"/>
              </a:rPr>
              <a:t>第</a:t>
            </a:r>
            <a:r>
              <a:rPr lang="en-US" sz="3000" b="1" kern="100" dirty="0">
                <a:solidFill>
                  <a:schemeClr val="tx1"/>
                </a:solidFill>
                <a:latin typeface="DengXian" panose="02010600030101010101" pitchFamily="2" charset="-122"/>
                <a:ea typeface="DengXian" panose="02010600030101010101" pitchFamily="2" charset="-122"/>
                <a:cs typeface="Times New Roman"/>
              </a:rPr>
              <a:t>7-11</a:t>
            </a:r>
            <a:r>
              <a:rPr lang="zh-CN" altLang="en-US" sz="3000" b="1" kern="100" dirty="0">
                <a:solidFill>
                  <a:schemeClr val="tx1"/>
                </a:solidFill>
                <a:latin typeface="DengXian" panose="02010600030101010101" pitchFamily="2" charset="-122"/>
                <a:ea typeface="DengXian" panose="02010600030101010101" pitchFamily="2" charset="-122"/>
                <a:cs typeface="Times New Roman"/>
              </a:rPr>
              <a:t>节：</a:t>
            </a:r>
            <a:r>
              <a:rPr lang="zh-CN" altLang="en-US" sz="3000" b="1" kern="100" dirty="0">
                <a:solidFill>
                  <a:srgbClr val="FF0000"/>
                </a:solidFill>
                <a:latin typeface="DengXian" panose="02010600030101010101" pitchFamily="2" charset="-122"/>
                <a:ea typeface="DengXian" panose="02010600030101010101" pitchFamily="2" charset="-122"/>
                <a:cs typeface="Times New Roman"/>
              </a:rPr>
              <a:t>保罗</a:t>
            </a:r>
            <a:r>
              <a:rPr lang="zh-CN" altLang="en-US" sz="3000" b="1" kern="100" dirty="0">
                <a:solidFill>
                  <a:schemeClr val="tx1"/>
                </a:solidFill>
                <a:latin typeface="DengXian" panose="02010600030101010101" pitchFamily="2" charset="-122"/>
                <a:ea typeface="DengXian" panose="02010600030101010101" pitchFamily="2" charset="-122"/>
                <a:cs typeface="Times New Roman"/>
              </a:rPr>
              <a:t>在</a:t>
            </a:r>
            <a:r>
              <a:rPr lang="zh-CN" altLang="en-US" sz="3000" b="1" kern="100" dirty="0">
                <a:solidFill>
                  <a:srgbClr val="FF0000"/>
                </a:solidFill>
                <a:latin typeface="DengXian" panose="02010600030101010101" pitchFamily="2" charset="-122"/>
                <a:ea typeface="DengXian" panose="02010600030101010101" pitchFamily="2" charset="-122"/>
                <a:cs typeface="Times New Roman"/>
              </a:rPr>
              <a:t>基督里的故事</a:t>
            </a:r>
            <a:r>
              <a:rPr lang="zh-CN" altLang="en-US" sz="3000" b="1" kern="100" dirty="0">
                <a:solidFill>
                  <a:schemeClr val="tx1"/>
                </a:solidFill>
                <a:latin typeface="DengXian" panose="02010600030101010101" pitchFamily="2" charset="-122"/>
                <a:ea typeface="DengXian" panose="02010600030101010101" pitchFamily="2" charset="-122"/>
                <a:cs typeface="Times New Roman"/>
              </a:rPr>
              <a:t>。</a:t>
            </a:r>
            <a:endParaRPr lang="en-CA" sz="3000" b="1" kern="100" dirty="0">
              <a:solidFill>
                <a:schemeClr val="tx1"/>
              </a:solidFill>
              <a:latin typeface="DengXian" panose="02010600030101010101" pitchFamily="2" charset="-122"/>
              <a:ea typeface="DengXian" panose="02010600030101010101" pitchFamily="2" charset="-122"/>
              <a:cs typeface="Times New Roman"/>
            </a:endParaRPr>
          </a:p>
          <a:p>
            <a:pPr marL="0" marR="0" indent="0">
              <a:spcBef>
                <a:spcPts val="600"/>
              </a:spcBef>
              <a:spcAft>
                <a:spcPts val="0"/>
              </a:spcAft>
              <a:buNone/>
            </a:pPr>
            <a:r>
              <a:rPr lang="zh-CN" altLang="en-US" sz="3000" b="1" kern="100" dirty="0">
                <a:solidFill>
                  <a:schemeClr val="tx1"/>
                </a:solidFill>
                <a:latin typeface="DengXian" panose="02010600030101010101" pitchFamily="2" charset="-122"/>
                <a:ea typeface="DengXian" panose="02010600030101010101" pitchFamily="2" charset="-122"/>
                <a:cs typeface="Times New Roman"/>
              </a:rPr>
              <a:t>（</a:t>
            </a:r>
            <a:r>
              <a:rPr lang="en-US" sz="3000" b="1" kern="100" dirty="0">
                <a:solidFill>
                  <a:schemeClr val="tx1"/>
                </a:solidFill>
                <a:latin typeface="DengXian" panose="02010600030101010101" pitchFamily="2" charset="-122"/>
                <a:ea typeface="DengXian" panose="02010600030101010101" pitchFamily="2" charset="-122"/>
                <a:cs typeface="Times New Roman"/>
              </a:rPr>
              <a:t>1</a:t>
            </a:r>
            <a:r>
              <a:rPr lang="zh-CN" altLang="en-US" sz="3000" b="1" kern="100" dirty="0">
                <a:solidFill>
                  <a:schemeClr val="tx1"/>
                </a:solidFill>
                <a:latin typeface="DengXian" panose="02010600030101010101" pitchFamily="2" charset="-122"/>
                <a:ea typeface="DengXian" panose="02010600030101010101" pitchFamily="2" charset="-122"/>
                <a:cs typeface="Times New Roman"/>
              </a:rPr>
              <a:t>）第</a:t>
            </a:r>
            <a:r>
              <a:rPr lang="en-US" sz="3000" b="1" kern="100" dirty="0">
                <a:solidFill>
                  <a:schemeClr val="tx1"/>
                </a:solidFill>
                <a:latin typeface="DengXian" panose="02010600030101010101" pitchFamily="2" charset="-122"/>
                <a:ea typeface="DengXian" panose="02010600030101010101" pitchFamily="2" charset="-122"/>
                <a:cs typeface="Times New Roman"/>
              </a:rPr>
              <a:t>7-8</a:t>
            </a:r>
            <a:r>
              <a:rPr lang="zh-CN" altLang="en-US" sz="3000" b="1" kern="100" dirty="0">
                <a:solidFill>
                  <a:schemeClr val="tx1"/>
                </a:solidFill>
                <a:latin typeface="DengXian" panose="02010600030101010101" pitchFamily="2" charset="-122"/>
                <a:ea typeface="DengXian" panose="02010600030101010101" pitchFamily="2" charset="-122"/>
                <a:cs typeface="Times New Roman"/>
              </a:rPr>
              <a:t>节：</a:t>
            </a:r>
            <a:r>
              <a:rPr lang="zh-CN" altLang="en-US" sz="3000" b="1" kern="100" dirty="0">
                <a:solidFill>
                  <a:srgbClr val="2E24FC"/>
                </a:solidFill>
                <a:latin typeface="DengXian" panose="02010600030101010101" pitchFamily="2" charset="-122"/>
                <a:ea typeface="DengXian" panose="02010600030101010101" pitchFamily="2" charset="-122"/>
                <a:cs typeface="Times New Roman"/>
              </a:rPr>
              <a:t>今昔对比</a:t>
            </a:r>
            <a:r>
              <a:rPr lang="zh-CN" altLang="en-US" sz="3000" b="1" kern="100" dirty="0">
                <a:solidFill>
                  <a:schemeClr val="tx1"/>
                </a:solidFill>
                <a:latin typeface="DengXian" panose="02010600030101010101" pitchFamily="2" charset="-122"/>
                <a:ea typeface="DengXian" panose="02010600030101010101" pitchFamily="2" charset="-122"/>
                <a:cs typeface="Times New Roman"/>
              </a:rPr>
              <a:t>（</a:t>
            </a:r>
            <a:r>
              <a:rPr lang="zh-CN" altLang="en-US" sz="3000" b="1" kern="100" dirty="0">
                <a:solidFill>
                  <a:srgbClr val="FF0000"/>
                </a:solidFill>
                <a:latin typeface="DengXian" panose="02010600030101010101" pitchFamily="2" charset="-122"/>
                <a:ea typeface="DengXian" panose="02010600030101010101" pitchFamily="2" charset="-122"/>
                <a:cs typeface="Times New Roman"/>
              </a:rPr>
              <a:t>福音彩虹</a:t>
            </a:r>
            <a:r>
              <a:rPr lang="zh-CN" altLang="en-US" sz="3000" b="1" kern="100" dirty="0">
                <a:solidFill>
                  <a:schemeClr val="tx1"/>
                </a:solidFill>
                <a:latin typeface="DengXian" panose="02010600030101010101" pitchFamily="2" charset="-122"/>
                <a:ea typeface="DengXian" panose="02010600030101010101" pitchFamily="2" charset="-122"/>
                <a:cs typeface="Times New Roman"/>
              </a:rPr>
              <a:t>）；</a:t>
            </a:r>
            <a:endParaRPr lang="en-CA" sz="3000" b="1" kern="100" dirty="0">
              <a:solidFill>
                <a:schemeClr val="tx1"/>
              </a:solidFill>
              <a:latin typeface="DengXian" panose="02010600030101010101" pitchFamily="2" charset="-122"/>
              <a:ea typeface="DengXian" panose="02010600030101010101" pitchFamily="2" charset="-122"/>
              <a:cs typeface="Times New Roman"/>
            </a:endParaRPr>
          </a:p>
          <a:p>
            <a:pPr marL="0" marR="0" indent="0">
              <a:spcBef>
                <a:spcPts val="600"/>
              </a:spcBef>
              <a:spcAft>
                <a:spcPts val="0"/>
              </a:spcAft>
              <a:buNone/>
            </a:pPr>
            <a:r>
              <a:rPr lang="zh-CN" altLang="en-US" sz="3000" b="1" kern="100" dirty="0">
                <a:solidFill>
                  <a:schemeClr val="tx1"/>
                </a:solidFill>
                <a:latin typeface="DengXian" panose="02010600030101010101" pitchFamily="2" charset="-122"/>
                <a:ea typeface="DengXian" panose="02010600030101010101" pitchFamily="2" charset="-122"/>
                <a:cs typeface="Times New Roman"/>
              </a:rPr>
              <a:t>（</a:t>
            </a:r>
            <a:r>
              <a:rPr lang="en-US" sz="3000" b="1" kern="100" dirty="0">
                <a:solidFill>
                  <a:schemeClr val="tx1"/>
                </a:solidFill>
                <a:latin typeface="DengXian" panose="02010600030101010101" pitchFamily="2" charset="-122"/>
                <a:ea typeface="DengXian" panose="02010600030101010101" pitchFamily="2" charset="-122"/>
                <a:cs typeface="Times New Roman"/>
              </a:rPr>
              <a:t>2</a:t>
            </a:r>
            <a:r>
              <a:rPr lang="zh-CN" altLang="en-US" sz="3000" b="1" kern="100" dirty="0">
                <a:solidFill>
                  <a:schemeClr val="tx1"/>
                </a:solidFill>
                <a:latin typeface="DengXian" panose="02010600030101010101" pitchFamily="2" charset="-122"/>
                <a:ea typeface="DengXian" panose="02010600030101010101" pitchFamily="2" charset="-122"/>
                <a:cs typeface="Times New Roman"/>
              </a:rPr>
              <a:t>）第</a:t>
            </a:r>
            <a:r>
              <a:rPr lang="en-US" sz="3000" b="1" kern="100" dirty="0">
                <a:solidFill>
                  <a:schemeClr val="tx1"/>
                </a:solidFill>
                <a:latin typeface="DengXian" panose="02010600030101010101" pitchFamily="2" charset="-122"/>
                <a:ea typeface="DengXian" panose="02010600030101010101" pitchFamily="2" charset="-122"/>
                <a:cs typeface="Times New Roman"/>
              </a:rPr>
              <a:t>9</a:t>
            </a:r>
            <a:r>
              <a:rPr lang="zh-CN" altLang="en-US" sz="3000" b="1" kern="100" dirty="0">
                <a:solidFill>
                  <a:schemeClr val="tx1"/>
                </a:solidFill>
                <a:latin typeface="DengXian" panose="02010600030101010101" pitchFamily="2" charset="-122"/>
                <a:ea typeface="DengXian" panose="02010600030101010101" pitchFamily="2" charset="-122"/>
                <a:cs typeface="Times New Roman"/>
              </a:rPr>
              <a:t>节：</a:t>
            </a:r>
            <a:r>
              <a:rPr lang="zh-CN" altLang="en-US" sz="3000" b="1" kern="100" dirty="0">
                <a:solidFill>
                  <a:srgbClr val="0000FF"/>
                </a:solidFill>
                <a:latin typeface="DengXian" panose="02010600030101010101" pitchFamily="2" charset="-122"/>
                <a:ea typeface="DengXian" panose="02010600030101010101" pitchFamily="2" charset="-122"/>
                <a:cs typeface="Times New Roman"/>
              </a:rPr>
              <a:t>在基督里因信称义</a:t>
            </a:r>
            <a:r>
              <a:rPr lang="zh-CN" altLang="en-US" sz="3000" b="1" kern="100" dirty="0">
                <a:solidFill>
                  <a:schemeClr val="tx1"/>
                </a:solidFill>
                <a:latin typeface="DengXian" panose="02010600030101010101" pitchFamily="2" charset="-122"/>
                <a:ea typeface="DengXian" panose="02010600030101010101" pitchFamily="2" charset="-122"/>
                <a:cs typeface="Times New Roman"/>
              </a:rPr>
              <a:t>（</a:t>
            </a:r>
            <a:r>
              <a:rPr lang="zh-CN" altLang="en-US" sz="3000" b="1" kern="100" dirty="0">
                <a:solidFill>
                  <a:srgbClr val="FF0000"/>
                </a:solidFill>
                <a:latin typeface="DengXian" panose="02010600030101010101" pitchFamily="2" charset="-122"/>
                <a:ea typeface="DengXian" panose="02010600030101010101" pitchFamily="2" charset="-122"/>
                <a:cs typeface="Times New Roman"/>
              </a:rPr>
              <a:t>福音彩虹的前半圆</a:t>
            </a:r>
            <a:endParaRPr lang="en-CA" sz="3000" b="1" kern="100" dirty="0">
              <a:solidFill>
                <a:schemeClr val="tx1"/>
              </a:solidFill>
              <a:latin typeface="DengXian" panose="02010600030101010101" pitchFamily="2" charset="-122"/>
              <a:ea typeface="DengXian" panose="02010600030101010101" pitchFamily="2" charset="-122"/>
              <a:cs typeface="Times New Roman"/>
            </a:endParaRPr>
          </a:p>
          <a:p>
            <a:pPr marL="0" marR="0" indent="0">
              <a:spcBef>
                <a:spcPts val="600"/>
              </a:spcBef>
              <a:spcAft>
                <a:spcPts val="0"/>
              </a:spcAft>
              <a:buNone/>
            </a:pPr>
            <a:r>
              <a:rPr lang="zh-CN" altLang="en-US" sz="3000" b="1" kern="100" dirty="0">
                <a:solidFill>
                  <a:schemeClr val="tx1"/>
                </a:solidFill>
                <a:latin typeface="DengXian" panose="02010600030101010101" pitchFamily="2" charset="-122"/>
                <a:ea typeface="DengXian" panose="02010600030101010101" pitchFamily="2" charset="-122"/>
                <a:cs typeface="Times New Roman"/>
              </a:rPr>
              <a:t>（</a:t>
            </a:r>
            <a:r>
              <a:rPr lang="en-US" sz="3000" b="1" kern="100" dirty="0">
                <a:solidFill>
                  <a:schemeClr val="tx1"/>
                </a:solidFill>
                <a:latin typeface="DengXian" panose="02010600030101010101" pitchFamily="2" charset="-122"/>
                <a:ea typeface="DengXian" panose="02010600030101010101" pitchFamily="2" charset="-122"/>
                <a:cs typeface="Times New Roman"/>
              </a:rPr>
              <a:t>3</a:t>
            </a:r>
            <a:r>
              <a:rPr lang="zh-CN" altLang="en-US" sz="3000" b="1" kern="100" dirty="0">
                <a:solidFill>
                  <a:schemeClr val="tx1"/>
                </a:solidFill>
                <a:latin typeface="DengXian" panose="02010600030101010101" pitchFamily="2" charset="-122"/>
                <a:ea typeface="DengXian" panose="02010600030101010101" pitchFamily="2" charset="-122"/>
                <a:cs typeface="Times New Roman"/>
              </a:rPr>
              <a:t>）第</a:t>
            </a:r>
            <a:r>
              <a:rPr lang="en-US" sz="3000" b="1" kern="100" dirty="0">
                <a:solidFill>
                  <a:schemeClr val="tx1"/>
                </a:solidFill>
                <a:latin typeface="DengXian" panose="02010600030101010101" pitchFamily="2" charset="-122"/>
                <a:ea typeface="DengXian" panose="02010600030101010101" pitchFamily="2" charset="-122"/>
                <a:cs typeface="Times New Roman"/>
              </a:rPr>
              <a:t>10-11</a:t>
            </a:r>
            <a:r>
              <a:rPr lang="zh-CN" altLang="en-US" sz="3000" b="1" kern="100" dirty="0">
                <a:solidFill>
                  <a:schemeClr val="tx1"/>
                </a:solidFill>
                <a:latin typeface="DengXian" panose="02010600030101010101" pitchFamily="2" charset="-122"/>
                <a:ea typeface="DengXian" panose="02010600030101010101" pitchFamily="2" charset="-122"/>
                <a:cs typeface="Times New Roman"/>
              </a:rPr>
              <a:t>节：</a:t>
            </a:r>
            <a:r>
              <a:rPr lang="zh-CN" altLang="en-US" sz="3000" b="1" kern="100" dirty="0">
                <a:solidFill>
                  <a:srgbClr val="2E24FC"/>
                </a:solidFill>
                <a:latin typeface="DengXian" panose="02010600030101010101" pitchFamily="2" charset="-122"/>
                <a:ea typeface="DengXian" panose="02010600030101010101" pitchFamily="2" charset="-122"/>
                <a:cs typeface="Times New Roman"/>
              </a:rPr>
              <a:t>活出基督的故事</a:t>
            </a:r>
            <a:r>
              <a:rPr lang="zh-CN" altLang="en-US" sz="3000" b="1" kern="100" dirty="0">
                <a:solidFill>
                  <a:schemeClr val="tx1"/>
                </a:solidFill>
                <a:latin typeface="DengXian" panose="02010600030101010101" pitchFamily="2" charset="-122"/>
                <a:ea typeface="DengXian" panose="02010600030101010101" pitchFamily="2" charset="-122"/>
                <a:cs typeface="Times New Roman"/>
              </a:rPr>
              <a:t>（</a:t>
            </a:r>
            <a:r>
              <a:rPr lang="zh-CN" altLang="en-US" sz="3000" b="1" kern="100" dirty="0">
                <a:solidFill>
                  <a:srgbClr val="FF0000"/>
                </a:solidFill>
                <a:latin typeface="DengXian" panose="02010600030101010101" pitchFamily="2" charset="-122"/>
                <a:ea typeface="DengXian" panose="02010600030101010101" pitchFamily="2" charset="-122"/>
                <a:cs typeface="Times New Roman"/>
              </a:rPr>
              <a:t>福音彩虹的后半圆</a:t>
            </a:r>
            <a:r>
              <a:rPr lang="zh-CN" altLang="en-US" sz="3000" b="1" kern="100" dirty="0">
                <a:solidFill>
                  <a:schemeClr val="tx1"/>
                </a:solidFill>
                <a:latin typeface="DengXian" panose="02010600030101010101" pitchFamily="2" charset="-122"/>
                <a:ea typeface="DengXian" panose="02010600030101010101" pitchFamily="2" charset="-122"/>
                <a:cs typeface="Times New Roman"/>
              </a:rPr>
              <a:t>）。</a:t>
            </a:r>
            <a:endParaRPr lang="en-CA" sz="3000" b="1" kern="100" dirty="0">
              <a:solidFill>
                <a:schemeClr val="tx1"/>
              </a:solidFill>
              <a:latin typeface="DengXian" panose="02010600030101010101" pitchFamily="2" charset="-122"/>
              <a:ea typeface="DengXian" panose="02010600030101010101" pitchFamily="2" charset="-122"/>
              <a:cs typeface="Times New Roman"/>
            </a:endParaRPr>
          </a:p>
          <a:p>
            <a:pPr marL="0" marR="0" indent="0">
              <a:lnSpc>
                <a:spcPct val="115000"/>
              </a:lnSpc>
              <a:spcBef>
                <a:spcPts val="600"/>
              </a:spcBef>
              <a:spcAft>
                <a:spcPts val="600"/>
              </a:spcAft>
              <a:buNone/>
            </a:pP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29</a:t>
            </a:fld>
            <a:endParaRPr lang="en-US" altLang="zh-CN" dirty="0">
              <a:solidFill>
                <a:srgbClr val="55554A"/>
              </a:solidFill>
            </a:endParaRPr>
          </a:p>
        </p:txBody>
      </p:sp>
    </p:spTree>
    <p:extLst>
      <p:ext uri="{BB962C8B-B14F-4D97-AF65-F5344CB8AC3E}">
        <p14:creationId xmlns:p14="http://schemas.microsoft.com/office/powerpoint/2010/main" val="3727693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一、回顾和回应孙牧师的信息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123950"/>
            <a:ext cx="9144000" cy="4027394"/>
          </a:xfrm>
        </p:spPr>
        <p:txBody>
          <a:bodyPr/>
          <a:lstStyle/>
          <a:p>
            <a:pPr marL="0" marR="0" indent="800100">
              <a:lnSpc>
                <a:spcPct val="115000"/>
              </a:lnSpc>
              <a:spcBef>
                <a:spcPts val="600"/>
              </a:spcBef>
              <a:spcAft>
                <a:spcPts val="600"/>
              </a:spcAft>
              <a:buNone/>
            </a:pPr>
            <a:r>
              <a:rPr lang="zh-CN" altLang="en-US" sz="3200" b="1" kern="100" dirty="0">
                <a:solidFill>
                  <a:srgbClr val="2E24FC"/>
                </a:solidFill>
                <a:latin typeface="Calibri"/>
                <a:ea typeface="DengXian"/>
                <a:cs typeface="Times New Roman"/>
              </a:rPr>
              <a:t>基督徒的幸福观有三个特征：</a:t>
            </a:r>
            <a:endParaRPr lang="en-CA" sz="3200" b="1" kern="100" dirty="0">
              <a:solidFill>
                <a:srgbClr val="2E24FC"/>
              </a:solidFill>
              <a:latin typeface="Calibri"/>
              <a:ea typeface="DengXian"/>
              <a:cs typeface="Times New Roman"/>
            </a:endParaRPr>
          </a:p>
          <a:p>
            <a:pPr lvl="1">
              <a:lnSpc>
                <a:spcPct val="115000"/>
              </a:lnSpc>
              <a:spcBef>
                <a:spcPts val="600"/>
              </a:spcBef>
              <a:spcAft>
                <a:spcPts val="600"/>
              </a:spcAft>
              <a:buClr>
                <a:schemeClr val="accent1"/>
              </a:buClr>
              <a:buFont typeface="+mj-lt"/>
              <a:buAutoNum type="arabicPeriod"/>
            </a:pPr>
            <a:r>
              <a:rPr lang="zh-CN" altLang="en-US" sz="3200" b="1" kern="100" dirty="0">
                <a:solidFill>
                  <a:schemeClr val="tx1"/>
                </a:solidFill>
                <a:latin typeface="Calibri"/>
                <a:ea typeface="DengXian"/>
                <a:cs typeface="Times New Roman"/>
              </a:rPr>
              <a:t> 跟上帝保持亲密、良好的关系；</a:t>
            </a:r>
            <a:endParaRPr lang="en-CA" sz="3200" b="1" kern="100" dirty="0">
              <a:solidFill>
                <a:schemeClr val="tx1"/>
              </a:solidFill>
              <a:latin typeface="Calibri"/>
              <a:ea typeface="DengXian"/>
              <a:cs typeface="Times New Roman"/>
            </a:endParaRPr>
          </a:p>
          <a:p>
            <a:pPr lvl="1">
              <a:lnSpc>
                <a:spcPct val="115000"/>
              </a:lnSpc>
              <a:spcBef>
                <a:spcPts val="600"/>
              </a:spcBef>
              <a:spcAft>
                <a:spcPts val="600"/>
              </a:spcAft>
              <a:buClr>
                <a:schemeClr val="accent1"/>
              </a:buClr>
              <a:buFont typeface="+mj-lt"/>
              <a:buAutoNum type="arabicPeriod"/>
            </a:pPr>
            <a:r>
              <a:rPr lang="zh-CN" altLang="en-US" sz="3200" b="1" kern="100" dirty="0">
                <a:solidFill>
                  <a:schemeClr val="tx1"/>
                </a:solidFill>
                <a:latin typeface="Calibri"/>
                <a:ea typeface="DengXian"/>
                <a:cs typeface="Times New Roman"/>
              </a:rPr>
              <a:t> 跟家人、和他人保持亲密、和谐的关系；</a:t>
            </a:r>
            <a:endParaRPr lang="en-CA" sz="3200" b="1" kern="100" dirty="0">
              <a:solidFill>
                <a:schemeClr val="tx1"/>
              </a:solidFill>
              <a:latin typeface="Calibri"/>
              <a:ea typeface="DengXian"/>
              <a:cs typeface="Times New Roman"/>
            </a:endParaRPr>
          </a:p>
          <a:p>
            <a:pPr lvl="1">
              <a:lnSpc>
                <a:spcPct val="115000"/>
              </a:lnSpc>
              <a:spcBef>
                <a:spcPts val="600"/>
              </a:spcBef>
              <a:spcAft>
                <a:spcPts val="600"/>
              </a:spcAft>
              <a:buClr>
                <a:schemeClr val="accent1"/>
              </a:buClr>
              <a:buFont typeface="+mj-lt"/>
              <a:buAutoNum type="arabicPeriod"/>
            </a:pPr>
            <a:r>
              <a:rPr lang="zh-CN" altLang="en-US" sz="3200" b="1" kern="100" dirty="0">
                <a:solidFill>
                  <a:schemeClr val="tx1"/>
                </a:solidFill>
                <a:latin typeface="Calibri"/>
                <a:ea typeface="DengXian"/>
                <a:cs typeface="Times New Roman"/>
              </a:rPr>
              <a:t> 培养健康、成熟、平衡的心理、情感、品格和灵性。</a:t>
            </a:r>
            <a:endParaRPr lang="en-CA" sz="3200" b="1" kern="100" dirty="0">
              <a:solidFill>
                <a:schemeClr val="tx1"/>
              </a:solidFill>
              <a:latin typeface="Calibri"/>
              <a:ea typeface="DengXian"/>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a:t>
            </a:fld>
            <a:endParaRPr lang="en-US" altLang="zh-CN" dirty="0">
              <a:solidFill>
                <a:srgbClr val="55554A"/>
              </a:solidFill>
            </a:endParaRPr>
          </a:p>
        </p:txBody>
      </p:sp>
    </p:spTree>
    <p:extLst>
      <p:ext uri="{BB962C8B-B14F-4D97-AF65-F5344CB8AC3E}">
        <p14:creationId xmlns:p14="http://schemas.microsoft.com/office/powerpoint/2010/main" val="33912661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三、基督与人生的意义（下）：</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福音彩虹的两个半圆</a:t>
            </a:r>
            <a:endParaRPr lang="zh-CN" altLang="en-US" sz="24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lnSpc>
                <a:spcPct val="115000"/>
              </a:lnSpc>
              <a:spcBef>
                <a:spcPts val="600"/>
              </a:spcBef>
              <a:spcAft>
                <a:spcPts val="600"/>
              </a:spcAft>
              <a:buNone/>
            </a:pPr>
            <a:r>
              <a:rPr lang="en-US" altLang="zh-CN" sz="3200" b="1" kern="100" dirty="0">
                <a:solidFill>
                  <a:schemeClr val="tx1"/>
                </a:solidFill>
                <a:latin typeface="Calibri"/>
                <a:ea typeface="DengXian"/>
                <a:cs typeface="Times New Roman"/>
              </a:rPr>
              <a:t>	</a:t>
            </a:r>
            <a:r>
              <a:rPr lang="zh-CN" altLang="en-US" sz="3200" b="1" kern="100" dirty="0">
                <a:solidFill>
                  <a:srgbClr val="0000FF"/>
                </a:solidFill>
                <a:latin typeface="Calibri"/>
                <a:ea typeface="DengXian"/>
                <a:cs typeface="Times New Roman"/>
              </a:rPr>
              <a:t>（二）福音彩虹的两个半圆</a:t>
            </a:r>
            <a:endParaRPr lang="en-CA" sz="3200" b="1" kern="100" dirty="0">
              <a:solidFill>
                <a:srgbClr val="0000FF"/>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从保罗的故事里，我们可以清楚看到福音彩虹的两个半圆：</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spcBef>
                <a:spcPts val="600"/>
              </a:spcBef>
              <a:spcAft>
                <a:spcPts val="600"/>
              </a:spcAft>
              <a:buNone/>
            </a:pPr>
            <a:r>
              <a:rPr lang="en-US" sz="3200" b="1" kern="100" dirty="0">
                <a:solidFill>
                  <a:schemeClr val="tx1"/>
                </a:solidFill>
                <a:latin typeface="DengXian" panose="02010600030101010101" pitchFamily="2" charset="-122"/>
                <a:ea typeface="DengXian" panose="02010600030101010101" pitchFamily="2" charset="-122"/>
                <a:cs typeface="Times New Roman"/>
              </a:rPr>
              <a:t>1</a:t>
            </a:r>
            <a:r>
              <a:rPr lang="zh-CN" altLang="en-US" sz="3200" b="1" kern="100" dirty="0">
                <a:solidFill>
                  <a:schemeClr val="tx1"/>
                </a:solidFill>
                <a:latin typeface="DengXian" panose="02010600030101010101" pitchFamily="2" charset="-122"/>
                <a:ea typeface="DengXian" panose="02010600030101010101" pitchFamily="2" charset="-122"/>
                <a:cs typeface="Times New Roman"/>
              </a:rPr>
              <a:t>、福音彩虹的前半圆：在基督里因信称义：借着信心，脱离亚当的故事，进入耶稣的故事，因信称义，也就是出死入生，改换国籍、也就是改换人生故事。</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0">
              <a:lnSpc>
                <a:spcPct val="115000"/>
              </a:lnSpc>
              <a:spcBef>
                <a:spcPts val="600"/>
              </a:spcBef>
              <a:spcAft>
                <a:spcPts val="600"/>
              </a:spcAft>
              <a:buNone/>
            </a:pP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30</a:t>
            </a:fld>
            <a:endParaRPr lang="en-US" altLang="zh-CN" dirty="0">
              <a:solidFill>
                <a:srgbClr val="55554A"/>
              </a:solidFill>
            </a:endParaRPr>
          </a:p>
        </p:txBody>
      </p:sp>
    </p:spTree>
    <p:extLst>
      <p:ext uri="{BB962C8B-B14F-4D97-AF65-F5344CB8AC3E}">
        <p14:creationId xmlns:p14="http://schemas.microsoft.com/office/powerpoint/2010/main" val="37276931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三、基督与人生的意义（下）：</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福音彩虹的两个半圆</a:t>
            </a:r>
            <a:endParaRPr lang="zh-CN" altLang="en-US" sz="2400" dirty="0">
              <a:solidFill>
                <a:srgbClr val="FF0000"/>
              </a:solidFill>
              <a:latin typeface="+mn-ea"/>
            </a:endParaRPr>
          </a:p>
        </p:txBody>
      </p:sp>
      <p:sp>
        <p:nvSpPr>
          <p:cNvPr id="3" name="内容占位符 2"/>
          <p:cNvSpPr>
            <a:spLocks noGrp="1"/>
          </p:cNvSpPr>
          <p:nvPr>
            <p:ph idx="1"/>
          </p:nvPr>
        </p:nvSpPr>
        <p:spPr>
          <a:xfrm>
            <a:off x="1" y="1089912"/>
            <a:ext cx="9144000" cy="4053587"/>
          </a:xfrm>
        </p:spPr>
        <p:txBody>
          <a:bodyPr/>
          <a:lstStyle/>
          <a:p>
            <a:pPr marL="0" marR="0" indent="0">
              <a:lnSpc>
                <a:spcPct val="115000"/>
              </a:lnSpc>
              <a:spcBef>
                <a:spcPts val="600"/>
              </a:spcBef>
              <a:spcAft>
                <a:spcPts val="600"/>
              </a:spcAft>
              <a:buNone/>
            </a:pPr>
            <a:r>
              <a:rPr lang="en-US" sz="3200" kern="100" dirty="0">
                <a:solidFill>
                  <a:schemeClr val="tx1"/>
                </a:solidFill>
                <a:latin typeface="DengXian"/>
                <a:ea typeface="DengXian"/>
                <a:cs typeface="Times New Roman"/>
              </a:rPr>
              <a:t>	</a:t>
            </a:r>
            <a:r>
              <a:rPr lang="en-US" sz="3200" b="1" kern="100" dirty="0">
                <a:solidFill>
                  <a:srgbClr val="2E24FC"/>
                </a:solidFill>
                <a:latin typeface="DengXian"/>
                <a:ea typeface="DengXian"/>
                <a:cs typeface="Times New Roman"/>
              </a:rPr>
              <a:t>2</a:t>
            </a:r>
            <a:r>
              <a:rPr lang="zh-CN" altLang="en-US" sz="3200" b="1" kern="100" dirty="0">
                <a:solidFill>
                  <a:srgbClr val="2E24FC"/>
                </a:solidFill>
                <a:latin typeface="Calibri"/>
                <a:ea typeface="DengXian"/>
                <a:cs typeface="Times New Roman"/>
              </a:rPr>
              <a:t>、福音彩虹的后半圆</a:t>
            </a:r>
            <a:r>
              <a:rPr lang="zh-CN" altLang="en-US" sz="3200" b="1" kern="100" dirty="0">
                <a:solidFill>
                  <a:schemeClr val="tx1"/>
                </a:solidFill>
                <a:latin typeface="Calibri"/>
                <a:ea typeface="DengXian"/>
                <a:cs typeface="Times New Roman"/>
              </a:rPr>
              <a:t>：活出基督的故事：认识基督，晓得（或经历）祂复活的大能，晓得（或经历）和祂一同受苦，效法祂的死，将来复活得荣耀。</a:t>
            </a:r>
            <a:endParaRPr lang="en-US" sz="3200" b="1" kern="100" dirty="0">
              <a:solidFill>
                <a:schemeClr val="tx1"/>
              </a:solidFill>
              <a:latin typeface="DengXian"/>
              <a:ea typeface="DengXian"/>
              <a:cs typeface="Times New Roman"/>
            </a:endParaRPr>
          </a:p>
          <a:p>
            <a:pPr marL="0" marR="0" indent="800100">
              <a:lnSpc>
                <a:spcPct val="115000"/>
              </a:lnSpc>
              <a:spcBef>
                <a:spcPts val="600"/>
              </a:spcBef>
              <a:spcAft>
                <a:spcPts val="600"/>
              </a:spcAft>
              <a:buNone/>
            </a:pPr>
            <a:r>
              <a:rPr lang="zh-CN" altLang="en-US" sz="3200" b="1" kern="100" dirty="0">
                <a:solidFill>
                  <a:srgbClr val="2E24FC"/>
                </a:solidFill>
                <a:latin typeface="Calibri"/>
                <a:ea typeface="DengXian"/>
                <a:cs typeface="Times New Roman"/>
              </a:rPr>
              <a:t>彩虹的前半圆是救恩的经历</a:t>
            </a:r>
            <a:r>
              <a:rPr lang="zh-CN" altLang="en-US" sz="3200" b="1" kern="100" dirty="0">
                <a:solidFill>
                  <a:schemeClr val="tx1"/>
                </a:solidFill>
                <a:latin typeface="Calibri"/>
                <a:ea typeface="DengXian"/>
                <a:cs typeface="Times New Roman"/>
              </a:rPr>
              <a:t>，</a:t>
            </a:r>
            <a:r>
              <a:rPr lang="zh-CN" altLang="en-US" sz="3200" b="1" kern="100" dirty="0">
                <a:solidFill>
                  <a:srgbClr val="FF0000"/>
                </a:solidFill>
                <a:latin typeface="Calibri"/>
                <a:ea typeface="DengXian"/>
                <a:cs typeface="Times New Roman"/>
              </a:rPr>
              <a:t>彩虹的后半圆是活出耶稣的故事，即活在新约中，也就是过门徒的生活</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31</a:t>
            </a:fld>
            <a:endParaRPr lang="en-US" altLang="zh-CN" dirty="0">
              <a:solidFill>
                <a:srgbClr val="55554A"/>
              </a:solidFill>
            </a:endParaRPr>
          </a:p>
        </p:txBody>
      </p:sp>
    </p:spTree>
    <p:extLst>
      <p:ext uri="{BB962C8B-B14F-4D97-AF65-F5344CB8AC3E}">
        <p14:creationId xmlns:p14="http://schemas.microsoft.com/office/powerpoint/2010/main" val="37276931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三、基督与人生的意义（下）：</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福音彩虹的两个半圆</a:t>
            </a:r>
            <a:endParaRPr lang="zh-CN" altLang="en-US" sz="24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福音彩虹的两个半圆之间有什么关系？</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lnSpc>
                <a:spcPct val="115000"/>
              </a:lnSpc>
              <a:spcBef>
                <a:spcPts val="600"/>
              </a:spcBef>
              <a:spcAft>
                <a:spcPts val="600"/>
              </a:spcAft>
              <a:buNone/>
            </a:pPr>
            <a:r>
              <a:rPr lang="zh-CN" altLang="en-US" sz="3200" b="1" kern="100" dirty="0">
                <a:solidFill>
                  <a:srgbClr val="0000FF"/>
                </a:solidFill>
                <a:latin typeface="DengXian" panose="02010600030101010101" pitchFamily="2" charset="-122"/>
                <a:ea typeface="DengXian" panose="02010600030101010101" pitchFamily="2" charset="-122"/>
                <a:cs typeface="Times New Roman"/>
              </a:rPr>
              <a:t>救恩或得救是新约或门徒呼召的</a:t>
            </a:r>
            <a:r>
              <a:rPr lang="zh-CN" altLang="en-US" sz="3200" b="1" kern="100" dirty="0">
                <a:solidFill>
                  <a:srgbClr val="FF0000"/>
                </a:solidFill>
                <a:latin typeface="DengXian" panose="02010600030101010101" pitchFamily="2" charset="-122"/>
                <a:ea typeface="DengXian" panose="02010600030101010101" pitchFamily="2" charset="-122"/>
                <a:cs typeface="Times New Roman"/>
              </a:rPr>
              <a:t>基础</a:t>
            </a:r>
            <a:r>
              <a:rPr lang="zh-CN" altLang="en-US" sz="3200" b="1" kern="100" dirty="0">
                <a:solidFill>
                  <a:schemeClr val="tx1"/>
                </a:solidFill>
                <a:latin typeface="DengXian" panose="02010600030101010101" pitchFamily="2" charset="-122"/>
                <a:ea typeface="DengXian" panose="02010600030101010101" pitchFamily="2" charset="-122"/>
                <a:cs typeface="Times New Roman"/>
              </a:rPr>
              <a:t>，</a:t>
            </a:r>
            <a:endParaRPr lang="en-US" altLang="zh-CN"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lnSpc>
                <a:spcPct val="115000"/>
              </a:lnSpc>
              <a:spcBef>
                <a:spcPts val="600"/>
              </a:spcBef>
              <a:spcAft>
                <a:spcPts val="600"/>
              </a:spcAft>
              <a:buNone/>
            </a:pPr>
            <a:r>
              <a:rPr lang="zh-CN" altLang="en-US" sz="3200" b="1" kern="100" dirty="0">
                <a:solidFill>
                  <a:srgbClr val="0000FF"/>
                </a:solidFill>
                <a:latin typeface="DengXian" panose="02010600030101010101" pitchFamily="2" charset="-122"/>
                <a:ea typeface="DengXian" panose="02010600030101010101" pitchFamily="2" charset="-122"/>
                <a:cs typeface="Times New Roman"/>
              </a:rPr>
              <a:t>新约或门徒呼召是救恩或得救的</a:t>
            </a:r>
            <a:r>
              <a:rPr lang="zh-CN" altLang="en-US" sz="3200" b="1" kern="100" dirty="0">
                <a:solidFill>
                  <a:srgbClr val="FF0000"/>
                </a:solidFill>
                <a:latin typeface="DengXian" panose="02010600030101010101" pitchFamily="2" charset="-122"/>
                <a:ea typeface="DengXian" panose="02010600030101010101" pitchFamily="2" charset="-122"/>
                <a:cs typeface="Times New Roman"/>
              </a:rPr>
              <a:t>目的</a:t>
            </a:r>
            <a:r>
              <a:rPr lang="zh-CN" altLang="en-US" sz="3200" b="1" kern="100" dirty="0">
                <a:solidFill>
                  <a:schemeClr val="tx1"/>
                </a:solidFill>
                <a:latin typeface="DengXian" panose="02010600030101010101" pitchFamily="2" charset="-122"/>
                <a:ea typeface="DengXian" panose="02010600030101010101" pitchFamily="2" charset="-122"/>
                <a:cs typeface="Times New Roman"/>
              </a:rPr>
              <a:t>。</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用婚姻来作比喻，</a:t>
            </a:r>
            <a:r>
              <a:rPr lang="zh-CN" altLang="en-US" sz="3200" b="1" kern="100" dirty="0">
                <a:solidFill>
                  <a:srgbClr val="FF0000"/>
                </a:solidFill>
                <a:latin typeface="DengXian" panose="02010600030101010101" pitchFamily="2" charset="-122"/>
                <a:ea typeface="DengXian" panose="02010600030101010101" pitchFamily="2" charset="-122"/>
                <a:cs typeface="Times New Roman"/>
              </a:rPr>
              <a:t>救恩或得救像结婚</a:t>
            </a:r>
            <a:r>
              <a:rPr lang="zh-CN" altLang="en-US" sz="3200" b="1" kern="100" dirty="0">
                <a:solidFill>
                  <a:schemeClr val="tx1"/>
                </a:solidFill>
                <a:latin typeface="DengXian" panose="02010600030101010101" pitchFamily="2" charset="-122"/>
                <a:ea typeface="DengXian" panose="02010600030101010101" pitchFamily="2" charset="-122"/>
                <a:cs typeface="Times New Roman"/>
              </a:rPr>
              <a:t>，</a:t>
            </a:r>
            <a:r>
              <a:rPr lang="zh-CN" altLang="en-US" sz="3200" b="1" kern="100" dirty="0">
                <a:solidFill>
                  <a:srgbClr val="2E24FC"/>
                </a:solidFill>
                <a:latin typeface="DengXian" panose="02010600030101010101" pitchFamily="2" charset="-122"/>
                <a:ea typeface="DengXian" panose="02010600030101010101" pitchFamily="2" charset="-122"/>
                <a:cs typeface="Times New Roman"/>
              </a:rPr>
              <a:t>新约或门徒的呼召像婚姻生活</a:t>
            </a:r>
            <a:r>
              <a:rPr lang="zh-CN" altLang="en-US" sz="3200" b="1" kern="100" dirty="0">
                <a:solidFill>
                  <a:schemeClr val="tx1"/>
                </a:solidFill>
                <a:latin typeface="DengXian" panose="02010600030101010101" pitchFamily="2" charset="-122"/>
                <a:ea typeface="DengXian" panose="02010600030101010101" pitchFamily="2" charset="-122"/>
                <a:cs typeface="Times New Roman"/>
              </a:rPr>
              <a:t>。</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32</a:t>
            </a:fld>
            <a:endParaRPr lang="en-US" altLang="zh-CN" dirty="0">
              <a:solidFill>
                <a:srgbClr val="55554A"/>
              </a:solidFill>
            </a:endParaRPr>
          </a:p>
        </p:txBody>
      </p:sp>
    </p:spTree>
    <p:extLst>
      <p:ext uri="{BB962C8B-B14F-4D97-AF65-F5344CB8AC3E}">
        <p14:creationId xmlns:p14="http://schemas.microsoft.com/office/powerpoint/2010/main" val="37276931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四、回顾和回应大卫牧师的信息：</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基督徒的本质与神对末日教会的呼召</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lnSpc>
                <a:spcPct val="115000"/>
              </a:lnSpc>
              <a:spcBef>
                <a:spcPts val="600"/>
              </a:spcBef>
              <a:spcAft>
                <a:spcPts val="600"/>
              </a:spcAft>
              <a:buNone/>
            </a:pPr>
            <a:r>
              <a:rPr lang="en-US" altLang="zh-CN" sz="3200" b="1" kern="100" dirty="0">
                <a:solidFill>
                  <a:schemeClr val="tx1"/>
                </a:solidFill>
                <a:latin typeface="Calibri"/>
                <a:ea typeface="DengXian"/>
                <a:cs typeface="Times New Roman"/>
              </a:rPr>
              <a:t>	</a:t>
            </a:r>
            <a:r>
              <a:rPr lang="zh-CN" altLang="en-US" sz="3600" b="1" kern="100" dirty="0">
                <a:solidFill>
                  <a:srgbClr val="2E24FC"/>
                </a:solidFill>
                <a:latin typeface="Calibri"/>
                <a:ea typeface="DengXian"/>
                <a:cs typeface="Times New Roman"/>
              </a:rPr>
              <a:t>（一）基督徒的本质是什么？</a:t>
            </a:r>
            <a:r>
              <a:rPr lang="en-US" sz="3200" kern="100" dirty="0">
                <a:solidFill>
                  <a:schemeClr val="tx1"/>
                </a:solidFill>
                <a:latin typeface="DengXian"/>
                <a:ea typeface="DengXian"/>
                <a:cs typeface="Times New Roman"/>
              </a:rPr>
              <a:t>	</a:t>
            </a:r>
            <a:endParaRPr lang="en-CA" sz="3200"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3600" b="1" kern="100" dirty="0">
                <a:solidFill>
                  <a:schemeClr val="tx1"/>
                </a:solidFill>
                <a:latin typeface="DengXian" panose="02010600030101010101" pitchFamily="2" charset="-122"/>
                <a:ea typeface="DengXian" panose="02010600030101010101" pitchFamily="2" charset="-122"/>
                <a:cs typeface="Times New Roman"/>
              </a:rPr>
              <a:t>现在我们来回顾和回应大卫牧师上周的信息：</a:t>
            </a:r>
            <a:endParaRPr lang="en-US" altLang="zh-CN" sz="36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lnSpc>
                <a:spcPct val="115000"/>
              </a:lnSpc>
              <a:spcBef>
                <a:spcPts val="600"/>
              </a:spcBef>
              <a:spcAft>
                <a:spcPts val="600"/>
              </a:spcAft>
              <a:buNone/>
            </a:pPr>
            <a:r>
              <a:rPr lang="zh-CN" altLang="en-US" sz="3600" b="1" kern="100" dirty="0">
                <a:solidFill>
                  <a:srgbClr val="2E24FC"/>
                </a:solidFill>
                <a:latin typeface="DengXian" panose="02010600030101010101" pitchFamily="2" charset="-122"/>
                <a:ea typeface="DengXian" panose="02010600030101010101" pitchFamily="2" charset="-122"/>
                <a:cs typeface="Times New Roman"/>
              </a:rPr>
              <a:t>什么是基督徒的本质或身份</a:t>
            </a:r>
            <a:r>
              <a:rPr lang="zh-CN" altLang="en-US" sz="3600" b="1" kern="100" dirty="0">
                <a:solidFill>
                  <a:schemeClr val="tx1"/>
                </a:solidFill>
                <a:latin typeface="DengXian" panose="02010600030101010101" pitchFamily="2" charset="-122"/>
                <a:ea typeface="DengXian" panose="02010600030101010101" pitchFamily="2" charset="-122"/>
                <a:cs typeface="Times New Roman"/>
              </a:rPr>
              <a:t>？</a:t>
            </a:r>
            <a:endParaRPr lang="en-US" altLang="zh-CN" sz="36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lnSpc>
                <a:spcPct val="115000"/>
              </a:lnSpc>
              <a:spcBef>
                <a:spcPts val="600"/>
              </a:spcBef>
              <a:spcAft>
                <a:spcPts val="600"/>
              </a:spcAft>
              <a:buNone/>
            </a:pPr>
            <a:r>
              <a:rPr lang="zh-CN" altLang="en-US" sz="3600" b="1" kern="100" dirty="0">
                <a:solidFill>
                  <a:srgbClr val="2E24FC"/>
                </a:solidFill>
                <a:latin typeface="DengXian" panose="02010600030101010101" pitchFamily="2" charset="-122"/>
                <a:ea typeface="DengXian" panose="02010600030101010101" pitchFamily="2" charset="-122"/>
                <a:cs typeface="Times New Roman"/>
              </a:rPr>
              <a:t>如何活出基督徒的本质或身份</a:t>
            </a:r>
            <a:r>
              <a:rPr lang="zh-CN" altLang="en-US" sz="3600" b="1" kern="100" dirty="0">
                <a:solidFill>
                  <a:schemeClr val="tx1"/>
                </a:solidFill>
                <a:latin typeface="DengXian" panose="02010600030101010101" pitchFamily="2" charset="-122"/>
                <a:ea typeface="DengXian" panose="02010600030101010101" pitchFamily="2" charset="-122"/>
                <a:cs typeface="Times New Roman"/>
              </a:rPr>
              <a:t>？</a:t>
            </a:r>
            <a:endParaRPr lang="en-CA" sz="3600" b="1" kern="100" dirty="0">
              <a:solidFill>
                <a:schemeClr val="tx1"/>
              </a:solidFill>
              <a:latin typeface="DengXian" panose="02010600030101010101" pitchFamily="2" charset="-122"/>
              <a:ea typeface="DengXian" panose="02010600030101010101" pitchFamily="2" charset="-122"/>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33</a:t>
            </a:fld>
            <a:endParaRPr lang="en-US" altLang="zh-CN" dirty="0">
              <a:solidFill>
                <a:srgbClr val="55554A"/>
              </a:solidFill>
            </a:endParaRPr>
          </a:p>
        </p:txBody>
      </p:sp>
    </p:spTree>
    <p:extLst>
      <p:ext uri="{BB962C8B-B14F-4D97-AF65-F5344CB8AC3E}">
        <p14:creationId xmlns:p14="http://schemas.microsoft.com/office/powerpoint/2010/main" val="37276931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四、回顾和回应大卫牧师的信息：</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基督徒的本质与神对末日教会的呼召</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大卫牧师十分尖锐地指出：仅仅参加教会的聚会和活动并不一定反映出基督徒的本质；</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除了参加教会的聚会和活动之外，再加上作十一奉献并参与教会的服事，如传福音、举办幸福小组，参与海外宣教等也不一定反映出基督徒的本质。</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34</a:t>
            </a:fld>
            <a:endParaRPr lang="en-US" altLang="zh-CN" dirty="0">
              <a:solidFill>
                <a:srgbClr val="55554A"/>
              </a:solidFill>
            </a:endParaRPr>
          </a:p>
        </p:txBody>
      </p:sp>
    </p:spTree>
    <p:extLst>
      <p:ext uri="{BB962C8B-B14F-4D97-AF65-F5344CB8AC3E}">
        <p14:creationId xmlns:p14="http://schemas.microsoft.com/office/powerpoint/2010/main" val="8927688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四、回顾和回应大卫牧师的信息：</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基督徒的本质与神对末日教会的呼召</a:t>
            </a:r>
            <a:endParaRPr lang="zh-CN" altLang="en-US" sz="3200" dirty="0">
              <a:solidFill>
                <a:srgbClr val="FF0000"/>
              </a:solidFill>
              <a:latin typeface="+mn-ea"/>
            </a:endParaRPr>
          </a:p>
        </p:txBody>
      </p:sp>
      <p:sp>
        <p:nvSpPr>
          <p:cNvPr id="3" name="内容占位符 2"/>
          <p:cNvSpPr>
            <a:spLocks noGrp="1"/>
          </p:cNvSpPr>
          <p:nvPr>
            <p:ph idx="1"/>
          </p:nvPr>
        </p:nvSpPr>
        <p:spPr>
          <a:xfrm>
            <a:off x="0" y="1123950"/>
            <a:ext cx="9144001" cy="4027394"/>
          </a:xfrm>
        </p:spPr>
        <p:txBody>
          <a:bodyPr/>
          <a:lstStyle/>
          <a:p>
            <a:pPr marL="0" marR="0" indent="800100">
              <a:lnSpc>
                <a:spcPct val="115000"/>
              </a:lnSpc>
              <a:spcBef>
                <a:spcPts val="600"/>
              </a:spcBef>
              <a:spcAft>
                <a:spcPts val="600"/>
              </a:spcAft>
              <a:buNone/>
            </a:pPr>
            <a:r>
              <a:rPr lang="zh-CN" altLang="en-US" sz="2800" b="1" kern="100" dirty="0">
                <a:solidFill>
                  <a:schemeClr val="tx1"/>
                </a:solidFill>
                <a:latin typeface="Calibri"/>
                <a:ea typeface="DengXian"/>
                <a:cs typeface="Times New Roman"/>
              </a:rPr>
              <a:t>基督徒的本质是内在的，或内心的：</a:t>
            </a:r>
            <a:endParaRPr lang="en-US" altLang="zh-CN" sz="28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2800" b="1" kern="100" dirty="0">
                <a:solidFill>
                  <a:srgbClr val="0000FF"/>
                </a:solidFill>
                <a:latin typeface="Calibri"/>
                <a:ea typeface="DengXian"/>
                <a:cs typeface="Times New Roman"/>
              </a:rPr>
              <a:t>你内心对神和神的话语有多渴慕？</a:t>
            </a:r>
            <a:endParaRPr lang="en-US" altLang="zh-CN" sz="2800" b="1" kern="100" dirty="0">
              <a:solidFill>
                <a:srgbClr val="0000FF"/>
              </a:solidFill>
              <a:latin typeface="Calibri"/>
              <a:ea typeface="DengXian"/>
              <a:cs typeface="Times New Roman"/>
            </a:endParaRPr>
          </a:p>
          <a:p>
            <a:pPr marL="0" marR="0" indent="800100">
              <a:lnSpc>
                <a:spcPct val="115000"/>
              </a:lnSpc>
              <a:spcBef>
                <a:spcPts val="600"/>
              </a:spcBef>
              <a:spcAft>
                <a:spcPts val="600"/>
              </a:spcAft>
              <a:buNone/>
            </a:pPr>
            <a:r>
              <a:rPr lang="zh-CN" altLang="en-US" sz="2800" b="1" kern="100" dirty="0">
                <a:solidFill>
                  <a:srgbClr val="0000FF"/>
                </a:solidFill>
                <a:latin typeface="Calibri"/>
                <a:ea typeface="DengXian"/>
                <a:cs typeface="Times New Roman"/>
              </a:rPr>
              <a:t>你内心的价值优先秩序是什么？</a:t>
            </a:r>
            <a:endParaRPr lang="en-US" altLang="zh-CN" sz="2800" b="1" kern="100" dirty="0">
              <a:solidFill>
                <a:srgbClr val="0000FF"/>
              </a:solidFill>
              <a:latin typeface="Calibri"/>
              <a:ea typeface="DengXian"/>
              <a:cs typeface="Times New Roman"/>
            </a:endParaRPr>
          </a:p>
          <a:p>
            <a:pPr marL="0" marR="0" indent="800100">
              <a:lnSpc>
                <a:spcPct val="115000"/>
              </a:lnSpc>
              <a:spcBef>
                <a:spcPts val="600"/>
              </a:spcBef>
              <a:spcAft>
                <a:spcPts val="600"/>
              </a:spcAft>
              <a:buNone/>
            </a:pPr>
            <a:r>
              <a:rPr lang="zh-CN" altLang="en-US" sz="2800" b="1" kern="100" dirty="0">
                <a:solidFill>
                  <a:srgbClr val="0000FF"/>
                </a:solidFill>
                <a:latin typeface="Calibri"/>
                <a:ea typeface="DengXian"/>
                <a:cs typeface="Times New Roman"/>
              </a:rPr>
              <a:t>你把谁和什么摆在第一位？</a:t>
            </a:r>
            <a:endParaRPr lang="en-CA" sz="2800" b="1" kern="100" dirty="0">
              <a:solidFill>
                <a:srgbClr val="0000FF"/>
              </a:solidFill>
              <a:latin typeface="Calibri"/>
              <a:ea typeface="DengXian"/>
              <a:cs typeface="Times New Roman"/>
            </a:endParaRPr>
          </a:p>
          <a:p>
            <a:pPr marL="0" marR="0" indent="800100">
              <a:lnSpc>
                <a:spcPct val="115000"/>
              </a:lnSpc>
              <a:spcBef>
                <a:spcPts val="600"/>
              </a:spcBef>
              <a:spcAft>
                <a:spcPts val="600"/>
              </a:spcAft>
              <a:buNone/>
            </a:pPr>
            <a:r>
              <a:rPr lang="en-US" sz="2800" b="1" kern="100" dirty="0">
                <a:solidFill>
                  <a:schemeClr val="tx1"/>
                </a:solidFill>
                <a:latin typeface="DengXian"/>
                <a:ea typeface="DengXian"/>
                <a:cs typeface="Times New Roman"/>
              </a:rPr>
              <a:t>	</a:t>
            </a:r>
            <a:r>
              <a:rPr lang="zh-CN" altLang="en-US" sz="2800" b="1" kern="100" dirty="0">
                <a:solidFill>
                  <a:schemeClr val="tx1"/>
                </a:solidFill>
                <a:latin typeface="Calibri"/>
                <a:ea typeface="DengXian"/>
                <a:cs typeface="Times New Roman"/>
              </a:rPr>
              <a:t>简言之，我们</a:t>
            </a:r>
            <a:r>
              <a:rPr lang="zh-CN" altLang="en-US" sz="2800" b="1" kern="100" dirty="0">
                <a:solidFill>
                  <a:srgbClr val="0000FF"/>
                </a:solidFill>
                <a:latin typeface="Calibri"/>
                <a:ea typeface="DengXian"/>
                <a:cs typeface="Times New Roman"/>
              </a:rPr>
              <a:t>内在的属灵光景或状态</a:t>
            </a:r>
            <a:r>
              <a:rPr lang="zh-CN" altLang="en-US" sz="2800" b="1" kern="100" dirty="0">
                <a:solidFill>
                  <a:schemeClr val="tx1"/>
                </a:solidFill>
                <a:latin typeface="Calibri"/>
                <a:ea typeface="DengXian"/>
                <a:cs typeface="Times New Roman"/>
              </a:rPr>
              <a:t>较之我们的</a:t>
            </a:r>
            <a:r>
              <a:rPr lang="zh-CN" altLang="en-US" sz="2800" b="1" kern="100" dirty="0">
                <a:solidFill>
                  <a:srgbClr val="0000FF"/>
                </a:solidFill>
                <a:latin typeface="Calibri"/>
                <a:ea typeface="DengXian"/>
                <a:cs typeface="Times New Roman"/>
              </a:rPr>
              <a:t>外在表现</a:t>
            </a:r>
            <a:r>
              <a:rPr lang="zh-CN" altLang="en-US" sz="2800" b="1" kern="100" dirty="0">
                <a:solidFill>
                  <a:schemeClr val="tx1"/>
                </a:solidFill>
                <a:latin typeface="Calibri"/>
                <a:ea typeface="DengXian"/>
                <a:cs typeface="Times New Roman"/>
              </a:rPr>
              <a:t>更能反映出</a:t>
            </a:r>
            <a:r>
              <a:rPr lang="zh-CN" altLang="en-US" sz="2800" b="1" kern="100" dirty="0">
                <a:solidFill>
                  <a:srgbClr val="0000FF"/>
                </a:solidFill>
                <a:latin typeface="Calibri"/>
                <a:ea typeface="DengXian"/>
                <a:cs typeface="Times New Roman"/>
              </a:rPr>
              <a:t>基督徒的本质</a:t>
            </a:r>
            <a:r>
              <a:rPr lang="zh-CN" altLang="en-US" sz="2800" b="1" kern="100" dirty="0">
                <a:solidFill>
                  <a:schemeClr val="tx1"/>
                </a:solidFill>
                <a:latin typeface="Calibri"/>
                <a:ea typeface="DengXian"/>
                <a:cs typeface="Times New Roman"/>
              </a:rPr>
              <a:t>。</a:t>
            </a:r>
            <a:r>
              <a:rPr lang="zh-CN" altLang="en-US" sz="2800" b="1" kern="100" dirty="0">
                <a:solidFill>
                  <a:srgbClr val="FF0000"/>
                </a:solidFill>
                <a:latin typeface="Calibri"/>
                <a:ea typeface="DengXian"/>
                <a:cs typeface="Times New Roman"/>
              </a:rPr>
              <a:t>这是振聋发聩的信息！</a:t>
            </a:r>
            <a:endParaRPr lang="en-CA" sz="2800" b="1" kern="100" dirty="0">
              <a:solidFill>
                <a:srgbClr val="FF0000"/>
              </a:solidFill>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35</a:t>
            </a:fld>
            <a:endParaRPr lang="en-US" altLang="zh-CN" dirty="0">
              <a:solidFill>
                <a:srgbClr val="55554A"/>
              </a:solidFill>
            </a:endParaRPr>
          </a:p>
        </p:txBody>
      </p:sp>
    </p:spTree>
    <p:extLst>
      <p:ext uri="{BB962C8B-B14F-4D97-AF65-F5344CB8AC3E}">
        <p14:creationId xmlns:p14="http://schemas.microsoft.com/office/powerpoint/2010/main" val="8927688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四、回顾和回应大卫牧师的信息：</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基督徒的本质与神对末日教会的呼召</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我本人信主以后经过了三个阶段才开始意识到基督徒的本质是什么。</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我刚信主的时候，接触到的教会传统教导是：</a:t>
            </a:r>
            <a:r>
              <a:rPr lang="zh-CN" altLang="en-US" sz="3200" b="1" kern="100" dirty="0">
                <a:solidFill>
                  <a:srgbClr val="2E24FC"/>
                </a:solidFill>
                <a:latin typeface="Calibri"/>
                <a:ea typeface="DengXian"/>
                <a:cs typeface="Times New Roman"/>
              </a:rPr>
              <a:t>因信称义</a:t>
            </a:r>
            <a:r>
              <a:rPr lang="zh-CN" altLang="en-US" sz="3200" b="1" kern="100" dirty="0">
                <a:solidFill>
                  <a:schemeClr val="tx1"/>
                </a:solidFill>
                <a:latin typeface="Calibri"/>
                <a:ea typeface="DengXian"/>
                <a:cs typeface="Times New Roman"/>
              </a:rPr>
              <a:t>和</a:t>
            </a:r>
            <a:r>
              <a:rPr lang="zh-CN" altLang="en-US" sz="3200" b="1" kern="100" dirty="0">
                <a:solidFill>
                  <a:srgbClr val="2E24FC"/>
                </a:solidFill>
                <a:latin typeface="Calibri"/>
                <a:ea typeface="DengXian"/>
                <a:cs typeface="Times New Roman"/>
              </a:rPr>
              <a:t>一次得救、永远得救</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这两点就决定了</a:t>
            </a:r>
            <a:r>
              <a:rPr lang="zh-CN" altLang="en-US" sz="3200" b="1" kern="100" dirty="0">
                <a:solidFill>
                  <a:srgbClr val="0000FF"/>
                </a:solidFill>
                <a:latin typeface="Calibri"/>
                <a:ea typeface="DengXian"/>
                <a:cs typeface="Times New Roman"/>
              </a:rPr>
              <a:t>基督徒的本质</a:t>
            </a:r>
            <a:r>
              <a:rPr lang="zh-CN" altLang="en-US" sz="3200" b="1" kern="100" dirty="0">
                <a:solidFill>
                  <a:schemeClr val="tx1"/>
                </a:solidFill>
                <a:latin typeface="Calibri"/>
                <a:ea typeface="DengXian"/>
                <a:cs typeface="Times New Roman"/>
              </a:rPr>
              <a:t>：</a:t>
            </a:r>
            <a:r>
              <a:rPr lang="zh-CN" altLang="en-US" sz="3200" b="1" kern="100" dirty="0">
                <a:solidFill>
                  <a:srgbClr val="0000FF"/>
                </a:solidFill>
                <a:latin typeface="Calibri"/>
                <a:ea typeface="DengXian"/>
                <a:cs typeface="Times New Roman"/>
              </a:rPr>
              <a:t>信道者</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36</a:t>
            </a:fld>
            <a:endParaRPr lang="en-US" altLang="zh-CN" dirty="0">
              <a:solidFill>
                <a:srgbClr val="55554A"/>
              </a:solidFill>
            </a:endParaRPr>
          </a:p>
        </p:txBody>
      </p:sp>
    </p:spTree>
    <p:extLst>
      <p:ext uri="{BB962C8B-B14F-4D97-AF65-F5344CB8AC3E}">
        <p14:creationId xmlns:p14="http://schemas.microsoft.com/office/powerpoint/2010/main" val="8927688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四、回顾和回应大卫牧师的信息：</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基督徒的本质与神对末日教会的呼召</a:t>
            </a:r>
            <a:endParaRPr lang="zh-CN" altLang="en-US" sz="3200" dirty="0">
              <a:solidFill>
                <a:srgbClr val="FF0000"/>
              </a:solidFill>
              <a:latin typeface="+mn-ea"/>
            </a:endParaRPr>
          </a:p>
        </p:txBody>
      </p:sp>
      <p:sp>
        <p:nvSpPr>
          <p:cNvPr id="3" name="内容占位符 2"/>
          <p:cNvSpPr>
            <a:spLocks noGrp="1"/>
          </p:cNvSpPr>
          <p:nvPr>
            <p:ph idx="1"/>
          </p:nvPr>
        </p:nvSpPr>
        <p:spPr>
          <a:xfrm>
            <a:off x="1" y="1123950"/>
            <a:ext cx="9144000" cy="4027394"/>
          </a:xfrm>
        </p:spPr>
        <p:txBody>
          <a:bodyPr/>
          <a:lstStyle/>
          <a:p>
            <a:pPr marL="0" indent="800100">
              <a:spcBef>
                <a:spcPts val="600"/>
              </a:spcBef>
              <a:spcAft>
                <a:spcPts val="0"/>
              </a:spcAft>
              <a:buNone/>
            </a:pPr>
            <a:r>
              <a:rPr lang="zh-CN" altLang="en-US" sz="3200" b="1" kern="100" dirty="0">
                <a:solidFill>
                  <a:schemeClr val="tx1"/>
                </a:solidFill>
                <a:latin typeface="Calibri"/>
                <a:ea typeface="DengXian"/>
                <a:cs typeface="Times New Roman"/>
              </a:rPr>
              <a:t>直到有一天，神向我开启了太二十八</a:t>
            </a:r>
            <a:r>
              <a:rPr lang="en-US" sz="3200" b="1" kern="100" dirty="0">
                <a:solidFill>
                  <a:schemeClr val="tx1"/>
                </a:solidFill>
                <a:latin typeface="DengXian"/>
                <a:ea typeface="DengXian"/>
                <a:cs typeface="Times New Roman"/>
              </a:rPr>
              <a:t>19-20</a:t>
            </a:r>
            <a:r>
              <a:rPr lang="zh-CN" altLang="en-US" sz="3200" b="1" kern="100" dirty="0">
                <a:solidFill>
                  <a:schemeClr val="tx1"/>
                </a:solidFill>
                <a:latin typeface="Calibri"/>
                <a:ea typeface="DengXian"/>
                <a:cs typeface="Times New Roman"/>
              </a:rPr>
              <a:t>，特别是</a:t>
            </a:r>
            <a:r>
              <a:rPr lang="zh-CN" altLang="en-US" sz="3200" b="1" kern="100" dirty="0">
                <a:solidFill>
                  <a:srgbClr val="FF0000"/>
                </a:solidFill>
                <a:latin typeface="Calibri"/>
                <a:ea typeface="KaiTi"/>
                <a:cs typeface="Times New Roman"/>
              </a:rPr>
              <a:t>“凡我所吩咐你们的都教训他们遵守”</a:t>
            </a:r>
            <a:r>
              <a:rPr lang="zh-CN" altLang="en-US" sz="3200" b="1" kern="100" dirty="0">
                <a:solidFill>
                  <a:schemeClr val="tx1"/>
                </a:solidFill>
                <a:latin typeface="Calibri"/>
                <a:ea typeface="DengXian"/>
                <a:cs typeface="Times New Roman"/>
              </a:rPr>
              <a:t>这一句，我才开始进到信仰的第二阶段，就是相信基督徒的本质：</a:t>
            </a:r>
            <a:r>
              <a:rPr lang="zh-CN" altLang="en-US" sz="3200" b="1" kern="100" dirty="0">
                <a:solidFill>
                  <a:srgbClr val="0000FF"/>
                </a:solidFill>
                <a:latin typeface="Calibri"/>
                <a:ea typeface="DengXian"/>
                <a:cs typeface="Times New Roman"/>
              </a:rPr>
              <a:t>信道</a:t>
            </a:r>
            <a:r>
              <a:rPr lang="en-US" sz="3200" b="1" kern="100" dirty="0">
                <a:solidFill>
                  <a:srgbClr val="0000FF"/>
                </a:solidFill>
                <a:latin typeface="DengXian"/>
                <a:ea typeface="DengXian"/>
                <a:cs typeface="Times New Roman"/>
              </a:rPr>
              <a:t> + </a:t>
            </a:r>
            <a:r>
              <a:rPr lang="zh-CN" altLang="en-US" sz="3200" b="1" kern="100" dirty="0">
                <a:solidFill>
                  <a:srgbClr val="0000FF"/>
                </a:solidFill>
                <a:latin typeface="Calibri"/>
                <a:ea typeface="DengXian"/>
                <a:cs typeface="Times New Roman"/>
              </a:rPr>
              <a:t>行道者。</a:t>
            </a:r>
            <a:endParaRPr lang="en-CA" sz="3200" b="1" kern="100" dirty="0">
              <a:solidFill>
                <a:srgbClr val="0000FF"/>
              </a:solidFill>
              <a:latin typeface="Calibri"/>
              <a:ea typeface="DengXian"/>
              <a:cs typeface="Times New Roman"/>
            </a:endParaRPr>
          </a:p>
          <a:p>
            <a:pPr marL="0" indent="800100">
              <a:spcBef>
                <a:spcPts val="600"/>
              </a:spcBef>
              <a:spcAft>
                <a:spcPts val="0"/>
              </a:spcAft>
              <a:buNone/>
            </a:pPr>
            <a:r>
              <a:rPr lang="zh-CN" altLang="en-US" sz="3200" b="1" kern="100" dirty="0">
                <a:solidFill>
                  <a:schemeClr val="tx1"/>
                </a:solidFill>
                <a:latin typeface="Calibri"/>
                <a:ea typeface="DengXian"/>
                <a:cs typeface="Times New Roman"/>
              </a:rPr>
              <a:t>我做牧师也是从这个阶段开始，直到</a:t>
            </a:r>
            <a:r>
              <a:rPr lang="en-US" sz="3200" b="1" kern="100" dirty="0">
                <a:solidFill>
                  <a:schemeClr val="tx1"/>
                </a:solidFill>
                <a:latin typeface="DengXian"/>
                <a:ea typeface="DengXian"/>
                <a:cs typeface="Times New Roman"/>
              </a:rPr>
              <a:t>2024</a:t>
            </a:r>
            <a:r>
              <a:rPr lang="zh-CN" altLang="en-US" sz="3200" b="1" kern="100" dirty="0">
                <a:solidFill>
                  <a:schemeClr val="tx1"/>
                </a:solidFill>
                <a:latin typeface="Calibri"/>
                <a:ea typeface="DengXian"/>
                <a:cs typeface="Times New Roman"/>
              </a:rPr>
              <a:t>年底我去印度参加超越宣教的途中，神才透过徒十一</a:t>
            </a:r>
            <a:r>
              <a:rPr lang="en-US" sz="3200" b="1" kern="100" dirty="0">
                <a:solidFill>
                  <a:schemeClr val="tx1"/>
                </a:solidFill>
                <a:latin typeface="DengXian"/>
                <a:ea typeface="DengXian"/>
                <a:cs typeface="Times New Roman"/>
              </a:rPr>
              <a:t>26</a:t>
            </a:r>
            <a:r>
              <a:rPr lang="zh-CN" altLang="en-US" sz="3200" b="1" kern="100" dirty="0">
                <a:solidFill>
                  <a:schemeClr val="tx1"/>
                </a:solidFill>
                <a:latin typeface="Calibri"/>
                <a:ea typeface="DengXian"/>
                <a:cs typeface="Times New Roman"/>
              </a:rPr>
              <a:t>下</a:t>
            </a:r>
            <a:r>
              <a:rPr lang="zh-CN" altLang="en-US" sz="3200" b="1" kern="100" dirty="0">
                <a:solidFill>
                  <a:srgbClr val="FF0000"/>
                </a:solidFill>
                <a:latin typeface="Calibri"/>
                <a:ea typeface="KaiTi"/>
                <a:cs typeface="Times New Roman"/>
              </a:rPr>
              <a:t>“门徒称为基督徒是从安提阿起首”</a:t>
            </a:r>
            <a:r>
              <a:rPr lang="zh-CN" altLang="en-US" sz="3200" b="1" kern="100" dirty="0">
                <a:solidFill>
                  <a:schemeClr val="tx1"/>
                </a:solidFill>
                <a:latin typeface="Calibri"/>
                <a:ea typeface="DengXian"/>
                <a:cs typeface="Times New Roman"/>
              </a:rPr>
              <a:t>，带领我开始进到信仰的第三阶段。</a:t>
            </a:r>
            <a:endParaRPr lang="en-CA" sz="3200" b="1" kern="100" dirty="0">
              <a:solidFill>
                <a:schemeClr val="tx1"/>
              </a:solidFill>
              <a:latin typeface="Calibri"/>
              <a:ea typeface="DengXian"/>
              <a:cs typeface="Times New Roman"/>
            </a:endParaRPr>
          </a:p>
          <a:p>
            <a:pPr marL="0" marR="0" indent="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37</a:t>
            </a:fld>
            <a:endParaRPr lang="en-US" altLang="zh-CN" dirty="0">
              <a:solidFill>
                <a:srgbClr val="55554A"/>
              </a:solidFill>
            </a:endParaRPr>
          </a:p>
        </p:txBody>
      </p:sp>
    </p:spTree>
    <p:extLst>
      <p:ext uri="{BB962C8B-B14F-4D97-AF65-F5344CB8AC3E}">
        <p14:creationId xmlns:p14="http://schemas.microsoft.com/office/powerpoint/2010/main" val="8927688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四、回顾和回应大卫牧师的信息：</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基督徒的本质与神对末日教会的呼召</a:t>
            </a:r>
            <a:endParaRPr lang="zh-CN" altLang="en-US" sz="3200" dirty="0">
              <a:solidFill>
                <a:srgbClr val="FF0000"/>
              </a:solidFill>
              <a:latin typeface="+mn-ea"/>
            </a:endParaRPr>
          </a:p>
        </p:txBody>
      </p:sp>
      <p:sp>
        <p:nvSpPr>
          <p:cNvPr id="3" name="内容占位符 2"/>
          <p:cNvSpPr>
            <a:spLocks noGrp="1"/>
          </p:cNvSpPr>
          <p:nvPr>
            <p:ph idx="1"/>
          </p:nvPr>
        </p:nvSpPr>
        <p:spPr>
          <a:xfrm>
            <a:off x="1" y="1123950"/>
            <a:ext cx="9144000" cy="4027394"/>
          </a:xfrm>
        </p:spPr>
        <p:txBody>
          <a:bodyPr/>
          <a:lstStyle/>
          <a:p>
            <a:pPr marL="0" indent="742950">
              <a:spcBef>
                <a:spcPts val="600"/>
              </a:spcBef>
              <a:spcAft>
                <a:spcPts val="0"/>
              </a:spcAft>
              <a:buNone/>
            </a:pPr>
            <a:r>
              <a:rPr lang="zh-CN" altLang="en-US" sz="3200" b="1" kern="100" dirty="0">
                <a:solidFill>
                  <a:srgbClr val="0000FF"/>
                </a:solidFill>
                <a:latin typeface="DengXian" panose="02010600030101010101" pitchFamily="2" charset="-122"/>
                <a:ea typeface="DengXian" panose="02010600030101010101" pitchFamily="2" charset="-122"/>
                <a:cs typeface="Times New Roman"/>
              </a:rPr>
              <a:t>这时候，我才意识到：</a:t>
            </a:r>
            <a:endParaRPr lang="en-US" altLang="zh-CN" sz="3200" b="1" kern="100" dirty="0">
              <a:solidFill>
                <a:srgbClr val="0000FF"/>
              </a:solidFill>
              <a:latin typeface="DengXian" panose="02010600030101010101" pitchFamily="2" charset="-122"/>
              <a:ea typeface="DengXian" panose="02010600030101010101" pitchFamily="2" charset="-122"/>
              <a:cs typeface="Times New Roman"/>
            </a:endParaRPr>
          </a:p>
          <a:p>
            <a:pPr marL="0" indent="742950">
              <a:spcBef>
                <a:spcPts val="600"/>
              </a:spcBef>
              <a:spcAft>
                <a:spcPts val="0"/>
              </a:spcAft>
              <a:buNone/>
            </a:pPr>
            <a:r>
              <a:rPr lang="zh-CN" altLang="en-US" sz="3200" b="1" dirty="0">
                <a:solidFill>
                  <a:srgbClr val="0000FF"/>
                </a:solidFill>
                <a:latin typeface="DengXian" panose="02010600030101010101" pitchFamily="2" charset="-122"/>
                <a:ea typeface="DengXian" panose="02010600030101010101" pitchFamily="2" charset="-122"/>
              </a:rPr>
              <a:t>基督徒的本质是由福音所决定的，包括进入耶稣的故事，并活出耶稣的故事；</a:t>
            </a:r>
            <a:endParaRPr lang="en-US" altLang="zh-CN" sz="3200" b="1" dirty="0">
              <a:solidFill>
                <a:srgbClr val="0000FF"/>
              </a:solidFill>
              <a:latin typeface="DengXian" panose="02010600030101010101" pitchFamily="2" charset="-122"/>
              <a:ea typeface="DengXian" panose="02010600030101010101" pitchFamily="2" charset="-122"/>
            </a:endParaRPr>
          </a:p>
          <a:p>
            <a:pPr marL="0" indent="742950">
              <a:spcBef>
                <a:spcPts val="600"/>
              </a:spcBef>
              <a:spcAft>
                <a:spcPts val="0"/>
              </a:spcAft>
              <a:buNone/>
            </a:pPr>
            <a:r>
              <a:rPr lang="zh-CN" altLang="en-US" sz="3200" b="1" dirty="0">
                <a:solidFill>
                  <a:srgbClr val="0000FF"/>
                </a:solidFill>
                <a:latin typeface="DengXian" panose="02010600030101010101" pitchFamily="2" charset="-122"/>
                <a:ea typeface="DengXian" panose="02010600030101010101" pitchFamily="2" charset="-122"/>
              </a:rPr>
              <a:t>不仅仅得救，还要得胜和成圣，不仅要信道和行道，还要在新约的基础上信道和行道，也就是以基督为中心，委身于基督，为祂而活。</a:t>
            </a:r>
            <a:endParaRPr lang="en-US" sz="3200" b="1" dirty="0">
              <a:solidFill>
                <a:srgbClr val="0000FF"/>
              </a:solidFill>
              <a:latin typeface="DengXian" panose="02010600030101010101" pitchFamily="2" charset="-122"/>
              <a:ea typeface="DengXian" panose="02010600030101010101" pitchFamily="2" charset="-122"/>
            </a:endParaRPr>
          </a:p>
          <a:p>
            <a:pPr marL="0" marR="0" indent="742950">
              <a:spcBef>
                <a:spcPts val="600"/>
              </a:spcBef>
              <a:spcAft>
                <a:spcPts val="0"/>
              </a:spcAft>
              <a:buNone/>
            </a:pPr>
            <a:endParaRPr lang="en-US" altLang="zh-CN" sz="2800" b="1" kern="100" dirty="0">
              <a:solidFill>
                <a:schemeClr val="tx1"/>
              </a:solidFill>
              <a:latin typeface="DengXian" panose="02010600030101010101" pitchFamily="2" charset="-122"/>
              <a:ea typeface="DengXian" panose="02010600030101010101" pitchFamily="2" charset="-122"/>
              <a:cs typeface="Times New Roman"/>
            </a:endParaRPr>
          </a:p>
          <a:p>
            <a:pPr marL="0" marR="0" indent="742950">
              <a:spcBef>
                <a:spcPts val="600"/>
              </a:spcBef>
              <a:spcAft>
                <a:spcPts val="0"/>
              </a:spcAft>
              <a:buNone/>
            </a:pPr>
            <a:r>
              <a:rPr lang="en-US" altLang="zh-CN" sz="2800" b="1" kern="100" dirty="0">
                <a:solidFill>
                  <a:schemeClr val="tx1"/>
                </a:solidFill>
                <a:latin typeface="DengXian" panose="02010600030101010101" pitchFamily="2" charset="-122"/>
                <a:ea typeface="DengXian" panose="02010600030101010101" pitchFamily="2" charset="-122"/>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38</a:t>
            </a:fld>
            <a:endParaRPr lang="en-US" altLang="zh-CN" dirty="0">
              <a:solidFill>
                <a:srgbClr val="55554A"/>
              </a:solidFill>
            </a:endParaRPr>
          </a:p>
        </p:txBody>
      </p:sp>
    </p:spTree>
    <p:extLst>
      <p:ext uri="{BB962C8B-B14F-4D97-AF65-F5344CB8AC3E}">
        <p14:creationId xmlns:p14="http://schemas.microsoft.com/office/powerpoint/2010/main" val="8927688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四、回顾和回应大卫牧师的信息：</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基督徒的本质与神对末日教会的呼召</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600"/>
              </a:spcBef>
              <a:spcAft>
                <a:spcPts val="600"/>
              </a:spcAft>
              <a:buNone/>
            </a:pPr>
            <a:r>
              <a:rPr lang="en-US" altLang="zh-CN" sz="3200" b="1" kern="100" dirty="0">
                <a:solidFill>
                  <a:srgbClr val="2E24FC"/>
                </a:solidFill>
                <a:latin typeface="Calibri"/>
                <a:ea typeface="DengXian"/>
                <a:cs typeface="Times New Roman"/>
              </a:rPr>
              <a:t>      </a:t>
            </a:r>
            <a:r>
              <a:rPr lang="zh-CN" altLang="en-US" sz="3200" b="1" kern="100" dirty="0">
                <a:solidFill>
                  <a:srgbClr val="2E24FC"/>
                </a:solidFill>
                <a:latin typeface="Calibri"/>
                <a:ea typeface="DengXian"/>
                <a:cs typeface="Times New Roman"/>
              </a:rPr>
              <a:t>（二）末日教会的危机和神对末日教会的呼召</a:t>
            </a:r>
            <a:endParaRPr lang="en-CA" sz="3200" b="1" kern="100" dirty="0">
              <a:solidFill>
                <a:srgbClr val="2E24FC"/>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现在让我们对照一下我们个人的人生故事和保罗的人生故事，</a:t>
            </a:r>
            <a:r>
              <a:rPr lang="zh-CN" altLang="en-US" sz="3200" b="1" kern="100" dirty="0">
                <a:solidFill>
                  <a:srgbClr val="2E24FC"/>
                </a:solidFill>
                <a:latin typeface="Calibri"/>
                <a:ea typeface="DengXian"/>
                <a:cs typeface="Times New Roman"/>
              </a:rPr>
              <a:t>我们</a:t>
            </a:r>
            <a:r>
              <a:rPr lang="zh-CN" altLang="en-US" sz="3200" b="1" kern="100" dirty="0">
                <a:solidFill>
                  <a:schemeClr val="tx1"/>
                </a:solidFill>
                <a:latin typeface="Calibri"/>
                <a:ea typeface="DengXian"/>
                <a:cs typeface="Times New Roman"/>
              </a:rPr>
              <a:t>和</a:t>
            </a:r>
            <a:r>
              <a:rPr lang="zh-CN" altLang="en-US" sz="3200" b="1" kern="100" dirty="0">
                <a:solidFill>
                  <a:srgbClr val="2E24FC"/>
                </a:solidFill>
                <a:latin typeface="Calibri"/>
                <a:ea typeface="DengXian"/>
                <a:cs typeface="Times New Roman"/>
              </a:rPr>
              <a:t>保罗</a:t>
            </a:r>
            <a:r>
              <a:rPr lang="zh-CN" altLang="en-US" sz="3200" b="1" kern="100" dirty="0">
                <a:solidFill>
                  <a:schemeClr val="tx1"/>
                </a:solidFill>
                <a:latin typeface="Calibri"/>
                <a:ea typeface="DengXian"/>
                <a:cs typeface="Times New Roman"/>
              </a:rPr>
              <a:t>的差距在哪里？</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答案是：</a:t>
            </a:r>
            <a:r>
              <a:rPr lang="zh-CN" altLang="en-US" sz="3200" b="1" kern="100" dirty="0">
                <a:solidFill>
                  <a:srgbClr val="2E24FC"/>
                </a:solidFill>
                <a:latin typeface="Calibri"/>
                <a:ea typeface="DengXian"/>
                <a:cs typeface="Times New Roman"/>
              </a:rPr>
              <a:t>差距在福音彩虹的下半圆</a:t>
            </a:r>
            <a:r>
              <a:rPr lang="zh-CN" altLang="en-US" sz="3200" b="1" kern="100" dirty="0">
                <a:solidFill>
                  <a:schemeClr val="tx1"/>
                </a:solidFill>
                <a:latin typeface="Calibri"/>
                <a:ea typeface="DengXian"/>
                <a:cs typeface="Times New Roman"/>
              </a:rPr>
              <a:t>：我们都相信耶稣的故事是好故事，亚当的故事是不好的故事，我们也都经历了故事的改换，因信称义，靠恩典得救，这些都符合保罗的教训。</a:t>
            </a:r>
            <a:endParaRPr lang="en-CA" sz="3200" b="1" kern="100" dirty="0">
              <a:solidFill>
                <a:schemeClr val="tx1"/>
              </a:solidFill>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39</a:t>
            </a:fld>
            <a:endParaRPr lang="en-US" altLang="zh-CN" dirty="0">
              <a:solidFill>
                <a:srgbClr val="55554A"/>
              </a:solidFill>
            </a:endParaRPr>
          </a:p>
        </p:txBody>
      </p:sp>
    </p:spTree>
    <p:extLst>
      <p:ext uri="{BB962C8B-B14F-4D97-AF65-F5344CB8AC3E}">
        <p14:creationId xmlns:p14="http://schemas.microsoft.com/office/powerpoint/2010/main" val="892768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一、回顾和回应孙牧师的信息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          </a:t>
            </a:r>
            <a:r>
              <a:rPr lang="zh-CN" altLang="en-US" sz="3200" b="1" kern="100" dirty="0">
                <a:solidFill>
                  <a:srgbClr val="2E24FC"/>
                </a:solidFill>
                <a:latin typeface="Calibri"/>
                <a:ea typeface="DengXian"/>
                <a:cs typeface="Times New Roman"/>
              </a:rPr>
              <a:t>（二）回应：戴教授信息的特色在于</a:t>
            </a:r>
            <a:r>
              <a:rPr lang="zh-CN" altLang="en-US" sz="3200" b="1" kern="100" dirty="0">
                <a:solidFill>
                  <a:srgbClr val="FF0000"/>
                </a:solidFill>
                <a:latin typeface="Calibri"/>
                <a:ea typeface="DengXian"/>
                <a:cs typeface="Times New Roman"/>
              </a:rPr>
              <a:t>把信仰与救恩跟创造与智慧结合起来</a:t>
            </a:r>
            <a:r>
              <a:rPr lang="zh-CN" altLang="en-US" sz="3200" b="1" kern="100" dirty="0">
                <a:solidFill>
                  <a:srgbClr val="2E24FC"/>
                </a:solidFill>
                <a:latin typeface="Calibri"/>
                <a:ea typeface="DengXian"/>
                <a:cs typeface="Times New Roman"/>
              </a:rPr>
              <a:t>。</a:t>
            </a:r>
            <a:endParaRPr lang="en-CA" sz="3200" b="1" kern="100" dirty="0">
              <a:solidFill>
                <a:srgbClr val="2E24FC"/>
              </a:solidFill>
              <a:latin typeface="Calibri"/>
              <a:ea typeface="DengXian"/>
              <a:cs typeface="Times New Roman"/>
            </a:endParaRPr>
          </a:p>
          <a:p>
            <a:pPr marL="0" marR="0" indent="0">
              <a:lnSpc>
                <a:spcPct val="115000"/>
              </a:lnSpc>
              <a:spcBef>
                <a:spcPts val="600"/>
              </a:spcBef>
              <a:spcAft>
                <a:spcPts val="600"/>
              </a:spcAft>
              <a:buNone/>
            </a:pPr>
            <a:r>
              <a:rPr lang="en-US" sz="3200" kern="100" dirty="0">
                <a:solidFill>
                  <a:schemeClr val="tx1"/>
                </a:solidFill>
                <a:latin typeface="DengXian"/>
                <a:ea typeface="DengXian"/>
                <a:cs typeface="Times New Roman"/>
              </a:rPr>
              <a:t>	</a:t>
            </a:r>
            <a:r>
              <a:rPr lang="zh-CN" altLang="en-US" sz="3200" b="1" kern="100" dirty="0">
                <a:solidFill>
                  <a:schemeClr val="tx1"/>
                </a:solidFill>
                <a:latin typeface="Calibri"/>
                <a:ea typeface="DengXian"/>
                <a:cs typeface="Times New Roman"/>
              </a:rPr>
              <a:t>新教传统比较重视救恩，却不太重视救恩跟创造与智慧的关系，所带来的一个最严重的后果就是</a:t>
            </a:r>
            <a:r>
              <a:rPr lang="zh-CN" altLang="en-US" sz="3200" b="1" kern="100" dirty="0">
                <a:solidFill>
                  <a:srgbClr val="2E24FC"/>
                </a:solidFill>
                <a:latin typeface="Calibri"/>
                <a:ea typeface="DengXian"/>
                <a:cs typeface="Times New Roman"/>
              </a:rPr>
              <a:t>今生与来生和永恒脱节</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solidFill>
                  <a:schemeClr val="tx1"/>
                </a:solidFill>
                <a:latin typeface="DengXian"/>
                <a:ea typeface="DengXian"/>
                <a:cs typeface="Times New Roman"/>
              </a:rPr>
              <a:t>	</a:t>
            </a:r>
            <a:endParaRPr lang="en-CA" sz="3200" kern="100" dirty="0">
              <a:solidFill>
                <a:schemeClr val="tx1"/>
              </a:solidFill>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a:t>
            </a:fld>
            <a:endParaRPr lang="en-US" altLang="zh-CN" dirty="0">
              <a:solidFill>
                <a:srgbClr val="55554A"/>
              </a:solidFill>
            </a:endParaRPr>
          </a:p>
        </p:txBody>
      </p:sp>
    </p:spTree>
    <p:extLst>
      <p:ext uri="{BB962C8B-B14F-4D97-AF65-F5344CB8AC3E}">
        <p14:creationId xmlns:p14="http://schemas.microsoft.com/office/powerpoint/2010/main" val="33912661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四、回顾和回应大卫牧师的信息：</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基督徒的本质与神对末日教会的呼召</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然而，我们对于福音彩虹的下半圆却不甚了了，更谈不上活在其中。我们跟保罗的差距就在这里。我们跟初代教会的差距也在这里。</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由于这个问题，教会面对世俗化的挑战。这不只是少数基督徒所面对的挑战，也不只是佳恩教会所面对的挑战，这是末日全球教会普遍面对的挑战。</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40</a:t>
            </a:fld>
            <a:endParaRPr lang="en-US" altLang="zh-CN" dirty="0">
              <a:solidFill>
                <a:srgbClr val="55554A"/>
              </a:solidFill>
            </a:endParaRPr>
          </a:p>
        </p:txBody>
      </p:sp>
    </p:spTree>
    <p:extLst>
      <p:ext uri="{BB962C8B-B14F-4D97-AF65-F5344CB8AC3E}">
        <p14:creationId xmlns:p14="http://schemas.microsoft.com/office/powerpoint/2010/main" val="8927688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四、回顾和回应大卫牧师的信息：</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基督徒的本质与神对末日教会的呼召</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欧洲的教会在上世纪中叶就曾面对这个世俗化的挑战，并且没有赢得这个挑战，结果欧洲的教会衰退了。</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当今，尤其是新冠疫情以来，北美的教会面对更加严重的世俗化的挑战。</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41</a:t>
            </a:fld>
            <a:endParaRPr lang="en-US" altLang="zh-CN" dirty="0">
              <a:solidFill>
                <a:srgbClr val="55554A"/>
              </a:solidFill>
            </a:endParaRPr>
          </a:p>
        </p:txBody>
      </p:sp>
    </p:spTree>
    <p:extLst>
      <p:ext uri="{BB962C8B-B14F-4D97-AF65-F5344CB8AC3E}">
        <p14:creationId xmlns:p14="http://schemas.microsoft.com/office/powerpoint/2010/main" val="8927688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四、回顾和回应大卫牧师的信息：</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基督徒的本质与神对末日教会的呼召</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5725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耶稣在启示录二、三章对七个教会的呼召，正是</a:t>
            </a:r>
            <a:r>
              <a:rPr lang="zh-CN" altLang="en-US" sz="3200" b="1" kern="100" dirty="0">
                <a:solidFill>
                  <a:srgbClr val="2E24FC"/>
                </a:solidFill>
                <a:latin typeface="Calibri"/>
                <a:ea typeface="DengXian"/>
                <a:cs typeface="Times New Roman"/>
              </a:rPr>
              <a:t>对末日教会的呼召</a:t>
            </a:r>
            <a:r>
              <a:rPr lang="zh-CN" altLang="en-US" sz="3200" b="1" kern="100" dirty="0">
                <a:solidFill>
                  <a:schemeClr val="tx1"/>
                </a:solidFill>
                <a:latin typeface="Calibri"/>
                <a:ea typeface="DengXian"/>
                <a:cs typeface="Times New Roman"/>
              </a:rPr>
              <a:t>，这个呼召就是</a:t>
            </a:r>
            <a:r>
              <a:rPr lang="zh-CN" altLang="en-US" sz="3200" b="1" kern="100" dirty="0">
                <a:solidFill>
                  <a:srgbClr val="2E24FC"/>
                </a:solidFill>
                <a:latin typeface="Calibri"/>
                <a:ea typeface="DengXian"/>
                <a:cs typeface="Times New Roman"/>
              </a:rPr>
              <a:t>得胜的呼召</a:t>
            </a:r>
            <a:r>
              <a:rPr lang="zh-CN" altLang="en-US" sz="3200" b="1" kern="100" dirty="0">
                <a:solidFill>
                  <a:schemeClr val="tx1"/>
                </a:solidFill>
                <a:latin typeface="Calibri"/>
                <a:ea typeface="DengXian"/>
                <a:cs typeface="Times New Roman"/>
              </a:rPr>
              <a:t>或</a:t>
            </a:r>
            <a:r>
              <a:rPr lang="zh-CN" altLang="en-US" sz="3200" b="1" kern="100" dirty="0">
                <a:solidFill>
                  <a:srgbClr val="2E24FC"/>
                </a:solidFill>
                <a:latin typeface="Calibri"/>
                <a:ea typeface="DengXian"/>
                <a:cs typeface="Times New Roman"/>
              </a:rPr>
              <a:t>门徒的呼召</a:t>
            </a:r>
            <a:r>
              <a:rPr lang="zh-CN" altLang="en-US" sz="3200" b="1" kern="100" dirty="0">
                <a:solidFill>
                  <a:schemeClr val="tx1"/>
                </a:solidFill>
                <a:latin typeface="Calibri"/>
                <a:ea typeface="DengXian"/>
                <a:cs typeface="Times New Roman"/>
              </a:rPr>
              <a:t>（注意：不是得救的呼召），也就是</a:t>
            </a:r>
            <a:r>
              <a:rPr lang="zh-CN" altLang="en-US" sz="3200" b="1" kern="100" dirty="0">
                <a:solidFill>
                  <a:srgbClr val="2E24FC"/>
                </a:solidFill>
                <a:latin typeface="Calibri"/>
                <a:ea typeface="DengXian"/>
                <a:cs typeface="Times New Roman"/>
              </a:rPr>
              <a:t>新约的呼召</a:t>
            </a:r>
            <a:r>
              <a:rPr lang="zh-CN" altLang="en-US" sz="3200" b="1" kern="100" dirty="0">
                <a:solidFill>
                  <a:schemeClr val="tx1"/>
                </a:solidFill>
                <a:latin typeface="Calibri"/>
                <a:ea typeface="DengXian"/>
                <a:cs typeface="Times New Roman"/>
              </a:rPr>
              <a:t>或</a:t>
            </a:r>
            <a:r>
              <a:rPr lang="zh-CN" altLang="en-US" sz="3200" b="1" kern="100" dirty="0">
                <a:solidFill>
                  <a:srgbClr val="2E24FC"/>
                </a:solidFill>
                <a:latin typeface="Calibri"/>
                <a:ea typeface="DengXian"/>
                <a:cs typeface="Times New Roman"/>
              </a:rPr>
              <a:t>新妇的呼召</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marR="0" indent="857250">
              <a:lnSpc>
                <a:spcPct val="115000"/>
              </a:lnSpc>
              <a:spcBef>
                <a:spcPts val="600"/>
              </a:spcBef>
              <a:spcAft>
                <a:spcPts val="600"/>
              </a:spcAft>
              <a:buNone/>
            </a:pPr>
            <a:r>
              <a:rPr lang="zh-CN" altLang="en-US" sz="3200" b="1" kern="100" dirty="0">
                <a:solidFill>
                  <a:srgbClr val="0000FF"/>
                </a:solidFill>
                <a:latin typeface="Calibri"/>
                <a:ea typeface="DengXian"/>
                <a:cs typeface="Times New Roman"/>
              </a:rPr>
              <a:t>这个呼召</a:t>
            </a:r>
            <a:r>
              <a:rPr lang="zh-CN" altLang="en-US" sz="3200" b="1" kern="100" dirty="0">
                <a:solidFill>
                  <a:schemeClr val="tx1"/>
                </a:solidFill>
                <a:latin typeface="Calibri"/>
                <a:ea typeface="DengXian"/>
                <a:cs typeface="Times New Roman"/>
              </a:rPr>
              <a:t>就是</a:t>
            </a:r>
            <a:r>
              <a:rPr lang="zh-CN" altLang="en-US" sz="3200" b="1" kern="100" dirty="0">
                <a:solidFill>
                  <a:srgbClr val="FF0000"/>
                </a:solidFill>
                <a:latin typeface="Calibri"/>
                <a:ea typeface="DengXian"/>
                <a:cs typeface="Times New Roman"/>
              </a:rPr>
              <a:t>福音彩虹的后半圆</a:t>
            </a:r>
            <a:r>
              <a:rPr lang="zh-CN" altLang="en-US" sz="3200" b="1" kern="100" dirty="0">
                <a:solidFill>
                  <a:schemeClr val="tx1"/>
                </a:solidFill>
                <a:latin typeface="Calibri"/>
                <a:ea typeface="DengXian"/>
                <a:cs typeface="Times New Roman"/>
              </a:rPr>
              <a:t>。</a:t>
            </a:r>
            <a:endParaRPr lang="en-CA" sz="3200" b="1" kern="100" dirty="0">
              <a:solidFill>
                <a:schemeClr val="tx1"/>
              </a:solidFill>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42</a:t>
            </a:fld>
            <a:endParaRPr lang="en-US" altLang="zh-CN" dirty="0">
              <a:solidFill>
                <a:srgbClr val="55554A"/>
              </a:solidFill>
            </a:endParaRPr>
          </a:p>
        </p:txBody>
      </p:sp>
    </p:spTree>
    <p:extLst>
      <p:ext uri="{BB962C8B-B14F-4D97-AF65-F5344CB8AC3E}">
        <p14:creationId xmlns:p14="http://schemas.microsoft.com/office/powerpoint/2010/main" val="8927688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四、回顾和回应大卫牧师的信息：</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基督徒的本质与神对末日教会的呼召</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最近我看到一些视频中谈论，一些新教的牧师和一些新教的教会改信天主教和东正教的事件。</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为什么会发生这种改教的事情？因为他们察觉到新教的某些缺陷和不足，而且他们以为天主教或东正教可以弥补这些缺陷和不足。</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en-US" sz="3200" b="1" kern="100" dirty="0">
                <a:solidFill>
                  <a:schemeClr val="tx1"/>
                </a:solidFill>
                <a:latin typeface="DengXian"/>
                <a:ea typeface="DengXian"/>
                <a:cs typeface="Times New Roman"/>
              </a:rPr>
              <a:t>	</a:t>
            </a:r>
            <a:r>
              <a:rPr lang="zh-CN" altLang="en-US" sz="3200" b="1" kern="100" dirty="0">
                <a:solidFill>
                  <a:schemeClr val="tx1"/>
                </a:solidFill>
                <a:latin typeface="Calibri"/>
                <a:ea typeface="DengXian"/>
                <a:cs typeface="Times New Roman"/>
              </a:rPr>
              <a:t>但是，他们没有看清一个事实：天主教和东正教跟新教面对同样世俗化的挑战，同样没有得胜</a:t>
            </a:r>
            <a:r>
              <a:rPr lang="zh-CN" altLang="en-US" sz="3200" kern="100" dirty="0">
                <a:solidFill>
                  <a:schemeClr val="tx1"/>
                </a:solidFill>
                <a:latin typeface="Calibri"/>
                <a:ea typeface="DengXian"/>
                <a:cs typeface="Times New Roman"/>
              </a:rPr>
              <a:t>。</a:t>
            </a:r>
            <a:endParaRPr lang="en-CA" sz="3200" kern="100" dirty="0">
              <a:solidFill>
                <a:schemeClr val="tx1"/>
              </a:solidFill>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43</a:t>
            </a:fld>
            <a:endParaRPr lang="en-US" altLang="zh-CN" dirty="0">
              <a:solidFill>
                <a:srgbClr val="55554A"/>
              </a:solidFill>
            </a:endParaRPr>
          </a:p>
        </p:txBody>
      </p:sp>
    </p:spTree>
    <p:extLst>
      <p:ext uri="{BB962C8B-B14F-4D97-AF65-F5344CB8AC3E}">
        <p14:creationId xmlns:p14="http://schemas.microsoft.com/office/powerpoint/2010/main" val="89276881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四、回顾和回应大卫牧师的信息：</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基督徒的本质与神对末日教会的呼召</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否则，上个世纪的欧洲和</a:t>
            </a:r>
            <a:r>
              <a:rPr lang="en-US" sz="3200" b="1" kern="100" dirty="0">
                <a:solidFill>
                  <a:schemeClr val="tx1"/>
                </a:solidFill>
                <a:latin typeface="DengXian"/>
                <a:ea typeface="DengXian"/>
                <a:cs typeface="Times New Roman"/>
              </a:rPr>
              <a:t>21</a:t>
            </a:r>
            <a:r>
              <a:rPr lang="zh-CN" altLang="en-US" sz="3200" b="1" kern="100" dirty="0">
                <a:solidFill>
                  <a:schemeClr val="tx1"/>
                </a:solidFill>
                <a:latin typeface="Calibri"/>
                <a:ea typeface="DengXian"/>
                <a:cs typeface="Times New Roman"/>
              </a:rPr>
              <a:t>世纪的北美就应该只有新教教会衰落。</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zh-CN" altLang="en-US" sz="3200" b="1" kern="100" dirty="0">
                <a:solidFill>
                  <a:schemeClr val="tx1"/>
                </a:solidFill>
                <a:latin typeface="Calibri"/>
                <a:ea typeface="DengXian"/>
                <a:cs typeface="Times New Roman"/>
              </a:rPr>
              <a:t>但事实是，天主教和东正教教会跟新教教会同样在衰落。</a:t>
            </a:r>
            <a:endParaRPr lang="en-CA" sz="3200" b="1" kern="100" dirty="0">
              <a:solidFill>
                <a:schemeClr val="tx1"/>
              </a:solidFill>
              <a:latin typeface="Calibri"/>
              <a:ea typeface="DengXian"/>
              <a:cs typeface="Times New Roman"/>
            </a:endParaRPr>
          </a:p>
          <a:p>
            <a:pPr marL="0" marR="0" indent="800100">
              <a:spcBef>
                <a:spcPts val="600"/>
              </a:spcBef>
              <a:spcAft>
                <a:spcPts val="600"/>
              </a:spcAft>
              <a:buNone/>
            </a:pPr>
            <a:r>
              <a:rPr lang="en-US" sz="3200" b="1" kern="100" dirty="0">
                <a:solidFill>
                  <a:schemeClr val="tx1"/>
                </a:solidFill>
                <a:latin typeface="DengXian"/>
                <a:ea typeface="DengXian"/>
                <a:cs typeface="Times New Roman"/>
              </a:rPr>
              <a:t>	</a:t>
            </a:r>
            <a:r>
              <a:rPr lang="zh-CN" altLang="en-US" sz="3200" b="1" kern="100" dirty="0">
                <a:solidFill>
                  <a:schemeClr val="tx1"/>
                </a:solidFill>
                <a:latin typeface="Calibri"/>
                <a:ea typeface="DengXian"/>
                <a:cs typeface="Times New Roman"/>
              </a:rPr>
              <a:t>所不同的是：新教教会衰落的原因是在教义和实践上忽略了福音彩虹的下半圆（就是新约和门徒的呼召）。</a:t>
            </a:r>
            <a:endParaRPr lang="en-CA" sz="3200" b="1" kern="100" dirty="0">
              <a:solidFill>
                <a:schemeClr val="tx1"/>
              </a:solidFill>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44</a:t>
            </a:fld>
            <a:endParaRPr lang="en-US" altLang="zh-CN" dirty="0">
              <a:solidFill>
                <a:srgbClr val="55554A"/>
              </a:solidFill>
            </a:endParaRPr>
          </a:p>
        </p:txBody>
      </p:sp>
    </p:spTree>
    <p:extLst>
      <p:ext uri="{BB962C8B-B14F-4D97-AF65-F5344CB8AC3E}">
        <p14:creationId xmlns:p14="http://schemas.microsoft.com/office/powerpoint/2010/main" val="8927688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四、回顾和回应大卫牧师的信息：</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基督徒的本质与神对末日教会的呼召</a:t>
            </a:r>
            <a:endParaRPr lang="zh-CN" altLang="en-US" sz="3200" dirty="0">
              <a:solidFill>
                <a:srgbClr val="FF0000"/>
              </a:solidFill>
              <a:latin typeface="+mn-ea"/>
            </a:endParaRPr>
          </a:p>
        </p:txBody>
      </p:sp>
      <p:sp>
        <p:nvSpPr>
          <p:cNvPr id="3" name="内容占位符 2"/>
          <p:cNvSpPr>
            <a:spLocks noGrp="1"/>
          </p:cNvSpPr>
          <p:nvPr>
            <p:ph idx="1"/>
          </p:nvPr>
        </p:nvSpPr>
        <p:spPr>
          <a:xfrm>
            <a:off x="1" y="1123950"/>
            <a:ext cx="9144000" cy="4027394"/>
          </a:xfrm>
        </p:spPr>
        <p:txBody>
          <a:bodyPr/>
          <a:lstStyle/>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天主教和东正教教会衰落的原因不是在教义，而是在教会体制：她们的教会体制不是新约的体制（全民皆祭司），而是旧约的体制（少数精英为祭司）。</a:t>
            </a:r>
            <a:endParaRPr lang="en-CA" sz="3200" b="1" kern="100" dirty="0">
              <a:solidFill>
                <a:schemeClr val="tx1"/>
              </a:solidFill>
              <a:latin typeface="Calibri"/>
              <a:ea typeface="DengXian"/>
              <a:cs typeface="Times New Roman"/>
            </a:endParaRPr>
          </a:p>
          <a:p>
            <a:pPr marL="0" marR="0" indent="800100">
              <a:spcBef>
                <a:spcPts val="600"/>
              </a:spcBef>
              <a:spcAft>
                <a:spcPts val="0"/>
              </a:spcAft>
              <a:buNone/>
            </a:pPr>
            <a:r>
              <a:rPr lang="zh-CN" altLang="en-US" sz="3200" b="1" kern="100" dirty="0">
                <a:solidFill>
                  <a:schemeClr val="tx1"/>
                </a:solidFill>
                <a:latin typeface="Calibri"/>
                <a:ea typeface="DengXian"/>
                <a:cs typeface="Times New Roman"/>
              </a:rPr>
              <a:t>原因不同，但结果却一样：天主教、东正教和新教教会中，都只有少数人活出了耶稣的故事，广大的会众都没有活出耶稣的故事（活在新约中，回应门徒的呼召）</a:t>
            </a:r>
            <a:r>
              <a:rPr lang="zh-CN" altLang="en-US" sz="3200" kern="100" dirty="0">
                <a:solidFill>
                  <a:schemeClr val="tx1"/>
                </a:solidFill>
                <a:latin typeface="Calibri"/>
                <a:ea typeface="DengXian"/>
                <a:cs typeface="Times New Roman"/>
              </a:rPr>
              <a:t>。</a:t>
            </a:r>
            <a:endParaRPr lang="en-CA" sz="3200" kern="100" dirty="0">
              <a:solidFill>
                <a:schemeClr val="tx1"/>
              </a:solidFill>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45</a:t>
            </a:fld>
            <a:endParaRPr lang="en-US" altLang="zh-CN" dirty="0">
              <a:solidFill>
                <a:srgbClr val="55554A"/>
              </a:solidFill>
            </a:endParaRPr>
          </a:p>
        </p:txBody>
      </p:sp>
    </p:spTree>
    <p:extLst>
      <p:ext uri="{BB962C8B-B14F-4D97-AF65-F5344CB8AC3E}">
        <p14:creationId xmlns:p14="http://schemas.microsoft.com/office/powerpoint/2010/main" val="8927688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四、回顾和回应大卫牧师的信息：</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基督徒的本质与神对末日教会的呼召</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面对世俗化的挑战，我们不是要回到天主教或东正教，而是要回到初代教会的根基，并且完成神对教会的呼召和使命！</a:t>
            </a:r>
            <a:endParaRPr lang="en-CA"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初代教会如何胜过世俗化的挑战？</a:t>
            </a:r>
            <a:endParaRPr lang="en-US" altLang="zh-CN" sz="3200" b="1" kern="100" dirty="0">
              <a:solidFill>
                <a:schemeClr val="tx1"/>
              </a:solidFill>
              <a:latin typeface="Calibri"/>
              <a:ea typeface="DengXian"/>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答案是：</a:t>
            </a:r>
            <a:r>
              <a:rPr lang="zh-CN" altLang="en-US" sz="3200" b="1" kern="100" dirty="0">
                <a:solidFill>
                  <a:srgbClr val="0000FF"/>
                </a:solidFill>
                <a:latin typeface="Calibri"/>
                <a:ea typeface="DengXian"/>
                <a:cs typeface="Times New Roman"/>
              </a:rPr>
              <a:t>依靠圣灵和对基督再来的热切盼望，活出了耶稣的故事</a:t>
            </a:r>
            <a:r>
              <a:rPr lang="zh-CN" altLang="en-US" sz="3200" b="1" kern="100" dirty="0">
                <a:solidFill>
                  <a:schemeClr val="tx1"/>
                </a:solidFill>
                <a:latin typeface="Calibri"/>
                <a:ea typeface="DengXian"/>
                <a:cs typeface="Times New Roman"/>
              </a:rPr>
              <a:t>（</a:t>
            </a:r>
            <a:r>
              <a:rPr lang="zh-CN" altLang="en-US" sz="3200" b="1" kern="100" dirty="0">
                <a:solidFill>
                  <a:srgbClr val="FF0000"/>
                </a:solidFill>
                <a:latin typeface="Calibri"/>
                <a:ea typeface="DengXian"/>
                <a:cs typeface="Times New Roman"/>
              </a:rPr>
              <a:t>福音彩虹的另一半</a:t>
            </a:r>
            <a:r>
              <a:rPr lang="zh-CN" altLang="en-US" sz="3200" b="1" kern="100" dirty="0">
                <a:solidFill>
                  <a:schemeClr val="tx1"/>
                </a:solidFill>
                <a:latin typeface="Calibri"/>
                <a:ea typeface="DengXian"/>
                <a:cs typeface="Times New Roman"/>
              </a:rPr>
              <a:t>）</a:t>
            </a:r>
            <a:r>
              <a:rPr lang="zh-CN" altLang="en-US" sz="3200" kern="100" dirty="0">
                <a:solidFill>
                  <a:schemeClr val="tx1"/>
                </a:solidFill>
                <a:latin typeface="Calibri"/>
                <a:ea typeface="DengXian"/>
                <a:cs typeface="Times New Roman"/>
              </a:rPr>
              <a:t>。</a:t>
            </a:r>
            <a:endParaRPr lang="en-CA" sz="3200" kern="100" dirty="0">
              <a:solidFill>
                <a:schemeClr val="tx1"/>
              </a:solidFill>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46</a:t>
            </a:fld>
            <a:endParaRPr lang="en-US" altLang="zh-CN" dirty="0">
              <a:solidFill>
                <a:srgbClr val="55554A"/>
              </a:solidFill>
            </a:endParaRPr>
          </a:p>
        </p:txBody>
      </p:sp>
    </p:spTree>
    <p:extLst>
      <p:ext uri="{BB962C8B-B14F-4D97-AF65-F5344CB8AC3E}">
        <p14:creationId xmlns:p14="http://schemas.microsoft.com/office/powerpoint/2010/main" val="8927688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3200" b="1" dirty="0">
                <a:solidFill>
                  <a:srgbClr val="FF0000"/>
                </a:solidFill>
                <a:effectLst/>
                <a:latin typeface="+mn-ea"/>
                <a:cs typeface="Times New Roman"/>
              </a:rPr>
              <a:t>四、回顾和回应大卫牧师的信息：</a:t>
            </a:r>
            <a:r>
              <a:rPr lang="en-US" altLang="zh-CN" sz="3200" b="1" dirty="0">
                <a:solidFill>
                  <a:srgbClr val="FF0000"/>
                </a:solidFill>
                <a:effectLst/>
                <a:latin typeface="+mn-ea"/>
                <a:cs typeface="Times New Roman"/>
              </a:rPr>
              <a:t/>
            </a:r>
            <a:br>
              <a:rPr lang="en-US" altLang="zh-CN" sz="3200" b="1" dirty="0">
                <a:solidFill>
                  <a:srgbClr val="FF0000"/>
                </a:solidFill>
                <a:effectLst/>
                <a:latin typeface="+mn-ea"/>
                <a:cs typeface="Times New Roman"/>
              </a:rPr>
            </a:br>
            <a:r>
              <a:rPr lang="zh-CN" altLang="en-US" sz="3200" b="1" dirty="0">
                <a:solidFill>
                  <a:srgbClr val="FF0000"/>
                </a:solidFill>
                <a:effectLst/>
                <a:latin typeface="+mn-ea"/>
                <a:cs typeface="Times New Roman"/>
              </a:rPr>
              <a:t>基督徒的本质与神对末日教会的呼召</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indent="800100">
              <a:lnSpc>
                <a:spcPct val="115000"/>
              </a:lnSpc>
              <a:spcBef>
                <a:spcPts val="600"/>
              </a:spcBef>
              <a:spcAft>
                <a:spcPts val="600"/>
              </a:spcAft>
              <a:buNone/>
            </a:pPr>
            <a:r>
              <a:rPr lang="zh-CN" altLang="en-US" sz="3200" b="1" kern="100" dirty="0">
                <a:solidFill>
                  <a:srgbClr val="2E24FC"/>
                </a:solidFill>
                <a:latin typeface="Calibri"/>
                <a:ea typeface="DengXian"/>
                <a:cs typeface="Times New Roman"/>
              </a:rPr>
              <a:t>同样，今天的教会和基督徒，也只能靠着圣灵的大能和对基督再来的热切盼望，活出耶稣的故事，才能胜过世俗化的挑战！</a:t>
            </a:r>
            <a:endParaRPr lang="en-US" altLang="zh-CN" sz="3200" b="1" kern="100" dirty="0">
              <a:solidFill>
                <a:srgbClr val="2E24FC"/>
              </a:solidFill>
              <a:latin typeface="Calibri"/>
              <a:ea typeface="DengXian"/>
              <a:cs typeface="Times New Roman"/>
            </a:endParaRPr>
          </a:p>
          <a:p>
            <a:pPr marL="0" indent="800100">
              <a:lnSpc>
                <a:spcPct val="115000"/>
              </a:lnSpc>
              <a:spcBef>
                <a:spcPts val="600"/>
              </a:spcBef>
              <a:spcAft>
                <a:spcPts val="600"/>
              </a:spcAft>
              <a:buNone/>
            </a:pPr>
            <a:r>
              <a:rPr lang="zh-CN" altLang="en-US" sz="3200" b="1" kern="100" dirty="0">
                <a:solidFill>
                  <a:srgbClr val="2E24FC"/>
                </a:solidFill>
                <a:latin typeface="Calibri"/>
                <a:ea typeface="DengXian"/>
                <a:cs typeface="Times New Roman"/>
              </a:rPr>
              <a:t>改教不会使我们成为得胜者和新妇！只有活出耶稣的故事（福音彩虹的另一半）才能！</a:t>
            </a:r>
            <a:endParaRPr lang="en-CA" sz="3200" b="1" kern="100" dirty="0">
              <a:solidFill>
                <a:srgbClr val="2E24FC"/>
              </a:solidFill>
              <a:latin typeface="Calibri"/>
              <a:ea typeface="DengXian"/>
              <a:cs typeface="Times New Roman"/>
            </a:endParaRPr>
          </a:p>
          <a:p>
            <a:pPr marL="0" marR="0" indent="0">
              <a:lnSpc>
                <a:spcPct val="115000"/>
              </a:lnSpc>
              <a:spcBef>
                <a:spcPts val="600"/>
              </a:spcBef>
              <a:spcAft>
                <a:spcPts val="600"/>
              </a:spcAft>
              <a:buNone/>
            </a:pP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47</a:t>
            </a:fld>
            <a:endParaRPr lang="en-US" altLang="zh-CN" dirty="0">
              <a:solidFill>
                <a:srgbClr val="55554A"/>
              </a:solidFill>
            </a:endParaRPr>
          </a:p>
        </p:txBody>
      </p:sp>
    </p:spTree>
    <p:extLst>
      <p:ext uri="{BB962C8B-B14F-4D97-AF65-F5344CB8AC3E}">
        <p14:creationId xmlns:p14="http://schemas.microsoft.com/office/powerpoint/2010/main" val="8927688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4840CC-8C97-A9E4-7A8E-FD8B640882B3}"/>
              </a:ext>
            </a:extLst>
          </p:cNvPr>
          <p:cNvSpPr>
            <a:spLocks noGrp="1"/>
          </p:cNvSpPr>
          <p:nvPr>
            <p:ph type="title"/>
          </p:nvPr>
        </p:nvSpPr>
        <p:spPr/>
        <p:txBody>
          <a:bodyPr>
            <a:noAutofit/>
          </a:bodyPr>
          <a:lstStyle/>
          <a:p>
            <a:r>
              <a:rPr lang="zh-CN" altLang="en-US" sz="2800" b="1" dirty="0">
                <a:solidFill>
                  <a:srgbClr val="FF0000"/>
                </a:solidFill>
                <a:effectLst/>
                <a:latin typeface="+mn-ea"/>
                <a:cs typeface="Times New Roman"/>
              </a:rPr>
              <a:t>四、回顾和回应大卫牧师的信息：</a:t>
            </a:r>
            <a:r>
              <a:rPr lang="en-US" altLang="zh-CN" sz="2800" b="1" dirty="0">
                <a:solidFill>
                  <a:srgbClr val="FF0000"/>
                </a:solidFill>
                <a:effectLst/>
                <a:latin typeface="+mn-ea"/>
                <a:cs typeface="Times New Roman"/>
              </a:rPr>
              <a:t/>
            </a:r>
            <a:br>
              <a:rPr lang="en-US" altLang="zh-CN" sz="2800" b="1" dirty="0">
                <a:solidFill>
                  <a:srgbClr val="FF0000"/>
                </a:solidFill>
                <a:effectLst/>
                <a:latin typeface="+mn-ea"/>
                <a:cs typeface="Times New Roman"/>
              </a:rPr>
            </a:br>
            <a:r>
              <a:rPr lang="zh-CN" altLang="en-US" sz="2800" b="1" dirty="0">
                <a:solidFill>
                  <a:srgbClr val="FF0000"/>
                </a:solidFill>
                <a:effectLst/>
                <a:latin typeface="+mn-ea"/>
                <a:cs typeface="Times New Roman"/>
              </a:rPr>
              <a:t>基督徒的本质与神对末日教会的呼召</a:t>
            </a:r>
            <a:endParaRPr lang="en-US" sz="2800" dirty="0"/>
          </a:p>
        </p:txBody>
      </p:sp>
      <p:sp>
        <p:nvSpPr>
          <p:cNvPr id="3" name="Content Placeholder 2">
            <a:extLst>
              <a:ext uri="{FF2B5EF4-FFF2-40B4-BE49-F238E27FC236}">
                <a16:creationId xmlns:a16="http://schemas.microsoft.com/office/drawing/2014/main" xmlns="" id="{88B98B70-8638-BAF2-6536-3A1BD657F8F3}"/>
              </a:ext>
            </a:extLst>
          </p:cNvPr>
          <p:cNvSpPr>
            <a:spLocks noGrp="1"/>
          </p:cNvSpPr>
          <p:nvPr>
            <p:ph idx="1"/>
          </p:nvPr>
        </p:nvSpPr>
        <p:spPr>
          <a:xfrm>
            <a:off x="76200" y="1200150"/>
            <a:ext cx="8991600" cy="3943349"/>
          </a:xfrm>
        </p:spPr>
        <p:txBody>
          <a:bodyPr/>
          <a:lstStyle/>
          <a:p>
            <a:pPr marL="0" indent="0">
              <a:buNone/>
            </a:pPr>
            <a:r>
              <a:rPr lang="en-US" altLang="zh-CN" dirty="0"/>
              <a:t>	</a:t>
            </a:r>
            <a:r>
              <a:rPr lang="zh-CN" altLang="en-US" sz="3600" b="1" dirty="0">
                <a:solidFill>
                  <a:srgbClr val="0000FF"/>
                </a:solidFill>
                <a:latin typeface="DengXian" panose="02010600030101010101" pitchFamily="2" charset="-122"/>
                <a:ea typeface="DengXian" panose="02010600030101010101" pitchFamily="2" charset="-122"/>
              </a:rPr>
              <a:t>通知：</a:t>
            </a:r>
            <a:endParaRPr lang="en-US" altLang="zh-CN" sz="3600" b="1" dirty="0">
              <a:solidFill>
                <a:srgbClr val="0000FF"/>
              </a:solidFill>
              <a:latin typeface="DengXian" panose="02010600030101010101" pitchFamily="2" charset="-122"/>
              <a:ea typeface="DengXian" panose="02010600030101010101" pitchFamily="2" charset="-122"/>
            </a:endParaRPr>
          </a:p>
          <a:p>
            <a:pPr marL="0" indent="0">
              <a:buNone/>
            </a:pPr>
            <a:r>
              <a:rPr lang="en-US" altLang="zh-CN" sz="3600" b="1" dirty="0">
                <a:solidFill>
                  <a:srgbClr val="0000FF"/>
                </a:solidFill>
                <a:latin typeface="DengXian" panose="02010600030101010101" pitchFamily="2" charset="-122"/>
                <a:ea typeface="DengXian" panose="02010600030101010101" pitchFamily="2" charset="-122"/>
              </a:rPr>
              <a:t>	</a:t>
            </a:r>
            <a:r>
              <a:rPr lang="zh-CN" altLang="en-US" sz="3600" b="1" dirty="0">
                <a:solidFill>
                  <a:srgbClr val="0000FF"/>
                </a:solidFill>
                <a:latin typeface="DengXian" panose="02010600030101010101" pitchFamily="2" charset="-122"/>
                <a:ea typeface="DengXian" panose="02010600030101010101" pitchFamily="2" charset="-122"/>
              </a:rPr>
              <a:t>四月</a:t>
            </a:r>
            <a:r>
              <a:rPr lang="en-US" sz="3600" b="1" dirty="0">
                <a:solidFill>
                  <a:srgbClr val="0000FF"/>
                </a:solidFill>
                <a:latin typeface="DengXian" panose="02010600030101010101" pitchFamily="2" charset="-122"/>
                <a:ea typeface="DengXian" panose="02010600030101010101" pitchFamily="2" charset="-122"/>
              </a:rPr>
              <a:t>3</a:t>
            </a:r>
            <a:r>
              <a:rPr lang="zh-CN" altLang="en-US" sz="3600" b="1" dirty="0">
                <a:solidFill>
                  <a:srgbClr val="0000FF"/>
                </a:solidFill>
                <a:latin typeface="DengXian" panose="02010600030101010101" pitchFamily="2" charset="-122"/>
                <a:ea typeface="DengXian" panose="02010600030101010101" pitchFamily="2" charset="-122"/>
              </a:rPr>
              <a:t>日（下周五）是受难节，晚上</a:t>
            </a:r>
            <a:r>
              <a:rPr lang="en-US" sz="3600" b="1" dirty="0">
                <a:solidFill>
                  <a:srgbClr val="0000FF"/>
                </a:solidFill>
                <a:latin typeface="DengXian" panose="02010600030101010101" pitchFamily="2" charset="-122"/>
                <a:ea typeface="DengXian" panose="02010600030101010101" pitchFamily="2" charset="-122"/>
              </a:rPr>
              <a:t>7</a:t>
            </a:r>
            <a:r>
              <a:rPr lang="zh-CN" altLang="en-US" sz="3600" b="1" dirty="0">
                <a:solidFill>
                  <a:srgbClr val="0000FF"/>
                </a:solidFill>
                <a:latin typeface="DengXian" panose="02010600030101010101" pitchFamily="2" charset="-122"/>
                <a:ea typeface="DengXian" panose="02010600030101010101" pitchFamily="2" charset="-122"/>
              </a:rPr>
              <a:t>点在</a:t>
            </a:r>
            <a:r>
              <a:rPr lang="en-US" sz="3600" b="1" dirty="0">
                <a:solidFill>
                  <a:srgbClr val="0000FF"/>
                </a:solidFill>
                <a:latin typeface="DengXian" panose="02010600030101010101" pitchFamily="2" charset="-122"/>
                <a:ea typeface="DengXian" panose="02010600030101010101" pitchFamily="2" charset="-122"/>
              </a:rPr>
              <a:t>527</a:t>
            </a:r>
            <a:r>
              <a:rPr lang="zh-CN" altLang="en-US" sz="3600" b="1" dirty="0">
                <a:solidFill>
                  <a:srgbClr val="0000FF"/>
                </a:solidFill>
                <a:latin typeface="DengXian" panose="02010600030101010101" pitchFamily="2" charset="-122"/>
                <a:ea typeface="DengXian" panose="02010600030101010101" pitchFamily="2" charset="-122"/>
              </a:rPr>
              <a:t>举办主堂和世代堂联合敬拜祷告会：记念和回应基督的爱，委身门徒的呼召与神家的建造。</a:t>
            </a:r>
            <a:endParaRPr lang="en-US" altLang="zh-CN" sz="3600" b="1" dirty="0">
              <a:solidFill>
                <a:srgbClr val="0000FF"/>
              </a:solidFill>
              <a:latin typeface="DengXian" panose="02010600030101010101" pitchFamily="2" charset="-122"/>
              <a:ea typeface="DengXian" panose="02010600030101010101" pitchFamily="2" charset="-122"/>
            </a:endParaRPr>
          </a:p>
          <a:p>
            <a:pPr marL="0" indent="0">
              <a:buNone/>
            </a:pPr>
            <a:r>
              <a:rPr lang="en-US" altLang="zh-CN" sz="3600" b="1">
                <a:solidFill>
                  <a:srgbClr val="0000FF"/>
                </a:solidFill>
                <a:latin typeface="DengXian" panose="02010600030101010101" pitchFamily="2" charset="-122"/>
                <a:ea typeface="DengXian" panose="02010600030101010101" pitchFamily="2" charset="-122"/>
              </a:rPr>
              <a:t>	</a:t>
            </a:r>
            <a:r>
              <a:rPr lang="zh-CN" altLang="en-US" sz="3600" b="1">
                <a:solidFill>
                  <a:srgbClr val="0000FF"/>
                </a:solidFill>
                <a:latin typeface="DengXian" panose="02010600030101010101" pitchFamily="2" charset="-122"/>
                <a:ea typeface="DengXian" panose="02010600030101010101" pitchFamily="2" charset="-122"/>
              </a:rPr>
              <a:t>鼓</a:t>
            </a:r>
            <a:r>
              <a:rPr lang="zh-CN" altLang="en-US" sz="3600" b="1" dirty="0">
                <a:solidFill>
                  <a:srgbClr val="0000FF"/>
                </a:solidFill>
                <a:latin typeface="DengXian" panose="02010600030101010101" pitchFamily="2" charset="-122"/>
                <a:ea typeface="DengXian" panose="02010600030101010101" pitchFamily="2" charset="-122"/>
              </a:rPr>
              <a:t>励领袖和有感动的家人参加。</a:t>
            </a:r>
            <a:endParaRPr lang="en-US" sz="3600" b="1" dirty="0">
              <a:solidFill>
                <a:srgbClr val="0000FF"/>
              </a:solidFill>
              <a:latin typeface="DengXian" panose="02010600030101010101" pitchFamily="2" charset="-122"/>
              <a:ea typeface="DengXian" panose="02010600030101010101" pitchFamily="2" charset="-122"/>
            </a:endParaRPr>
          </a:p>
          <a:p>
            <a:pPr marL="0" indent="0">
              <a:buNone/>
            </a:pPr>
            <a:endParaRPr lang="en-US" dirty="0"/>
          </a:p>
        </p:txBody>
      </p:sp>
      <p:sp>
        <p:nvSpPr>
          <p:cNvPr id="4" name="Slide Number Placeholder 3">
            <a:extLst>
              <a:ext uri="{FF2B5EF4-FFF2-40B4-BE49-F238E27FC236}">
                <a16:creationId xmlns:a16="http://schemas.microsoft.com/office/drawing/2014/main" xmlns="" id="{5D125830-2CA8-ED58-27AA-80E40609FDB8}"/>
              </a:ext>
            </a:extLst>
          </p:cNvPr>
          <p:cNvSpPr>
            <a:spLocks noGrp="1"/>
          </p:cNvSpPr>
          <p:nvPr>
            <p:ph type="sldNum" sz="quarter" idx="12"/>
          </p:nvPr>
        </p:nvSpPr>
        <p:spPr/>
        <p:txBody>
          <a:bodyPr/>
          <a:lstStyle/>
          <a:p>
            <a:pPr>
              <a:defRPr/>
            </a:pPr>
            <a:fld id="{8A8D9E91-53C4-4B6F-B0E4-0BD86C09558B}" type="slidenum">
              <a:rPr lang="en-US" altLang="zh-CN" smtClean="0">
                <a:solidFill>
                  <a:srgbClr val="55554A"/>
                </a:solidFill>
              </a:rPr>
              <a:t>48</a:t>
            </a:fld>
            <a:endParaRPr lang="en-US" altLang="zh-CN">
              <a:solidFill>
                <a:srgbClr val="55554A"/>
              </a:solidFill>
            </a:endParaRPr>
          </a:p>
        </p:txBody>
      </p:sp>
    </p:spTree>
    <p:extLst>
      <p:ext uri="{BB962C8B-B14F-4D97-AF65-F5344CB8AC3E}">
        <p14:creationId xmlns:p14="http://schemas.microsoft.com/office/powerpoint/2010/main" val="831201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一、回顾和回应孙牧师的信息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57250">
              <a:lnSpc>
                <a:spcPct val="115000"/>
              </a:lnSpc>
              <a:spcBef>
                <a:spcPts val="600"/>
              </a:spcBef>
              <a:spcAft>
                <a:spcPts val="600"/>
              </a:spcAft>
              <a:buNone/>
            </a:pPr>
            <a:r>
              <a:rPr lang="zh-CN" altLang="en-US" sz="3600" b="1" kern="100" dirty="0">
                <a:solidFill>
                  <a:schemeClr val="tx1"/>
                </a:solidFill>
                <a:latin typeface="DengXian" panose="02010600030101010101" pitchFamily="2" charset="-122"/>
                <a:ea typeface="DengXian" panose="02010600030101010101" pitchFamily="2" charset="-122"/>
                <a:cs typeface="Times New Roman"/>
              </a:rPr>
              <a:t>根据圣经里创造与救赎的真理，今生与来世和永恒的关系是</a:t>
            </a:r>
            <a:r>
              <a:rPr lang="zh-CN" altLang="en-US" sz="3600" b="1" kern="100" dirty="0">
                <a:solidFill>
                  <a:srgbClr val="2E24FC"/>
                </a:solidFill>
                <a:latin typeface="DengXian" panose="02010600030101010101" pitchFamily="2" charset="-122"/>
                <a:ea typeface="DengXian" panose="02010600030101010101" pitchFamily="2" charset="-122"/>
                <a:cs typeface="Times New Roman"/>
              </a:rPr>
              <a:t>有机的</a:t>
            </a:r>
            <a:r>
              <a:rPr lang="zh-CN" altLang="en-US" sz="3600" b="1" kern="100" dirty="0">
                <a:solidFill>
                  <a:schemeClr val="tx1"/>
                </a:solidFill>
                <a:latin typeface="DengXian" panose="02010600030101010101" pitchFamily="2" charset="-122"/>
                <a:ea typeface="DengXian" panose="02010600030101010101" pitchFamily="2" charset="-122"/>
                <a:cs typeface="Times New Roman"/>
              </a:rPr>
              <a:t>、</a:t>
            </a:r>
            <a:r>
              <a:rPr lang="zh-CN" altLang="en-US" sz="3600" b="1" kern="100" dirty="0">
                <a:solidFill>
                  <a:srgbClr val="2E24FC"/>
                </a:solidFill>
                <a:latin typeface="DengXian" panose="02010600030101010101" pitchFamily="2" charset="-122"/>
                <a:ea typeface="DengXian" panose="02010600030101010101" pitchFamily="2" charset="-122"/>
                <a:cs typeface="Times New Roman"/>
              </a:rPr>
              <a:t>不可分割的</a:t>
            </a:r>
            <a:r>
              <a:rPr lang="zh-CN" altLang="en-US" sz="3600" b="1" kern="100" dirty="0">
                <a:solidFill>
                  <a:schemeClr val="tx1"/>
                </a:solidFill>
                <a:latin typeface="DengXian" panose="02010600030101010101" pitchFamily="2" charset="-122"/>
                <a:ea typeface="DengXian" panose="02010600030101010101" pitchFamily="2" charset="-122"/>
                <a:cs typeface="Times New Roman"/>
              </a:rPr>
              <a:t>：</a:t>
            </a:r>
            <a:endParaRPr lang="en-CA" sz="3600" b="1" kern="100" dirty="0">
              <a:solidFill>
                <a:schemeClr val="tx1"/>
              </a:solidFill>
              <a:latin typeface="DengXian" panose="02010600030101010101" pitchFamily="2" charset="-122"/>
              <a:ea typeface="DengXian" panose="02010600030101010101" pitchFamily="2" charset="-122"/>
              <a:cs typeface="Times New Roman"/>
            </a:endParaRPr>
          </a:p>
          <a:p>
            <a:pPr marL="0" marR="0" indent="857250">
              <a:lnSpc>
                <a:spcPct val="115000"/>
              </a:lnSpc>
              <a:spcBef>
                <a:spcPts val="600"/>
              </a:spcBef>
              <a:spcAft>
                <a:spcPts val="600"/>
              </a:spcAft>
              <a:buNone/>
            </a:pPr>
            <a:r>
              <a:rPr lang="en-US" sz="3600" b="1" kern="100" dirty="0">
                <a:solidFill>
                  <a:schemeClr val="tx1"/>
                </a:solidFill>
                <a:latin typeface="DengXian" panose="02010600030101010101" pitchFamily="2" charset="-122"/>
                <a:ea typeface="DengXian" panose="02010600030101010101" pitchFamily="2" charset="-122"/>
                <a:cs typeface="Times New Roman"/>
              </a:rPr>
              <a:t>	</a:t>
            </a:r>
            <a:r>
              <a:rPr lang="zh-CN" altLang="en-US" sz="3600" b="1" kern="100" dirty="0">
                <a:solidFill>
                  <a:srgbClr val="2E24FC"/>
                </a:solidFill>
                <a:latin typeface="DengXian" panose="02010600030101010101" pitchFamily="2" charset="-122"/>
                <a:ea typeface="DengXian" panose="02010600030101010101" pitchFamily="2" charset="-122"/>
                <a:cs typeface="Times New Roman"/>
              </a:rPr>
              <a:t>今生是来生和永恒的</a:t>
            </a:r>
            <a:r>
              <a:rPr lang="zh-CN" altLang="en-US" sz="3600" b="1" kern="100" dirty="0">
                <a:solidFill>
                  <a:srgbClr val="FF0000"/>
                </a:solidFill>
                <a:latin typeface="DengXian" panose="02010600030101010101" pitchFamily="2" charset="-122"/>
                <a:ea typeface="DengXian" panose="02010600030101010101" pitchFamily="2" charset="-122"/>
                <a:cs typeface="Times New Roman"/>
              </a:rPr>
              <a:t>预尝和预备</a:t>
            </a:r>
            <a:r>
              <a:rPr lang="zh-CN" altLang="en-US" sz="3600" b="1" kern="100" dirty="0">
                <a:solidFill>
                  <a:schemeClr val="tx1"/>
                </a:solidFill>
                <a:latin typeface="DengXian" panose="02010600030101010101" pitchFamily="2" charset="-122"/>
                <a:ea typeface="DengXian" panose="02010600030101010101" pitchFamily="2" charset="-122"/>
                <a:cs typeface="Times New Roman"/>
              </a:rPr>
              <a:t>，</a:t>
            </a:r>
            <a:endParaRPr lang="en-CA" sz="3600" b="1" kern="100" dirty="0">
              <a:solidFill>
                <a:schemeClr val="tx1"/>
              </a:solidFill>
              <a:latin typeface="DengXian" panose="02010600030101010101" pitchFamily="2" charset="-122"/>
              <a:ea typeface="DengXian" panose="02010600030101010101" pitchFamily="2" charset="-122"/>
              <a:cs typeface="Times New Roman"/>
            </a:endParaRPr>
          </a:p>
          <a:p>
            <a:pPr marL="0" indent="857250">
              <a:lnSpc>
                <a:spcPct val="115000"/>
              </a:lnSpc>
              <a:spcBef>
                <a:spcPts val="600"/>
              </a:spcBef>
              <a:spcAft>
                <a:spcPts val="600"/>
              </a:spcAft>
              <a:buNone/>
            </a:pPr>
            <a:r>
              <a:rPr lang="zh-CN" altLang="en-US" sz="3600" b="1" kern="100" dirty="0">
                <a:solidFill>
                  <a:srgbClr val="2E24FC"/>
                </a:solidFill>
                <a:latin typeface="DengXian" panose="02010600030101010101" pitchFamily="2" charset="-122"/>
                <a:ea typeface="DengXian" panose="02010600030101010101" pitchFamily="2" charset="-122"/>
                <a:cs typeface="Times New Roman"/>
              </a:rPr>
              <a:t>来生和永恒是今生的</a:t>
            </a:r>
            <a:r>
              <a:rPr lang="zh-CN" altLang="en-US" sz="3600" b="1" kern="100" dirty="0">
                <a:solidFill>
                  <a:srgbClr val="FF0000"/>
                </a:solidFill>
                <a:latin typeface="DengXian" panose="02010600030101010101" pitchFamily="2" charset="-122"/>
                <a:ea typeface="DengXian" panose="02010600030101010101" pitchFamily="2" charset="-122"/>
                <a:cs typeface="Times New Roman"/>
              </a:rPr>
              <a:t>目的和归属</a:t>
            </a:r>
            <a:r>
              <a:rPr lang="zh-CN" altLang="en-US" sz="3600" b="1" kern="100" dirty="0">
                <a:solidFill>
                  <a:schemeClr val="tx1"/>
                </a:solidFill>
                <a:latin typeface="DengXian" panose="02010600030101010101" pitchFamily="2" charset="-122"/>
                <a:ea typeface="DengXian" panose="02010600030101010101" pitchFamily="2" charset="-122"/>
                <a:cs typeface="Times New Roman"/>
              </a:rPr>
              <a:t>。</a:t>
            </a:r>
            <a:endParaRPr lang="en-CA" sz="3600" b="1" kern="100" dirty="0">
              <a:solidFill>
                <a:schemeClr val="tx1"/>
              </a:solidFill>
              <a:latin typeface="DengXian" panose="02010600030101010101" pitchFamily="2" charset="-122"/>
              <a:ea typeface="DengXian" panose="02010600030101010101" pitchFamily="2" charset="-122"/>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5</a:t>
            </a:fld>
            <a:endParaRPr lang="en-US" altLang="zh-CN" dirty="0">
              <a:solidFill>
                <a:srgbClr val="55554A"/>
              </a:solidFill>
            </a:endParaRPr>
          </a:p>
        </p:txBody>
      </p:sp>
    </p:spTree>
    <p:extLst>
      <p:ext uri="{BB962C8B-B14F-4D97-AF65-F5344CB8AC3E}">
        <p14:creationId xmlns:p14="http://schemas.microsoft.com/office/powerpoint/2010/main" val="3391266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一、回顾和回应孙牧师的信息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123950"/>
            <a:ext cx="9144000" cy="4027394"/>
          </a:xfrm>
        </p:spPr>
        <p:txBody>
          <a:bodyPr/>
          <a:lstStyle/>
          <a:p>
            <a:pPr marL="0" marR="0" indent="800100">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今生与来世和永恒脱节现象有</a:t>
            </a:r>
            <a:r>
              <a:rPr lang="zh-CN" altLang="en-US" sz="3200" b="1" kern="100" dirty="0">
                <a:solidFill>
                  <a:srgbClr val="2E24FC"/>
                </a:solidFill>
                <a:latin typeface="DengXian" panose="02010600030101010101" pitchFamily="2" charset="-122"/>
                <a:ea typeface="DengXian" panose="02010600030101010101" pitchFamily="2" charset="-122"/>
                <a:cs typeface="Times New Roman"/>
              </a:rPr>
              <a:t>两种表现形式</a:t>
            </a:r>
            <a:r>
              <a:rPr lang="zh-CN" altLang="en-US" sz="3200" b="1" kern="100" dirty="0">
                <a:solidFill>
                  <a:schemeClr val="tx1"/>
                </a:solidFill>
                <a:latin typeface="DengXian" panose="02010600030101010101" pitchFamily="2" charset="-122"/>
                <a:ea typeface="DengXian" panose="02010600030101010101" pitchFamily="2" charset="-122"/>
                <a:cs typeface="Times New Roman"/>
              </a:rPr>
              <a:t>：</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一种是</a:t>
            </a:r>
            <a:r>
              <a:rPr lang="zh-CN" altLang="en-US" sz="3200" b="1" kern="100" dirty="0">
                <a:solidFill>
                  <a:srgbClr val="2E24FC"/>
                </a:solidFill>
                <a:latin typeface="DengXian" panose="02010600030101010101" pitchFamily="2" charset="-122"/>
                <a:ea typeface="DengXian" panose="02010600030101010101" pitchFamily="2" charset="-122"/>
                <a:cs typeface="Times New Roman"/>
              </a:rPr>
              <a:t>宗教形式</a:t>
            </a:r>
            <a:r>
              <a:rPr lang="zh-CN" altLang="en-US" sz="3200" b="1" kern="100" dirty="0">
                <a:solidFill>
                  <a:schemeClr val="tx1"/>
                </a:solidFill>
                <a:latin typeface="DengXian" panose="02010600030101010101" pitchFamily="2" charset="-122"/>
                <a:ea typeface="DengXian" panose="02010600030101010101" pitchFamily="2" charset="-122"/>
                <a:cs typeface="Times New Roman"/>
              </a:rPr>
              <a:t>：只重来生和永恒，不看重今生，这就是</a:t>
            </a:r>
            <a:r>
              <a:rPr lang="zh-CN" altLang="en-US" sz="3200" b="1" kern="100" dirty="0">
                <a:solidFill>
                  <a:srgbClr val="2E24FC"/>
                </a:solidFill>
                <a:latin typeface="DengXian" panose="02010600030101010101" pitchFamily="2" charset="-122"/>
                <a:ea typeface="DengXian" panose="02010600030101010101" pitchFamily="2" charset="-122"/>
                <a:cs typeface="Times New Roman"/>
              </a:rPr>
              <a:t>避世的形式</a:t>
            </a:r>
            <a:r>
              <a:rPr lang="zh-CN" altLang="en-US" sz="3200" b="1" kern="100" dirty="0">
                <a:solidFill>
                  <a:schemeClr val="tx1"/>
                </a:solidFill>
                <a:latin typeface="DengXian" panose="02010600030101010101" pitchFamily="2" charset="-122"/>
                <a:ea typeface="DengXian" panose="02010600030101010101" pitchFamily="2" charset="-122"/>
                <a:cs typeface="Times New Roman"/>
              </a:rPr>
              <a:t>。</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另一种是</a:t>
            </a:r>
            <a:r>
              <a:rPr lang="zh-CN" altLang="en-US" sz="3200" b="1" kern="100" dirty="0">
                <a:solidFill>
                  <a:srgbClr val="2E24FC"/>
                </a:solidFill>
                <a:latin typeface="DengXian" panose="02010600030101010101" pitchFamily="2" charset="-122"/>
                <a:ea typeface="DengXian" panose="02010600030101010101" pitchFamily="2" charset="-122"/>
                <a:cs typeface="Times New Roman"/>
              </a:rPr>
              <a:t>世俗形式</a:t>
            </a:r>
            <a:r>
              <a:rPr lang="zh-CN" altLang="en-US" sz="3200" b="1" kern="100" dirty="0">
                <a:solidFill>
                  <a:schemeClr val="tx1"/>
                </a:solidFill>
                <a:latin typeface="DengXian" panose="02010600030101010101" pitchFamily="2" charset="-122"/>
                <a:ea typeface="DengXian" panose="02010600030101010101" pitchFamily="2" charset="-122"/>
                <a:cs typeface="Times New Roman"/>
              </a:rPr>
              <a:t>：就是追随世界的潮流，只重今生，不重来生和永恒，这就是</a:t>
            </a:r>
            <a:r>
              <a:rPr lang="zh-CN" altLang="en-US" sz="3200" b="1" kern="100" dirty="0">
                <a:solidFill>
                  <a:srgbClr val="2E24FC"/>
                </a:solidFill>
                <a:latin typeface="DengXian" panose="02010600030101010101" pitchFamily="2" charset="-122"/>
                <a:ea typeface="DengXian" panose="02010600030101010101" pitchFamily="2" charset="-122"/>
                <a:cs typeface="Times New Roman"/>
              </a:rPr>
              <a:t>俗世的形式</a:t>
            </a:r>
            <a:r>
              <a:rPr lang="zh-CN" altLang="en-US" sz="3200" b="1" kern="100" dirty="0">
                <a:solidFill>
                  <a:schemeClr val="tx1"/>
                </a:solidFill>
                <a:latin typeface="DengXian" panose="02010600030101010101" pitchFamily="2" charset="-122"/>
                <a:ea typeface="DengXian" panose="02010600030101010101" pitchFamily="2" charset="-122"/>
                <a:cs typeface="Times New Roman"/>
              </a:rPr>
              <a:t>。</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6</a:t>
            </a:fld>
            <a:endParaRPr lang="en-US" altLang="zh-CN" dirty="0">
              <a:solidFill>
                <a:srgbClr val="55554A"/>
              </a:solidFill>
            </a:endParaRPr>
          </a:p>
        </p:txBody>
      </p:sp>
    </p:spTree>
    <p:extLst>
      <p:ext uri="{BB962C8B-B14F-4D97-AF65-F5344CB8AC3E}">
        <p14:creationId xmlns:p14="http://schemas.microsoft.com/office/powerpoint/2010/main" val="3391266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一、回顾和回应孙牧师的信息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685800">
              <a:spcBef>
                <a:spcPts val="600"/>
              </a:spcBef>
              <a:spcAft>
                <a:spcPts val="0"/>
              </a:spcAft>
              <a:buNone/>
            </a:pPr>
            <a:r>
              <a:rPr lang="zh-CN" altLang="en-US" sz="2800" b="1" kern="100" dirty="0">
                <a:solidFill>
                  <a:schemeClr val="tx1"/>
                </a:solidFill>
                <a:latin typeface="DengXian" panose="02010600030101010101" pitchFamily="2" charset="-122"/>
                <a:ea typeface="DengXian" panose="02010600030101010101" pitchFamily="2" charset="-122"/>
                <a:cs typeface="Times New Roman"/>
              </a:rPr>
              <a:t>值得指出的是，无论是避世还是俗世，这两种形式的脱节所造成的</a:t>
            </a:r>
            <a:r>
              <a:rPr lang="zh-CN" altLang="en-US" sz="2800" b="1" kern="100" dirty="0">
                <a:solidFill>
                  <a:srgbClr val="0000FF"/>
                </a:solidFill>
                <a:latin typeface="DengXian" panose="02010600030101010101" pitchFamily="2" charset="-122"/>
                <a:ea typeface="DengXian" panose="02010600030101010101" pitchFamily="2" charset="-122"/>
                <a:cs typeface="Times New Roman"/>
              </a:rPr>
              <a:t>结果都是一样的</a:t>
            </a:r>
            <a:r>
              <a:rPr lang="zh-CN" altLang="en-US" sz="2800" b="1" kern="100" dirty="0">
                <a:solidFill>
                  <a:schemeClr val="tx1"/>
                </a:solidFill>
                <a:latin typeface="DengXian" panose="02010600030101010101" pitchFamily="2" charset="-122"/>
                <a:ea typeface="DengXian" panose="02010600030101010101" pitchFamily="2" charset="-122"/>
                <a:cs typeface="Times New Roman"/>
              </a:rPr>
              <a:t>：它们都</a:t>
            </a:r>
            <a:r>
              <a:rPr lang="zh-CN" altLang="en-US" sz="2800" b="1" kern="100" dirty="0">
                <a:solidFill>
                  <a:srgbClr val="2E24FC"/>
                </a:solidFill>
                <a:latin typeface="DengXian" panose="02010600030101010101" pitchFamily="2" charset="-122"/>
                <a:ea typeface="DengXian" panose="02010600030101010101" pitchFamily="2" charset="-122"/>
                <a:cs typeface="Times New Roman"/>
              </a:rPr>
              <a:t>促进了社会文化的世俗化</a:t>
            </a:r>
            <a:r>
              <a:rPr lang="zh-CN" altLang="en-US" sz="2800" b="1" kern="100" dirty="0">
                <a:solidFill>
                  <a:schemeClr val="tx1"/>
                </a:solidFill>
                <a:latin typeface="DengXian" panose="02010600030101010101" pitchFamily="2" charset="-122"/>
                <a:ea typeface="DengXian" panose="02010600030101010101" pitchFamily="2" charset="-122"/>
                <a:cs typeface="Times New Roman"/>
              </a:rPr>
              <a:t>。</a:t>
            </a:r>
            <a:endParaRPr lang="en-CA" sz="2800" b="1" kern="100" dirty="0">
              <a:solidFill>
                <a:schemeClr val="tx1"/>
              </a:solidFill>
              <a:latin typeface="DengXian" panose="02010600030101010101" pitchFamily="2" charset="-122"/>
              <a:ea typeface="DengXian" panose="02010600030101010101" pitchFamily="2" charset="-122"/>
              <a:cs typeface="Times New Roman"/>
            </a:endParaRPr>
          </a:p>
          <a:p>
            <a:pPr marL="0" marR="0" indent="685800">
              <a:spcBef>
                <a:spcPts val="600"/>
              </a:spcBef>
              <a:spcAft>
                <a:spcPts val="0"/>
              </a:spcAft>
              <a:buNone/>
            </a:pPr>
            <a:r>
              <a:rPr lang="zh-CN" altLang="en-US" sz="2800" b="1" kern="100" dirty="0">
                <a:solidFill>
                  <a:schemeClr val="tx1"/>
                </a:solidFill>
                <a:latin typeface="DengXian" panose="02010600030101010101" pitchFamily="2" charset="-122"/>
                <a:ea typeface="DengXian" panose="02010600030101010101" pitchFamily="2" charset="-122"/>
                <a:cs typeface="Times New Roman"/>
              </a:rPr>
              <a:t>所不同的是：</a:t>
            </a:r>
            <a:r>
              <a:rPr lang="zh-CN" altLang="en-US" sz="2800" b="1" kern="100" dirty="0">
                <a:solidFill>
                  <a:srgbClr val="2E24FC"/>
                </a:solidFill>
                <a:latin typeface="DengXian" panose="02010600030101010101" pitchFamily="2" charset="-122"/>
                <a:ea typeface="DengXian" panose="02010600030101010101" pitchFamily="2" charset="-122"/>
                <a:cs typeface="Times New Roman"/>
              </a:rPr>
              <a:t>宗教或避世的脱节</a:t>
            </a:r>
            <a:r>
              <a:rPr lang="zh-CN" altLang="en-US" sz="2800" b="1" kern="100" dirty="0">
                <a:solidFill>
                  <a:schemeClr val="tx1"/>
                </a:solidFill>
                <a:latin typeface="DengXian" panose="02010600030101010101" pitchFamily="2" charset="-122"/>
                <a:ea typeface="DengXian" panose="02010600030101010101" pitchFamily="2" charset="-122"/>
                <a:cs typeface="Times New Roman"/>
              </a:rPr>
              <a:t>形式是主动</a:t>
            </a:r>
            <a:r>
              <a:rPr lang="zh-CN" altLang="en-US" sz="2800" b="1" kern="100" dirty="0">
                <a:solidFill>
                  <a:srgbClr val="2E24FC"/>
                </a:solidFill>
                <a:latin typeface="DengXian" panose="02010600030101010101" pitchFamily="2" charset="-122"/>
                <a:ea typeface="DengXian" panose="02010600030101010101" pitchFamily="2" charset="-122"/>
                <a:cs typeface="Times New Roman"/>
              </a:rPr>
              <a:t>从许多公众领域退隐出来</a:t>
            </a:r>
            <a:r>
              <a:rPr lang="zh-CN" altLang="en-US" sz="2800" b="1" kern="100" dirty="0">
                <a:solidFill>
                  <a:schemeClr val="tx1"/>
                </a:solidFill>
                <a:latin typeface="DengXian" panose="02010600030101010101" pitchFamily="2" charset="-122"/>
                <a:ea typeface="DengXian" panose="02010600030101010101" pitchFamily="2" charset="-122"/>
                <a:cs typeface="Times New Roman"/>
              </a:rPr>
              <a:t>，将它们拱手让给世界，使世界乘虚而入；</a:t>
            </a:r>
            <a:endParaRPr lang="en-CA" sz="2800" b="1" kern="100" dirty="0">
              <a:solidFill>
                <a:schemeClr val="tx1"/>
              </a:solidFill>
              <a:latin typeface="DengXian" panose="02010600030101010101" pitchFamily="2" charset="-122"/>
              <a:ea typeface="DengXian" panose="02010600030101010101" pitchFamily="2" charset="-122"/>
              <a:cs typeface="Times New Roman"/>
            </a:endParaRPr>
          </a:p>
          <a:p>
            <a:pPr marL="0" marR="0" indent="685800">
              <a:spcBef>
                <a:spcPts val="600"/>
              </a:spcBef>
              <a:spcAft>
                <a:spcPts val="0"/>
              </a:spcAft>
              <a:buNone/>
            </a:pPr>
            <a:r>
              <a:rPr lang="zh-CN" altLang="en-US" sz="2800" b="1" kern="100" dirty="0">
                <a:solidFill>
                  <a:srgbClr val="2E24FC"/>
                </a:solidFill>
                <a:latin typeface="DengXian" panose="02010600030101010101" pitchFamily="2" charset="-122"/>
                <a:ea typeface="DengXian" panose="02010600030101010101" pitchFamily="2" charset="-122"/>
                <a:cs typeface="Times New Roman"/>
              </a:rPr>
              <a:t>世俗的脱节</a:t>
            </a:r>
            <a:r>
              <a:rPr lang="zh-CN" altLang="en-US" sz="2800" b="1" kern="100" dirty="0">
                <a:solidFill>
                  <a:schemeClr val="tx1"/>
                </a:solidFill>
                <a:latin typeface="DengXian" panose="02010600030101010101" pitchFamily="2" charset="-122"/>
                <a:ea typeface="DengXian" panose="02010600030101010101" pitchFamily="2" charset="-122"/>
                <a:cs typeface="Times New Roman"/>
              </a:rPr>
              <a:t>形式则是主动地</a:t>
            </a:r>
            <a:r>
              <a:rPr lang="zh-CN" altLang="en-US" sz="2800" b="1" kern="100" dirty="0">
                <a:solidFill>
                  <a:srgbClr val="2E24FC"/>
                </a:solidFill>
                <a:latin typeface="DengXian" panose="02010600030101010101" pitchFamily="2" charset="-122"/>
                <a:ea typeface="DengXian" panose="02010600030101010101" pitchFamily="2" charset="-122"/>
                <a:cs typeface="Times New Roman"/>
              </a:rPr>
              <a:t>投身于或停留在世俗潮流</a:t>
            </a:r>
            <a:r>
              <a:rPr lang="zh-CN" altLang="en-US" sz="2800" b="1" kern="100" dirty="0">
                <a:solidFill>
                  <a:schemeClr val="tx1"/>
                </a:solidFill>
                <a:latin typeface="DengXian" panose="02010600030101010101" pitchFamily="2" charset="-122"/>
                <a:ea typeface="DengXian" panose="02010600030101010101" pitchFamily="2" charset="-122"/>
                <a:cs typeface="Times New Roman"/>
              </a:rPr>
              <a:t>里，成为世界潮流的一部分，并将世俗化带进教会。</a:t>
            </a:r>
            <a:endParaRPr lang="en-CA" sz="2800" b="1" kern="100" dirty="0">
              <a:solidFill>
                <a:schemeClr val="tx1"/>
              </a:solidFill>
              <a:latin typeface="DengXian" panose="02010600030101010101" pitchFamily="2" charset="-122"/>
              <a:ea typeface="DengXian" panose="02010600030101010101" pitchFamily="2" charset="-122"/>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7</a:t>
            </a:fld>
            <a:endParaRPr lang="en-US" altLang="zh-CN" dirty="0">
              <a:solidFill>
                <a:srgbClr val="55554A"/>
              </a:solidFill>
            </a:endParaRPr>
          </a:p>
        </p:txBody>
      </p:sp>
    </p:spTree>
    <p:extLst>
      <p:ext uri="{BB962C8B-B14F-4D97-AF65-F5344CB8AC3E}">
        <p14:creationId xmlns:p14="http://schemas.microsoft.com/office/powerpoint/2010/main" val="3391266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一、回顾和回应孙牧师的信息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010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这可能是基督教世界世俗化的主要原因之一。</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不过，北美的清教徒运动应该是一个例外。</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marR="0" indent="800100">
              <a:lnSpc>
                <a:spcPct val="115000"/>
              </a:lnSpc>
              <a:spcBef>
                <a:spcPts val="600"/>
              </a:spcBef>
              <a:spcAft>
                <a:spcPts val="600"/>
              </a:spcAft>
              <a:buNone/>
            </a:pPr>
            <a:r>
              <a:rPr lang="zh-CN" altLang="en-US" sz="3200" b="1" kern="100" dirty="0">
                <a:solidFill>
                  <a:schemeClr val="tx1"/>
                </a:solidFill>
                <a:latin typeface="DengXian" panose="02010600030101010101" pitchFamily="2" charset="-122"/>
                <a:ea typeface="DengXian" panose="02010600030101010101" pitchFamily="2" charset="-122"/>
                <a:cs typeface="Times New Roman"/>
              </a:rPr>
              <a:t>它可能解释了，为什么北美的世俗化要比欧洲的世俗化推后了一个世纪，这也许要归功于北美的清教徒运动。</a:t>
            </a:r>
            <a:endParaRPr lang="en-CA" sz="3200" b="1" kern="100" dirty="0">
              <a:solidFill>
                <a:schemeClr val="tx1"/>
              </a:solidFill>
              <a:latin typeface="DengXian" panose="02010600030101010101" pitchFamily="2" charset="-122"/>
              <a:ea typeface="DengXian" panose="02010600030101010101" pitchFamily="2" charset="-122"/>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8</a:t>
            </a:fld>
            <a:endParaRPr lang="en-US" altLang="zh-CN" dirty="0">
              <a:solidFill>
                <a:srgbClr val="55554A"/>
              </a:solidFill>
            </a:endParaRPr>
          </a:p>
        </p:txBody>
      </p:sp>
    </p:spTree>
    <p:extLst>
      <p:ext uri="{BB962C8B-B14F-4D97-AF65-F5344CB8AC3E}">
        <p14:creationId xmlns:p14="http://schemas.microsoft.com/office/powerpoint/2010/main" val="3391266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620000" cy="837010"/>
          </a:xfrm>
        </p:spPr>
        <p:txBody>
          <a:bodyPr>
            <a:noAutofit/>
          </a:bodyPr>
          <a:lstStyle/>
          <a:p>
            <a:pPr>
              <a:tabLst>
                <a:tab pos="4457700" algn="l"/>
              </a:tabLst>
            </a:pPr>
            <a:r>
              <a:rPr lang="zh-CN" altLang="en-US" sz="4000" b="1" dirty="0">
                <a:solidFill>
                  <a:srgbClr val="FF0000"/>
                </a:solidFill>
                <a:effectLst/>
                <a:latin typeface="+mn-ea"/>
                <a:cs typeface="Times New Roman"/>
              </a:rPr>
              <a:t>一、回顾和回应孙牧师的信息</a:t>
            </a:r>
            <a:endParaRPr lang="zh-CN" altLang="en-US" sz="3200" dirty="0">
              <a:solidFill>
                <a:srgbClr val="FF0000"/>
              </a:solidFill>
              <a:latin typeface="+mn-ea"/>
            </a:endParaRPr>
          </a:p>
        </p:txBody>
      </p:sp>
      <p:sp>
        <p:nvSpPr>
          <p:cNvPr id="3" name="内容占位符 2"/>
          <p:cNvSpPr>
            <a:spLocks noGrp="1"/>
          </p:cNvSpPr>
          <p:nvPr>
            <p:ph idx="1"/>
          </p:nvPr>
        </p:nvSpPr>
        <p:spPr>
          <a:xfrm>
            <a:off x="1" y="1123950"/>
            <a:ext cx="9144000" cy="4027394"/>
          </a:xfrm>
        </p:spPr>
        <p:txBody>
          <a:bodyPr/>
          <a:lstStyle/>
          <a:p>
            <a:pPr marL="0" marR="0" indent="800100">
              <a:spcBef>
                <a:spcPts val="600"/>
              </a:spcBef>
              <a:spcAft>
                <a:spcPts val="600"/>
              </a:spcAft>
              <a:buNone/>
            </a:pPr>
            <a:r>
              <a:rPr lang="zh-CN" altLang="en-US" sz="3200" b="1" kern="100" dirty="0">
                <a:solidFill>
                  <a:srgbClr val="2E24FC"/>
                </a:solidFill>
                <a:latin typeface="DengXian" panose="02010600030101010101" pitchFamily="2" charset="-122"/>
                <a:ea typeface="DengXian" panose="02010600030101010101" pitchFamily="2" charset="-122"/>
                <a:cs typeface="Times New Roman"/>
              </a:rPr>
              <a:t>孙牧师和戴永富教授的信息提醒我们：</a:t>
            </a:r>
            <a:endParaRPr lang="en-CA" sz="3200" b="1" kern="100" dirty="0">
              <a:solidFill>
                <a:srgbClr val="2E24FC"/>
              </a:solidFill>
              <a:latin typeface="DengXian" panose="02010600030101010101" pitchFamily="2" charset="-122"/>
              <a:ea typeface="DengXian" panose="02010600030101010101" pitchFamily="2" charset="-122"/>
              <a:cs typeface="Times New Roman"/>
            </a:endParaRPr>
          </a:p>
          <a:p>
            <a:pPr marL="0" marR="0" indent="800100">
              <a:spcBef>
                <a:spcPts val="600"/>
              </a:spcBef>
              <a:spcAft>
                <a:spcPts val="600"/>
              </a:spcAft>
              <a:buNone/>
            </a:pPr>
            <a:r>
              <a:rPr lang="zh-CN" altLang="en-US" sz="3200" b="1" kern="100" dirty="0">
                <a:solidFill>
                  <a:srgbClr val="7030A0"/>
                </a:solidFill>
                <a:latin typeface="DengXian" panose="02010600030101010101" pitchFamily="2" charset="-122"/>
                <a:ea typeface="DengXian" panose="02010600030101010101" pitchFamily="2" charset="-122"/>
                <a:cs typeface="Times New Roman"/>
              </a:rPr>
              <a:t>信仰和救恩要跟创造和智慧结合，今生要跟来世和永恒有机地结合，</a:t>
            </a:r>
            <a:endParaRPr lang="en-CA" sz="3200" b="1" kern="100" dirty="0">
              <a:solidFill>
                <a:srgbClr val="7030A0"/>
              </a:solidFill>
              <a:latin typeface="DengXian" panose="02010600030101010101" pitchFamily="2" charset="-122"/>
              <a:ea typeface="DengXian" panose="02010600030101010101" pitchFamily="2" charset="-122"/>
              <a:cs typeface="Times New Roman"/>
            </a:endParaRPr>
          </a:p>
          <a:p>
            <a:pPr marL="0" marR="0" indent="800100">
              <a:spcBef>
                <a:spcPts val="600"/>
              </a:spcBef>
              <a:spcAft>
                <a:spcPts val="600"/>
              </a:spcAft>
              <a:buNone/>
            </a:pPr>
            <a:r>
              <a:rPr lang="zh-CN" altLang="en-US" sz="3200" b="1" kern="100" dirty="0">
                <a:solidFill>
                  <a:srgbClr val="0000FF"/>
                </a:solidFill>
                <a:latin typeface="DengXian" panose="02010600030101010101" pitchFamily="2" charset="-122"/>
                <a:ea typeface="DengXian" panose="02010600030101010101" pitchFamily="2" charset="-122"/>
                <a:cs typeface="Times New Roman"/>
              </a:rPr>
              <a:t>以纠正今生与来世和永恒脱节的偏差和错误，脱离世俗的幸福观，建立合符圣经、合神心意的基督徒幸福观，才能带来教会的复兴和社会与文化的转型。</a:t>
            </a:r>
            <a:endParaRPr lang="en-CA" sz="3200" b="1" kern="100" dirty="0">
              <a:solidFill>
                <a:srgbClr val="0000FF"/>
              </a:solidFill>
              <a:latin typeface="DengXian" panose="02010600030101010101" pitchFamily="2" charset="-122"/>
              <a:ea typeface="DengXian" panose="02010600030101010101" pitchFamily="2" charset="-122"/>
              <a:cs typeface="Times New Roman"/>
            </a:endParaRPr>
          </a:p>
          <a:p>
            <a:pPr marL="0" indent="857250">
              <a:lnSpc>
                <a:spcPct val="115000"/>
              </a:lnSpc>
              <a:spcBef>
                <a:spcPts val="600"/>
              </a:spcBef>
              <a:spcAft>
                <a:spcPts val="600"/>
              </a:spcAft>
              <a:buNone/>
            </a:pPr>
            <a:endParaRPr lang="en-CA" sz="3200" kern="100" dirty="0">
              <a:latin typeface="Calibri"/>
              <a:ea typeface="DengXian"/>
              <a:cs typeface="Times New Roman"/>
            </a:endParaRPr>
          </a:p>
          <a:p>
            <a:pPr marL="0" marR="0" indent="85725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en-US" sz="3200" kern="100" dirty="0">
                <a:latin typeface="Calibri"/>
                <a:ea typeface="DengXian"/>
                <a:cs typeface="Times New Roman"/>
              </a:rPr>
              <a:t> </a:t>
            </a:r>
            <a:endParaRPr lang="en-CA" sz="3200" kern="100" dirty="0">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9</a:t>
            </a:fld>
            <a:endParaRPr lang="en-US" altLang="zh-CN" dirty="0">
              <a:solidFill>
                <a:srgbClr val="55554A"/>
              </a:solidFill>
            </a:endParaRPr>
          </a:p>
        </p:txBody>
      </p:sp>
    </p:spTree>
    <p:extLst>
      <p:ext uri="{BB962C8B-B14F-4D97-AF65-F5344CB8AC3E}">
        <p14:creationId xmlns:p14="http://schemas.microsoft.com/office/powerpoint/2010/main" val="339126611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PP_MARK_KEY" val="f6879e44-dabe-44df-9d80-704a5c3c2e0f"/>
  <p:tag name="COMMONDATA" val="eyJoZGlkIjoiYTNmNGMxYmY0MzM5Nzc4ZmViMmY5YjU0NWE1ZmM3MWYifQ=="/>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S101790490[1]">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lnDef>
      <a:spPr>
        <a:ln>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themeOverride>
</file>

<file path=docProps/app.xml><?xml version="1.0" encoding="utf-8"?>
<Properties xmlns="http://schemas.openxmlformats.org/officeDocument/2006/extended-properties" xmlns:vt="http://schemas.openxmlformats.org/officeDocument/2006/docPropsVTypes">
  <TotalTime>2629</TotalTime>
  <Words>2963</Words>
  <Application>Microsoft Office PowerPoint</Application>
  <PresentationFormat>On-screen Show (16:9)</PresentationFormat>
  <Paragraphs>334</Paragraphs>
  <Slides>48</Slides>
  <Notes>1</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TS101790490[1]</vt:lpstr>
      <vt:lpstr>PowerPoint Presentation</vt:lpstr>
      <vt:lpstr>一、回顾和回应孙牧师的信息</vt:lpstr>
      <vt:lpstr>一、回顾和回应孙牧师的信息</vt:lpstr>
      <vt:lpstr>一、回顾和回应孙牧师的信息</vt:lpstr>
      <vt:lpstr>一、回顾和回应孙牧师的信息</vt:lpstr>
      <vt:lpstr>一、回顾和回应孙牧师的信息</vt:lpstr>
      <vt:lpstr>一、回顾和回应孙牧师的信息</vt:lpstr>
      <vt:lpstr>一、回顾和回应孙牧师的信息</vt:lpstr>
      <vt:lpstr>一、回顾和回应孙牧师的信息</vt:lpstr>
      <vt:lpstr>二、回顾邓牧师的信息</vt:lpstr>
      <vt:lpstr>二、回顾邓牧师的信息</vt:lpstr>
      <vt:lpstr>二、回顾邓牧师的信息</vt:lpstr>
      <vt:lpstr>二、回顾邓牧师的信息</vt:lpstr>
      <vt:lpstr>二、回顾邓牧师的信息</vt:lpstr>
      <vt:lpstr>二、回顾邓牧师的信息</vt:lpstr>
      <vt:lpstr>二、回顾邓牧师的信息</vt:lpstr>
      <vt:lpstr>二、回顾邓牧师的信息</vt:lpstr>
      <vt:lpstr>二、回顾邓牧师的信息</vt:lpstr>
      <vt:lpstr>二、回顾邓牧师的信息</vt:lpstr>
      <vt:lpstr>二、回顾邓牧师的信息</vt:lpstr>
      <vt:lpstr>二、回顾邓牧师的信息</vt:lpstr>
      <vt:lpstr>二、回顾邓牧师的信息</vt:lpstr>
      <vt:lpstr>二、回顾邓牧师的信息</vt:lpstr>
      <vt:lpstr>二、回顾邓牧师的信息</vt:lpstr>
      <vt:lpstr>二、回顾邓牧师的信息</vt:lpstr>
      <vt:lpstr>三、基督与人生的意义（下）： 福音彩虹的两个半圆</vt:lpstr>
      <vt:lpstr>三、基督与人生的意义（下）： 福音彩虹的两个半圆</vt:lpstr>
      <vt:lpstr>三、基督与人生的意义（下）： 福音彩虹的两个半圆</vt:lpstr>
      <vt:lpstr>三、基督与人生的意义（下）： 福音彩虹的两个半圆</vt:lpstr>
      <vt:lpstr>三、基督与人生的意义（下）： 福音彩虹的两个半圆</vt:lpstr>
      <vt:lpstr>三、基督与人生的意义（下）： 福音彩虹的两个半圆</vt:lpstr>
      <vt:lpstr>三、基督与人生的意义（下）： 福音彩虹的两个半圆</vt:lpstr>
      <vt:lpstr>四、回顾和回应大卫牧师的信息： 基督徒的本质与神对末日教会的呼召</vt:lpstr>
      <vt:lpstr>四、回顾和回应大卫牧师的信息： 基督徒的本质与神对末日教会的呼召</vt:lpstr>
      <vt:lpstr>四、回顾和回应大卫牧师的信息： 基督徒的本质与神对末日教会的呼召</vt:lpstr>
      <vt:lpstr>四、回顾和回应大卫牧师的信息： 基督徒的本质与神对末日教会的呼召</vt:lpstr>
      <vt:lpstr>四、回顾和回应大卫牧师的信息： 基督徒的本质与神对末日教会的呼召</vt:lpstr>
      <vt:lpstr>四、回顾和回应大卫牧师的信息： 基督徒的本质与神对末日教会的呼召</vt:lpstr>
      <vt:lpstr>四、回顾和回应大卫牧师的信息： 基督徒的本质与神对末日教会的呼召</vt:lpstr>
      <vt:lpstr>四、回顾和回应大卫牧师的信息： 基督徒的本质与神对末日教会的呼召</vt:lpstr>
      <vt:lpstr>四、回顾和回应大卫牧师的信息： 基督徒的本质与神对末日教会的呼召</vt:lpstr>
      <vt:lpstr>四、回顾和回应大卫牧师的信息： 基督徒的本质与神对末日教会的呼召</vt:lpstr>
      <vt:lpstr>四、回顾和回应大卫牧师的信息： 基督徒的本质与神对末日教会的呼召</vt:lpstr>
      <vt:lpstr>四、回顾和回应大卫牧师的信息： 基督徒的本质与神对末日教会的呼召</vt:lpstr>
      <vt:lpstr>四、回顾和回应大卫牧师的信息： 基督徒的本质与神对末日教会的呼召</vt:lpstr>
      <vt:lpstr>四、回顾和回应大卫牧师的信息： 基督徒的本质与神对末日教会的呼召</vt:lpstr>
      <vt:lpstr>四、回顾和回应大卫牧师的信息： 基督徒的本质与神对末日教会的呼召</vt:lpstr>
      <vt:lpstr>四、回顾和回应大卫牧师的信息： 基督徒的本质与神对末日教会的呼召</vt:lpstr>
    </vt:vector>
  </TitlesOfParts>
  <Company>AGCF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Leon Yang</dc:creator>
  <cp:lastModifiedBy>Leon Yang</cp:lastModifiedBy>
  <cp:revision>1003</cp:revision>
  <dcterms:created xsi:type="dcterms:W3CDTF">2021-02-28T22:09:00Z</dcterms:created>
  <dcterms:modified xsi:type="dcterms:W3CDTF">2026-03-26T23:06:41Z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2052-11.1.0.14036</vt:lpwstr>
  </property>
  <property fmtid="{D5CDD505-2E9C-101B-9397-08002B2CF9AE}" pid="3" name="ICV">
    <vt:lpwstr>1889F7E977E2449282041897C006D1A4_13</vt:lpwstr>
  </property>
</Properties>
</file>