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  <p:sldMasterId id="214748365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9144000"/>
  <p:notesSz cx="6858000" cy="9144000"/>
  <p:embeddedFontLst>
    <p:embeddedFont>
      <p:font typeface="Libre Franklin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LibreFranklin-regular.fntdata"/><Relationship Id="rId14" Type="http://schemas.openxmlformats.org/officeDocument/2006/relationships/slide" Target="slides/slide8.xml"/><Relationship Id="rId17" Type="http://schemas.openxmlformats.org/officeDocument/2006/relationships/font" Target="fonts/LibreFranklin-italic.fntdata"/><Relationship Id="rId16" Type="http://schemas.openxmlformats.org/officeDocument/2006/relationships/font" Target="fonts/LibreFranklin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18" Type="http://schemas.openxmlformats.org/officeDocument/2006/relationships/font" Target="fonts/LibreFranklin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701fc6be14_1_57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66" name="Google Shape;66;g3701fc6be14_1_57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3701fc6be14_1_5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c54f200976_0_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75" name="Google Shape;75;g3c54f200976_0_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c54f200976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81c01cdc6_0_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4" name="Google Shape;84;g3c81c01cdc6_0_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3c81c01cdc6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54d0ef6d8_0_7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93" name="Google Shape;93;g3c54d0ef6d8_0_7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c54d0ef6d8_0_7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c54fa0db35_0_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02" name="Google Shape;102;g3c54fa0db35_0_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c54fa0db35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54d0ef6d8_0_29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1" name="Google Shape;111;g3c54d0ef6d8_0_29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c54d0ef6d8_0_29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54d0ef6d8_0_34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0" name="Google Shape;120;g3c54d0ef6d8_0_34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c54d0ef6d8_0_34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01fc6be14_1_15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9" name="Google Shape;129;g3701fc6be14_1_15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701fc6be14_1_15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◆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8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8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/>
        </p:nvSpPr>
        <p:spPr>
          <a:xfrm>
            <a:off x="0" y="100012"/>
            <a:ext cx="9144000" cy="145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" name="Google Shape;23;p4"/>
          <p:cNvSpPr txBox="1"/>
          <p:nvPr/>
        </p:nvSpPr>
        <p:spPr>
          <a:xfrm>
            <a:off x="0" y="168275"/>
            <a:ext cx="9144000" cy="115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marR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🙡"/>
              <a:defRPr b="0" i="0" sz="2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6550" lvl="1" marL="914400" marR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Courier New"/>
              <a:buChar char="o"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30200" lvl="3" marL="1828800" marR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7500" lvl="4" marL="22860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7500" lvl="5" marL="2743200" marR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0" y="1368425"/>
            <a:ext cx="9144000" cy="149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descr="AGCF_Logo150透明背景.png" id="30" name="Google Shape;30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858125" y="285750"/>
            <a:ext cx="881062" cy="88106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live/j_Ku6gqSm4M?si=K9i_Qfc-VwaMKMcH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youtu.be/FU_D0FY2YP0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</a:rPr>
              <a:t>讲前说明：</a:t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>
              <a:solidFill>
                <a:srgbClr val="000000"/>
              </a:solidFill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b="1" lang="en-US" sz="6000">
                <a:solidFill>
                  <a:srgbClr val="000000"/>
                </a:solidFill>
              </a:rPr>
              <a:t>戴永富博士</a:t>
            </a:r>
            <a:r>
              <a:rPr b="1" lang="en-US" sz="6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介绍</a:t>
            </a:r>
            <a:endParaRPr b="1" sz="6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5000">
              <a:solidFill>
                <a:srgbClr val="98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71" name="Google Shape;71;p1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72" name="Google Shape;72;p1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>
              <a:solidFill>
                <a:srgbClr val="000000"/>
              </a:solidFill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b="1" lang="en-US" sz="4800">
                <a:solidFill>
                  <a:srgbClr val="000000"/>
                </a:solidFill>
              </a:rPr>
              <a:t>戴永富博士</a:t>
            </a:r>
            <a:endParaRPr b="1" sz="4800">
              <a:solidFill>
                <a:srgbClr val="00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《基督教人生觀 EP1 幸福觀真偽辨》內容学习</a:t>
            </a:r>
            <a:endParaRPr b="1" sz="4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https://www.youtube.com/live/j_Ku6gqSm4M?si=K9i_Qfc-VwaMKMcH</a:t>
            </a:r>
            <a:endParaRPr b="1"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5000">
              <a:solidFill>
                <a:srgbClr val="98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81" name="Google Shape;81;p1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一. 講座主題與目的</a:t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8" name="Google Shape;88;p12"/>
          <p:cNvSpPr txBox="1"/>
          <p:nvPr>
            <p:ph idx="1" type="body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主題：</a:t>
            </a:r>
            <a:r>
              <a:rPr lang="en-US" sz="3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幸福觀真偽辨，是基督教人生觀系列的第一講，採用跨學科視角，結合神學、哲學、心理學等領域，探討「幸福」的本質與誤區。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目的：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一方面幫助基督徒深化信仰理解，另一方面用通俗易懂的語言向非信徒介紹基督教真理，縮短學術與教會生活的距離。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0" name="Google Shape;90;p1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二. 核心观点与分析</a:t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幸福的定義與追求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幸福的误区与神话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1）幸福等於快樂（神話一）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2）幸福等於富有（神話二）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3）幸福等於外在條件改變（神話三）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二. 核心观点与分析</a:t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6" name="Google Shape;106;p14"/>
          <p:cNvSpPr txBox="1"/>
          <p:nvPr>
            <p:ph idx="1" type="body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基督教幸福观的独特性</a:t>
            </a:r>
            <a:endParaRPr b="1" sz="3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1）全面的救恩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2）反對二元論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3）幸福在於與上帝的關係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社会和心理学视角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1）快乐均衡原理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2）人際關係的重要性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08" name="Google Shape;108;p1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>
            <p:ph idx="1" type="body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貧窮與幸福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幸福的盼望</a:t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  <p:sp>
        <p:nvSpPr>
          <p:cNvPr id="117" name="Google Shape;117;p1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-US" sz="5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三. 現實困境與信仰回應</a:t>
            </a:r>
            <a:endParaRPr b="1" sz="5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基督教幸福觀強調全面、實際、內在的幸福，鼓勵信徒在現實生活中追求美好、助人、感恩、禱告，並以信仰為人生的最高目標。幸福不是簡單的快樂、財富或外在條件，而是內在目標、關係、信仰與人生意義的綜合體現。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  <p:sp>
        <p:nvSpPr>
          <p:cNvPr id="126" name="Google Shape;126;p1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-US" sz="5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总结与启发</a:t>
            </a:r>
            <a:endParaRPr b="1" sz="5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回应诗歌：</a:t>
            </a:r>
            <a:r>
              <a:rPr lang="en-US" sz="43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《幸福的真相》</a:t>
            </a:r>
            <a:endParaRPr sz="43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b="1" lang="en-US" sz="3600" u="sng">
                <a:solidFill>
                  <a:schemeClr val="hlink"/>
                </a:solidFill>
                <a:hlinkClick r:id="rId3"/>
              </a:rPr>
              <a:t>https://youtu.be/FU_D0FY2YP0</a:t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34" name="Google Shape;134;p17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S101790490[1]">
  <a:themeElements>
    <a:clrScheme name="Decatur">
      <a:dk1>
        <a:srgbClr val="000000"/>
      </a:dk1>
      <a:lt1>
        <a:srgbClr val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