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7"/>
  </p:notesMasterIdLst>
  <p:sldIdLst>
    <p:sldId id="849" r:id="rId2"/>
    <p:sldId id="1354" r:id="rId3"/>
    <p:sldId id="1355" r:id="rId4"/>
    <p:sldId id="1356" r:id="rId5"/>
    <p:sldId id="1357" r:id="rId6"/>
    <p:sldId id="1358" r:id="rId7"/>
    <p:sldId id="1359" r:id="rId8"/>
    <p:sldId id="1360" r:id="rId9"/>
    <p:sldId id="1396" r:id="rId10"/>
    <p:sldId id="1397" r:id="rId11"/>
    <p:sldId id="1361" r:id="rId12"/>
    <p:sldId id="1362" r:id="rId13"/>
    <p:sldId id="1363" r:id="rId14"/>
    <p:sldId id="1364" r:id="rId15"/>
    <p:sldId id="1365" r:id="rId16"/>
    <p:sldId id="1366" r:id="rId17"/>
    <p:sldId id="1367" r:id="rId18"/>
    <p:sldId id="1368" r:id="rId19"/>
    <p:sldId id="1369" r:id="rId20"/>
    <p:sldId id="1370" r:id="rId21"/>
    <p:sldId id="1371" r:id="rId22"/>
    <p:sldId id="1372" r:id="rId23"/>
    <p:sldId id="1373" r:id="rId24"/>
    <p:sldId id="1374" r:id="rId25"/>
    <p:sldId id="1375" r:id="rId26"/>
    <p:sldId id="1376" r:id="rId27"/>
    <p:sldId id="1377" r:id="rId28"/>
    <p:sldId id="1378" r:id="rId29"/>
    <p:sldId id="1379" r:id="rId30"/>
    <p:sldId id="1380" r:id="rId31"/>
    <p:sldId id="1381" r:id="rId32"/>
    <p:sldId id="1382" r:id="rId33"/>
    <p:sldId id="1383" r:id="rId34"/>
    <p:sldId id="1384" r:id="rId35"/>
    <p:sldId id="1385" r:id="rId36"/>
    <p:sldId id="1386" r:id="rId37"/>
    <p:sldId id="1387" r:id="rId38"/>
    <p:sldId id="1388" r:id="rId39"/>
    <p:sldId id="1389" r:id="rId40"/>
    <p:sldId id="1390" r:id="rId41"/>
    <p:sldId id="1391" r:id="rId42"/>
    <p:sldId id="1392" r:id="rId43"/>
    <p:sldId id="1393" r:id="rId44"/>
    <p:sldId id="1394" r:id="rId45"/>
    <p:sldId id="1395" r:id="rId46"/>
  </p:sldIdLst>
  <p:sldSz cx="9144000" cy="5143500" type="screen16x9"/>
  <p:notesSz cx="6858000" cy="9144000"/>
  <p:custDataLst>
    <p:tags r:id="rId4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7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24FC"/>
    <a:srgbClr val="3A3A3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361" autoAdjust="0"/>
    <p:restoredTop sz="0" autoAdjust="0"/>
  </p:normalViewPr>
  <p:slideViewPr>
    <p:cSldViewPr showGuides="1">
      <p:cViewPr varScale="1">
        <p:scale>
          <a:sx n="113" d="100"/>
          <a:sy n="113" d="100"/>
        </p:scale>
        <p:origin x="830" y="67"/>
      </p:cViewPr>
      <p:guideLst>
        <p:guide orient="horz" pos="1620"/>
        <p:guide pos="2876"/>
      </p:guideLst>
    </p:cSldViewPr>
  </p:slideViewPr>
  <p:outlineViewPr>
    <p:cViewPr>
      <p:scale>
        <a:sx n="33" d="100"/>
        <a:sy n="33" d="100"/>
      </p:scale>
      <p:origin x="34" y="99317"/>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gs" Target="tags/tag1.xml"/><Relationship Id="rId8" Type="http://schemas.openxmlformats.org/officeDocument/2006/relationships/slide" Target="slides/slide7.xml"/><Relationship Id="rId51"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A92E1D3-F534-4B3C-9EB2-6DCC39E34294}" type="datetimeFigureOut">
              <a:rPr lang="en-CA" smtClean="0"/>
              <a:t>2025-10-29</a:t>
            </a:fld>
            <a:endParaRPr lang="en-CA"/>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463F03A-D942-4AFF-81B7-D344BF8BA018}" type="slidenum">
              <a:rPr lang="en-CA" smtClean="0"/>
              <a:t>‹#›</a:t>
            </a:fld>
            <a:endParaRPr lang="en-CA"/>
          </a:p>
        </p:txBody>
      </p:sp>
    </p:spTree>
    <p:extLst>
      <p:ext uri="{BB962C8B-B14F-4D97-AF65-F5344CB8AC3E}">
        <p14:creationId xmlns:p14="http://schemas.microsoft.com/office/powerpoint/2010/main" val="26707388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0463F03A-D942-4AFF-81B7-D344BF8BA018}" type="slidenum">
              <a:rPr lang="en-CA" smtClean="0"/>
              <a:t>1</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bg>
      <p:bgPr>
        <a:gradFill rotWithShape="1">
          <a:gsLst>
            <a:gs pos="0">
              <a:srgbClr val="3E3E35"/>
            </a:gs>
            <a:gs pos="47501">
              <a:srgbClr val="70706A"/>
            </a:gs>
            <a:gs pos="58501">
              <a:srgbClr val="7C7C77"/>
            </a:gs>
            <a:gs pos="100000">
              <a:srgbClr val="3E3E35"/>
            </a:gs>
          </a:gsLst>
          <a:lin ang="3600000"/>
        </a:gradFill>
        <a:effectLst/>
      </p:bgPr>
    </p:bg>
    <p:spTree>
      <p:nvGrpSpPr>
        <p:cNvPr id="1" name=""/>
        <p:cNvGrpSpPr/>
        <p:nvPr/>
      </p:nvGrpSpPr>
      <p:grpSpPr>
        <a:xfrm>
          <a:off x="0" y="0"/>
          <a:ext cx="0" cy="0"/>
          <a:chOff x="0" y="0"/>
          <a:chExt cx="0" cy="0"/>
        </a:xfrm>
      </p:grpSpPr>
      <p:sp>
        <p:nvSpPr>
          <p:cNvPr id="4" name="Rectangle 9"/>
          <p:cNvSpPr/>
          <p:nvPr/>
        </p:nvSpPr>
        <p:spPr>
          <a:xfrm>
            <a:off x="0" y="1908572"/>
            <a:ext cx="9144000" cy="2441972"/>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sp>
        <p:nvSpPr>
          <p:cNvPr id="5" name="Rectangle 6"/>
          <p:cNvSpPr/>
          <p:nvPr/>
        </p:nvSpPr>
        <p:spPr>
          <a:xfrm>
            <a:off x="0" y="2000250"/>
            <a:ext cx="9144000" cy="2055019"/>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sp>
        <p:nvSpPr>
          <p:cNvPr id="6" name="Rectangle 7"/>
          <p:cNvSpPr/>
          <p:nvPr/>
        </p:nvSpPr>
        <p:spPr>
          <a:xfrm>
            <a:off x="0" y="4108848"/>
            <a:ext cx="9144000" cy="177403"/>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sp>
        <p:nvSpPr>
          <p:cNvPr id="7" name="TextBox 6"/>
          <p:cNvSpPr txBox="1">
            <a:spLocks noChangeArrowheads="1"/>
          </p:cNvSpPr>
          <p:nvPr/>
        </p:nvSpPr>
        <p:spPr bwMode="auto">
          <a:xfrm>
            <a:off x="3148013" y="3195638"/>
            <a:ext cx="1219200" cy="584775"/>
          </a:xfrm>
          <a:prstGeom prst="rect">
            <a:avLst/>
          </a:prstGeom>
          <a:noFill/>
          <a:ln>
            <a:noFill/>
          </a:ln>
        </p:spPr>
        <p:txBody>
          <a:bodyPr>
            <a:spAutoFit/>
          </a:bodyP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algn="r" fontAlgn="base">
              <a:spcBef>
                <a:spcPct val="0"/>
              </a:spcBef>
              <a:spcAft>
                <a:spcPct val="0"/>
              </a:spcAft>
              <a:defRPr/>
            </a:pPr>
            <a:r>
              <a:rPr lang="en-US" altLang="zh-CN" sz="3200">
                <a:solidFill>
                  <a:srgbClr val="F4680B"/>
                </a:solidFill>
                <a:latin typeface="Franklin Gothic Book" pitchFamily="34" charset="0"/>
                <a:sym typeface="Wingdings" panose="05000000000000000000" pitchFamily="2" charset="2"/>
              </a:rPr>
              <a:t></a:t>
            </a:r>
            <a:endParaRPr lang="en-US" altLang="zh-CN" sz="3200">
              <a:solidFill>
                <a:srgbClr val="F4680B"/>
              </a:solidFill>
              <a:latin typeface="Franklin Gothic Book" pitchFamily="34" charset="0"/>
            </a:endParaRPr>
          </a:p>
        </p:txBody>
      </p:sp>
      <p:sp>
        <p:nvSpPr>
          <p:cNvPr id="8" name="TextBox 7"/>
          <p:cNvSpPr txBox="1">
            <a:spLocks noChangeArrowheads="1"/>
          </p:cNvSpPr>
          <p:nvPr/>
        </p:nvSpPr>
        <p:spPr bwMode="auto">
          <a:xfrm>
            <a:off x="4819650" y="3195638"/>
            <a:ext cx="1219200" cy="584775"/>
          </a:xfrm>
          <a:prstGeom prst="rect">
            <a:avLst/>
          </a:prstGeom>
          <a:noFill/>
          <a:ln>
            <a:noFill/>
          </a:ln>
        </p:spPr>
        <p:txBody>
          <a:bodyPr>
            <a:spAutoFit/>
          </a:bodyP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fontAlgn="base">
              <a:spcBef>
                <a:spcPct val="0"/>
              </a:spcBef>
              <a:spcAft>
                <a:spcPct val="0"/>
              </a:spcAft>
              <a:defRPr/>
            </a:pPr>
            <a:r>
              <a:rPr lang="en-US" altLang="zh-CN" sz="3200">
                <a:solidFill>
                  <a:srgbClr val="F4680B"/>
                </a:solidFill>
                <a:latin typeface="Franklin Gothic Book" pitchFamily="34" charset="0"/>
                <a:sym typeface="Wingdings" panose="05000000000000000000" pitchFamily="2" charset="2"/>
              </a:rPr>
              <a:t></a:t>
            </a:r>
            <a:endParaRPr lang="en-US" altLang="zh-CN" sz="3200">
              <a:solidFill>
                <a:srgbClr val="F4680B"/>
              </a:solidFill>
              <a:latin typeface="Franklin Gothic Book" pitchFamily="34" charset="0"/>
            </a:endParaRPr>
          </a:p>
        </p:txBody>
      </p:sp>
      <p:pic>
        <p:nvPicPr>
          <p:cNvPr id="9" name="图片 15" descr="AGCF_Logo150透明背景1深色.pn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857625" y="589360"/>
            <a:ext cx="11430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228599" y="2114550"/>
            <a:ext cx="8686800" cy="1102519"/>
          </a:xfrm>
        </p:spPr>
        <p:txBody>
          <a:bodyPr anchor="b">
            <a:noAutofit/>
          </a:bodyPr>
          <a:lstStyle>
            <a:lvl1pPr>
              <a:defRPr sz="6000" b="0" cap="none" spc="0">
                <a:ln w="13970" cmpd="sng">
                  <a:solidFill>
                    <a:srgbClr val="FFFFFF"/>
                  </a:solidFill>
                  <a:prstDash val="solid"/>
                </a:ln>
                <a:solidFill>
                  <a:srgbClr val="FFFFFF"/>
                </a:solidFill>
                <a:effectLst>
                  <a:outerShdw blurRad="63500" dir="3600000" algn="tl" rotWithShape="0">
                    <a:srgbClr val="000000">
                      <a:alpha val="70000"/>
                    </a:srgbClr>
                  </a:outerShdw>
                </a:effectLst>
              </a:defRPr>
            </a:lvl1pPr>
          </a:lstStyle>
          <a:p>
            <a:r>
              <a:rPr lang="zh-CN" altLang="en-US" dirty="0"/>
              <a:t>单击此处编辑母版标题样式</a:t>
            </a:r>
            <a:endParaRPr lang="en-US" dirty="0"/>
          </a:p>
        </p:txBody>
      </p:sp>
      <p:sp>
        <p:nvSpPr>
          <p:cNvPr id="3" name="Subtitle 2"/>
          <p:cNvSpPr>
            <a:spLocks noGrp="1"/>
          </p:cNvSpPr>
          <p:nvPr>
            <p:ph type="subTitle" idx="1"/>
          </p:nvPr>
        </p:nvSpPr>
        <p:spPr>
          <a:xfrm>
            <a:off x="571499" y="3600450"/>
            <a:ext cx="8001000" cy="40005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endParaRPr lang="en-US" dirty="0"/>
          </a:p>
        </p:txBody>
      </p:sp>
      <p:sp>
        <p:nvSpPr>
          <p:cNvPr id="11" name="灯片编号占位符 16"/>
          <p:cNvSpPr>
            <a:spLocks noGrp="1"/>
          </p:cNvSpPr>
          <p:nvPr>
            <p:ph type="sldNum" sz="quarter" idx="11"/>
          </p:nvPr>
        </p:nvSpPr>
        <p:spPr/>
        <p:txBody>
          <a:bodyPr/>
          <a:lstStyle>
            <a:lvl1pPr>
              <a:defRPr/>
            </a:lvl1pPr>
          </a:lstStyle>
          <a:p>
            <a:pPr>
              <a:defRPr/>
            </a:pPr>
            <a:fld id="{EF8B616E-460A-41C6-87F7-6E50302701E1}" type="slidenum">
              <a:rPr lang="en-US" altLang="zh-CN">
                <a:solidFill>
                  <a:srgbClr val="D7DAE1"/>
                </a:solidFill>
              </a:rPr>
              <a:t>‹#›</a:t>
            </a:fld>
            <a:endParaRPr lang="en-US" altLang="zh-CN">
              <a:solidFill>
                <a:srgbClr val="D7DAE1"/>
              </a:solidFill>
            </a:endParaRPr>
          </a:p>
        </p:txBody>
      </p:sp>
      <p:sp>
        <p:nvSpPr>
          <p:cNvPr id="12" name="页脚占位符 17"/>
          <p:cNvSpPr>
            <a:spLocks noGrp="1"/>
          </p:cNvSpPr>
          <p:nvPr>
            <p:ph type="ftr" sz="quarter" idx="12"/>
          </p:nvPr>
        </p:nvSpPr>
        <p:spPr/>
        <p:txBody>
          <a:bodyPr/>
          <a:lstStyle>
            <a:lvl1pPr>
              <a:defRPr/>
            </a:lvl1pPr>
          </a:lstStyle>
          <a:p>
            <a:pPr>
              <a:defRPr/>
            </a:pPr>
            <a:endParaRPr lang="en-US" altLang="zh-CN">
              <a:solidFill>
                <a:srgbClr val="D7DAE1"/>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Vertical Text Placeholder 2"/>
          <p:cNvSpPr>
            <a:spLocks noGrp="1"/>
          </p:cNvSpPr>
          <p:nvPr>
            <p:ph type="body" orient="vert" idx="1"/>
          </p:nvPr>
        </p:nvSpPr>
        <p:spPr/>
        <p:txBody>
          <a:bodyPr vert="eaVert"/>
          <a:lstStyle>
            <a:lvl1pPr>
              <a:buFont typeface="Wingdings" panose="05000000000000000000" pitchFamily="2" charset="2"/>
              <a:buChar char="u"/>
              <a:defRPr/>
            </a:lvl1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endParaRPr lang="en-US" dirty="0"/>
          </a:p>
        </p:txBody>
      </p:sp>
      <p:sp>
        <p:nvSpPr>
          <p:cNvPr id="4" name="Date Placeholder 3"/>
          <p:cNvSpPr>
            <a:spLocks noGrp="1"/>
          </p:cNvSpPr>
          <p:nvPr>
            <p:ph type="dt" sz="half" idx="10"/>
          </p:nvPr>
        </p:nvSpPr>
        <p:spPr>
          <a:xfrm>
            <a:off x="457200" y="4767263"/>
            <a:ext cx="2133600" cy="273844"/>
          </a:xfrm>
          <a:prstGeom prst="rect">
            <a:avLst/>
          </a:prstGeom>
        </p:spPr>
        <p:txBody>
          <a:bodyPr/>
          <a:lstStyle>
            <a:lvl1pPr>
              <a:defRPr/>
            </a:lvl1pPr>
          </a:lstStyle>
          <a:p>
            <a:pPr>
              <a:defRPr/>
            </a:pPr>
            <a:fld id="{D503C9B6-C6AA-4521-A0A0-771A4DD55D70}" type="datetime3">
              <a:rPr lang="zh-CN" altLang="en-US">
                <a:solidFill>
                  <a:srgbClr val="55554A"/>
                </a:solidFill>
              </a:rPr>
              <a:t>2025年10月29日星期三</a:t>
            </a:fld>
            <a:endParaRPr lang="en-US" altLang="zh-CN">
              <a:solidFill>
                <a:srgbClr val="55554A"/>
              </a:solidFill>
              <a:ea typeface="SimSun" panose="02010600030101010101" pitchFamily="2" charset="-122"/>
            </a:endParaRPr>
          </a:p>
        </p:txBody>
      </p:sp>
      <p:sp>
        <p:nvSpPr>
          <p:cNvPr id="5" name="Footer Placeholder 4"/>
          <p:cNvSpPr>
            <a:spLocks noGrp="1"/>
          </p:cNvSpPr>
          <p:nvPr>
            <p:ph type="ftr" sz="quarter" idx="11"/>
          </p:nvPr>
        </p:nvSpPr>
        <p:spPr/>
        <p:txBody>
          <a:bodyPr/>
          <a:lstStyle>
            <a:lvl1pPr>
              <a:defRPr/>
            </a:lvl1pPr>
          </a:lstStyle>
          <a:p>
            <a:pPr>
              <a:defRPr/>
            </a:pPr>
            <a:endParaRPr lang="en-US" altLang="zh-CN">
              <a:solidFill>
                <a:srgbClr val="55554A"/>
              </a:solidFill>
            </a:endParaRPr>
          </a:p>
        </p:txBody>
      </p:sp>
      <p:sp>
        <p:nvSpPr>
          <p:cNvPr id="6" name="Slide Number Placeholder 5"/>
          <p:cNvSpPr>
            <a:spLocks noGrp="1"/>
          </p:cNvSpPr>
          <p:nvPr>
            <p:ph type="sldNum" sz="quarter" idx="12"/>
          </p:nvPr>
        </p:nvSpPr>
        <p:spPr/>
        <p:txBody>
          <a:bodyPr/>
          <a:lstStyle>
            <a:lvl1pPr>
              <a:defRPr/>
            </a:lvl1pPr>
          </a:lstStyle>
          <a:p>
            <a:pPr>
              <a:defRPr/>
            </a:pPr>
            <a:fld id="{30D7217B-BEEF-4D93-96E9-8118FF21A411}" type="slidenum">
              <a:rPr lang="en-US" altLang="zh-CN">
                <a:solidFill>
                  <a:srgbClr val="55554A"/>
                </a:solidFill>
              </a:rPr>
              <a:t>‹#›</a:t>
            </a:fld>
            <a:endParaRPr lang="en-US" altLang="zh-CN">
              <a:solidFill>
                <a:srgbClr val="55554A"/>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垂直排列标题与文本">
    <p:spTree>
      <p:nvGrpSpPr>
        <p:cNvPr id="1" name=""/>
        <p:cNvGrpSpPr/>
        <p:nvPr/>
      </p:nvGrpSpPr>
      <p:grpSpPr>
        <a:xfrm>
          <a:off x="0" y="0"/>
          <a:ext cx="0" cy="0"/>
          <a:chOff x="0" y="0"/>
          <a:chExt cx="0" cy="0"/>
        </a:xfrm>
      </p:grpSpPr>
      <p:sp>
        <p:nvSpPr>
          <p:cNvPr id="4" name="Rectangle 6"/>
          <p:cNvSpPr/>
          <p:nvPr/>
        </p:nvSpPr>
        <p:spPr>
          <a:xfrm rot="5400000">
            <a:off x="5448300" y="1552575"/>
            <a:ext cx="5143500" cy="2038350"/>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sp>
        <p:nvSpPr>
          <p:cNvPr id="5" name="Rectangle 7"/>
          <p:cNvSpPr/>
          <p:nvPr/>
        </p:nvSpPr>
        <p:spPr>
          <a:xfrm rot="5400000">
            <a:off x="5525294" y="1713706"/>
            <a:ext cx="5143500" cy="1716088"/>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sp>
        <p:nvSpPr>
          <p:cNvPr id="6" name="Rectangle 8"/>
          <p:cNvSpPr/>
          <p:nvPr/>
        </p:nvSpPr>
        <p:spPr>
          <a:xfrm rot="5400000">
            <a:off x="4538663" y="2497138"/>
            <a:ext cx="5143500" cy="149225"/>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pic>
        <p:nvPicPr>
          <p:cNvPr id="7" name="图片 13" descr="AGCF_Logo150透明背景1深色.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572376" y="160735"/>
            <a:ext cx="1000125" cy="7500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Vertical Title 1"/>
          <p:cNvSpPr>
            <a:spLocks noGrp="1"/>
          </p:cNvSpPr>
          <p:nvPr>
            <p:ph type="title" orient="vert"/>
          </p:nvPr>
        </p:nvSpPr>
        <p:spPr>
          <a:xfrm>
            <a:off x="7315200" y="1017974"/>
            <a:ext cx="1447800" cy="3576649"/>
          </a:xfrm>
        </p:spPr>
        <p:txBody>
          <a:bodyPr vert="eaVert" anchor="b"/>
          <a:lstStyle/>
          <a:p>
            <a:r>
              <a:rPr lang="zh-CN" altLang="en-US" dirty="0"/>
              <a:t>单击此处编辑母版标题样式</a:t>
            </a:r>
            <a:endParaRPr lang="en-US" dirty="0"/>
          </a:p>
        </p:txBody>
      </p:sp>
      <p:sp>
        <p:nvSpPr>
          <p:cNvPr id="3" name="Vertical Text Placeholder 2"/>
          <p:cNvSpPr>
            <a:spLocks noGrp="1"/>
          </p:cNvSpPr>
          <p:nvPr>
            <p:ph type="body" orient="vert" idx="1"/>
          </p:nvPr>
        </p:nvSpPr>
        <p:spPr>
          <a:xfrm>
            <a:off x="457200" y="205979"/>
            <a:ext cx="6353175" cy="4388644"/>
          </a:xfrm>
        </p:spPr>
        <p:txBody>
          <a:bodyPr vert="eaVert"/>
          <a:lstStyle>
            <a:lvl1pPr>
              <a:buFont typeface="Wingdings" panose="05000000000000000000" pitchFamily="2" charset="2"/>
              <a:buChar char="u"/>
              <a:defRPr/>
            </a:lvl1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endParaRPr lang="en-US" dirty="0"/>
          </a:p>
        </p:txBody>
      </p:sp>
      <p:sp>
        <p:nvSpPr>
          <p:cNvPr id="8" name="Date Placeholder 3"/>
          <p:cNvSpPr>
            <a:spLocks noGrp="1"/>
          </p:cNvSpPr>
          <p:nvPr>
            <p:ph type="dt" sz="half" idx="10"/>
          </p:nvPr>
        </p:nvSpPr>
        <p:spPr>
          <a:xfrm>
            <a:off x="457200" y="4767263"/>
            <a:ext cx="2133600" cy="273844"/>
          </a:xfrm>
          <a:prstGeom prst="rect">
            <a:avLst/>
          </a:prstGeom>
        </p:spPr>
        <p:txBody>
          <a:bodyPr/>
          <a:lstStyle>
            <a:lvl1pPr>
              <a:defRPr/>
            </a:lvl1pPr>
          </a:lstStyle>
          <a:p>
            <a:pPr>
              <a:defRPr/>
            </a:pPr>
            <a:fld id="{777DEC54-6D4C-4162-B571-EF9EA81DC2C0}" type="datetime3">
              <a:rPr lang="zh-CN" altLang="en-US">
                <a:solidFill>
                  <a:srgbClr val="55554A"/>
                </a:solidFill>
              </a:rPr>
              <a:t>2025年10月29日星期三</a:t>
            </a:fld>
            <a:endParaRPr lang="en-US" altLang="zh-CN">
              <a:solidFill>
                <a:srgbClr val="55554A"/>
              </a:solidFill>
              <a:ea typeface="SimSun" panose="02010600030101010101" pitchFamily="2" charset="-122"/>
            </a:endParaRPr>
          </a:p>
        </p:txBody>
      </p:sp>
      <p:sp>
        <p:nvSpPr>
          <p:cNvPr id="9" name="Footer Placeholder 4"/>
          <p:cNvSpPr>
            <a:spLocks noGrp="1"/>
          </p:cNvSpPr>
          <p:nvPr>
            <p:ph type="ftr" sz="quarter" idx="11"/>
          </p:nvPr>
        </p:nvSpPr>
        <p:spPr/>
        <p:txBody>
          <a:bodyPr/>
          <a:lstStyle>
            <a:lvl1pPr>
              <a:defRPr/>
            </a:lvl1pPr>
          </a:lstStyle>
          <a:p>
            <a:pPr>
              <a:defRPr/>
            </a:pPr>
            <a:endParaRPr lang="en-US" altLang="zh-CN">
              <a:solidFill>
                <a:srgbClr val="55554A"/>
              </a:solidFill>
            </a:endParaRPr>
          </a:p>
        </p:txBody>
      </p:sp>
      <p:sp>
        <p:nvSpPr>
          <p:cNvPr id="10" name="Slide Number Placeholder 5"/>
          <p:cNvSpPr>
            <a:spLocks noGrp="1"/>
          </p:cNvSpPr>
          <p:nvPr>
            <p:ph type="sldNum" sz="quarter" idx="12"/>
          </p:nvPr>
        </p:nvSpPr>
        <p:spPr>
          <a:xfrm>
            <a:off x="6096000" y="4767263"/>
            <a:ext cx="762000" cy="273844"/>
          </a:xfrm>
        </p:spPr>
        <p:txBody>
          <a:bodyPr/>
          <a:lstStyle>
            <a:lvl1pPr>
              <a:defRPr/>
            </a:lvl1pPr>
          </a:lstStyle>
          <a:p>
            <a:pPr>
              <a:defRPr/>
            </a:pPr>
            <a:fld id="{CF0CC54C-A312-4638-BB09-760122D3D7F7}" type="slidenum">
              <a:rPr lang="en-US" altLang="zh-CN">
                <a:solidFill>
                  <a:srgbClr val="55554A"/>
                </a:solidFill>
              </a:rPr>
              <a:t>‹#›</a:t>
            </a:fld>
            <a:endParaRPr lang="en-US" altLang="zh-CN">
              <a:solidFill>
                <a:srgbClr val="55554A"/>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lvl1pPr>
              <a:buFont typeface="Wingdings" panose="05000000000000000000" pitchFamily="2" charset="2"/>
              <a:buChar char="Ø"/>
              <a:defRPr/>
            </a:lvl1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ltLang="zh-CN">
              <a:solidFill>
                <a:srgbClr val="55554A"/>
              </a:solidFill>
            </a:endParaRPr>
          </a:p>
        </p:txBody>
      </p:sp>
      <p:sp>
        <p:nvSpPr>
          <p:cNvPr id="6" name="Slide Number Placeholder 5"/>
          <p:cNvSpPr>
            <a:spLocks noGrp="1"/>
          </p:cNvSpPr>
          <p:nvPr>
            <p:ph type="sldNum" sz="quarter" idx="12"/>
          </p:nvPr>
        </p:nvSpPr>
        <p:spPr/>
        <p:txBody>
          <a:bodyPr/>
          <a:lstStyle>
            <a:lvl1pPr>
              <a:defRPr/>
            </a:lvl1pPr>
          </a:lstStyle>
          <a:p>
            <a:pPr>
              <a:defRPr/>
            </a:pPr>
            <a:fld id="{8A8D9E91-53C4-4B6F-B0E4-0BD86C09558B}" type="slidenum">
              <a:rPr lang="en-US" altLang="zh-CN">
                <a:solidFill>
                  <a:srgbClr val="55554A"/>
                </a:solidFill>
              </a:rPr>
              <a:t>‹#›</a:t>
            </a:fld>
            <a:endParaRPr lang="en-US" altLang="zh-CN">
              <a:solidFill>
                <a:srgbClr val="55554A"/>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bg>
      <p:bgPr>
        <a:gradFill rotWithShape="1">
          <a:gsLst>
            <a:gs pos="0">
              <a:srgbClr val="A0A3A8"/>
            </a:gs>
            <a:gs pos="47501">
              <a:srgbClr val="D0D3D9"/>
            </a:gs>
            <a:gs pos="58501">
              <a:srgbClr val="D2D5DA"/>
            </a:gs>
            <a:gs pos="100000">
              <a:srgbClr val="A0A3A8"/>
            </a:gs>
          </a:gsLst>
          <a:lin ang="3600000"/>
        </a:gradFill>
        <a:effectLst/>
      </p:bgPr>
    </p:bg>
    <p:spTree>
      <p:nvGrpSpPr>
        <p:cNvPr id="1" name=""/>
        <p:cNvGrpSpPr/>
        <p:nvPr/>
      </p:nvGrpSpPr>
      <p:grpSpPr>
        <a:xfrm>
          <a:off x="0" y="0"/>
          <a:ext cx="0" cy="0"/>
          <a:chOff x="0" y="0"/>
          <a:chExt cx="0" cy="0"/>
        </a:xfrm>
      </p:grpSpPr>
      <p:sp>
        <p:nvSpPr>
          <p:cNvPr id="4" name="Rectangle 6"/>
          <p:cNvSpPr/>
          <p:nvPr/>
        </p:nvSpPr>
        <p:spPr>
          <a:xfrm>
            <a:off x="0" y="1908572"/>
            <a:ext cx="9144000" cy="2441972"/>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sp>
        <p:nvSpPr>
          <p:cNvPr id="5" name="Rectangle 7"/>
          <p:cNvSpPr/>
          <p:nvPr/>
        </p:nvSpPr>
        <p:spPr>
          <a:xfrm>
            <a:off x="0" y="2000250"/>
            <a:ext cx="9144000" cy="2055019"/>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sp>
        <p:nvSpPr>
          <p:cNvPr id="6" name="Rectangle 8"/>
          <p:cNvSpPr/>
          <p:nvPr/>
        </p:nvSpPr>
        <p:spPr>
          <a:xfrm>
            <a:off x="0" y="4108848"/>
            <a:ext cx="9144000" cy="177403"/>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sp>
        <p:nvSpPr>
          <p:cNvPr id="7" name="TextBox 6"/>
          <p:cNvSpPr txBox="1">
            <a:spLocks noChangeArrowheads="1"/>
          </p:cNvSpPr>
          <p:nvPr/>
        </p:nvSpPr>
        <p:spPr bwMode="auto">
          <a:xfrm>
            <a:off x="4819650" y="3195638"/>
            <a:ext cx="1219200" cy="584775"/>
          </a:xfrm>
          <a:prstGeom prst="rect">
            <a:avLst/>
          </a:prstGeom>
          <a:noFill/>
          <a:ln>
            <a:noFill/>
          </a:ln>
        </p:spPr>
        <p:txBody>
          <a:bodyPr>
            <a:spAutoFit/>
          </a:bodyP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fontAlgn="base">
              <a:spcBef>
                <a:spcPct val="0"/>
              </a:spcBef>
              <a:spcAft>
                <a:spcPct val="0"/>
              </a:spcAft>
              <a:defRPr/>
            </a:pPr>
            <a:r>
              <a:rPr lang="en-US" altLang="zh-CN" sz="3200">
                <a:solidFill>
                  <a:srgbClr val="FFFFFF"/>
                </a:solidFill>
                <a:latin typeface="Franklin Gothic Book" pitchFamily="34" charset="0"/>
                <a:sym typeface="Wingdings" panose="05000000000000000000" pitchFamily="2" charset="2"/>
              </a:rPr>
              <a:t></a:t>
            </a:r>
            <a:endParaRPr lang="en-US" altLang="zh-CN" sz="3200">
              <a:solidFill>
                <a:srgbClr val="FFFFFF"/>
              </a:solidFill>
              <a:latin typeface="Franklin Gothic Book" pitchFamily="34" charset="0"/>
            </a:endParaRPr>
          </a:p>
        </p:txBody>
      </p:sp>
      <p:sp>
        <p:nvSpPr>
          <p:cNvPr id="8" name="TextBox 7"/>
          <p:cNvSpPr txBox="1">
            <a:spLocks noChangeArrowheads="1"/>
          </p:cNvSpPr>
          <p:nvPr/>
        </p:nvSpPr>
        <p:spPr bwMode="auto">
          <a:xfrm>
            <a:off x="3148013" y="3195638"/>
            <a:ext cx="1219200" cy="584775"/>
          </a:xfrm>
          <a:prstGeom prst="rect">
            <a:avLst/>
          </a:prstGeom>
          <a:noFill/>
          <a:ln>
            <a:noFill/>
          </a:ln>
        </p:spPr>
        <p:txBody>
          <a:bodyPr>
            <a:spAutoFit/>
          </a:bodyPr>
          <a:lstStyle>
            <a:lvl1pPr>
              <a:defRPr>
                <a:solidFill>
                  <a:schemeClr val="tx1"/>
                </a:solidFill>
                <a:latin typeface="Arial" panose="020B0604020202020204" pitchFamily="34" charset="0"/>
                <a:ea typeface="SimSun" panose="02010600030101010101" pitchFamily="2" charset="-122"/>
              </a:defRPr>
            </a:lvl1pPr>
            <a:lvl2pPr marL="742950" indent="-285750">
              <a:defRPr>
                <a:solidFill>
                  <a:schemeClr val="tx1"/>
                </a:solidFill>
                <a:latin typeface="Arial" panose="020B0604020202020204" pitchFamily="34" charset="0"/>
                <a:ea typeface="SimSun" panose="02010600030101010101" pitchFamily="2" charset="-122"/>
              </a:defRPr>
            </a:lvl2pPr>
            <a:lvl3pPr marL="1143000" indent="-228600">
              <a:defRPr>
                <a:solidFill>
                  <a:schemeClr val="tx1"/>
                </a:solidFill>
                <a:latin typeface="Arial" panose="020B0604020202020204" pitchFamily="34" charset="0"/>
                <a:ea typeface="SimSun" panose="02010600030101010101" pitchFamily="2" charset="-122"/>
              </a:defRPr>
            </a:lvl3pPr>
            <a:lvl4pPr marL="1600200" indent="-228600">
              <a:defRPr>
                <a:solidFill>
                  <a:schemeClr val="tx1"/>
                </a:solidFill>
                <a:latin typeface="Arial" panose="020B0604020202020204" pitchFamily="34" charset="0"/>
                <a:ea typeface="SimSun" panose="02010600030101010101" pitchFamily="2" charset="-122"/>
              </a:defRPr>
            </a:lvl4pPr>
            <a:lvl5pPr marL="2057400" indent="-228600">
              <a:defRPr>
                <a:solidFill>
                  <a:schemeClr val="tx1"/>
                </a:solidFill>
                <a:latin typeface="Arial" panose="020B0604020202020204" pitchFamily="34" charset="0"/>
                <a:ea typeface="SimSun"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SimSun" panose="02010600030101010101" pitchFamily="2" charset="-122"/>
              </a:defRPr>
            </a:lvl9pPr>
          </a:lstStyle>
          <a:p>
            <a:pPr algn="r" fontAlgn="base">
              <a:spcBef>
                <a:spcPct val="0"/>
              </a:spcBef>
              <a:spcAft>
                <a:spcPct val="0"/>
              </a:spcAft>
              <a:defRPr/>
            </a:pPr>
            <a:r>
              <a:rPr lang="en-US" altLang="zh-CN" sz="3200">
                <a:solidFill>
                  <a:srgbClr val="FFFFFF"/>
                </a:solidFill>
                <a:latin typeface="Franklin Gothic Book" pitchFamily="34" charset="0"/>
                <a:sym typeface="Wingdings" panose="05000000000000000000" pitchFamily="2" charset="2"/>
              </a:rPr>
              <a:t></a:t>
            </a:r>
            <a:endParaRPr lang="en-US" altLang="zh-CN" sz="3200">
              <a:solidFill>
                <a:srgbClr val="FFFFFF"/>
              </a:solidFill>
              <a:latin typeface="Franklin Gothic Book" pitchFamily="34" charset="0"/>
            </a:endParaRPr>
          </a:p>
        </p:txBody>
      </p:sp>
      <p:pic>
        <p:nvPicPr>
          <p:cNvPr id="9" name="图片 15" descr="AGCF_Logo150透明背景1深色.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29063" y="589360"/>
            <a:ext cx="11430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28599" y="2114550"/>
            <a:ext cx="8686800" cy="1097280"/>
          </a:xfrm>
        </p:spPr>
        <p:txBody>
          <a:bodyPr anchor="b">
            <a:noAutofit/>
          </a:bodyPr>
          <a:lstStyle>
            <a:lvl1pPr algn="ctr">
              <a:defRPr sz="6000" b="0" cap="none" baseline="0"/>
            </a:lvl1pPr>
          </a:lstStyle>
          <a:p>
            <a:r>
              <a:rPr lang="zh-CN" altLang="en-US" dirty="0"/>
              <a:t>单击此处编辑母版标题样式</a:t>
            </a:r>
            <a:endParaRPr lang="en-US" dirty="0"/>
          </a:p>
        </p:txBody>
      </p:sp>
      <p:sp>
        <p:nvSpPr>
          <p:cNvPr id="3" name="Text Placeholder 2"/>
          <p:cNvSpPr>
            <a:spLocks noGrp="1"/>
          </p:cNvSpPr>
          <p:nvPr>
            <p:ph type="body" idx="1"/>
          </p:nvPr>
        </p:nvSpPr>
        <p:spPr>
          <a:xfrm>
            <a:off x="571499" y="3600450"/>
            <a:ext cx="8001000" cy="411480"/>
          </a:xfrm>
        </p:spPr>
        <p:txBody>
          <a:bodyPr anchor="b"/>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11" name="Footer Placeholder 4"/>
          <p:cNvSpPr>
            <a:spLocks noGrp="1"/>
          </p:cNvSpPr>
          <p:nvPr>
            <p:ph type="ftr" sz="quarter" idx="11"/>
          </p:nvPr>
        </p:nvSpPr>
        <p:spPr>
          <a:xfrm>
            <a:off x="5791200" y="4767263"/>
            <a:ext cx="2895600" cy="273844"/>
          </a:xfrm>
        </p:spPr>
        <p:txBody>
          <a:bodyPr/>
          <a:lstStyle>
            <a:lvl1pPr>
              <a:defRPr/>
            </a:lvl1pPr>
          </a:lstStyle>
          <a:p>
            <a:pPr>
              <a:defRPr/>
            </a:pPr>
            <a:endParaRPr lang="en-US" altLang="zh-CN">
              <a:solidFill>
                <a:srgbClr val="55554A"/>
              </a:solidFill>
            </a:endParaRPr>
          </a:p>
        </p:txBody>
      </p:sp>
      <p:sp>
        <p:nvSpPr>
          <p:cNvPr id="12" name="Slide Number Placeholder 5"/>
          <p:cNvSpPr>
            <a:spLocks noGrp="1"/>
          </p:cNvSpPr>
          <p:nvPr>
            <p:ph type="sldNum" sz="quarter" idx="12"/>
          </p:nvPr>
        </p:nvSpPr>
        <p:spPr>
          <a:xfrm>
            <a:off x="3959226" y="3292079"/>
            <a:ext cx="1216025" cy="273844"/>
          </a:xfrm>
        </p:spPr>
        <p:txBody>
          <a:bodyPr/>
          <a:lstStyle>
            <a:lvl1pPr algn="ctr">
              <a:defRPr sz="2400">
                <a:solidFill>
                  <a:srgbClr val="FFFFFF"/>
                </a:solidFill>
              </a:defRPr>
            </a:lvl1pPr>
          </a:lstStyle>
          <a:p>
            <a:pPr>
              <a:defRPr/>
            </a:pPr>
            <a:fld id="{580BDE66-8CD0-46E0-ADFF-C185EFD091FA}" type="slidenum">
              <a:rPr lang="en-US" altLang="zh-CN"/>
              <a:t>‹#›</a:t>
            </a:fld>
            <a:endParaRPr lang="en-US" altLang="zh-CN"/>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Content Placeholder 2"/>
          <p:cNvSpPr>
            <a:spLocks noGrp="1"/>
          </p:cNvSpPr>
          <p:nvPr>
            <p:ph sz="half" idx="1"/>
          </p:nvPr>
        </p:nvSpPr>
        <p:spPr>
          <a:xfrm>
            <a:off x="457200" y="1200151"/>
            <a:ext cx="4038600" cy="3394472"/>
          </a:xfrm>
        </p:spPr>
        <p:txBody>
          <a:bodyPr/>
          <a:lstStyle>
            <a:lvl1pPr>
              <a:buFont typeface="Wingdings" panose="05000000000000000000" pitchFamily="2" charset="2"/>
              <a:buChar char="Ø"/>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endParaRPr lang="en-US" dirty="0"/>
          </a:p>
        </p:txBody>
      </p:sp>
      <p:sp>
        <p:nvSpPr>
          <p:cNvPr id="4" name="Content Placeholder 3"/>
          <p:cNvSpPr>
            <a:spLocks noGrp="1"/>
          </p:cNvSpPr>
          <p:nvPr>
            <p:ph sz="half" idx="2"/>
          </p:nvPr>
        </p:nvSpPr>
        <p:spPr>
          <a:xfrm>
            <a:off x="4648200" y="1200151"/>
            <a:ext cx="4038600" cy="3394472"/>
          </a:xfrm>
        </p:spPr>
        <p:txBody>
          <a:bodyPr/>
          <a:lstStyle>
            <a:lvl1pPr>
              <a:buFont typeface="Wingdings" panose="05000000000000000000" pitchFamily="2" charset="2"/>
              <a:buChar char="Ø"/>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ltLang="zh-CN">
              <a:solidFill>
                <a:srgbClr val="55554A"/>
              </a:solidFill>
            </a:endParaRPr>
          </a:p>
        </p:txBody>
      </p:sp>
      <p:sp>
        <p:nvSpPr>
          <p:cNvPr id="7" name="Slide Number Placeholder 5"/>
          <p:cNvSpPr>
            <a:spLocks noGrp="1"/>
          </p:cNvSpPr>
          <p:nvPr>
            <p:ph type="sldNum" sz="quarter" idx="12"/>
          </p:nvPr>
        </p:nvSpPr>
        <p:spPr/>
        <p:txBody>
          <a:bodyPr/>
          <a:lstStyle>
            <a:lvl1pPr>
              <a:defRPr/>
            </a:lvl1pPr>
          </a:lstStyle>
          <a:p>
            <a:pPr>
              <a:defRPr/>
            </a:pPr>
            <a:fld id="{6883115C-8B76-4425-A764-DE1DC9E9066A}" type="slidenum">
              <a:rPr lang="en-US" altLang="zh-CN">
                <a:solidFill>
                  <a:srgbClr val="55554A"/>
                </a:solidFill>
              </a:rPr>
              <a:t>‹#›</a:t>
            </a:fld>
            <a:endParaRPr lang="en-US" altLang="zh-CN">
              <a:solidFill>
                <a:srgbClr val="55554A"/>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CN" altLang="en-US"/>
              <a:t>单击此处编辑母版标题样式</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457200" y="1631156"/>
            <a:ext cx="4040188" cy="2963466"/>
          </a:xfrm>
        </p:spPr>
        <p:txBody>
          <a:bodyPr/>
          <a:lstStyle>
            <a:lvl1pPr>
              <a:buFont typeface="Wingdings" panose="05000000000000000000" pitchFamily="2" charset="2"/>
              <a:buChar char="Ø"/>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endParaRPr lang="en-US" dirty="0"/>
          </a:p>
        </p:txBody>
      </p:sp>
      <p:sp>
        <p:nvSpPr>
          <p:cNvPr id="5" name="Text Placeholder 4"/>
          <p:cNvSpPr>
            <a:spLocks noGrp="1"/>
          </p:cNvSpPr>
          <p:nvPr>
            <p:ph type="body" sz="quarter" idx="3"/>
          </p:nvPr>
        </p:nvSpPr>
        <p:spPr>
          <a:xfrm>
            <a:off x="4645026" y="1151335"/>
            <a:ext cx="4041775" cy="47982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45026" y="1631156"/>
            <a:ext cx="4041775" cy="2963466"/>
          </a:xfrm>
        </p:spPr>
        <p:txBody>
          <a:bodyPr/>
          <a:lstStyle>
            <a:lvl1pPr>
              <a:buFont typeface="Wingdings" panose="05000000000000000000" pitchFamily="2" charset="2"/>
              <a:buChar char="Ø"/>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ltLang="zh-CN">
              <a:solidFill>
                <a:srgbClr val="55554A"/>
              </a:solidFill>
            </a:endParaRPr>
          </a:p>
        </p:txBody>
      </p:sp>
      <p:sp>
        <p:nvSpPr>
          <p:cNvPr id="9" name="Slide Number Placeholder 5"/>
          <p:cNvSpPr>
            <a:spLocks noGrp="1"/>
          </p:cNvSpPr>
          <p:nvPr>
            <p:ph type="sldNum" sz="quarter" idx="12"/>
          </p:nvPr>
        </p:nvSpPr>
        <p:spPr/>
        <p:txBody>
          <a:bodyPr/>
          <a:lstStyle>
            <a:lvl1pPr>
              <a:defRPr/>
            </a:lvl1pPr>
          </a:lstStyle>
          <a:p>
            <a:pPr>
              <a:defRPr/>
            </a:pPr>
            <a:fld id="{87F756FA-624A-4BC6-BA19-F78C9CA25CD7}" type="slidenum">
              <a:rPr lang="en-US" altLang="zh-CN">
                <a:solidFill>
                  <a:srgbClr val="55554A"/>
                </a:solidFill>
              </a:rPr>
              <a:t>‹#›</a:t>
            </a:fld>
            <a:endParaRPr lang="en-US" altLang="zh-CN">
              <a:solidFill>
                <a:srgbClr val="55554A"/>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Date Placeholder 3"/>
          <p:cNvSpPr>
            <a:spLocks noGrp="1"/>
          </p:cNvSpPr>
          <p:nvPr>
            <p:ph type="dt" sz="half" idx="10"/>
          </p:nvPr>
        </p:nvSpPr>
        <p:spPr>
          <a:xfrm>
            <a:off x="457200" y="4767263"/>
            <a:ext cx="2133600" cy="273844"/>
          </a:xfrm>
          <a:prstGeom prst="rect">
            <a:avLst/>
          </a:prstGeom>
        </p:spPr>
        <p:txBody>
          <a:bodyPr/>
          <a:lstStyle>
            <a:lvl1pPr>
              <a:defRPr/>
            </a:lvl1pPr>
          </a:lstStyle>
          <a:p>
            <a:pPr>
              <a:defRPr/>
            </a:pPr>
            <a:fld id="{9A400439-0681-4786-9A87-1A0F99C608BC}" type="datetime3">
              <a:rPr lang="zh-CN" altLang="en-US">
                <a:solidFill>
                  <a:srgbClr val="55554A"/>
                </a:solidFill>
              </a:rPr>
              <a:t>2025年10月29日星期三</a:t>
            </a:fld>
            <a:endParaRPr lang="en-US" altLang="zh-CN">
              <a:solidFill>
                <a:srgbClr val="55554A"/>
              </a:solidFill>
              <a:ea typeface="SimSun" panose="02010600030101010101" pitchFamily="2" charset="-122"/>
            </a:endParaRPr>
          </a:p>
        </p:txBody>
      </p:sp>
      <p:sp>
        <p:nvSpPr>
          <p:cNvPr id="4" name="Footer Placeholder 4"/>
          <p:cNvSpPr>
            <a:spLocks noGrp="1"/>
          </p:cNvSpPr>
          <p:nvPr>
            <p:ph type="ftr" sz="quarter" idx="11"/>
          </p:nvPr>
        </p:nvSpPr>
        <p:spPr/>
        <p:txBody>
          <a:bodyPr/>
          <a:lstStyle>
            <a:lvl1pPr>
              <a:defRPr/>
            </a:lvl1pPr>
          </a:lstStyle>
          <a:p>
            <a:pPr>
              <a:defRPr/>
            </a:pPr>
            <a:endParaRPr lang="en-US" altLang="zh-CN">
              <a:solidFill>
                <a:srgbClr val="55554A"/>
              </a:solidFill>
            </a:endParaRPr>
          </a:p>
        </p:txBody>
      </p:sp>
      <p:sp>
        <p:nvSpPr>
          <p:cNvPr id="5" name="Slide Number Placeholder 5"/>
          <p:cNvSpPr>
            <a:spLocks noGrp="1"/>
          </p:cNvSpPr>
          <p:nvPr>
            <p:ph type="sldNum" sz="quarter" idx="12"/>
          </p:nvPr>
        </p:nvSpPr>
        <p:spPr/>
        <p:txBody>
          <a:bodyPr/>
          <a:lstStyle>
            <a:lvl1pPr>
              <a:defRPr/>
            </a:lvl1pPr>
          </a:lstStyle>
          <a:p>
            <a:pPr>
              <a:defRPr/>
            </a:pPr>
            <a:fld id="{F6CCCA31-49B0-44F7-9023-A88C74DD4F0E}" type="slidenum">
              <a:rPr lang="en-US" altLang="zh-CN">
                <a:solidFill>
                  <a:srgbClr val="55554A"/>
                </a:solidFill>
              </a:rPr>
              <a:t>‹#›</a:t>
            </a:fld>
            <a:endParaRPr lang="en-US" altLang="zh-CN">
              <a:solidFill>
                <a:srgbClr val="55554A"/>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4767263"/>
            <a:ext cx="2133600" cy="273844"/>
          </a:xfrm>
          <a:prstGeom prst="rect">
            <a:avLst/>
          </a:prstGeom>
        </p:spPr>
        <p:txBody>
          <a:bodyPr/>
          <a:lstStyle>
            <a:lvl1pPr>
              <a:defRPr/>
            </a:lvl1pPr>
          </a:lstStyle>
          <a:p>
            <a:pPr>
              <a:defRPr/>
            </a:pPr>
            <a:fld id="{D6BE55F9-20D3-466A-BBB9-7B310D7DB210}" type="datetime3">
              <a:rPr lang="zh-CN" altLang="en-US">
                <a:solidFill>
                  <a:srgbClr val="55554A"/>
                </a:solidFill>
              </a:rPr>
              <a:t>2025年10月29日星期三</a:t>
            </a:fld>
            <a:endParaRPr lang="en-US" altLang="zh-CN">
              <a:solidFill>
                <a:srgbClr val="55554A"/>
              </a:solidFill>
              <a:ea typeface="SimSun" panose="02010600030101010101" pitchFamily="2" charset="-122"/>
            </a:endParaRPr>
          </a:p>
        </p:txBody>
      </p:sp>
      <p:sp>
        <p:nvSpPr>
          <p:cNvPr id="3" name="Footer Placeholder 2"/>
          <p:cNvSpPr>
            <a:spLocks noGrp="1"/>
          </p:cNvSpPr>
          <p:nvPr>
            <p:ph type="ftr" sz="quarter" idx="11"/>
          </p:nvPr>
        </p:nvSpPr>
        <p:spPr/>
        <p:txBody>
          <a:bodyPr/>
          <a:lstStyle>
            <a:lvl1pPr>
              <a:defRPr/>
            </a:lvl1pPr>
          </a:lstStyle>
          <a:p>
            <a:pPr>
              <a:defRPr/>
            </a:pPr>
            <a:endParaRPr lang="en-US" altLang="zh-CN">
              <a:solidFill>
                <a:srgbClr val="55554A"/>
              </a:solidFill>
            </a:endParaRPr>
          </a:p>
        </p:txBody>
      </p:sp>
      <p:sp>
        <p:nvSpPr>
          <p:cNvPr id="4" name="Slide Number Placeholder 3"/>
          <p:cNvSpPr>
            <a:spLocks noGrp="1"/>
          </p:cNvSpPr>
          <p:nvPr>
            <p:ph type="sldNum" sz="quarter" idx="12"/>
          </p:nvPr>
        </p:nvSpPr>
        <p:spPr/>
        <p:txBody>
          <a:bodyPr/>
          <a:lstStyle>
            <a:lvl1pPr>
              <a:defRPr/>
            </a:lvl1pPr>
          </a:lstStyle>
          <a:p>
            <a:pPr>
              <a:defRPr/>
            </a:pPr>
            <a:fld id="{C5F8D41C-FEAD-4965-943D-A84FF7E6F7A7}" type="slidenum">
              <a:rPr lang="en-US" altLang="zh-CN">
                <a:solidFill>
                  <a:srgbClr val="55554A"/>
                </a:solidFill>
              </a:rPr>
              <a:t>‹#›</a:t>
            </a:fld>
            <a:endParaRPr lang="en-US" altLang="zh-CN">
              <a:solidFill>
                <a:srgbClr val="55554A"/>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5" name="Rectangle 7"/>
          <p:cNvSpPr/>
          <p:nvPr/>
        </p:nvSpPr>
        <p:spPr>
          <a:xfrm>
            <a:off x="6172200" y="121444"/>
            <a:ext cx="2971800" cy="86439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sp>
        <p:nvSpPr>
          <p:cNvPr id="6" name="Rectangle 8"/>
          <p:cNvSpPr/>
          <p:nvPr/>
        </p:nvSpPr>
        <p:spPr>
          <a:xfrm>
            <a:off x="6145213" y="100013"/>
            <a:ext cx="76200" cy="91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sp>
        <p:nvSpPr>
          <p:cNvPr id="7" name="Rectangle 10"/>
          <p:cNvSpPr/>
          <p:nvPr/>
        </p:nvSpPr>
        <p:spPr>
          <a:xfrm>
            <a:off x="6145213" y="100013"/>
            <a:ext cx="76200" cy="91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sp>
        <p:nvSpPr>
          <p:cNvPr id="2" name="Title 1"/>
          <p:cNvSpPr>
            <a:spLocks noGrp="1"/>
          </p:cNvSpPr>
          <p:nvPr>
            <p:ph type="title"/>
          </p:nvPr>
        </p:nvSpPr>
        <p:spPr>
          <a:xfrm>
            <a:off x="457200" y="204787"/>
            <a:ext cx="5638800" cy="709613"/>
          </a:xfrm>
        </p:spPr>
        <p:txBody>
          <a:bodyPr>
            <a:noAutofit/>
          </a:bodyPr>
          <a:lstStyle>
            <a:lvl1pPr algn="l">
              <a:defRPr sz="4000" b="0"/>
            </a:lvl1pPr>
          </a:lstStyle>
          <a:p>
            <a:r>
              <a:rPr lang="zh-CN" altLang="en-US"/>
              <a:t>单击此处编辑母版标题样式</a:t>
            </a:r>
            <a:endParaRPr lang="en-US" dirty="0"/>
          </a:p>
        </p:txBody>
      </p:sp>
      <p:sp>
        <p:nvSpPr>
          <p:cNvPr id="3" name="Content Placeholder 2"/>
          <p:cNvSpPr>
            <a:spLocks noGrp="1"/>
          </p:cNvSpPr>
          <p:nvPr>
            <p:ph idx="1"/>
          </p:nvPr>
        </p:nvSpPr>
        <p:spPr>
          <a:xfrm>
            <a:off x="438912" y="1289304"/>
            <a:ext cx="8247888" cy="3401568"/>
          </a:xfrm>
        </p:spPr>
        <p:txBody>
          <a:bodyPr/>
          <a:lstStyle>
            <a:lvl1pPr>
              <a:buFont typeface="Wingdings" panose="05000000000000000000" pitchFamily="2" charset="2"/>
              <a:buChar char="Ø"/>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endParaRPr lang="en-US" dirty="0"/>
          </a:p>
        </p:txBody>
      </p:sp>
      <p:sp>
        <p:nvSpPr>
          <p:cNvPr id="4" name="Text Placeholder 3"/>
          <p:cNvSpPr>
            <a:spLocks noGrp="1"/>
          </p:cNvSpPr>
          <p:nvPr>
            <p:ph type="body" sz="half" idx="2"/>
          </p:nvPr>
        </p:nvSpPr>
        <p:spPr>
          <a:xfrm>
            <a:off x="6248400" y="205740"/>
            <a:ext cx="2743200" cy="708660"/>
          </a:xfrm>
        </p:spPr>
        <p:txBody>
          <a:bodyPr anchor="ctr">
            <a:normAutofit/>
          </a:bodyPr>
          <a:lstStyle>
            <a:lvl1pPr marL="0" indent="0">
              <a:buNone/>
              <a:defRPr sz="16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8" name="Date Placeholder 4"/>
          <p:cNvSpPr>
            <a:spLocks noGrp="1"/>
          </p:cNvSpPr>
          <p:nvPr>
            <p:ph type="dt" sz="half" idx="10"/>
          </p:nvPr>
        </p:nvSpPr>
        <p:spPr>
          <a:xfrm>
            <a:off x="457200" y="4767263"/>
            <a:ext cx="2133600" cy="273844"/>
          </a:xfrm>
          <a:prstGeom prst="rect">
            <a:avLst/>
          </a:prstGeom>
        </p:spPr>
        <p:txBody>
          <a:bodyPr/>
          <a:lstStyle>
            <a:lvl1pPr>
              <a:defRPr/>
            </a:lvl1pPr>
          </a:lstStyle>
          <a:p>
            <a:pPr>
              <a:defRPr/>
            </a:pPr>
            <a:fld id="{708C2A40-33CF-4A79-933F-B5FC3BC9902B}" type="datetime3">
              <a:rPr lang="zh-CN" altLang="en-US">
                <a:solidFill>
                  <a:srgbClr val="55554A"/>
                </a:solidFill>
              </a:rPr>
              <a:t>2025年10月29日星期三</a:t>
            </a:fld>
            <a:endParaRPr lang="en-US" altLang="zh-CN">
              <a:solidFill>
                <a:srgbClr val="55554A"/>
              </a:solidFill>
              <a:ea typeface="SimSun" panose="02010600030101010101" pitchFamily="2" charset="-122"/>
            </a:endParaRPr>
          </a:p>
        </p:txBody>
      </p:sp>
      <p:sp>
        <p:nvSpPr>
          <p:cNvPr id="9" name="Footer Placeholder 5"/>
          <p:cNvSpPr>
            <a:spLocks noGrp="1"/>
          </p:cNvSpPr>
          <p:nvPr>
            <p:ph type="ftr" sz="quarter" idx="11"/>
          </p:nvPr>
        </p:nvSpPr>
        <p:spPr/>
        <p:txBody>
          <a:bodyPr/>
          <a:lstStyle>
            <a:lvl1pPr>
              <a:defRPr/>
            </a:lvl1pPr>
          </a:lstStyle>
          <a:p>
            <a:pPr>
              <a:defRPr/>
            </a:pPr>
            <a:endParaRPr lang="en-US" altLang="zh-CN">
              <a:solidFill>
                <a:srgbClr val="55554A"/>
              </a:solidFill>
            </a:endParaRPr>
          </a:p>
        </p:txBody>
      </p:sp>
      <p:sp>
        <p:nvSpPr>
          <p:cNvPr id="10" name="Slide Number Placeholder 6"/>
          <p:cNvSpPr>
            <a:spLocks noGrp="1"/>
          </p:cNvSpPr>
          <p:nvPr>
            <p:ph type="sldNum" sz="quarter" idx="12"/>
          </p:nvPr>
        </p:nvSpPr>
        <p:spPr/>
        <p:txBody>
          <a:bodyPr/>
          <a:lstStyle>
            <a:lvl1pPr>
              <a:defRPr/>
            </a:lvl1pPr>
          </a:lstStyle>
          <a:p>
            <a:pPr>
              <a:defRPr/>
            </a:pPr>
            <a:fld id="{E4CAAFEF-CB30-4EEE-AA69-1F602477EFAF}" type="slidenum">
              <a:rPr lang="en-US" altLang="zh-CN">
                <a:solidFill>
                  <a:srgbClr val="55554A"/>
                </a:solidFill>
              </a:rPr>
              <a:t>‹#›</a:t>
            </a:fld>
            <a:endParaRPr lang="en-US" altLang="zh-CN">
              <a:solidFill>
                <a:srgbClr val="55554A"/>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5" name="Rectangle 7"/>
          <p:cNvSpPr/>
          <p:nvPr/>
        </p:nvSpPr>
        <p:spPr>
          <a:xfrm>
            <a:off x="6172200" y="121444"/>
            <a:ext cx="2971800" cy="86439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sp>
        <p:nvSpPr>
          <p:cNvPr id="6" name="Rectangle 8"/>
          <p:cNvSpPr/>
          <p:nvPr/>
        </p:nvSpPr>
        <p:spPr>
          <a:xfrm>
            <a:off x="6145213" y="100013"/>
            <a:ext cx="76200" cy="91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sp>
        <p:nvSpPr>
          <p:cNvPr id="7" name="Rectangle 10"/>
          <p:cNvSpPr/>
          <p:nvPr/>
        </p:nvSpPr>
        <p:spPr>
          <a:xfrm>
            <a:off x="6145213" y="100013"/>
            <a:ext cx="76200" cy="91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sp>
        <p:nvSpPr>
          <p:cNvPr id="3" name="Picture Placeholder 2"/>
          <p:cNvSpPr>
            <a:spLocks noGrp="1"/>
          </p:cNvSpPr>
          <p:nvPr>
            <p:ph type="pic" idx="1"/>
          </p:nvPr>
        </p:nvSpPr>
        <p:spPr>
          <a:xfrm>
            <a:off x="436880" y="1287780"/>
            <a:ext cx="8249920" cy="3398520"/>
          </a:xfrm>
          <a:solidFill>
            <a:schemeClr val="bg2">
              <a:lumMod val="60000"/>
              <a:lumOff val="40000"/>
            </a:schemeClr>
          </a:solidFill>
          <a:effectLst>
            <a:outerShdw blurRad="76200" dist="38100" dir="3600000" algn="ctr" rotWithShape="0">
              <a:srgbClr val="000000">
                <a:alpha val="50000"/>
              </a:srgbClr>
            </a:outerShdw>
          </a:effectLst>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CN" altLang="en-US" noProof="0"/>
              <a:t>单击图标添加图片</a:t>
            </a:r>
            <a:endParaRPr lang="en-US" noProof="0" dirty="0"/>
          </a:p>
        </p:txBody>
      </p:sp>
      <p:sp>
        <p:nvSpPr>
          <p:cNvPr id="2" name="Title 1"/>
          <p:cNvSpPr>
            <a:spLocks noGrp="1"/>
          </p:cNvSpPr>
          <p:nvPr>
            <p:ph type="title"/>
          </p:nvPr>
        </p:nvSpPr>
        <p:spPr>
          <a:xfrm>
            <a:off x="381000" y="171450"/>
            <a:ext cx="5638800" cy="754380"/>
          </a:xfrm>
        </p:spPr>
        <p:txBody>
          <a:bodyPr>
            <a:noAutofit/>
          </a:bodyPr>
          <a:lstStyle>
            <a:lvl1pPr algn="l">
              <a:defRPr sz="4000" b="0"/>
            </a:lvl1pPr>
          </a:lstStyle>
          <a:p>
            <a:r>
              <a:rPr lang="zh-CN" altLang="en-US"/>
              <a:t>单击此处编辑母版标题样式</a:t>
            </a:r>
            <a:endParaRPr lang="en-US" dirty="0"/>
          </a:p>
        </p:txBody>
      </p:sp>
      <p:sp>
        <p:nvSpPr>
          <p:cNvPr id="4" name="Text Placeholder 3"/>
          <p:cNvSpPr>
            <a:spLocks noGrp="1"/>
          </p:cNvSpPr>
          <p:nvPr>
            <p:ph type="body" sz="half" idx="2"/>
          </p:nvPr>
        </p:nvSpPr>
        <p:spPr>
          <a:xfrm>
            <a:off x="6248400" y="171450"/>
            <a:ext cx="2819400" cy="754380"/>
          </a:xfrm>
        </p:spPr>
        <p:txBody>
          <a:bodyPr anchor="ctr">
            <a:normAutofit/>
          </a:bodyPr>
          <a:lstStyle>
            <a:lvl1pPr marL="0" indent="0">
              <a:buNone/>
              <a:defRPr sz="16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8" name="Date Placeholder 4"/>
          <p:cNvSpPr>
            <a:spLocks noGrp="1"/>
          </p:cNvSpPr>
          <p:nvPr>
            <p:ph type="dt" sz="half" idx="10"/>
          </p:nvPr>
        </p:nvSpPr>
        <p:spPr>
          <a:xfrm>
            <a:off x="457200" y="4767263"/>
            <a:ext cx="2133600" cy="273844"/>
          </a:xfrm>
          <a:prstGeom prst="rect">
            <a:avLst/>
          </a:prstGeom>
        </p:spPr>
        <p:txBody>
          <a:bodyPr/>
          <a:lstStyle>
            <a:lvl1pPr>
              <a:defRPr/>
            </a:lvl1pPr>
          </a:lstStyle>
          <a:p>
            <a:pPr>
              <a:defRPr/>
            </a:pPr>
            <a:fld id="{380AA213-04D5-49A6-A31A-AFB86F89DD35}" type="datetime3">
              <a:rPr lang="zh-CN" altLang="en-US">
                <a:solidFill>
                  <a:srgbClr val="55554A"/>
                </a:solidFill>
              </a:rPr>
              <a:t>2025年10月29日星期三</a:t>
            </a:fld>
            <a:endParaRPr lang="en-US" altLang="zh-CN">
              <a:solidFill>
                <a:srgbClr val="55554A"/>
              </a:solidFill>
              <a:ea typeface="SimSun" panose="02010600030101010101" pitchFamily="2" charset="-122"/>
            </a:endParaRPr>
          </a:p>
        </p:txBody>
      </p:sp>
      <p:sp>
        <p:nvSpPr>
          <p:cNvPr id="9" name="Footer Placeholder 5"/>
          <p:cNvSpPr>
            <a:spLocks noGrp="1"/>
          </p:cNvSpPr>
          <p:nvPr>
            <p:ph type="ftr" sz="quarter" idx="11"/>
          </p:nvPr>
        </p:nvSpPr>
        <p:spPr/>
        <p:txBody>
          <a:bodyPr/>
          <a:lstStyle>
            <a:lvl1pPr>
              <a:defRPr/>
            </a:lvl1pPr>
          </a:lstStyle>
          <a:p>
            <a:pPr>
              <a:defRPr/>
            </a:pPr>
            <a:endParaRPr lang="en-US" altLang="zh-CN">
              <a:solidFill>
                <a:srgbClr val="55554A"/>
              </a:solidFill>
            </a:endParaRPr>
          </a:p>
        </p:txBody>
      </p:sp>
      <p:sp>
        <p:nvSpPr>
          <p:cNvPr id="10" name="Slide Number Placeholder 6"/>
          <p:cNvSpPr>
            <a:spLocks noGrp="1"/>
          </p:cNvSpPr>
          <p:nvPr>
            <p:ph type="sldNum" sz="quarter" idx="12"/>
          </p:nvPr>
        </p:nvSpPr>
        <p:spPr/>
        <p:txBody>
          <a:bodyPr/>
          <a:lstStyle>
            <a:lvl1pPr>
              <a:defRPr/>
            </a:lvl1pPr>
          </a:lstStyle>
          <a:p>
            <a:pPr>
              <a:defRPr/>
            </a:pPr>
            <a:fld id="{BE55078A-61A4-41A6-96D6-3B4F0DB86023}" type="slidenum">
              <a:rPr lang="en-US" altLang="zh-CN">
                <a:solidFill>
                  <a:srgbClr val="55554A"/>
                </a:solidFill>
              </a:rPr>
              <a:t>‹#›</a:t>
            </a:fld>
            <a:endParaRPr lang="en-US" altLang="zh-CN">
              <a:solidFill>
                <a:srgbClr val="55554A"/>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0" y="75010"/>
            <a:ext cx="9144000" cy="1090613"/>
          </a:xfrm>
          <a:prstGeom prst="rect">
            <a:avLst/>
          </a:prstGeom>
          <a:solidFill>
            <a:srgbClr val="FFFFFF"/>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sp>
        <p:nvSpPr>
          <p:cNvPr id="8" name="Rectangle 7"/>
          <p:cNvSpPr/>
          <p:nvPr/>
        </p:nvSpPr>
        <p:spPr>
          <a:xfrm>
            <a:off x="0" y="126207"/>
            <a:ext cx="9144000" cy="865585"/>
          </a:xfrm>
          <a:prstGeom prst="rect">
            <a:avLst/>
          </a:prstGeom>
          <a:solidFill>
            <a:schemeClr val="accent2"/>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sp>
        <p:nvSpPr>
          <p:cNvPr id="2" name="Title Placeholder 1"/>
          <p:cNvSpPr>
            <a:spLocks noGrp="1"/>
          </p:cNvSpPr>
          <p:nvPr>
            <p:ph type="title"/>
          </p:nvPr>
        </p:nvSpPr>
        <p:spPr>
          <a:xfrm>
            <a:off x="457200" y="136922"/>
            <a:ext cx="7329488" cy="833438"/>
          </a:xfrm>
          <a:prstGeom prst="rect">
            <a:avLst/>
          </a:prstGeom>
        </p:spPr>
        <p:txBody>
          <a:bodyPr vert="horz" wrap="square" lIns="91440" tIns="45720" rIns="91440" bIns="45720" numCol="1" anchor="ctr" anchorCtr="0" compatLnSpc="1">
            <a:normAutofit/>
          </a:bodyPr>
          <a:lstStyle/>
          <a:p>
            <a:pPr lvl="0"/>
            <a:r>
              <a:rPr lang="zh-CN" altLang="en-US"/>
              <a:t>单击此处编辑母版标题样式</a:t>
            </a:r>
            <a:endParaRPr lang="en-US" altLang="en-US"/>
          </a:p>
        </p:txBody>
      </p:sp>
      <p:sp>
        <p:nvSpPr>
          <p:cNvPr id="1029" name="Text Placeholder 2"/>
          <p:cNvSpPr>
            <a:spLocks noGrp="1"/>
          </p:cNvSpPr>
          <p:nvPr>
            <p:ph type="body" idx="1"/>
          </p:nvPr>
        </p:nvSpPr>
        <p:spPr bwMode="auto">
          <a:xfrm>
            <a:off x="457200" y="1200151"/>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Footer Placeholder 4"/>
          <p:cNvSpPr>
            <a:spLocks noGrp="1"/>
          </p:cNvSpPr>
          <p:nvPr>
            <p:ph type="ftr" sz="quarter" idx="3"/>
          </p:nvPr>
        </p:nvSpPr>
        <p:spPr>
          <a:xfrm>
            <a:off x="3124200" y="4767263"/>
            <a:ext cx="2895600" cy="273844"/>
          </a:xfrm>
          <a:prstGeom prst="rect">
            <a:avLst/>
          </a:prstGeom>
        </p:spPr>
        <p:txBody>
          <a:bodyPr vert="horz" wrap="square" lIns="91440" tIns="45720" rIns="91440" bIns="45720" numCol="1" anchor="ctr" anchorCtr="0" compatLnSpc="1"/>
          <a:lstStyle>
            <a:lvl1pPr algn="ctr" eaLnBrk="1" hangingPunct="1">
              <a:defRPr sz="1200">
                <a:solidFill>
                  <a:schemeClr val="tx2"/>
                </a:solidFill>
                <a:latin typeface="Franklin Gothic Book"/>
              </a:defRPr>
            </a:lvl1pPr>
          </a:lstStyle>
          <a:p>
            <a:pPr fontAlgn="base">
              <a:spcBef>
                <a:spcPct val="0"/>
              </a:spcBef>
              <a:spcAft>
                <a:spcPct val="0"/>
              </a:spcAft>
              <a:defRPr/>
            </a:pPr>
            <a:endParaRPr lang="en-US" altLang="zh-CN">
              <a:solidFill>
                <a:srgbClr val="55554A"/>
              </a:solidFill>
              <a:ea typeface="SimSun" panose="02010600030101010101" pitchFamily="2" charset="-122"/>
            </a:endParaRPr>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wrap="square" lIns="91440" tIns="45720" rIns="91440" bIns="45720" numCol="1" anchor="ctr" anchorCtr="0" compatLnSpc="1"/>
          <a:lstStyle>
            <a:lvl1pPr algn="r" eaLnBrk="1" hangingPunct="1">
              <a:defRPr sz="1200">
                <a:solidFill>
                  <a:schemeClr val="tx2"/>
                </a:solidFill>
                <a:latin typeface="Franklin Gothic Book" pitchFamily="34" charset="0"/>
              </a:defRPr>
            </a:lvl1pPr>
          </a:lstStyle>
          <a:p>
            <a:pPr fontAlgn="base">
              <a:spcBef>
                <a:spcPct val="0"/>
              </a:spcBef>
              <a:spcAft>
                <a:spcPct val="0"/>
              </a:spcAft>
              <a:defRPr/>
            </a:pPr>
            <a:fld id="{B007E9B1-5DFC-408D-AEC5-D380FDDEAA58}" type="slidenum">
              <a:rPr lang="en-US" altLang="zh-CN">
                <a:solidFill>
                  <a:srgbClr val="55554A"/>
                </a:solidFill>
                <a:ea typeface="SimSun" panose="02010600030101010101" pitchFamily="2" charset="-122"/>
              </a:rPr>
              <a:t>‹#›</a:t>
            </a:fld>
            <a:endParaRPr lang="en-US" altLang="zh-CN">
              <a:solidFill>
                <a:srgbClr val="55554A"/>
              </a:solidFill>
              <a:ea typeface="SimSun" panose="02010600030101010101" pitchFamily="2" charset="-122"/>
            </a:endParaRPr>
          </a:p>
        </p:txBody>
      </p:sp>
      <p:sp>
        <p:nvSpPr>
          <p:cNvPr id="9" name="Rectangle 8"/>
          <p:cNvSpPr/>
          <p:nvPr/>
        </p:nvSpPr>
        <p:spPr>
          <a:xfrm>
            <a:off x="0" y="1026319"/>
            <a:ext cx="9144000" cy="111919"/>
          </a:xfrm>
          <a:prstGeom prst="rect">
            <a:avLst/>
          </a:prstGeom>
          <a:solidFill>
            <a:schemeClr val="accent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ltLang="zh-CN">
              <a:solidFill>
                <a:srgbClr val="FFFFFF"/>
              </a:solidFill>
              <a:ea typeface="SimSun" panose="02010600030101010101" pitchFamily="2" charset="-122"/>
            </a:endParaRPr>
          </a:p>
        </p:txBody>
      </p:sp>
      <p:pic>
        <p:nvPicPr>
          <p:cNvPr id="1034" name="图片 9" descr="AGCF_Logo150透明背景.png"/>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7858126" y="214313"/>
            <a:ext cx="881063" cy="660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rtl="0" eaLnBrk="0" fontAlgn="base" hangingPunct="0">
        <a:spcBef>
          <a:spcPct val="0"/>
        </a:spcBef>
        <a:spcAft>
          <a:spcPct val="0"/>
        </a:spcAft>
        <a:defRPr sz="4400" kern="1200">
          <a:ln w="13970" cmpd="sng">
            <a:solidFill>
              <a:srgbClr val="FFFFFF"/>
            </a:solidFill>
            <a:prstDash val="solid"/>
          </a:ln>
          <a:solidFill>
            <a:srgbClr val="FFFFFF"/>
          </a:solidFill>
          <a:effectLst>
            <a:outerShdw blurRad="63500" dir="3600000" algn="tl" rotWithShape="0">
              <a:srgbClr val="000000">
                <a:alpha val="70000"/>
              </a:srgbClr>
            </a:outerShdw>
          </a:effectLst>
          <a:latin typeface="Arial" panose="020B0604020202020204" pitchFamily="34" charset="0"/>
          <a:ea typeface="+mn-ea"/>
          <a:cs typeface="+mj-cs"/>
        </a:defRPr>
      </a:lvl1pPr>
      <a:lvl2pPr algn="ctr" rtl="0" eaLnBrk="0" fontAlgn="base" hangingPunct="0">
        <a:spcBef>
          <a:spcPct val="0"/>
        </a:spcBef>
        <a:spcAft>
          <a:spcPct val="0"/>
        </a:spcAft>
        <a:defRPr sz="4400">
          <a:solidFill>
            <a:srgbClr val="FFFFFF"/>
          </a:solidFill>
          <a:latin typeface="Arial" panose="020B0604020202020204" pitchFamily="34" charset="0"/>
        </a:defRPr>
      </a:lvl2pPr>
      <a:lvl3pPr algn="ctr" rtl="0" eaLnBrk="0" fontAlgn="base" hangingPunct="0">
        <a:spcBef>
          <a:spcPct val="0"/>
        </a:spcBef>
        <a:spcAft>
          <a:spcPct val="0"/>
        </a:spcAft>
        <a:defRPr sz="4400">
          <a:solidFill>
            <a:srgbClr val="FFFFFF"/>
          </a:solidFill>
          <a:latin typeface="Arial" panose="020B0604020202020204" pitchFamily="34" charset="0"/>
        </a:defRPr>
      </a:lvl3pPr>
      <a:lvl4pPr algn="ctr" rtl="0" eaLnBrk="0" fontAlgn="base" hangingPunct="0">
        <a:spcBef>
          <a:spcPct val="0"/>
        </a:spcBef>
        <a:spcAft>
          <a:spcPct val="0"/>
        </a:spcAft>
        <a:defRPr sz="4400">
          <a:solidFill>
            <a:srgbClr val="FFFFFF"/>
          </a:solidFill>
          <a:latin typeface="Arial" panose="020B0604020202020204" pitchFamily="34" charset="0"/>
        </a:defRPr>
      </a:lvl4pPr>
      <a:lvl5pPr algn="ctr" rtl="0" eaLnBrk="0" fontAlgn="base" hangingPunct="0">
        <a:spcBef>
          <a:spcPct val="0"/>
        </a:spcBef>
        <a:spcAft>
          <a:spcPct val="0"/>
        </a:spcAft>
        <a:defRPr sz="4400">
          <a:solidFill>
            <a:srgbClr val="FFFFFF"/>
          </a:solidFill>
          <a:latin typeface="Arial" panose="020B0604020202020204" pitchFamily="34" charset="0"/>
        </a:defRPr>
      </a:lvl5pPr>
      <a:lvl6pPr marL="457200" algn="ctr" rtl="0" fontAlgn="base">
        <a:spcBef>
          <a:spcPct val="0"/>
        </a:spcBef>
        <a:spcAft>
          <a:spcPct val="0"/>
        </a:spcAft>
        <a:defRPr sz="4400">
          <a:solidFill>
            <a:srgbClr val="FFFFFF"/>
          </a:solidFill>
          <a:latin typeface="Arial" panose="020B0604020202020204" pitchFamily="34" charset="0"/>
        </a:defRPr>
      </a:lvl6pPr>
      <a:lvl7pPr marL="914400" algn="ctr" rtl="0" fontAlgn="base">
        <a:spcBef>
          <a:spcPct val="0"/>
        </a:spcBef>
        <a:spcAft>
          <a:spcPct val="0"/>
        </a:spcAft>
        <a:defRPr sz="4400">
          <a:solidFill>
            <a:srgbClr val="FFFFFF"/>
          </a:solidFill>
          <a:latin typeface="Arial" panose="020B0604020202020204" pitchFamily="34" charset="0"/>
        </a:defRPr>
      </a:lvl7pPr>
      <a:lvl8pPr marL="1371600" algn="ctr" rtl="0" fontAlgn="base">
        <a:spcBef>
          <a:spcPct val="0"/>
        </a:spcBef>
        <a:spcAft>
          <a:spcPct val="0"/>
        </a:spcAft>
        <a:defRPr sz="4400">
          <a:solidFill>
            <a:srgbClr val="FFFFFF"/>
          </a:solidFill>
          <a:latin typeface="Arial" panose="020B0604020202020204" pitchFamily="34" charset="0"/>
        </a:defRPr>
      </a:lvl8pPr>
      <a:lvl9pPr marL="1828800" algn="ctr" rtl="0" fontAlgn="base">
        <a:spcBef>
          <a:spcPct val="0"/>
        </a:spcBef>
        <a:spcAft>
          <a:spcPct val="0"/>
        </a:spcAft>
        <a:defRPr sz="4400">
          <a:solidFill>
            <a:srgbClr val="FFFFFF"/>
          </a:solidFill>
          <a:latin typeface="Arial" panose="020B0604020202020204" pitchFamily="34" charset="0"/>
        </a:defRPr>
      </a:lvl9pPr>
    </p:titleStyle>
    <p:bodyStyle>
      <a:lvl1pPr marL="342900" indent="-342900" algn="l" rtl="0" eaLnBrk="0" fontAlgn="base" hangingPunct="0">
        <a:spcBef>
          <a:spcPct val="20000"/>
        </a:spcBef>
        <a:spcAft>
          <a:spcPct val="0"/>
        </a:spcAft>
        <a:buClr>
          <a:schemeClr val="accent1"/>
        </a:buClr>
        <a:buSzPct val="75000"/>
        <a:buFont typeface="Wingdings" panose="05000000000000000000" pitchFamily="2" charset="2"/>
        <a:buChar char=""/>
        <a:defRPr sz="24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2"/>
        </a:buClr>
        <a:buSzPct val="85000"/>
        <a:buFont typeface="Courier New" panose="02070309020205020404" pitchFamily="49" charset="0"/>
        <a:buChar char="o"/>
        <a:defRPr sz="2000" kern="1200">
          <a:solidFill>
            <a:schemeClr val="tx2"/>
          </a:solidFill>
          <a:latin typeface="+mn-lt"/>
          <a:ea typeface="+mn-ea"/>
          <a:cs typeface="+mn-cs"/>
        </a:defRPr>
      </a:lvl2pPr>
      <a:lvl3pPr marL="1143000" indent="-228600" algn="l" rtl="0" eaLnBrk="0" fontAlgn="base" hangingPunct="0">
        <a:spcBef>
          <a:spcPct val="20000"/>
        </a:spcBef>
        <a:spcAft>
          <a:spcPct val="0"/>
        </a:spcAft>
        <a:buClr>
          <a:srgbClr val="948774"/>
        </a:buClr>
        <a:buFont typeface="Arial" panose="020B0604020202020204" pitchFamily="34" charset="0"/>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rgbClr val="7EB8E7"/>
        </a:buClr>
        <a:buFont typeface="Arial" panose="020B0604020202020204" pitchFamily="34" charset="0"/>
        <a:buChar char="•"/>
        <a:defRPr sz="1600" kern="1200">
          <a:solidFill>
            <a:schemeClr val="tx2"/>
          </a:solidFill>
          <a:latin typeface="+mn-lt"/>
          <a:ea typeface="+mn-ea"/>
          <a:cs typeface="+mn-cs"/>
        </a:defRPr>
      </a:lvl4pPr>
      <a:lvl5pPr marL="2057400" indent="-228600" algn="l" rtl="0" eaLnBrk="0" fontAlgn="base" hangingPunct="0">
        <a:spcBef>
          <a:spcPct val="20000"/>
        </a:spcBef>
        <a:spcAft>
          <a:spcPct val="0"/>
        </a:spcAft>
        <a:buClr>
          <a:srgbClr val="E3B651"/>
        </a:buClr>
        <a:buFont typeface="Arial" panose="020B0604020202020204" pitchFamily="34" charset="0"/>
        <a:buChar char="•"/>
        <a:defRPr sz="1400" kern="1200">
          <a:solidFill>
            <a:schemeClr val="tx2"/>
          </a:solidFill>
          <a:latin typeface="+mn-lt"/>
          <a:ea typeface="+mn-ea"/>
          <a:cs typeface="+mn-cs"/>
        </a:defRPr>
      </a:lvl5pPr>
      <a:lvl6pPr marL="2514600" indent="-228600" algn="l" defTabSz="914400" rtl="0" eaLnBrk="1" latinLnBrk="0" hangingPunct="1">
        <a:spcBef>
          <a:spcPct val="20000"/>
        </a:spcBef>
        <a:buClr>
          <a:schemeClr val="accent6"/>
        </a:buClr>
        <a:buFont typeface="Arial" panose="020B0604020202020204" pitchFamily="34" charset="0"/>
        <a:buChar char="•"/>
        <a:defRPr sz="1400" kern="1200">
          <a:solidFill>
            <a:schemeClr val="tx2"/>
          </a:solidFill>
          <a:latin typeface="+mn-lt"/>
          <a:ea typeface="+mn-ea"/>
          <a:cs typeface="+mn-cs"/>
        </a:defRPr>
      </a:lvl6pPr>
      <a:lvl7pPr marL="2971800" indent="-228600" algn="l" defTabSz="914400" rtl="0" eaLnBrk="1" latinLnBrk="0" hangingPunct="1">
        <a:spcBef>
          <a:spcPct val="20000"/>
        </a:spcBef>
        <a:buClr>
          <a:schemeClr val="accent1"/>
        </a:buClr>
        <a:buFont typeface="Arial" panose="020B0604020202020204" pitchFamily="34" charset="0"/>
        <a:buChar char="•"/>
        <a:defRPr sz="1400" kern="1200">
          <a:solidFill>
            <a:schemeClr val="tx2"/>
          </a:solidFill>
          <a:latin typeface="+mn-lt"/>
          <a:ea typeface="+mn-ea"/>
          <a:cs typeface="+mn-cs"/>
        </a:defRPr>
      </a:lvl7pPr>
      <a:lvl8pPr marL="3429000" indent="-228600" algn="l" defTabSz="914400" rtl="0" eaLnBrk="1" latinLnBrk="0" hangingPunct="1">
        <a:spcBef>
          <a:spcPct val="20000"/>
        </a:spcBef>
        <a:buClr>
          <a:schemeClr val="accent4"/>
        </a:buClr>
        <a:buFont typeface="Arial" panose="020B0604020202020204" pitchFamily="34" charset="0"/>
        <a:buChar char="•"/>
        <a:defRPr sz="1400" kern="1200">
          <a:solidFill>
            <a:schemeClr val="tx2"/>
          </a:solidFill>
          <a:latin typeface="+mn-lt"/>
          <a:ea typeface="+mn-ea"/>
          <a:cs typeface="+mn-cs"/>
        </a:defRPr>
      </a:lvl8pPr>
      <a:lvl9pPr marL="3886200" indent="-228600" algn="l" defTabSz="914400" rtl="0" eaLnBrk="1" latinLnBrk="0" hangingPunct="1">
        <a:spcBef>
          <a:spcPct val="20000"/>
        </a:spcBef>
        <a:buClr>
          <a:schemeClr val="accent5"/>
        </a:buClr>
        <a:buFont typeface="Arial" panose="020B0604020202020204"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9525" y="1200150"/>
            <a:ext cx="9144000" cy="3943350"/>
          </a:xfrm>
        </p:spPr>
        <p:txBody>
          <a:bodyPr/>
          <a:lstStyle/>
          <a:p>
            <a:pPr marL="0" indent="0" algn="ctr">
              <a:spcBef>
                <a:spcPts val="600"/>
              </a:spcBef>
              <a:spcAft>
                <a:spcPts val="600"/>
              </a:spcAft>
              <a:buNone/>
            </a:pPr>
            <a:endParaRPr lang="en-US" altLang="zh-CN" b="1" dirty="0">
              <a:solidFill>
                <a:srgbClr val="FF0000"/>
              </a:solidFill>
              <a:ea typeface="KaiTi"/>
              <a:cs typeface="Times New Roman"/>
            </a:endParaRPr>
          </a:p>
          <a:p>
            <a:pPr marL="0" marR="0" indent="0" algn="ctr">
              <a:spcBef>
                <a:spcPts val="600"/>
              </a:spcBef>
              <a:spcAft>
                <a:spcPts val="600"/>
              </a:spcAft>
              <a:buNone/>
            </a:pPr>
            <a:r>
              <a:rPr lang="zh-CN" altLang="en-US" sz="6000" b="1" dirty="0">
                <a:solidFill>
                  <a:srgbClr val="FF0000"/>
                </a:solidFill>
                <a:ea typeface="KaiTi"/>
                <a:cs typeface="Times New Roman"/>
              </a:rPr>
              <a:t>真假福音（上）</a:t>
            </a:r>
            <a:endParaRPr lang="en-US" altLang="zh-CN" sz="3600" b="1" kern="100" dirty="0">
              <a:solidFill>
                <a:srgbClr val="FF0000"/>
              </a:solidFill>
              <a:latin typeface="KaiTi" panose="02010609060101010101" charset="-122"/>
              <a:ea typeface="KaiTi" panose="02010609060101010101" charset="-122"/>
              <a:cs typeface="DengXian" panose="02010600030101010101" charset="-122"/>
              <a:sym typeface="+mn-ea"/>
            </a:endParaRPr>
          </a:p>
          <a:p>
            <a:pPr marL="0" marR="0" indent="0" algn="ctr">
              <a:spcBef>
                <a:spcPts val="600"/>
              </a:spcBef>
              <a:spcAft>
                <a:spcPts val="600"/>
              </a:spcAft>
              <a:buNone/>
            </a:pPr>
            <a:endParaRPr lang="en-US" altLang="zh-CN" sz="3600" b="1" kern="100" dirty="0">
              <a:solidFill>
                <a:srgbClr val="0070C0"/>
              </a:solidFill>
              <a:latin typeface="KaiTi" panose="02010609060101010101" charset="-122"/>
              <a:ea typeface="KaiTi" panose="02010609060101010101" charset="-122"/>
              <a:cs typeface="DengXian" panose="02010600030101010101" charset="-122"/>
              <a:sym typeface="+mn-ea"/>
            </a:endParaRPr>
          </a:p>
          <a:p>
            <a:pPr marL="0" marR="0" indent="0" algn="ctr">
              <a:spcBef>
                <a:spcPts val="600"/>
              </a:spcBef>
              <a:spcAft>
                <a:spcPts val="600"/>
              </a:spcAft>
              <a:buNone/>
            </a:pPr>
            <a:r>
              <a:rPr lang="zh-CN" altLang="en-US" sz="3600" b="1" kern="100" dirty="0">
                <a:solidFill>
                  <a:srgbClr val="0070C0"/>
                </a:solidFill>
                <a:latin typeface="KaiTi" panose="02010609060101010101" charset="-122"/>
                <a:ea typeface="KaiTi" panose="02010609060101010101" charset="-122"/>
                <a:cs typeface="DengXian" panose="02010600030101010101" charset="-122"/>
                <a:sym typeface="+mn-ea"/>
              </a:rPr>
              <a:t>周小安牧师</a:t>
            </a:r>
            <a:endParaRPr lang="en-CA" sz="3600" b="1" kern="100" dirty="0">
              <a:solidFill>
                <a:srgbClr val="0070C0"/>
              </a:solidFill>
              <a:latin typeface="KaiTi" panose="02010609060101010101" charset="-122"/>
              <a:ea typeface="KaiTi" panose="02010609060101010101" charset="-122"/>
              <a:cs typeface="Times New Roman" panose="02020603050405020304"/>
            </a:endParaRPr>
          </a:p>
          <a:p>
            <a:pPr marL="0" indent="0" algn="ctr">
              <a:spcBef>
                <a:spcPts val="600"/>
              </a:spcBef>
              <a:spcAft>
                <a:spcPts val="0"/>
              </a:spcAft>
              <a:buNone/>
            </a:pPr>
            <a:r>
              <a:rPr lang="en-US" sz="3600" b="1" kern="100" dirty="0">
                <a:solidFill>
                  <a:srgbClr val="0070C0"/>
                </a:solidFill>
                <a:latin typeface="KaiTi" panose="02010609060101010101" charset="-122"/>
                <a:ea typeface="KaiTi" panose="02010609060101010101" charset="-122"/>
                <a:cs typeface="DengXian" panose="02010600030101010101" charset="-122"/>
                <a:sym typeface="+mn-ea"/>
              </a:rPr>
              <a:t>2025</a:t>
            </a:r>
            <a:r>
              <a:rPr lang="zh-CN" altLang="en-US" sz="3600" b="1" kern="100" dirty="0">
                <a:solidFill>
                  <a:srgbClr val="0070C0"/>
                </a:solidFill>
                <a:latin typeface="KaiTi" panose="02010609060101010101" charset="-122"/>
                <a:ea typeface="KaiTi" panose="02010609060101010101" charset="-122"/>
                <a:cs typeface="DengXian" panose="02010600030101010101" charset="-122"/>
                <a:sym typeface="+mn-ea"/>
              </a:rPr>
              <a:t>年</a:t>
            </a:r>
            <a:r>
              <a:rPr lang="en-US" altLang="zh-CN" sz="3600" b="1" kern="100" dirty="0">
                <a:solidFill>
                  <a:srgbClr val="0070C0"/>
                </a:solidFill>
                <a:latin typeface="KaiTi" panose="02010609060101010101" charset="-122"/>
                <a:ea typeface="KaiTi" panose="02010609060101010101" charset="-122"/>
                <a:cs typeface="DengXian" panose="02010600030101010101" charset="-122"/>
                <a:sym typeface="+mn-ea"/>
              </a:rPr>
              <a:t>11</a:t>
            </a:r>
            <a:r>
              <a:rPr lang="zh-CN" altLang="en-US" sz="3600" b="1" kern="100" dirty="0">
                <a:solidFill>
                  <a:srgbClr val="0070C0"/>
                </a:solidFill>
                <a:latin typeface="KaiTi" panose="02010609060101010101" charset="-122"/>
                <a:ea typeface="KaiTi" panose="02010609060101010101" charset="-122"/>
                <a:cs typeface="DengXian" panose="02010600030101010101" charset="-122"/>
                <a:sym typeface="+mn-ea"/>
              </a:rPr>
              <a:t>月</a:t>
            </a:r>
            <a:r>
              <a:rPr lang="en-US" altLang="zh-CN" sz="3600" b="1" kern="100" dirty="0">
                <a:solidFill>
                  <a:srgbClr val="0070C0"/>
                </a:solidFill>
                <a:latin typeface="KaiTi" panose="02010609060101010101" charset="-122"/>
                <a:ea typeface="KaiTi" panose="02010609060101010101" charset="-122"/>
                <a:cs typeface="DengXian" panose="02010600030101010101" charset="-122"/>
                <a:sym typeface="+mn-ea"/>
              </a:rPr>
              <a:t>1</a:t>
            </a:r>
            <a:r>
              <a:rPr lang="zh-CN" altLang="en-US" sz="3600" b="1" kern="100" dirty="0">
                <a:solidFill>
                  <a:srgbClr val="0070C0"/>
                </a:solidFill>
                <a:latin typeface="KaiTi" panose="02010609060101010101" charset="-122"/>
                <a:ea typeface="KaiTi" panose="02010609060101010101" charset="-122"/>
                <a:cs typeface="DengXian" panose="02010600030101010101" charset="-122"/>
                <a:sym typeface="+mn-ea"/>
              </a:rPr>
              <a:t>日</a:t>
            </a:r>
            <a:endParaRPr lang="en-US" altLang="zh-CN" sz="3600" b="1" dirty="0">
              <a:solidFill>
                <a:srgbClr val="0070C0"/>
              </a:solidFill>
              <a:latin typeface="KaiTi" panose="02010609060101010101" charset="-122"/>
              <a:ea typeface="KaiTi" panose="02010609060101010101" charset="-122"/>
            </a:endParaRPr>
          </a:p>
          <a:p>
            <a:endParaRPr lang="zh-CN" altLang="en-US" sz="3600" dirty="0"/>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1</a:t>
            </a:fld>
            <a:endParaRPr lang="en-US" altLang="zh-CN" dirty="0">
              <a:solidFill>
                <a:srgbClr val="55554A"/>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0253D-28B3-EACA-4A71-C1F3AEDDDD47}"/>
              </a:ext>
            </a:extLst>
          </p:cNvPr>
          <p:cNvSpPr>
            <a:spLocks noGrp="1"/>
          </p:cNvSpPr>
          <p:nvPr>
            <p:ph type="title"/>
          </p:nvPr>
        </p:nvSpPr>
        <p:spPr/>
        <p:txBody>
          <a:bodyPr>
            <a:normAutofit fontScale="90000"/>
          </a:bodyPr>
          <a:lstStyle/>
          <a:p>
            <a:r>
              <a:rPr lang="zh-CN" altLang="en-US" b="1" dirty="0">
                <a:solidFill>
                  <a:srgbClr val="FF0000"/>
                </a:solidFill>
                <a:effectLst/>
                <a:latin typeface="+mn-ea"/>
                <a:cs typeface="Times New Roman"/>
              </a:rPr>
              <a:t>一、为什么要分辨真假福音？</a:t>
            </a:r>
            <a:endParaRPr lang="en-US" dirty="0"/>
          </a:p>
        </p:txBody>
      </p:sp>
      <p:sp>
        <p:nvSpPr>
          <p:cNvPr id="3" name="Content Placeholder 2">
            <a:extLst>
              <a:ext uri="{FF2B5EF4-FFF2-40B4-BE49-F238E27FC236}">
                <a16:creationId xmlns:a16="http://schemas.microsoft.com/office/drawing/2014/main" id="{CF7E1F94-5DDA-BBD1-8951-9360BAEEAC88}"/>
              </a:ext>
            </a:extLst>
          </p:cNvPr>
          <p:cNvSpPr>
            <a:spLocks noGrp="1"/>
          </p:cNvSpPr>
          <p:nvPr>
            <p:ph idx="1"/>
          </p:nvPr>
        </p:nvSpPr>
        <p:spPr>
          <a:xfrm>
            <a:off x="0" y="1123950"/>
            <a:ext cx="9144000" cy="4019549"/>
          </a:xfrm>
        </p:spPr>
        <p:txBody>
          <a:bodyPr/>
          <a:lstStyle/>
          <a:p>
            <a:pPr marL="0" indent="0">
              <a:buNone/>
            </a:pPr>
            <a:r>
              <a:rPr lang="en-US" altLang="zh-CN" b="1" dirty="0">
                <a:solidFill>
                  <a:schemeClr val="tx1"/>
                </a:solidFill>
                <a:latin typeface="DengXian" panose="02010600030101010101" pitchFamily="2" charset="-122"/>
                <a:ea typeface="DengXian" panose="02010600030101010101" pitchFamily="2" charset="-122"/>
              </a:rPr>
              <a:t>	</a:t>
            </a:r>
            <a:r>
              <a:rPr lang="zh-CN" altLang="en-US" sz="3200" b="1" dirty="0">
                <a:solidFill>
                  <a:schemeClr val="tx1"/>
                </a:solidFill>
                <a:latin typeface="DengXian" panose="02010600030101010101" pitchFamily="2" charset="-122"/>
                <a:ea typeface="DengXian" panose="02010600030101010101" pitchFamily="2" charset="-122"/>
              </a:rPr>
              <a:t>甚至进一步推论：今日的灵恩运动，都是假福音。</a:t>
            </a:r>
            <a:endParaRPr lang="en-US" altLang="zh-CN" sz="3200" b="1" dirty="0">
              <a:solidFill>
                <a:schemeClr val="tx1"/>
              </a:solidFill>
              <a:latin typeface="DengXian" panose="02010600030101010101" pitchFamily="2" charset="-122"/>
              <a:ea typeface="DengXian" panose="02010600030101010101" pitchFamily="2" charset="-122"/>
            </a:endParaRPr>
          </a:p>
          <a:p>
            <a:pPr marL="0" indent="0">
              <a:buNone/>
            </a:pPr>
            <a:r>
              <a:rPr lang="en-US" altLang="zh-CN" sz="3200" b="1" dirty="0">
                <a:solidFill>
                  <a:schemeClr val="tx1"/>
                </a:solidFill>
                <a:latin typeface="DengXian" panose="02010600030101010101" pitchFamily="2" charset="-122"/>
                <a:ea typeface="DengXian" panose="02010600030101010101" pitchFamily="2" charset="-122"/>
              </a:rPr>
              <a:t>	</a:t>
            </a:r>
            <a:r>
              <a:rPr lang="zh-CN" altLang="en-US" sz="3200" b="1" dirty="0">
                <a:solidFill>
                  <a:schemeClr val="tx1"/>
                </a:solidFill>
                <a:latin typeface="DengXian" panose="02010600030101010101" pitchFamily="2" charset="-122"/>
                <a:ea typeface="DengXian" panose="02010600030101010101" pitchFamily="2" charset="-122"/>
              </a:rPr>
              <a:t>这种说法，既违背圣经，又与圣灵运行的实际不符；是完全错误的。</a:t>
            </a:r>
            <a:endParaRPr lang="en-US" altLang="zh-CN" sz="3200" b="1" kern="100" dirty="0">
              <a:solidFill>
                <a:schemeClr val="tx1"/>
              </a:solidFill>
              <a:latin typeface="Calibri"/>
              <a:ea typeface="DengXian"/>
              <a:cs typeface="Times New Roman"/>
            </a:endParaRPr>
          </a:p>
          <a:p>
            <a:pPr marL="0" indent="0">
              <a:buNone/>
            </a:pPr>
            <a:r>
              <a:rPr lang="en-US" altLang="zh-CN" sz="3200" b="1" kern="100" dirty="0">
                <a:solidFill>
                  <a:schemeClr val="tx1"/>
                </a:solidFill>
                <a:latin typeface="Calibri"/>
                <a:ea typeface="DengXian"/>
                <a:cs typeface="Times New Roman"/>
              </a:rPr>
              <a:t>	</a:t>
            </a:r>
            <a:r>
              <a:rPr lang="zh-CN" altLang="en-US" sz="3200" b="1" kern="100" dirty="0">
                <a:solidFill>
                  <a:srgbClr val="2E24FC"/>
                </a:solidFill>
                <a:latin typeface="Calibri"/>
                <a:ea typeface="DengXian"/>
                <a:cs typeface="Times New Roman"/>
              </a:rPr>
              <a:t>那么，我们分辨真假福音的标准是什么呢？</a:t>
            </a:r>
            <a:r>
              <a:rPr lang="en-US" altLang="zh-CN" sz="3200" b="1" kern="100" dirty="0">
                <a:solidFill>
                  <a:srgbClr val="2E24FC"/>
                </a:solidFill>
                <a:latin typeface="Calibri"/>
                <a:ea typeface="DengXian"/>
                <a:cs typeface="Times New Roman"/>
              </a:rPr>
              <a:t>	</a:t>
            </a:r>
            <a:r>
              <a:rPr lang="zh-CN" altLang="en-US" sz="3200" b="1" kern="100" dirty="0">
                <a:solidFill>
                  <a:srgbClr val="FF0000"/>
                </a:solidFill>
                <a:latin typeface="Calibri"/>
                <a:ea typeface="DengXian"/>
                <a:cs typeface="Times New Roman"/>
              </a:rPr>
              <a:t>答案是：它就在圣经里。</a:t>
            </a:r>
            <a:endParaRPr lang="en-CA" sz="3200" b="1" kern="100" dirty="0">
              <a:solidFill>
                <a:srgbClr val="FF0000"/>
              </a:solidFill>
              <a:latin typeface="Calibri"/>
              <a:ea typeface="DengXian"/>
              <a:cs typeface="Times New Roman"/>
            </a:endParaRPr>
          </a:p>
          <a:p>
            <a:pPr marL="0" indent="0">
              <a:buNone/>
            </a:pPr>
            <a:endParaRPr lang="en-US" dirty="0"/>
          </a:p>
        </p:txBody>
      </p:sp>
      <p:sp>
        <p:nvSpPr>
          <p:cNvPr id="4" name="Slide Number Placeholder 3">
            <a:extLst>
              <a:ext uri="{FF2B5EF4-FFF2-40B4-BE49-F238E27FC236}">
                <a16:creationId xmlns:a16="http://schemas.microsoft.com/office/drawing/2014/main" id="{230E1638-3EF0-EF5E-1FC4-1977D9D68707}"/>
              </a:ext>
            </a:extLst>
          </p:cNvPr>
          <p:cNvSpPr>
            <a:spLocks noGrp="1"/>
          </p:cNvSpPr>
          <p:nvPr>
            <p:ph type="sldNum" sz="quarter" idx="12"/>
          </p:nvPr>
        </p:nvSpPr>
        <p:spPr/>
        <p:txBody>
          <a:bodyPr/>
          <a:lstStyle/>
          <a:p>
            <a:pPr>
              <a:defRPr/>
            </a:pPr>
            <a:fld id="{8A8D9E91-53C4-4B6F-B0E4-0BD86C09558B}" type="slidenum">
              <a:rPr lang="en-US" altLang="zh-CN" smtClean="0">
                <a:solidFill>
                  <a:srgbClr val="55554A"/>
                </a:solidFill>
              </a:rPr>
              <a:t>10</a:t>
            </a:fld>
            <a:endParaRPr lang="en-US" altLang="zh-CN">
              <a:solidFill>
                <a:srgbClr val="55554A"/>
              </a:solidFill>
            </a:endParaRPr>
          </a:p>
        </p:txBody>
      </p:sp>
    </p:spTree>
    <p:extLst>
      <p:ext uri="{BB962C8B-B14F-4D97-AF65-F5344CB8AC3E}">
        <p14:creationId xmlns:p14="http://schemas.microsoft.com/office/powerpoint/2010/main" val="22244028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8001000" cy="837010"/>
          </a:xfrm>
        </p:spPr>
        <p:txBody>
          <a:bodyPr>
            <a:noAutofit/>
          </a:bodyPr>
          <a:lstStyle/>
          <a:p>
            <a:pPr algn="l">
              <a:tabLst>
                <a:tab pos="4457700" algn="l"/>
              </a:tabLst>
            </a:pPr>
            <a:r>
              <a:rPr lang="zh-CN" altLang="en-US" sz="3600" b="1" dirty="0">
                <a:solidFill>
                  <a:srgbClr val="FF0000"/>
                </a:solidFill>
                <a:effectLst/>
                <a:latin typeface="+mn-ea"/>
                <a:cs typeface="Times New Roman"/>
              </a:rPr>
              <a:t>二、真假福音的定义与整全救恩的公式</a:t>
            </a:r>
            <a:endParaRPr lang="zh-CN" altLang="en-US" sz="4000"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914400">
              <a:lnSpc>
                <a:spcPct val="115000"/>
              </a:lnSpc>
              <a:spcBef>
                <a:spcPts val="600"/>
              </a:spcBef>
              <a:spcAft>
                <a:spcPts val="600"/>
              </a:spcAft>
              <a:buNone/>
            </a:pPr>
            <a:r>
              <a:rPr lang="zh-CN" altLang="en-US" sz="3600" b="1" kern="100" dirty="0">
                <a:solidFill>
                  <a:schemeClr val="tx1"/>
                </a:solidFill>
                <a:latin typeface="Calibri"/>
                <a:ea typeface="DengXian"/>
                <a:cs typeface="Times New Roman"/>
              </a:rPr>
              <a:t>太七</a:t>
            </a:r>
            <a:r>
              <a:rPr lang="en-US" sz="3600" b="1" kern="100" dirty="0">
                <a:solidFill>
                  <a:schemeClr val="tx1"/>
                </a:solidFill>
                <a:latin typeface="Calibri"/>
                <a:ea typeface="DengXian"/>
                <a:cs typeface="Times New Roman"/>
              </a:rPr>
              <a:t>13-14</a:t>
            </a:r>
            <a:r>
              <a:rPr lang="zh-CN" altLang="en-US" sz="3600" b="1" kern="100" dirty="0">
                <a:solidFill>
                  <a:schemeClr val="tx1"/>
                </a:solidFill>
                <a:latin typeface="Calibri"/>
                <a:ea typeface="DengXian"/>
                <a:cs typeface="Times New Roman"/>
              </a:rPr>
              <a:t>：</a:t>
            </a:r>
            <a:r>
              <a:rPr lang="zh-CN" altLang="en-US" sz="3600" b="1" kern="100" dirty="0">
                <a:solidFill>
                  <a:srgbClr val="FF0000"/>
                </a:solidFill>
                <a:latin typeface="Calibri"/>
                <a:ea typeface="KaiTi"/>
                <a:cs typeface="Times New Roman"/>
              </a:rPr>
              <a:t>“你们要进窄门；因为引到灭亡，那门是宽的，路是大的，进去的人也多；引到永生，那门是窄的，路是小的，找着的人也少。”</a:t>
            </a:r>
            <a:endParaRPr lang="en-CA" sz="3600" kern="100" dirty="0">
              <a:solidFill>
                <a:srgbClr val="FF0000"/>
              </a:solidFill>
              <a:latin typeface="Calibri"/>
              <a:ea typeface="DengXian"/>
              <a:cs typeface="Times New Roman"/>
            </a:endParaRPr>
          </a:p>
          <a:p>
            <a:pPr marL="0" marR="0" indent="914400">
              <a:lnSpc>
                <a:spcPct val="115000"/>
              </a:lnSpc>
              <a:spcBef>
                <a:spcPts val="600"/>
              </a:spcBef>
              <a:spcAft>
                <a:spcPts val="600"/>
              </a:spcAft>
              <a:buNone/>
            </a:pPr>
            <a:r>
              <a:rPr lang="zh-CN" altLang="en-US" sz="3600" b="1" kern="100" dirty="0">
                <a:solidFill>
                  <a:schemeClr val="tx1"/>
                </a:solidFill>
                <a:latin typeface="Calibri"/>
                <a:ea typeface="DengXian"/>
                <a:cs typeface="Times New Roman"/>
              </a:rPr>
              <a:t>在这短短两节经文里主耶稣告诉我们三个要点：</a:t>
            </a:r>
            <a:endParaRPr lang="en-CA" sz="3600" b="1" kern="100" dirty="0">
              <a:solidFill>
                <a:schemeClr val="tx1"/>
              </a:solidFill>
              <a:latin typeface="Calibri"/>
              <a:ea typeface="DengXian"/>
              <a:cs typeface="Times New Roman"/>
            </a:endParaRPr>
          </a:p>
          <a:p>
            <a:pPr marL="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11</a:t>
            </a:fld>
            <a:endParaRPr lang="en-US" altLang="zh-CN" dirty="0">
              <a:solidFill>
                <a:srgbClr val="55554A"/>
              </a:solidFill>
            </a:endParaRPr>
          </a:p>
        </p:txBody>
      </p:sp>
    </p:spTree>
    <p:extLst>
      <p:ext uri="{BB962C8B-B14F-4D97-AF65-F5344CB8AC3E}">
        <p14:creationId xmlns:p14="http://schemas.microsoft.com/office/powerpoint/2010/main" val="37964599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8001000" cy="837010"/>
          </a:xfrm>
        </p:spPr>
        <p:txBody>
          <a:bodyPr>
            <a:noAutofit/>
          </a:bodyPr>
          <a:lstStyle/>
          <a:p>
            <a:pPr algn="l">
              <a:tabLst>
                <a:tab pos="4457700" algn="l"/>
              </a:tabLst>
            </a:pPr>
            <a:r>
              <a:rPr lang="zh-CN" altLang="en-US" sz="3600" b="1" dirty="0">
                <a:solidFill>
                  <a:srgbClr val="FF0000"/>
                </a:solidFill>
                <a:effectLst/>
                <a:latin typeface="+mn-ea"/>
                <a:cs typeface="Times New Roman"/>
              </a:rPr>
              <a:t>二、真假福音的定义与整全救恩的公式</a:t>
            </a:r>
            <a:endParaRPr lang="zh-CN" altLang="en-US" sz="4000" dirty="0">
              <a:solidFill>
                <a:srgbClr val="FF0000"/>
              </a:solidFill>
              <a:latin typeface="+mn-ea"/>
            </a:endParaRPr>
          </a:p>
        </p:txBody>
      </p:sp>
      <p:sp>
        <p:nvSpPr>
          <p:cNvPr id="3" name="内容占位符 2"/>
          <p:cNvSpPr>
            <a:spLocks noGrp="1"/>
          </p:cNvSpPr>
          <p:nvPr>
            <p:ph idx="1"/>
          </p:nvPr>
        </p:nvSpPr>
        <p:spPr>
          <a:xfrm>
            <a:off x="1" y="1047750"/>
            <a:ext cx="9144000" cy="4103594"/>
          </a:xfrm>
        </p:spPr>
        <p:txBody>
          <a:bodyPr/>
          <a:lstStyle/>
          <a:p>
            <a:pPr marL="0" marR="0" indent="0">
              <a:spcBef>
                <a:spcPts val="600"/>
              </a:spcBef>
              <a:spcAft>
                <a:spcPts val="0"/>
              </a:spcAft>
              <a:buNone/>
            </a:pPr>
            <a:r>
              <a:rPr lang="en-US" altLang="zh-CN" sz="3600" b="1" kern="100" dirty="0">
                <a:solidFill>
                  <a:schemeClr val="tx1"/>
                </a:solidFill>
                <a:latin typeface="Calibri"/>
                <a:ea typeface="DengXian"/>
                <a:cs typeface="Times New Roman"/>
              </a:rPr>
              <a:t>	</a:t>
            </a:r>
            <a:r>
              <a:rPr lang="zh-CN" altLang="en-US" sz="3600" b="1" kern="100" dirty="0">
                <a:solidFill>
                  <a:srgbClr val="2E24FC"/>
                </a:solidFill>
                <a:latin typeface="Calibri"/>
                <a:ea typeface="DengXian"/>
                <a:cs typeface="Times New Roman"/>
              </a:rPr>
              <a:t>（一）传讲和接受假福音的人远远多过传讲和接受真福音的人。</a:t>
            </a:r>
            <a:endParaRPr lang="en-CA" sz="3600" b="1" kern="100" dirty="0">
              <a:solidFill>
                <a:srgbClr val="2E24FC"/>
              </a:solidFill>
              <a:latin typeface="Calibri"/>
              <a:ea typeface="DengXian"/>
              <a:cs typeface="Times New Roman"/>
            </a:endParaRPr>
          </a:p>
          <a:p>
            <a:pPr marL="0" marR="0" indent="914400">
              <a:lnSpc>
                <a:spcPct val="115000"/>
              </a:lnSpc>
              <a:spcBef>
                <a:spcPts val="600"/>
              </a:spcBef>
              <a:spcAft>
                <a:spcPts val="600"/>
              </a:spcAft>
              <a:buNone/>
            </a:pPr>
            <a:r>
              <a:rPr lang="zh-CN" altLang="en-US" sz="3600" b="1" kern="100" dirty="0">
                <a:solidFill>
                  <a:schemeClr val="tx1"/>
                </a:solidFill>
                <a:latin typeface="Calibri"/>
                <a:ea typeface="DengXian"/>
                <a:cs typeface="Times New Roman"/>
              </a:rPr>
              <a:t>主耶稣用了三个对比：</a:t>
            </a:r>
            <a:endParaRPr lang="en-CA" sz="3600" b="1" kern="100" dirty="0">
              <a:solidFill>
                <a:schemeClr val="tx1"/>
              </a:solidFill>
              <a:latin typeface="Calibri"/>
              <a:ea typeface="DengXian"/>
              <a:cs typeface="Times New Roman"/>
            </a:endParaRPr>
          </a:p>
          <a:p>
            <a:pPr marL="0" marR="0" indent="914400">
              <a:lnSpc>
                <a:spcPct val="115000"/>
              </a:lnSpc>
              <a:spcBef>
                <a:spcPts val="600"/>
              </a:spcBef>
              <a:spcAft>
                <a:spcPts val="600"/>
              </a:spcAft>
              <a:buNone/>
            </a:pPr>
            <a:r>
              <a:rPr lang="zh-CN" altLang="en-US" sz="3600" b="1" kern="100" dirty="0">
                <a:solidFill>
                  <a:srgbClr val="FF0000"/>
                </a:solidFill>
                <a:latin typeface="Calibri"/>
                <a:ea typeface="KaiTi"/>
                <a:cs typeface="Times New Roman"/>
              </a:rPr>
              <a:t>“窄门”</a:t>
            </a:r>
            <a:r>
              <a:rPr lang="en-US" sz="3600" b="1" kern="100" dirty="0">
                <a:solidFill>
                  <a:schemeClr val="tx1"/>
                </a:solidFill>
                <a:latin typeface="DengXian"/>
                <a:ea typeface="DengXian"/>
                <a:cs typeface="Times New Roman"/>
              </a:rPr>
              <a:t>VS</a:t>
            </a:r>
            <a:r>
              <a:rPr lang="zh-CN" altLang="en-US" sz="3600" b="1" kern="100" dirty="0">
                <a:solidFill>
                  <a:srgbClr val="FF0000"/>
                </a:solidFill>
                <a:latin typeface="Calibri"/>
                <a:ea typeface="KaiTi"/>
                <a:cs typeface="Times New Roman"/>
              </a:rPr>
              <a:t>“宽门”</a:t>
            </a:r>
            <a:r>
              <a:rPr lang="zh-CN" altLang="en-US" sz="3600" b="1" kern="100" dirty="0">
                <a:solidFill>
                  <a:schemeClr val="tx1"/>
                </a:solidFill>
                <a:latin typeface="Calibri"/>
                <a:ea typeface="KaiTi"/>
                <a:cs typeface="Times New Roman"/>
              </a:rPr>
              <a:t>；</a:t>
            </a:r>
            <a:endParaRPr lang="en-CA" sz="3600" kern="100" dirty="0">
              <a:solidFill>
                <a:schemeClr val="tx1"/>
              </a:solidFill>
              <a:latin typeface="Calibri"/>
              <a:ea typeface="DengXian"/>
              <a:cs typeface="Times New Roman"/>
            </a:endParaRPr>
          </a:p>
          <a:p>
            <a:pPr marL="0" marR="0" indent="914400">
              <a:lnSpc>
                <a:spcPct val="115000"/>
              </a:lnSpc>
              <a:spcBef>
                <a:spcPts val="600"/>
              </a:spcBef>
              <a:spcAft>
                <a:spcPts val="600"/>
              </a:spcAft>
              <a:buNone/>
            </a:pPr>
            <a:r>
              <a:rPr lang="zh-CN" altLang="en-US" sz="3600" b="1" kern="100" dirty="0">
                <a:solidFill>
                  <a:srgbClr val="FF0000"/>
                </a:solidFill>
                <a:latin typeface="Calibri"/>
                <a:ea typeface="KaiTi"/>
                <a:cs typeface="Times New Roman"/>
              </a:rPr>
              <a:t>“小路”</a:t>
            </a:r>
            <a:r>
              <a:rPr lang="en-US" sz="3600" b="1" kern="100" dirty="0">
                <a:solidFill>
                  <a:schemeClr val="tx1"/>
                </a:solidFill>
                <a:latin typeface="DengXian"/>
                <a:ea typeface="DengXian"/>
                <a:cs typeface="Times New Roman"/>
              </a:rPr>
              <a:t>VS</a:t>
            </a:r>
            <a:r>
              <a:rPr lang="zh-CN" altLang="en-US" sz="3600" b="1" kern="100" dirty="0">
                <a:solidFill>
                  <a:srgbClr val="FF0000"/>
                </a:solidFill>
                <a:latin typeface="Calibri"/>
                <a:ea typeface="KaiTi"/>
                <a:cs typeface="Times New Roman"/>
              </a:rPr>
              <a:t>“大路”</a:t>
            </a:r>
            <a:r>
              <a:rPr lang="zh-CN" altLang="en-US" sz="3600" b="1" kern="100" dirty="0">
                <a:solidFill>
                  <a:schemeClr val="tx1"/>
                </a:solidFill>
                <a:latin typeface="Calibri"/>
                <a:ea typeface="KaiTi"/>
                <a:cs typeface="Times New Roman"/>
              </a:rPr>
              <a:t>；</a:t>
            </a:r>
            <a:endParaRPr lang="en-CA" sz="3600" kern="100" dirty="0">
              <a:solidFill>
                <a:schemeClr val="tx1"/>
              </a:solidFill>
              <a:latin typeface="Calibri"/>
              <a:ea typeface="DengXian"/>
              <a:cs typeface="Times New Roman"/>
            </a:endParaRPr>
          </a:p>
          <a:p>
            <a:pPr marL="0" marR="0" indent="914400">
              <a:lnSpc>
                <a:spcPct val="115000"/>
              </a:lnSpc>
              <a:spcBef>
                <a:spcPts val="600"/>
              </a:spcBef>
              <a:spcAft>
                <a:spcPts val="600"/>
              </a:spcAft>
              <a:buNone/>
            </a:pPr>
            <a:r>
              <a:rPr lang="zh-CN" altLang="en-US" sz="3600" b="1" kern="100" dirty="0">
                <a:solidFill>
                  <a:srgbClr val="FF0000"/>
                </a:solidFill>
                <a:latin typeface="Calibri"/>
                <a:ea typeface="KaiTi"/>
                <a:cs typeface="Times New Roman"/>
              </a:rPr>
              <a:t>“少”</a:t>
            </a:r>
            <a:r>
              <a:rPr lang="en-US" sz="3600" b="1" kern="100" dirty="0">
                <a:solidFill>
                  <a:schemeClr val="tx1"/>
                </a:solidFill>
                <a:latin typeface="DengXian"/>
                <a:ea typeface="DengXian"/>
                <a:cs typeface="Times New Roman"/>
              </a:rPr>
              <a:t>VS</a:t>
            </a:r>
            <a:r>
              <a:rPr lang="zh-CN" altLang="en-US" sz="3600" b="1" kern="100" dirty="0">
                <a:solidFill>
                  <a:srgbClr val="FF0000"/>
                </a:solidFill>
                <a:latin typeface="Calibri"/>
                <a:ea typeface="KaiTi"/>
                <a:cs typeface="Times New Roman"/>
              </a:rPr>
              <a:t>“多”</a:t>
            </a:r>
            <a:r>
              <a:rPr lang="zh-CN" altLang="en-US" sz="3600" kern="100" dirty="0">
                <a:solidFill>
                  <a:schemeClr val="tx1"/>
                </a:solidFill>
                <a:latin typeface="Calibri"/>
                <a:ea typeface="DengXian"/>
                <a:cs typeface="Times New Roman"/>
              </a:rPr>
              <a:t>。</a:t>
            </a:r>
            <a:endParaRPr lang="en-CA" sz="3600" kern="100" dirty="0">
              <a:solidFill>
                <a:schemeClr val="tx1"/>
              </a:solidFill>
              <a:latin typeface="Calibri"/>
              <a:ea typeface="DengXian"/>
              <a:cs typeface="Times New Roman"/>
            </a:endParaRPr>
          </a:p>
          <a:p>
            <a:pPr marL="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12</a:t>
            </a:fld>
            <a:endParaRPr lang="en-US" altLang="zh-CN" dirty="0">
              <a:solidFill>
                <a:srgbClr val="55554A"/>
              </a:solidFill>
            </a:endParaRPr>
          </a:p>
        </p:txBody>
      </p:sp>
    </p:spTree>
    <p:extLst>
      <p:ext uri="{BB962C8B-B14F-4D97-AF65-F5344CB8AC3E}">
        <p14:creationId xmlns:p14="http://schemas.microsoft.com/office/powerpoint/2010/main" val="8981393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8001000" cy="837010"/>
          </a:xfrm>
        </p:spPr>
        <p:txBody>
          <a:bodyPr>
            <a:noAutofit/>
          </a:bodyPr>
          <a:lstStyle/>
          <a:p>
            <a:pPr algn="l">
              <a:tabLst>
                <a:tab pos="4457700" algn="l"/>
              </a:tabLst>
            </a:pPr>
            <a:r>
              <a:rPr lang="zh-CN" altLang="en-US" sz="3600" b="1" dirty="0">
                <a:solidFill>
                  <a:srgbClr val="FF0000"/>
                </a:solidFill>
                <a:effectLst/>
                <a:latin typeface="+mn-ea"/>
                <a:cs typeface="Times New Roman"/>
              </a:rPr>
              <a:t>二、真假福音的定义与整全救恩的公式</a:t>
            </a:r>
            <a:endParaRPr lang="zh-CN" altLang="en-US" sz="4000"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1688">
              <a:spcBef>
                <a:spcPts val="600"/>
              </a:spcBef>
              <a:spcAft>
                <a:spcPts val="600"/>
              </a:spcAft>
              <a:buNone/>
            </a:pPr>
            <a:r>
              <a:rPr lang="zh-CN" altLang="en-US" sz="3200" b="1" kern="100" dirty="0">
                <a:solidFill>
                  <a:schemeClr val="tx1"/>
                </a:solidFill>
                <a:latin typeface="Calibri"/>
                <a:ea typeface="DengXian"/>
                <a:cs typeface="Times New Roman"/>
              </a:rPr>
              <a:t>这三个对比告诉我们一个惊人的事实：</a:t>
            </a:r>
            <a:endParaRPr lang="en-CA" sz="3200" b="1" kern="100" dirty="0">
              <a:solidFill>
                <a:schemeClr val="tx1"/>
              </a:solidFill>
              <a:latin typeface="Calibri"/>
              <a:ea typeface="DengXian"/>
              <a:cs typeface="Times New Roman"/>
            </a:endParaRPr>
          </a:p>
          <a:p>
            <a:pPr marL="0" marR="0" indent="801688">
              <a:spcBef>
                <a:spcPts val="600"/>
              </a:spcBef>
              <a:spcAft>
                <a:spcPts val="600"/>
              </a:spcAft>
              <a:buNone/>
            </a:pPr>
            <a:r>
              <a:rPr lang="zh-CN" altLang="en-US" sz="3200" b="1" kern="100" dirty="0">
                <a:solidFill>
                  <a:schemeClr val="tx1"/>
                </a:solidFill>
                <a:latin typeface="Calibri"/>
                <a:ea typeface="DengXian"/>
                <a:cs typeface="Times New Roman"/>
              </a:rPr>
              <a:t>传讲和接受假福音的问题并非个别或偶然发生的错误，而是一个十分普遍的问题。</a:t>
            </a:r>
            <a:endParaRPr lang="en-CA" sz="3200" b="1" kern="100" dirty="0">
              <a:solidFill>
                <a:schemeClr val="tx1"/>
              </a:solidFill>
              <a:latin typeface="Calibri"/>
              <a:ea typeface="DengXian"/>
              <a:cs typeface="Times New Roman"/>
            </a:endParaRPr>
          </a:p>
          <a:p>
            <a:pPr marL="0" marR="0" indent="801688">
              <a:spcBef>
                <a:spcPts val="600"/>
              </a:spcBef>
              <a:spcAft>
                <a:spcPts val="600"/>
              </a:spcAft>
              <a:buNone/>
            </a:pPr>
            <a:r>
              <a:rPr lang="zh-CN" altLang="en-US" sz="3200" b="1" kern="100" dirty="0">
                <a:solidFill>
                  <a:schemeClr val="tx1"/>
                </a:solidFill>
                <a:latin typeface="Calibri"/>
                <a:ea typeface="DengXian"/>
                <a:cs typeface="Times New Roman"/>
              </a:rPr>
              <a:t>实际上，主耶稣说，传讲和接受假福音的人远远多过传讲和接受真福音的人。</a:t>
            </a:r>
            <a:endParaRPr lang="en-CA" sz="3200" b="1" kern="100" dirty="0">
              <a:solidFill>
                <a:schemeClr val="tx1"/>
              </a:solidFill>
              <a:latin typeface="Calibri"/>
              <a:ea typeface="DengXian"/>
              <a:cs typeface="Times New Roman"/>
            </a:endParaRPr>
          </a:p>
          <a:p>
            <a:pPr marL="0" marR="0" indent="801688">
              <a:spcBef>
                <a:spcPts val="600"/>
              </a:spcBef>
              <a:spcAft>
                <a:spcPts val="600"/>
              </a:spcAft>
              <a:buNone/>
            </a:pPr>
            <a:r>
              <a:rPr lang="zh-CN" altLang="en-US" sz="3200" b="1" kern="100" dirty="0">
                <a:solidFill>
                  <a:schemeClr val="tx1"/>
                </a:solidFill>
                <a:latin typeface="Calibri"/>
                <a:ea typeface="DengXian"/>
                <a:cs typeface="Times New Roman"/>
              </a:rPr>
              <a:t>这个问题自从教会诞生两千年以来，一直就存在；而且在现今时代比过去的时代更加严重了。</a:t>
            </a:r>
            <a:endParaRPr lang="en-CA" sz="3200" b="1" kern="100" dirty="0">
              <a:solidFill>
                <a:schemeClr val="tx1"/>
              </a:solidFill>
              <a:latin typeface="Calibri"/>
              <a:ea typeface="DengXian"/>
              <a:cs typeface="Times New Roman"/>
            </a:endParaRPr>
          </a:p>
          <a:p>
            <a:pPr marL="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13</a:t>
            </a:fld>
            <a:endParaRPr lang="en-US" altLang="zh-CN" dirty="0">
              <a:solidFill>
                <a:srgbClr val="55554A"/>
              </a:solidFill>
            </a:endParaRPr>
          </a:p>
        </p:txBody>
      </p:sp>
    </p:spTree>
    <p:extLst>
      <p:ext uri="{BB962C8B-B14F-4D97-AF65-F5344CB8AC3E}">
        <p14:creationId xmlns:p14="http://schemas.microsoft.com/office/powerpoint/2010/main" val="8981393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8001000" cy="837010"/>
          </a:xfrm>
        </p:spPr>
        <p:txBody>
          <a:bodyPr>
            <a:noAutofit/>
          </a:bodyPr>
          <a:lstStyle/>
          <a:p>
            <a:pPr algn="l">
              <a:tabLst>
                <a:tab pos="4457700" algn="l"/>
              </a:tabLst>
            </a:pPr>
            <a:r>
              <a:rPr lang="zh-CN" altLang="en-US" sz="3600" b="1" dirty="0">
                <a:solidFill>
                  <a:srgbClr val="FF0000"/>
                </a:solidFill>
                <a:effectLst/>
                <a:latin typeface="+mn-ea"/>
                <a:cs typeface="Times New Roman"/>
              </a:rPr>
              <a:t>二、真假福音的定义与整全救恩的公式</a:t>
            </a:r>
            <a:endParaRPr lang="zh-CN" altLang="en-US" sz="4000" dirty="0">
              <a:solidFill>
                <a:srgbClr val="FF0000"/>
              </a:solidFill>
              <a:latin typeface="+mn-ea"/>
            </a:endParaRPr>
          </a:p>
        </p:txBody>
      </p:sp>
      <p:sp>
        <p:nvSpPr>
          <p:cNvPr id="3" name="内容占位符 2"/>
          <p:cNvSpPr>
            <a:spLocks noGrp="1"/>
          </p:cNvSpPr>
          <p:nvPr>
            <p:ph idx="1"/>
          </p:nvPr>
        </p:nvSpPr>
        <p:spPr>
          <a:xfrm>
            <a:off x="1" y="1123950"/>
            <a:ext cx="9144000" cy="4027394"/>
          </a:xfrm>
        </p:spPr>
        <p:txBody>
          <a:bodyPr/>
          <a:lstStyle/>
          <a:p>
            <a:pPr marL="0" marR="0" indent="0">
              <a:lnSpc>
                <a:spcPct val="115000"/>
              </a:lnSpc>
              <a:spcBef>
                <a:spcPts val="600"/>
              </a:spcBef>
              <a:spcAft>
                <a:spcPts val="600"/>
              </a:spcAft>
              <a:buNone/>
            </a:pPr>
            <a:r>
              <a:rPr lang="en-US" altLang="zh-CN" sz="3400" b="1" kern="100" dirty="0">
                <a:solidFill>
                  <a:schemeClr val="tx1"/>
                </a:solidFill>
                <a:latin typeface="Calibri"/>
                <a:ea typeface="DengXian"/>
                <a:cs typeface="Times New Roman"/>
              </a:rPr>
              <a:t>	</a:t>
            </a:r>
            <a:r>
              <a:rPr lang="zh-CN" altLang="en-US" sz="3400" b="1" kern="100" dirty="0">
                <a:solidFill>
                  <a:srgbClr val="2E24FC"/>
                </a:solidFill>
                <a:latin typeface="Calibri"/>
                <a:ea typeface="DengXian"/>
                <a:cs typeface="Times New Roman"/>
              </a:rPr>
              <a:t>（二）真假福音的定义</a:t>
            </a:r>
            <a:endParaRPr lang="en-CA" sz="3400" kern="100" dirty="0">
              <a:solidFill>
                <a:srgbClr val="2E24FC"/>
              </a:solidFill>
              <a:latin typeface="Calibri"/>
              <a:ea typeface="DengXian"/>
              <a:cs typeface="Times New Roman"/>
            </a:endParaRPr>
          </a:p>
          <a:p>
            <a:pPr marL="0" marR="0" indent="801688">
              <a:lnSpc>
                <a:spcPct val="115000"/>
              </a:lnSpc>
              <a:spcBef>
                <a:spcPts val="600"/>
              </a:spcBef>
              <a:spcAft>
                <a:spcPts val="600"/>
              </a:spcAft>
              <a:buNone/>
            </a:pPr>
            <a:r>
              <a:rPr lang="zh-CN" altLang="en-US" sz="3400" b="1" kern="100" dirty="0">
                <a:solidFill>
                  <a:srgbClr val="EE0000"/>
                </a:solidFill>
                <a:latin typeface="Calibri"/>
                <a:ea typeface="DengXian"/>
                <a:cs typeface="Times New Roman"/>
              </a:rPr>
              <a:t>真福音的定义是：引到永生的福音</a:t>
            </a:r>
            <a:r>
              <a:rPr lang="zh-CN" altLang="en-US" sz="3400" b="1" kern="100" dirty="0">
                <a:latin typeface="Calibri"/>
                <a:ea typeface="DengXian"/>
                <a:cs typeface="Times New Roman"/>
              </a:rPr>
              <a:t>；</a:t>
            </a:r>
            <a:endParaRPr lang="en-CA" sz="3400" b="1" kern="100" dirty="0">
              <a:latin typeface="Calibri"/>
              <a:ea typeface="DengXian"/>
              <a:cs typeface="Times New Roman"/>
            </a:endParaRPr>
          </a:p>
          <a:p>
            <a:pPr marL="0" marR="0" indent="801688">
              <a:lnSpc>
                <a:spcPct val="115000"/>
              </a:lnSpc>
              <a:spcBef>
                <a:spcPts val="600"/>
              </a:spcBef>
              <a:spcAft>
                <a:spcPts val="600"/>
              </a:spcAft>
              <a:buNone/>
            </a:pPr>
            <a:r>
              <a:rPr lang="zh-CN" altLang="en-US" sz="3400" b="1" kern="100" dirty="0">
                <a:solidFill>
                  <a:srgbClr val="EE0000"/>
                </a:solidFill>
                <a:latin typeface="Calibri"/>
                <a:ea typeface="DengXian"/>
                <a:cs typeface="Times New Roman"/>
              </a:rPr>
              <a:t>假福音的定义是：引到灭亡的</a:t>
            </a:r>
            <a:r>
              <a:rPr lang="zh-CN" altLang="en-US" sz="3400" b="1" kern="100" dirty="0">
                <a:solidFill>
                  <a:srgbClr val="EE0000"/>
                </a:solidFill>
                <a:latin typeface="Calibri"/>
                <a:ea typeface="KaiTi"/>
                <a:cs typeface="Times New Roman"/>
              </a:rPr>
              <a:t>“福音”</a:t>
            </a:r>
            <a:r>
              <a:rPr lang="zh-CN" altLang="en-US" sz="3400" b="1" kern="100" dirty="0">
                <a:latin typeface="Calibri"/>
                <a:ea typeface="DengXian"/>
                <a:cs typeface="Times New Roman"/>
              </a:rPr>
              <a:t>。</a:t>
            </a:r>
            <a:endParaRPr lang="en-CA" sz="3400" b="1" kern="100" dirty="0">
              <a:latin typeface="Calibri"/>
              <a:ea typeface="DengXian"/>
              <a:cs typeface="Times New Roman"/>
            </a:endParaRPr>
          </a:p>
          <a:p>
            <a:pPr marL="0" marR="0" indent="801688">
              <a:lnSpc>
                <a:spcPct val="115000"/>
              </a:lnSpc>
              <a:spcBef>
                <a:spcPts val="600"/>
              </a:spcBef>
              <a:spcAft>
                <a:spcPts val="600"/>
              </a:spcAft>
              <a:buNone/>
            </a:pPr>
            <a:r>
              <a:rPr lang="zh-CN" altLang="en-US" sz="3400" b="1" kern="100" dirty="0">
                <a:solidFill>
                  <a:schemeClr val="tx1"/>
                </a:solidFill>
                <a:latin typeface="Calibri"/>
                <a:ea typeface="DengXian"/>
                <a:cs typeface="Times New Roman"/>
              </a:rPr>
              <a:t>根据这个定义，我们知道，判定一种福音的传讲是真福音还是假福音，是一件十分严肃的事情，是需要我们认真对待的。</a:t>
            </a:r>
            <a:endParaRPr lang="en-CA" sz="3400" b="1" kern="100" dirty="0">
              <a:solidFill>
                <a:schemeClr val="tx1"/>
              </a:solidFill>
              <a:latin typeface="Calibri"/>
              <a:ea typeface="DengXian"/>
              <a:cs typeface="Times New Roman"/>
            </a:endParaRPr>
          </a:p>
          <a:p>
            <a:pPr marL="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14</a:t>
            </a:fld>
            <a:endParaRPr lang="en-US" altLang="zh-CN" dirty="0">
              <a:solidFill>
                <a:srgbClr val="55554A"/>
              </a:solidFill>
            </a:endParaRPr>
          </a:p>
        </p:txBody>
      </p:sp>
    </p:spTree>
    <p:extLst>
      <p:ext uri="{BB962C8B-B14F-4D97-AF65-F5344CB8AC3E}">
        <p14:creationId xmlns:p14="http://schemas.microsoft.com/office/powerpoint/2010/main" val="8981393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8001000" cy="837010"/>
          </a:xfrm>
        </p:spPr>
        <p:txBody>
          <a:bodyPr>
            <a:noAutofit/>
          </a:bodyPr>
          <a:lstStyle/>
          <a:p>
            <a:pPr algn="l">
              <a:tabLst>
                <a:tab pos="4457700" algn="l"/>
              </a:tabLst>
            </a:pPr>
            <a:r>
              <a:rPr lang="zh-CN" altLang="en-US" sz="3600" b="1" dirty="0">
                <a:solidFill>
                  <a:srgbClr val="FF0000"/>
                </a:solidFill>
                <a:effectLst/>
                <a:latin typeface="+mn-ea"/>
                <a:cs typeface="Times New Roman"/>
              </a:rPr>
              <a:t>二、真假福音的定义与整全救恩的公式</a:t>
            </a:r>
            <a:endParaRPr lang="zh-CN" altLang="en-US" sz="4000" dirty="0">
              <a:solidFill>
                <a:srgbClr val="FF0000"/>
              </a:solidFill>
              <a:latin typeface="+mn-ea"/>
            </a:endParaRPr>
          </a:p>
        </p:txBody>
      </p:sp>
      <p:sp>
        <p:nvSpPr>
          <p:cNvPr id="3" name="内容占位符 2"/>
          <p:cNvSpPr>
            <a:spLocks noGrp="1"/>
          </p:cNvSpPr>
          <p:nvPr>
            <p:ph idx="1"/>
          </p:nvPr>
        </p:nvSpPr>
        <p:spPr>
          <a:xfrm>
            <a:off x="0" y="1123950"/>
            <a:ext cx="9220200" cy="4027394"/>
          </a:xfrm>
        </p:spPr>
        <p:txBody>
          <a:bodyPr/>
          <a:lstStyle/>
          <a:p>
            <a:pPr marL="0" indent="0">
              <a:lnSpc>
                <a:spcPct val="115000"/>
              </a:lnSpc>
              <a:spcBef>
                <a:spcPts val="600"/>
              </a:spcBef>
              <a:spcAft>
                <a:spcPts val="600"/>
              </a:spcAft>
              <a:buNone/>
            </a:pPr>
            <a:r>
              <a:rPr lang="en-US" altLang="zh-CN" sz="3200" b="1" kern="100" dirty="0">
                <a:solidFill>
                  <a:schemeClr val="tx1"/>
                </a:solidFill>
                <a:latin typeface="Calibri"/>
                <a:ea typeface="DengXian"/>
                <a:cs typeface="Times New Roman"/>
              </a:rPr>
              <a:t>	</a:t>
            </a:r>
            <a:r>
              <a:rPr lang="zh-CN" altLang="en-US" sz="3200" b="1" kern="100" dirty="0">
                <a:solidFill>
                  <a:schemeClr val="tx1"/>
                </a:solidFill>
                <a:latin typeface="Calibri"/>
                <a:ea typeface="DengXian"/>
                <a:cs typeface="Times New Roman"/>
              </a:rPr>
              <a:t>加一</a:t>
            </a:r>
            <a:r>
              <a:rPr lang="en-US" sz="3200" b="1" kern="100" dirty="0">
                <a:solidFill>
                  <a:schemeClr val="tx1"/>
                </a:solidFill>
                <a:latin typeface="DengXian"/>
                <a:ea typeface="DengXian"/>
                <a:cs typeface="Times New Roman"/>
              </a:rPr>
              <a:t>6-9</a:t>
            </a:r>
            <a:r>
              <a:rPr lang="zh-CN" altLang="en-US" sz="3200" b="1" kern="100" dirty="0">
                <a:solidFill>
                  <a:schemeClr val="tx1"/>
                </a:solidFill>
                <a:latin typeface="Calibri"/>
                <a:ea typeface="DengXian"/>
                <a:cs typeface="Times New Roman"/>
              </a:rPr>
              <a:t>：</a:t>
            </a:r>
            <a:r>
              <a:rPr lang="zh-CN" altLang="en-US" sz="3200" b="1" kern="100" dirty="0">
                <a:solidFill>
                  <a:srgbClr val="FF0000"/>
                </a:solidFill>
                <a:latin typeface="Calibri"/>
                <a:ea typeface="KaiTi"/>
                <a:cs typeface="Times New Roman"/>
              </a:rPr>
              <a:t>“我稀奇你们这么快离开那借着基督之恩召你们的，去从别的福音。那并不是福音，不过有些人搅扰你们，要把基督的福音更改了。但无论是我们，是天上来的使者，若传福音给你们，与我们所传给你们的不同，他就应当被咒诅。我们已经说了，现在又说，若有人传福音给你们，与你们所领受的不同，他就应当被咒诅。</a:t>
            </a:r>
            <a:r>
              <a:rPr lang="zh-CN" altLang="en-US" sz="3200" b="1" kern="100" dirty="0">
                <a:solidFill>
                  <a:schemeClr val="tx1"/>
                </a:solidFill>
                <a:latin typeface="Calibri"/>
                <a:ea typeface="KaiTi"/>
                <a:cs typeface="Times New Roman"/>
              </a:rPr>
              <a:t>”</a:t>
            </a:r>
            <a:endParaRPr lang="en-CA" sz="3200" kern="100" dirty="0">
              <a:solidFill>
                <a:schemeClr val="tx1"/>
              </a:solidFill>
              <a:latin typeface="Calibri"/>
              <a:ea typeface="DengXian"/>
              <a:cs typeface="Times New Roman"/>
            </a:endParaRPr>
          </a:p>
          <a:p>
            <a:pPr marL="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15</a:t>
            </a:fld>
            <a:endParaRPr lang="en-US" altLang="zh-CN" dirty="0">
              <a:solidFill>
                <a:srgbClr val="55554A"/>
              </a:solidFill>
            </a:endParaRPr>
          </a:p>
        </p:txBody>
      </p:sp>
    </p:spTree>
    <p:extLst>
      <p:ext uri="{BB962C8B-B14F-4D97-AF65-F5344CB8AC3E}">
        <p14:creationId xmlns:p14="http://schemas.microsoft.com/office/powerpoint/2010/main" val="8981393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8001000" cy="837010"/>
          </a:xfrm>
        </p:spPr>
        <p:txBody>
          <a:bodyPr>
            <a:noAutofit/>
          </a:bodyPr>
          <a:lstStyle/>
          <a:p>
            <a:pPr algn="l">
              <a:tabLst>
                <a:tab pos="4457700" algn="l"/>
              </a:tabLst>
            </a:pPr>
            <a:r>
              <a:rPr lang="zh-CN" altLang="en-US" sz="3600" b="1" dirty="0">
                <a:solidFill>
                  <a:srgbClr val="FF0000"/>
                </a:solidFill>
                <a:effectLst/>
                <a:latin typeface="+mn-ea"/>
                <a:cs typeface="Times New Roman"/>
              </a:rPr>
              <a:t>二、真假福音的定义与整全救恩的公式</a:t>
            </a:r>
            <a:endParaRPr lang="zh-CN" altLang="en-US" sz="4000"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914400">
              <a:spcBef>
                <a:spcPts val="600"/>
              </a:spcBef>
              <a:spcAft>
                <a:spcPts val="600"/>
              </a:spcAft>
              <a:buNone/>
            </a:pPr>
            <a:r>
              <a:rPr lang="zh-CN" altLang="en-US" sz="3600" b="1" kern="100" dirty="0">
                <a:solidFill>
                  <a:schemeClr val="tx1"/>
                </a:solidFill>
                <a:latin typeface="Calibri"/>
                <a:ea typeface="DengXian"/>
                <a:cs typeface="Times New Roman"/>
              </a:rPr>
              <a:t>这段经文给我们真假福音的另一种定义：</a:t>
            </a:r>
            <a:endParaRPr lang="en-CA" sz="3600" b="1" kern="100" dirty="0">
              <a:solidFill>
                <a:schemeClr val="tx1"/>
              </a:solidFill>
              <a:latin typeface="Calibri"/>
              <a:ea typeface="DengXian"/>
              <a:cs typeface="Times New Roman"/>
            </a:endParaRPr>
          </a:p>
          <a:p>
            <a:pPr marL="0" marR="0" indent="914400">
              <a:spcBef>
                <a:spcPts val="600"/>
              </a:spcBef>
              <a:spcAft>
                <a:spcPts val="600"/>
              </a:spcAft>
              <a:buNone/>
            </a:pPr>
            <a:r>
              <a:rPr lang="zh-CN" altLang="en-US" sz="3600" b="1" kern="100" dirty="0">
                <a:solidFill>
                  <a:srgbClr val="2E24FC"/>
                </a:solidFill>
                <a:latin typeface="Calibri"/>
                <a:ea typeface="DengXian"/>
                <a:cs typeface="Times New Roman"/>
              </a:rPr>
              <a:t>真福音就是写在圣经里，由主耶稣和初代使徒传讲的福音；</a:t>
            </a:r>
            <a:endParaRPr lang="en-CA" sz="3600" kern="100" dirty="0">
              <a:solidFill>
                <a:srgbClr val="2E24FC"/>
              </a:solidFill>
              <a:latin typeface="Calibri"/>
              <a:ea typeface="DengXian"/>
              <a:cs typeface="Times New Roman"/>
            </a:endParaRPr>
          </a:p>
          <a:p>
            <a:pPr marL="0" marR="0" indent="914400">
              <a:spcBef>
                <a:spcPts val="600"/>
              </a:spcBef>
              <a:spcAft>
                <a:spcPts val="600"/>
              </a:spcAft>
              <a:buNone/>
            </a:pPr>
            <a:r>
              <a:rPr lang="zh-CN" altLang="en-US" sz="3600" b="1" kern="100" dirty="0">
                <a:solidFill>
                  <a:srgbClr val="2E24FC"/>
                </a:solidFill>
                <a:latin typeface="Calibri"/>
                <a:ea typeface="DengXian"/>
                <a:cs typeface="Times New Roman"/>
              </a:rPr>
              <a:t>假福音就是凡是与圣经所记载的福音有重要不同的福音</a:t>
            </a:r>
            <a:r>
              <a:rPr lang="zh-CN" altLang="en-US" sz="3600" kern="100" dirty="0">
                <a:solidFill>
                  <a:srgbClr val="2E24FC"/>
                </a:solidFill>
                <a:latin typeface="Calibri"/>
                <a:ea typeface="DengXian"/>
                <a:cs typeface="Times New Roman"/>
              </a:rPr>
              <a:t>。</a:t>
            </a:r>
            <a:endParaRPr lang="en-CA" sz="3600" kern="100" dirty="0">
              <a:solidFill>
                <a:srgbClr val="2E24FC"/>
              </a:solidFill>
              <a:latin typeface="Calibri"/>
              <a:ea typeface="DengXian"/>
              <a:cs typeface="Times New Roman"/>
            </a:endParaRPr>
          </a:p>
          <a:p>
            <a:pPr marL="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16</a:t>
            </a:fld>
            <a:endParaRPr lang="en-US" altLang="zh-CN" dirty="0">
              <a:solidFill>
                <a:srgbClr val="55554A"/>
              </a:solidFill>
            </a:endParaRPr>
          </a:p>
        </p:txBody>
      </p:sp>
    </p:spTree>
    <p:extLst>
      <p:ext uri="{BB962C8B-B14F-4D97-AF65-F5344CB8AC3E}">
        <p14:creationId xmlns:p14="http://schemas.microsoft.com/office/powerpoint/2010/main" val="8981393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8001000" cy="837010"/>
          </a:xfrm>
        </p:spPr>
        <p:txBody>
          <a:bodyPr>
            <a:noAutofit/>
          </a:bodyPr>
          <a:lstStyle/>
          <a:p>
            <a:pPr algn="l">
              <a:tabLst>
                <a:tab pos="4457700" algn="l"/>
              </a:tabLst>
            </a:pPr>
            <a:r>
              <a:rPr lang="zh-CN" altLang="en-US" sz="3600" b="1" dirty="0">
                <a:solidFill>
                  <a:srgbClr val="FF0000"/>
                </a:solidFill>
                <a:effectLst/>
                <a:latin typeface="+mn-ea"/>
                <a:cs typeface="Times New Roman"/>
              </a:rPr>
              <a:t>二、真假福音的定义与整全救恩的公式</a:t>
            </a:r>
            <a:endParaRPr lang="zh-CN" altLang="en-US" sz="4000" dirty="0">
              <a:solidFill>
                <a:srgbClr val="FF0000"/>
              </a:solidFill>
              <a:latin typeface="+mn-ea"/>
            </a:endParaRPr>
          </a:p>
        </p:txBody>
      </p:sp>
      <p:sp>
        <p:nvSpPr>
          <p:cNvPr id="3" name="内容占位符 2"/>
          <p:cNvSpPr>
            <a:spLocks noGrp="1"/>
          </p:cNvSpPr>
          <p:nvPr>
            <p:ph idx="1"/>
          </p:nvPr>
        </p:nvSpPr>
        <p:spPr>
          <a:xfrm>
            <a:off x="0" y="1123950"/>
            <a:ext cx="9144001" cy="4027394"/>
          </a:xfrm>
        </p:spPr>
        <p:txBody>
          <a:bodyPr/>
          <a:lstStyle/>
          <a:p>
            <a:pPr marL="0" marR="0" indent="0">
              <a:lnSpc>
                <a:spcPct val="115000"/>
              </a:lnSpc>
              <a:spcBef>
                <a:spcPts val="600"/>
              </a:spcBef>
              <a:spcAft>
                <a:spcPts val="600"/>
              </a:spcAft>
              <a:buNone/>
            </a:pPr>
            <a:r>
              <a:rPr lang="en-US" altLang="zh-CN" sz="3600" b="1" kern="100" dirty="0">
                <a:solidFill>
                  <a:schemeClr val="tx1"/>
                </a:solidFill>
                <a:latin typeface="Calibri"/>
                <a:ea typeface="DengXian"/>
                <a:cs typeface="Times New Roman"/>
              </a:rPr>
              <a:t>	</a:t>
            </a:r>
            <a:r>
              <a:rPr lang="zh-CN" altLang="en-US" sz="3600" b="1" kern="100" dirty="0">
                <a:solidFill>
                  <a:srgbClr val="2E24FC"/>
                </a:solidFill>
                <a:latin typeface="Calibri"/>
                <a:ea typeface="DengXian"/>
                <a:cs typeface="Times New Roman"/>
              </a:rPr>
              <a:t>（三）整全救恩公式</a:t>
            </a:r>
            <a:endParaRPr lang="en-CA" sz="3600" b="1" kern="100" dirty="0">
              <a:solidFill>
                <a:srgbClr val="2E24FC"/>
              </a:solidFill>
              <a:latin typeface="Calibri"/>
              <a:ea typeface="DengXian"/>
              <a:cs typeface="Times New Roman"/>
            </a:endParaRPr>
          </a:p>
          <a:p>
            <a:pPr marL="0" marR="0" indent="914400">
              <a:lnSpc>
                <a:spcPct val="115000"/>
              </a:lnSpc>
              <a:spcBef>
                <a:spcPts val="600"/>
              </a:spcBef>
              <a:spcAft>
                <a:spcPts val="600"/>
              </a:spcAft>
              <a:buNone/>
            </a:pPr>
            <a:r>
              <a:rPr lang="zh-CN" altLang="en-US" sz="3600" b="1" kern="100" dirty="0">
                <a:solidFill>
                  <a:schemeClr val="tx1"/>
                </a:solidFill>
                <a:latin typeface="Calibri"/>
                <a:ea typeface="DengXian"/>
                <a:cs typeface="Times New Roman"/>
              </a:rPr>
              <a:t>主耶稣告诉的第三个要点是判断真假福音的准绳：整全救恩公式。</a:t>
            </a:r>
            <a:endParaRPr lang="en-CA" sz="3600" kern="100" dirty="0">
              <a:solidFill>
                <a:schemeClr val="tx1"/>
              </a:solidFill>
              <a:latin typeface="Calibri"/>
              <a:ea typeface="DengXian"/>
              <a:cs typeface="Times New Roman"/>
            </a:endParaRPr>
          </a:p>
          <a:p>
            <a:pPr marL="0" marR="0" indent="914400">
              <a:lnSpc>
                <a:spcPct val="115000"/>
              </a:lnSpc>
              <a:spcBef>
                <a:spcPts val="600"/>
              </a:spcBef>
              <a:spcAft>
                <a:spcPts val="600"/>
              </a:spcAft>
              <a:buNone/>
            </a:pPr>
            <a:r>
              <a:rPr lang="zh-CN" altLang="en-US" sz="3600" b="1" kern="100" dirty="0">
                <a:solidFill>
                  <a:schemeClr val="tx1"/>
                </a:solidFill>
                <a:latin typeface="Calibri"/>
                <a:ea typeface="DengXian"/>
                <a:cs typeface="Times New Roman"/>
              </a:rPr>
              <a:t>整全救恩的公式有两种形式，一种形式是具体的比喻，另一种形式是抽象的神学概念。</a:t>
            </a:r>
            <a:endParaRPr lang="en-CA" sz="3600" kern="100" dirty="0">
              <a:solidFill>
                <a:schemeClr val="tx1"/>
              </a:solidFill>
              <a:latin typeface="Calibri"/>
              <a:ea typeface="DengXian"/>
              <a:cs typeface="Times New Roman"/>
            </a:endParaRPr>
          </a:p>
          <a:p>
            <a:pPr marL="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17</a:t>
            </a:fld>
            <a:endParaRPr lang="en-US" altLang="zh-CN" dirty="0">
              <a:solidFill>
                <a:srgbClr val="55554A"/>
              </a:solidFill>
            </a:endParaRPr>
          </a:p>
        </p:txBody>
      </p:sp>
    </p:spTree>
    <p:extLst>
      <p:ext uri="{BB962C8B-B14F-4D97-AF65-F5344CB8AC3E}">
        <p14:creationId xmlns:p14="http://schemas.microsoft.com/office/powerpoint/2010/main" val="8981393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8001000" cy="837010"/>
          </a:xfrm>
        </p:spPr>
        <p:txBody>
          <a:bodyPr>
            <a:noAutofit/>
          </a:bodyPr>
          <a:lstStyle/>
          <a:p>
            <a:pPr algn="l">
              <a:tabLst>
                <a:tab pos="4457700" algn="l"/>
              </a:tabLst>
            </a:pPr>
            <a:r>
              <a:rPr lang="zh-CN" altLang="en-US" sz="3600" b="1" dirty="0">
                <a:solidFill>
                  <a:srgbClr val="FF0000"/>
                </a:solidFill>
                <a:effectLst/>
                <a:latin typeface="+mn-ea"/>
                <a:cs typeface="Times New Roman"/>
              </a:rPr>
              <a:t>二、真假福音的定义与整全救恩的公式</a:t>
            </a:r>
            <a:endParaRPr lang="zh-CN" altLang="en-US" sz="4000"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0">
              <a:lnSpc>
                <a:spcPct val="115000"/>
              </a:lnSpc>
              <a:spcBef>
                <a:spcPts val="600"/>
              </a:spcBef>
              <a:spcAft>
                <a:spcPts val="600"/>
              </a:spcAft>
              <a:buNone/>
            </a:pPr>
            <a:r>
              <a:rPr lang="zh-CN" altLang="en-US" sz="3200" b="1" kern="100" dirty="0">
                <a:solidFill>
                  <a:srgbClr val="2E24FC"/>
                </a:solidFill>
                <a:latin typeface="Calibri"/>
                <a:ea typeface="DengXian"/>
                <a:cs typeface="Times New Roman"/>
              </a:rPr>
              <a:t>整全救恩的公式</a:t>
            </a:r>
            <a:r>
              <a:rPr lang="en-US" sz="3200" b="1" kern="100" dirty="0">
                <a:solidFill>
                  <a:srgbClr val="2E24FC"/>
                </a:solidFill>
                <a:latin typeface="DengXian"/>
                <a:ea typeface="DengXian"/>
                <a:cs typeface="Times New Roman"/>
              </a:rPr>
              <a:t>=</a:t>
            </a:r>
            <a:r>
              <a:rPr lang="zh-CN" altLang="en-US" sz="3200" b="1" kern="100" dirty="0">
                <a:solidFill>
                  <a:srgbClr val="2E24FC"/>
                </a:solidFill>
                <a:latin typeface="Calibri"/>
                <a:ea typeface="DengXian"/>
                <a:cs typeface="Times New Roman"/>
              </a:rPr>
              <a:t>进窄门</a:t>
            </a:r>
            <a:r>
              <a:rPr lang="en-US" sz="3200" b="1" kern="100" dirty="0">
                <a:solidFill>
                  <a:srgbClr val="2E24FC"/>
                </a:solidFill>
                <a:latin typeface="Calibri"/>
                <a:ea typeface="DengXian"/>
                <a:cs typeface="Times New Roman"/>
              </a:rPr>
              <a:t>+</a:t>
            </a:r>
            <a:r>
              <a:rPr lang="zh-CN" altLang="en-US" sz="3200" b="1" kern="100" dirty="0">
                <a:solidFill>
                  <a:srgbClr val="2E24FC"/>
                </a:solidFill>
                <a:latin typeface="Calibri"/>
                <a:ea typeface="DengXian"/>
                <a:cs typeface="Times New Roman"/>
              </a:rPr>
              <a:t>走小路</a:t>
            </a:r>
            <a:r>
              <a:rPr lang="en-US" sz="3200" b="1" kern="100" dirty="0">
                <a:solidFill>
                  <a:srgbClr val="2E24FC"/>
                </a:solidFill>
                <a:latin typeface="Calibri"/>
                <a:ea typeface="DengXian"/>
                <a:cs typeface="Times New Roman"/>
              </a:rPr>
              <a:t>+</a:t>
            </a:r>
            <a:r>
              <a:rPr lang="zh-CN" altLang="en-US" sz="3200" b="1" kern="100" dirty="0">
                <a:solidFill>
                  <a:srgbClr val="2E24FC"/>
                </a:solidFill>
                <a:latin typeface="Calibri"/>
                <a:ea typeface="DengXian"/>
                <a:cs typeface="Times New Roman"/>
              </a:rPr>
              <a:t>引到永生（</a:t>
            </a:r>
            <a:r>
              <a:rPr lang="en-US" sz="3200" b="1" kern="100" dirty="0">
                <a:solidFill>
                  <a:srgbClr val="2E24FC"/>
                </a:solidFill>
                <a:latin typeface="Calibri"/>
                <a:ea typeface="DengXian"/>
                <a:cs typeface="Times New Roman"/>
              </a:rPr>
              <a:t>1-1</a:t>
            </a:r>
            <a:r>
              <a:rPr lang="zh-CN" altLang="en-US" sz="3200" b="1" kern="100" dirty="0">
                <a:solidFill>
                  <a:srgbClr val="2E24FC"/>
                </a:solidFill>
                <a:latin typeface="Calibri"/>
                <a:ea typeface="DengXian"/>
                <a:cs typeface="Times New Roman"/>
              </a:rPr>
              <a:t>）</a:t>
            </a:r>
            <a:endParaRPr lang="en-CA" sz="3200" kern="100" dirty="0">
              <a:solidFill>
                <a:srgbClr val="2E24FC"/>
              </a:solidFill>
              <a:latin typeface="Calibri"/>
              <a:ea typeface="DengXian"/>
              <a:cs typeface="Times New Roman"/>
            </a:endParaRPr>
          </a:p>
          <a:p>
            <a:pPr marL="114300" marR="0" indent="0">
              <a:lnSpc>
                <a:spcPct val="115000"/>
              </a:lnSpc>
              <a:spcBef>
                <a:spcPts val="600"/>
              </a:spcBef>
              <a:spcAft>
                <a:spcPts val="600"/>
              </a:spcAft>
              <a:buNone/>
            </a:pPr>
            <a:r>
              <a:rPr lang="en-US" sz="3200" b="1" kern="100" dirty="0">
                <a:solidFill>
                  <a:srgbClr val="2E24FC"/>
                </a:solidFill>
                <a:latin typeface="DengXian"/>
                <a:ea typeface="DengXian"/>
                <a:cs typeface="Times New Roman"/>
              </a:rPr>
              <a:t>      =</a:t>
            </a:r>
            <a:r>
              <a:rPr lang="zh-CN" altLang="en-US" sz="3200" b="1" kern="100" dirty="0">
                <a:solidFill>
                  <a:srgbClr val="2E24FC"/>
                </a:solidFill>
                <a:latin typeface="Calibri"/>
                <a:ea typeface="DengXian"/>
                <a:cs typeface="Times New Roman"/>
              </a:rPr>
              <a:t>救恩</a:t>
            </a:r>
            <a:r>
              <a:rPr lang="en-US" sz="3200" b="1" kern="100" dirty="0">
                <a:solidFill>
                  <a:srgbClr val="2E24FC"/>
                </a:solidFill>
                <a:latin typeface="DengXian"/>
                <a:ea typeface="DengXian"/>
                <a:cs typeface="Times New Roman"/>
              </a:rPr>
              <a:t>+</a:t>
            </a:r>
            <a:r>
              <a:rPr lang="zh-CN" altLang="en-US" sz="3200" b="1" kern="100" dirty="0">
                <a:solidFill>
                  <a:srgbClr val="2E24FC"/>
                </a:solidFill>
                <a:latin typeface="Calibri"/>
                <a:ea typeface="DengXian"/>
                <a:cs typeface="Times New Roman"/>
              </a:rPr>
              <a:t>立约</a:t>
            </a:r>
            <a:r>
              <a:rPr lang="en-US" sz="3200" b="1" kern="100" dirty="0">
                <a:solidFill>
                  <a:srgbClr val="2E24FC"/>
                </a:solidFill>
                <a:latin typeface="DengXian"/>
                <a:ea typeface="DengXian"/>
                <a:cs typeface="Times New Roman"/>
              </a:rPr>
              <a:t>+</a:t>
            </a:r>
            <a:r>
              <a:rPr lang="zh-CN" altLang="en-US" sz="3200" b="1" kern="100" dirty="0">
                <a:solidFill>
                  <a:srgbClr val="2E24FC"/>
                </a:solidFill>
                <a:latin typeface="Calibri"/>
                <a:ea typeface="DengXian"/>
                <a:cs typeface="Times New Roman"/>
              </a:rPr>
              <a:t>救恩与立约的共同结局</a:t>
            </a:r>
            <a:r>
              <a:rPr lang="en-US" sz="3200" b="1" kern="100" dirty="0">
                <a:solidFill>
                  <a:srgbClr val="2E24FC"/>
                </a:solidFill>
                <a:latin typeface="DengXian"/>
                <a:ea typeface="DengXian"/>
                <a:cs typeface="Times New Roman"/>
              </a:rPr>
              <a:t> </a:t>
            </a:r>
            <a:r>
              <a:rPr lang="zh-CN" altLang="en-US" sz="3200" b="1" kern="100" dirty="0">
                <a:solidFill>
                  <a:srgbClr val="2E24FC"/>
                </a:solidFill>
                <a:latin typeface="Calibri"/>
                <a:ea typeface="DengXian"/>
                <a:cs typeface="Times New Roman"/>
              </a:rPr>
              <a:t>（</a:t>
            </a:r>
            <a:r>
              <a:rPr lang="en-US" sz="3200" b="1" kern="100" dirty="0">
                <a:solidFill>
                  <a:srgbClr val="2E24FC"/>
                </a:solidFill>
                <a:latin typeface="DengXian"/>
                <a:ea typeface="DengXian"/>
                <a:cs typeface="Times New Roman"/>
              </a:rPr>
              <a:t>1-2</a:t>
            </a:r>
            <a:r>
              <a:rPr lang="zh-CN" altLang="en-US" sz="3200" b="1" kern="100" dirty="0">
                <a:solidFill>
                  <a:srgbClr val="2E24FC"/>
                </a:solidFill>
                <a:latin typeface="Calibri"/>
                <a:ea typeface="DengXian"/>
                <a:cs typeface="Times New Roman"/>
              </a:rPr>
              <a:t>）</a:t>
            </a:r>
            <a:endParaRPr lang="en-US" altLang="zh-CN" sz="3200" b="1" kern="100" dirty="0">
              <a:solidFill>
                <a:srgbClr val="2E24FC"/>
              </a:solidFill>
              <a:latin typeface="Calibri"/>
              <a:ea typeface="DengXian"/>
              <a:cs typeface="Times New Roman"/>
            </a:endParaRPr>
          </a:p>
          <a:p>
            <a:pPr marL="0" marR="0" indent="0">
              <a:lnSpc>
                <a:spcPct val="115000"/>
              </a:lnSpc>
              <a:spcBef>
                <a:spcPts val="600"/>
              </a:spcBef>
              <a:spcAft>
                <a:spcPts val="600"/>
              </a:spcAft>
              <a:buNone/>
            </a:pPr>
            <a:r>
              <a:rPr lang="en-US" altLang="zh-CN" sz="3200" b="1" kern="100" dirty="0">
                <a:solidFill>
                  <a:schemeClr val="tx1"/>
                </a:solidFill>
                <a:latin typeface="Calibri"/>
                <a:ea typeface="DengXian"/>
                <a:cs typeface="Times New Roman"/>
              </a:rPr>
              <a:t>	</a:t>
            </a:r>
            <a:r>
              <a:rPr lang="zh-CN" altLang="en-US" sz="3200" b="1" kern="100" dirty="0">
                <a:solidFill>
                  <a:schemeClr val="tx1"/>
                </a:solidFill>
                <a:latin typeface="Calibri"/>
                <a:ea typeface="DengXian"/>
                <a:cs typeface="Times New Roman"/>
              </a:rPr>
              <a:t>与此对照，假福音的公式是：</a:t>
            </a:r>
            <a:endParaRPr lang="en-CA" sz="3200" b="1" kern="100" dirty="0">
              <a:solidFill>
                <a:schemeClr val="tx1"/>
              </a:solidFill>
              <a:latin typeface="Calibri"/>
              <a:ea typeface="DengXian"/>
              <a:cs typeface="Times New Roman"/>
            </a:endParaRPr>
          </a:p>
          <a:p>
            <a:pPr marL="0" marR="0" indent="0">
              <a:lnSpc>
                <a:spcPct val="115000"/>
              </a:lnSpc>
              <a:spcBef>
                <a:spcPts val="600"/>
              </a:spcBef>
              <a:spcAft>
                <a:spcPts val="600"/>
              </a:spcAft>
              <a:buNone/>
            </a:pPr>
            <a:r>
              <a:rPr lang="zh-CN" altLang="en-US" sz="3200" b="1" kern="100" dirty="0">
                <a:solidFill>
                  <a:srgbClr val="2E24FC"/>
                </a:solidFill>
                <a:latin typeface="Calibri"/>
                <a:ea typeface="DengXian"/>
                <a:cs typeface="Times New Roman"/>
              </a:rPr>
              <a:t>假福音</a:t>
            </a:r>
            <a:r>
              <a:rPr lang="en-US" sz="3200" b="1" kern="100" dirty="0">
                <a:solidFill>
                  <a:srgbClr val="2E24FC"/>
                </a:solidFill>
                <a:latin typeface="Calibri"/>
                <a:ea typeface="DengXian"/>
                <a:cs typeface="Times New Roman"/>
              </a:rPr>
              <a:t>= </a:t>
            </a:r>
            <a:r>
              <a:rPr lang="zh-CN" altLang="en-US" sz="3200" b="1" kern="100" dirty="0">
                <a:solidFill>
                  <a:srgbClr val="2E24FC"/>
                </a:solidFill>
                <a:latin typeface="Calibri"/>
                <a:ea typeface="DengXian"/>
                <a:cs typeface="Times New Roman"/>
              </a:rPr>
              <a:t>进宽门 </a:t>
            </a:r>
            <a:r>
              <a:rPr lang="en-US" sz="3200" b="1" kern="100" dirty="0">
                <a:solidFill>
                  <a:srgbClr val="2E24FC"/>
                </a:solidFill>
                <a:latin typeface="Calibri"/>
                <a:ea typeface="DengXian"/>
                <a:cs typeface="Times New Roman"/>
              </a:rPr>
              <a:t>+ </a:t>
            </a:r>
            <a:r>
              <a:rPr lang="zh-CN" altLang="en-US" sz="3200" b="1" kern="100" dirty="0">
                <a:solidFill>
                  <a:srgbClr val="2E24FC"/>
                </a:solidFill>
                <a:latin typeface="Calibri"/>
                <a:ea typeface="DengXian"/>
                <a:cs typeface="Times New Roman"/>
              </a:rPr>
              <a:t>走大路 </a:t>
            </a:r>
            <a:r>
              <a:rPr lang="en-US" sz="3200" b="1" kern="100" dirty="0">
                <a:solidFill>
                  <a:srgbClr val="2E24FC"/>
                </a:solidFill>
                <a:latin typeface="Calibri"/>
                <a:ea typeface="DengXian"/>
                <a:cs typeface="Times New Roman"/>
              </a:rPr>
              <a:t>+ </a:t>
            </a:r>
            <a:r>
              <a:rPr lang="zh-CN" altLang="en-US" sz="3200" b="1" kern="100" dirty="0">
                <a:solidFill>
                  <a:srgbClr val="2E24FC"/>
                </a:solidFill>
                <a:latin typeface="Calibri"/>
                <a:ea typeface="DengXian"/>
                <a:cs typeface="Times New Roman"/>
              </a:rPr>
              <a:t>引到灭亡   </a:t>
            </a:r>
            <a:r>
              <a:rPr lang="en-US" sz="3200" b="1" kern="100" dirty="0">
                <a:solidFill>
                  <a:srgbClr val="2E24FC"/>
                </a:solidFill>
                <a:latin typeface="Calibri"/>
                <a:ea typeface="DengXian"/>
                <a:cs typeface="Times New Roman"/>
              </a:rPr>
              <a:t>         </a:t>
            </a:r>
            <a:r>
              <a:rPr lang="zh-CN" altLang="en-US" sz="3200" b="1" kern="100" dirty="0">
                <a:solidFill>
                  <a:srgbClr val="2E24FC"/>
                </a:solidFill>
                <a:latin typeface="Calibri"/>
                <a:ea typeface="DengXian"/>
                <a:cs typeface="Times New Roman"/>
              </a:rPr>
              <a:t>（</a:t>
            </a:r>
            <a:r>
              <a:rPr lang="en-US" sz="3200" b="1" kern="100" dirty="0">
                <a:solidFill>
                  <a:srgbClr val="2E24FC"/>
                </a:solidFill>
                <a:latin typeface="Calibri"/>
                <a:ea typeface="DengXian"/>
                <a:cs typeface="Times New Roman"/>
              </a:rPr>
              <a:t>2-1</a:t>
            </a:r>
            <a:r>
              <a:rPr lang="zh-CN" altLang="en-US" sz="3200" b="1" kern="100" dirty="0">
                <a:solidFill>
                  <a:srgbClr val="2E24FC"/>
                </a:solidFill>
                <a:latin typeface="Calibri"/>
                <a:ea typeface="DengXian"/>
                <a:cs typeface="Times New Roman"/>
              </a:rPr>
              <a:t>）</a:t>
            </a:r>
            <a:endParaRPr lang="en-CA" sz="3200" b="1" kern="100" dirty="0">
              <a:solidFill>
                <a:srgbClr val="2E24FC"/>
              </a:solidFill>
              <a:latin typeface="Calibri"/>
              <a:ea typeface="DengXian"/>
              <a:cs typeface="Times New Roman"/>
            </a:endParaRPr>
          </a:p>
          <a:p>
            <a:pPr marL="0" marR="0" indent="0">
              <a:lnSpc>
                <a:spcPct val="115000"/>
              </a:lnSpc>
              <a:spcBef>
                <a:spcPts val="600"/>
              </a:spcBef>
              <a:spcAft>
                <a:spcPts val="600"/>
              </a:spcAft>
              <a:buNone/>
            </a:pPr>
            <a:r>
              <a:rPr lang="en-US" sz="3200" b="1" kern="100" dirty="0">
                <a:solidFill>
                  <a:srgbClr val="2E24FC"/>
                </a:solidFill>
                <a:latin typeface="Calibri"/>
                <a:ea typeface="DengXian"/>
                <a:cs typeface="Times New Roman"/>
              </a:rPr>
              <a:t>	   = </a:t>
            </a:r>
            <a:r>
              <a:rPr lang="zh-CN" altLang="en-US" sz="3200" b="1" kern="100" dirty="0">
                <a:solidFill>
                  <a:srgbClr val="2E24FC"/>
                </a:solidFill>
                <a:latin typeface="Calibri"/>
                <a:ea typeface="DengXian"/>
                <a:cs typeface="Times New Roman"/>
              </a:rPr>
              <a:t>假救恩</a:t>
            </a:r>
            <a:r>
              <a:rPr lang="en-US" sz="3200" b="1" kern="100" dirty="0">
                <a:solidFill>
                  <a:srgbClr val="2E24FC"/>
                </a:solidFill>
                <a:latin typeface="Calibri"/>
                <a:ea typeface="DengXian"/>
                <a:cs typeface="Times New Roman"/>
              </a:rPr>
              <a:t> + </a:t>
            </a:r>
            <a:r>
              <a:rPr lang="zh-CN" altLang="en-US" sz="3200" b="1" kern="100" dirty="0">
                <a:solidFill>
                  <a:srgbClr val="2E24FC"/>
                </a:solidFill>
                <a:latin typeface="Calibri"/>
                <a:ea typeface="DengXian"/>
                <a:cs typeface="Times New Roman"/>
              </a:rPr>
              <a:t>假立约</a:t>
            </a:r>
            <a:r>
              <a:rPr lang="en-US" sz="3200" b="1" kern="100" dirty="0">
                <a:solidFill>
                  <a:srgbClr val="2E24FC"/>
                </a:solidFill>
                <a:latin typeface="Calibri"/>
                <a:ea typeface="DengXian"/>
                <a:cs typeface="Times New Roman"/>
              </a:rPr>
              <a:t> + </a:t>
            </a:r>
            <a:r>
              <a:rPr lang="zh-CN" altLang="en-US" sz="3200" b="1" kern="100" dirty="0">
                <a:solidFill>
                  <a:srgbClr val="2E24FC"/>
                </a:solidFill>
                <a:latin typeface="Calibri"/>
                <a:ea typeface="DengXian"/>
                <a:cs typeface="Times New Roman"/>
              </a:rPr>
              <a:t>假结局</a:t>
            </a:r>
            <a:r>
              <a:rPr lang="en-US" sz="3200" b="1" kern="100" dirty="0">
                <a:solidFill>
                  <a:srgbClr val="2E24FC"/>
                </a:solidFill>
                <a:latin typeface="Calibri"/>
                <a:ea typeface="DengXian"/>
                <a:cs typeface="Times New Roman"/>
              </a:rPr>
              <a:t>                 </a:t>
            </a:r>
            <a:r>
              <a:rPr lang="zh-CN" altLang="en-US" sz="3200" b="1" kern="100" dirty="0">
                <a:solidFill>
                  <a:srgbClr val="2E24FC"/>
                </a:solidFill>
                <a:latin typeface="Calibri"/>
                <a:ea typeface="DengXian"/>
                <a:cs typeface="Times New Roman"/>
              </a:rPr>
              <a:t>（</a:t>
            </a:r>
            <a:r>
              <a:rPr lang="en-US" sz="3200" b="1" kern="100" dirty="0">
                <a:solidFill>
                  <a:srgbClr val="2E24FC"/>
                </a:solidFill>
                <a:latin typeface="Calibri"/>
                <a:ea typeface="DengXian"/>
                <a:cs typeface="Times New Roman"/>
              </a:rPr>
              <a:t>2-2</a:t>
            </a:r>
            <a:r>
              <a:rPr lang="zh-CN" altLang="en-US" sz="3200" b="1" kern="100" dirty="0">
                <a:solidFill>
                  <a:srgbClr val="2E24FC"/>
                </a:solidFill>
                <a:latin typeface="Calibri"/>
                <a:ea typeface="DengXian"/>
                <a:cs typeface="Times New Roman"/>
              </a:rPr>
              <a:t>）</a:t>
            </a:r>
            <a:endParaRPr lang="en-CA" sz="3200" b="1" kern="100" dirty="0">
              <a:solidFill>
                <a:srgbClr val="2E24FC"/>
              </a:solidFill>
              <a:latin typeface="Calibri"/>
              <a:ea typeface="DengXian"/>
              <a:cs typeface="Times New Roman"/>
            </a:endParaRPr>
          </a:p>
          <a:p>
            <a:pPr marL="114300" marR="0" indent="0">
              <a:lnSpc>
                <a:spcPct val="115000"/>
              </a:lnSpc>
              <a:spcBef>
                <a:spcPts val="600"/>
              </a:spcBef>
              <a:spcAft>
                <a:spcPts val="600"/>
              </a:spcAft>
              <a:buNone/>
            </a:pPr>
            <a:endParaRPr lang="en-CA" sz="3200" kern="100" dirty="0">
              <a:solidFill>
                <a:schemeClr val="tx1"/>
              </a:solidFill>
              <a:latin typeface="Calibri"/>
              <a:ea typeface="DengXian"/>
              <a:cs typeface="Times New Roman"/>
            </a:endParaRPr>
          </a:p>
          <a:p>
            <a:pPr marL="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18</a:t>
            </a:fld>
            <a:endParaRPr lang="en-US" altLang="zh-CN" dirty="0">
              <a:solidFill>
                <a:srgbClr val="55554A"/>
              </a:solidFill>
            </a:endParaRPr>
          </a:p>
        </p:txBody>
      </p:sp>
    </p:spTree>
    <p:extLst>
      <p:ext uri="{BB962C8B-B14F-4D97-AF65-F5344CB8AC3E}">
        <p14:creationId xmlns:p14="http://schemas.microsoft.com/office/powerpoint/2010/main" val="8981393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8001000" cy="837010"/>
          </a:xfrm>
        </p:spPr>
        <p:txBody>
          <a:bodyPr>
            <a:noAutofit/>
          </a:bodyPr>
          <a:lstStyle/>
          <a:p>
            <a:pPr algn="l">
              <a:tabLst>
                <a:tab pos="4457700" algn="l"/>
              </a:tabLst>
            </a:pPr>
            <a:r>
              <a:rPr lang="zh-CN" altLang="en-US" sz="3600" b="1" dirty="0">
                <a:solidFill>
                  <a:srgbClr val="FF0000"/>
                </a:solidFill>
                <a:effectLst/>
                <a:latin typeface="+mn-ea"/>
                <a:cs typeface="Times New Roman"/>
              </a:rPr>
              <a:t>二、真假福音的定义与整全救恩的公式</a:t>
            </a:r>
            <a:endParaRPr lang="zh-CN" altLang="en-US" sz="4000"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914400">
              <a:lnSpc>
                <a:spcPct val="115000"/>
              </a:lnSpc>
              <a:spcBef>
                <a:spcPts val="600"/>
              </a:spcBef>
              <a:spcAft>
                <a:spcPts val="600"/>
              </a:spcAft>
              <a:buNone/>
            </a:pPr>
            <a:r>
              <a:rPr lang="zh-CN" altLang="en-US" sz="3600" b="1" kern="100" dirty="0">
                <a:solidFill>
                  <a:schemeClr val="tx1"/>
                </a:solidFill>
                <a:latin typeface="DengXian" panose="02010600030101010101" pitchFamily="2" charset="-122"/>
                <a:ea typeface="DengXian" panose="02010600030101010101" pitchFamily="2" charset="-122"/>
                <a:cs typeface="Times New Roman"/>
              </a:rPr>
              <a:t>从公式（</a:t>
            </a:r>
            <a:r>
              <a:rPr lang="en-US" sz="3600" b="1" kern="100" dirty="0">
                <a:solidFill>
                  <a:schemeClr val="tx1"/>
                </a:solidFill>
                <a:latin typeface="DengXian" panose="02010600030101010101" pitchFamily="2" charset="-122"/>
                <a:ea typeface="DengXian" panose="02010600030101010101" pitchFamily="2" charset="-122"/>
                <a:cs typeface="Times New Roman"/>
              </a:rPr>
              <a:t>1-1</a:t>
            </a:r>
            <a:r>
              <a:rPr lang="zh-CN" altLang="en-US" sz="3600" b="1" kern="100" dirty="0">
                <a:solidFill>
                  <a:schemeClr val="tx1"/>
                </a:solidFill>
                <a:latin typeface="DengXian" panose="02010600030101010101" pitchFamily="2" charset="-122"/>
                <a:ea typeface="DengXian" panose="02010600030101010101" pitchFamily="2" charset="-122"/>
                <a:cs typeface="Times New Roman"/>
              </a:rPr>
              <a:t>）到公式（</a:t>
            </a:r>
            <a:r>
              <a:rPr lang="en-US" sz="3600" b="1" kern="100" dirty="0">
                <a:solidFill>
                  <a:schemeClr val="tx1"/>
                </a:solidFill>
                <a:latin typeface="DengXian" panose="02010600030101010101" pitchFamily="2" charset="-122"/>
                <a:ea typeface="DengXian" panose="02010600030101010101" pitchFamily="2" charset="-122"/>
                <a:cs typeface="Times New Roman"/>
              </a:rPr>
              <a:t>1-2</a:t>
            </a:r>
            <a:r>
              <a:rPr lang="zh-CN" altLang="en-US" sz="3600" b="1" kern="100" dirty="0">
                <a:solidFill>
                  <a:schemeClr val="tx1"/>
                </a:solidFill>
                <a:latin typeface="DengXian" panose="02010600030101010101" pitchFamily="2" charset="-122"/>
                <a:ea typeface="DengXian" panose="02010600030101010101" pitchFamily="2" charset="-122"/>
                <a:cs typeface="Times New Roman"/>
              </a:rPr>
              <a:t>）并不是显而易见的，这需要圣灵的光照或开启。</a:t>
            </a:r>
            <a:endParaRPr lang="en-CA" sz="3600" b="1" kern="100" dirty="0">
              <a:solidFill>
                <a:schemeClr val="tx1"/>
              </a:solidFill>
              <a:latin typeface="DengXian" panose="02010600030101010101" pitchFamily="2" charset="-122"/>
              <a:ea typeface="DengXian" panose="02010600030101010101" pitchFamily="2" charset="-122"/>
              <a:cs typeface="Times New Roman"/>
            </a:endParaRPr>
          </a:p>
          <a:p>
            <a:pPr marL="0" marR="0" indent="914400">
              <a:lnSpc>
                <a:spcPct val="115000"/>
              </a:lnSpc>
              <a:spcBef>
                <a:spcPts val="600"/>
              </a:spcBef>
              <a:spcAft>
                <a:spcPts val="600"/>
              </a:spcAft>
              <a:buNone/>
            </a:pPr>
            <a:r>
              <a:rPr lang="zh-CN" altLang="en-US" sz="3600" b="1" kern="100" dirty="0">
                <a:solidFill>
                  <a:schemeClr val="tx1"/>
                </a:solidFill>
                <a:latin typeface="DengXian" panose="02010600030101010101" pitchFamily="2" charset="-122"/>
                <a:ea typeface="DengXian" panose="02010600030101010101" pitchFamily="2" charset="-122"/>
                <a:cs typeface="Times New Roman"/>
              </a:rPr>
              <a:t>从圣经预表来说，当年以色列人过逾越节</a:t>
            </a:r>
            <a:r>
              <a:rPr lang="en-US" sz="3600" b="1" kern="100" dirty="0">
                <a:solidFill>
                  <a:schemeClr val="tx1"/>
                </a:solidFill>
                <a:latin typeface="DengXian" panose="02010600030101010101" pitchFamily="2" charset="-122"/>
                <a:ea typeface="DengXian" panose="02010600030101010101" pitchFamily="2" charset="-122"/>
                <a:cs typeface="Times New Roman"/>
              </a:rPr>
              <a:t>/</a:t>
            </a:r>
            <a:r>
              <a:rPr lang="zh-CN" altLang="en-US" sz="3600" b="1" kern="100" dirty="0">
                <a:solidFill>
                  <a:schemeClr val="tx1"/>
                </a:solidFill>
                <a:latin typeface="DengXian" panose="02010600030101010101" pitchFamily="2" charset="-122"/>
                <a:ea typeface="DengXian" panose="02010600030101010101" pitchFamily="2" charset="-122"/>
                <a:cs typeface="Times New Roman"/>
              </a:rPr>
              <a:t>出埃及、守除酵节，然后在初熟节过红海；</a:t>
            </a:r>
            <a:r>
              <a:rPr lang="zh-CN" altLang="en-US" sz="3600" b="1" kern="100" dirty="0">
                <a:solidFill>
                  <a:srgbClr val="2E24FC"/>
                </a:solidFill>
                <a:latin typeface="Calibri"/>
                <a:ea typeface="DengXian"/>
                <a:cs typeface="Times New Roman"/>
              </a:rPr>
              <a:t>这个过程所预表的救恩就是</a:t>
            </a:r>
            <a:r>
              <a:rPr lang="zh-CN" altLang="en-US" sz="3600" b="1" kern="100" dirty="0">
                <a:solidFill>
                  <a:srgbClr val="EE0000"/>
                </a:solidFill>
                <a:latin typeface="Calibri"/>
                <a:ea typeface="KaiTi"/>
                <a:cs typeface="Times New Roman"/>
              </a:rPr>
              <a:t>“进窄门”</a:t>
            </a:r>
            <a:r>
              <a:rPr lang="zh-CN" altLang="en-US" sz="3600" kern="100" dirty="0">
                <a:latin typeface="Calibri"/>
                <a:ea typeface="DengXian"/>
                <a:cs typeface="Times New Roman"/>
              </a:rPr>
              <a:t>。</a:t>
            </a:r>
            <a:endParaRPr lang="en-CA" sz="3600" kern="100" dirty="0">
              <a:latin typeface="Calibri"/>
              <a:ea typeface="DengXian"/>
              <a:cs typeface="Times New Roman"/>
            </a:endParaRPr>
          </a:p>
          <a:p>
            <a:pPr marL="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19</a:t>
            </a:fld>
            <a:endParaRPr lang="en-US" altLang="zh-CN" dirty="0">
              <a:solidFill>
                <a:srgbClr val="55554A"/>
              </a:solidFill>
            </a:endParaRPr>
          </a:p>
        </p:txBody>
      </p:sp>
    </p:spTree>
    <p:extLst>
      <p:ext uri="{BB962C8B-B14F-4D97-AF65-F5344CB8AC3E}">
        <p14:creationId xmlns:p14="http://schemas.microsoft.com/office/powerpoint/2010/main" val="8981393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7848600" cy="837010"/>
          </a:xfrm>
        </p:spPr>
        <p:txBody>
          <a:bodyPr>
            <a:noAutofit/>
          </a:bodyPr>
          <a:lstStyle/>
          <a:p>
            <a:pPr>
              <a:tabLst>
                <a:tab pos="4457700" algn="l"/>
              </a:tabLst>
            </a:pPr>
            <a:r>
              <a:rPr lang="zh-CN" altLang="en-US" sz="4000" b="1" dirty="0">
                <a:solidFill>
                  <a:srgbClr val="FF0000"/>
                </a:solidFill>
                <a:effectLst/>
                <a:latin typeface="+mn-ea"/>
                <a:cs typeface="Times New Roman"/>
              </a:rPr>
              <a:t>一、为什么要分辨真假福音？</a:t>
            </a:r>
            <a:endParaRPr lang="zh-CN" altLang="en-US" sz="4000" dirty="0">
              <a:solidFill>
                <a:srgbClr val="FF0000"/>
              </a:solidFill>
              <a:latin typeface="+mn-ea"/>
            </a:endParaRPr>
          </a:p>
        </p:txBody>
      </p:sp>
      <p:sp>
        <p:nvSpPr>
          <p:cNvPr id="3" name="内容占位符 2"/>
          <p:cNvSpPr>
            <a:spLocks noGrp="1"/>
          </p:cNvSpPr>
          <p:nvPr>
            <p:ph idx="1"/>
          </p:nvPr>
        </p:nvSpPr>
        <p:spPr>
          <a:xfrm>
            <a:off x="0" y="1047750"/>
            <a:ext cx="9144001" cy="4103594"/>
          </a:xfrm>
        </p:spPr>
        <p:txBody>
          <a:bodyPr/>
          <a:lstStyle/>
          <a:p>
            <a:pPr marL="0" marR="0" indent="0">
              <a:lnSpc>
                <a:spcPct val="115000"/>
              </a:lnSpc>
              <a:spcBef>
                <a:spcPts val="600"/>
              </a:spcBef>
              <a:spcAft>
                <a:spcPts val="600"/>
              </a:spcAft>
              <a:buNone/>
            </a:pPr>
            <a:r>
              <a:rPr lang="en-US" altLang="zh-CN" sz="3600" b="1" kern="100" dirty="0">
                <a:solidFill>
                  <a:schemeClr val="tx1"/>
                </a:solidFill>
                <a:latin typeface="Calibri"/>
                <a:ea typeface="DengXian"/>
                <a:cs typeface="Times New Roman"/>
              </a:rPr>
              <a:t>	</a:t>
            </a:r>
            <a:r>
              <a:rPr lang="zh-CN" altLang="en-US" sz="3600" b="1" kern="100" dirty="0">
                <a:solidFill>
                  <a:srgbClr val="2E24FC"/>
                </a:solidFill>
                <a:latin typeface="Calibri"/>
                <a:ea typeface="DengXian"/>
                <a:cs typeface="Times New Roman"/>
              </a:rPr>
              <a:t>（一） 分辨真假福音的三重目的</a:t>
            </a:r>
            <a:endParaRPr lang="en-CA" sz="3600" b="1" kern="100" dirty="0">
              <a:solidFill>
                <a:srgbClr val="2E24FC"/>
              </a:solidFill>
              <a:latin typeface="Calibri"/>
              <a:ea typeface="DengXian"/>
              <a:cs typeface="Times New Roman"/>
            </a:endParaRPr>
          </a:p>
          <a:p>
            <a:pPr marL="0" marR="0" indent="0">
              <a:lnSpc>
                <a:spcPct val="115000"/>
              </a:lnSpc>
              <a:spcBef>
                <a:spcPts val="600"/>
              </a:spcBef>
              <a:spcAft>
                <a:spcPts val="600"/>
              </a:spcAft>
              <a:buNone/>
            </a:pPr>
            <a:r>
              <a:rPr lang="en-US" sz="3600" kern="100" dirty="0">
                <a:solidFill>
                  <a:schemeClr val="tx1"/>
                </a:solidFill>
                <a:latin typeface="Calibri"/>
                <a:ea typeface="DengXian"/>
                <a:cs typeface="Times New Roman"/>
              </a:rPr>
              <a:t>	</a:t>
            </a:r>
            <a:r>
              <a:rPr lang="en-US" sz="3600" b="1" kern="100" dirty="0">
                <a:solidFill>
                  <a:srgbClr val="FF0000"/>
                </a:solidFill>
                <a:latin typeface="Calibri"/>
                <a:ea typeface="DengXian"/>
                <a:cs typeface="Times New Roman"/>
              </a:rPr>
              <a:t>1</a:t>
            </a:r>
            <a:r>
              <a:rPr lang="zh-CN" altLang="en-US" sz="3600" b="1" kern="100" dirty="0">
                <a:solidFill>
                  <a:srgbClr val="FF0000"/>
                </a:solidFill>
                <a:latin typeface="Calibri"/>
                <a:ea typeface="DengXian"/>
                <a:cs typeface="Times New Roman"/>
              </a:rPr>
              <a:t>、</a:t>
            </a:r>
            <a:r>
              <a:rPr lang="zh-CN" altLang="en-US" sz="3600" b="1" kern="100" dirty="0">
                <a:solidFill>
                  <a:schemeClr val="tx1"/>
                </a:solidFill>
                <a:latin typeface="Calibri"/>
                <a:ea typeface="DengXian"/>
                <a:cs typeface="Times New Roman"/>
              </a:rPr>
              <a:t>使我们既能够坦然面对死亡，同时又能避免将来落入一种后悔莫及的绝望状态中。</a:t>
            </a:r>
            <a:endParaRPr lang="en-CA" sz="3600" b="1" kern="100" dirty="0">
              <a:solidFill>
                <a:schemeClr val="tx1"/>
              </a:solidFill>
              <a:latin typeface="Calibri"/>
              <a:ea typeface="DengXian"/>
              <a:cs typeface="Times New Roman"/>
            </a:endParaRPr>
          </a:p>
          <a:p>
            <a:pPr marL="0" marR="0" indent="914400">
              <a:lnSpc>
                <a:spcPct val="115000"/>
              </a:lnSpc>
              <a:spcBef>
                <a:spcPts val="600"/>
              </a:spcBef>
              <a:spcAft>
                <a:spcPts val="600"/>
              </a:spcAft>
              <a:buNone/>
            </a:pPr>
            <a:r>
              <a:rPr lang="en-US" altLang="zh-CN" sz="3600" b="1" kern="100" dirty="0">
                <a:solidFill>
                  <a:schemeClr val="tx1"/>
                </a:solidFill>
                <a:latin typeface="Calibri"/>
                <a:ea typeface="DengXian"/>
                <a:cs typeface="Times New Roman"/>
              </a:rPr>
              <a:t>* </a:t>
            </a:r>
            <a:r>
              <a:rPr lang="zh-CN" altLang="en-US" sz="3600" b="1" kern="100" dirty="0">
                <a:solidFill>
                  <a:schemeClr val="tx1"/>
                </a:solidFill>
                <a:latin typeface="Calibri"/>
                <a:ea typeface="DengXian"/>
                <a:cs typeface="Times New Roman"/>
              </a:rPr>
              <a:t>当主耶稣再来在地上举办羔羊婚宴的时候，你却被关在门外（太二十五</a:t>
            </a:r>
            <a:r>
              <a:rPr lang="en-US" sz="3600" b="1" kern="100" dirty="0">
                <a:solidFill>
                  <a:schemeClr val="tx1"/>
                </a:solidFill>
                <a:latin typeface="Calibri"/>
                <a:ea typeface="DengXian"/>
                <a:cs typeface="Times New Roman"/>
              </a:rPr>
              <a:t>10-12</a:t>
            </a:r>
            <a:r>
              <a:rPr lang="zh-CN" altLang="en-US" sz="3600" b="1" kern="100" dirty="0">
                <a:solidFill>
                  <a:schemeClr val="tx1"/>
                </a:solidFill>
                <a:latin typeface="Calibri"/>
                <a:ea typeface="DengXian"/>
                <a:cs typeface="Times New Roman"/>
              </a:rPr>
              <a:t>）</a:t>
            </a:r>
            <a:r>
              <a:rPr lang="zh-CN" altLang="en-US" sz="3600" kern="100" dirty="0">
                <a:solidFill>
                  <a:schemeClr val="tx1"/>
                </a:solidFill>
                <a:latin typeface="Calibri"/>
                <a:ea typeface="DengXian"/>
                <a:cs typeface="Times New Roman"/>
              </a:rPr>
              <a:t>。</a:t>
            </a:r>
            <a:endParaRPr lang="en-CA" sz="3600" kern="100" dirty="0">
              <a:solidFill>
                <a:schemeClr val="tx1"/>
              </a:solidFill>
              <a:latin typeface="Calibri"/>
              <a:ea typeface="DengXian"/>
              <a:cs typeface="Times New Roman"/>
            </a:endParaRPr>
          </a:p>
          <a:p>
            <a:pPr marL="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2</a:t>
            </a:fld>
            <a:endParaRPr lang="en-US" altLang="zh-CN" dirty="0">
              <a:solidFill>
                <a:srgbClr val="55554A"/>
              </a:solidFill>
            </a:endParaRPr>
          </a:p>
        </p:txBody>
      </p:sp>
    </p:spTree>
    <p:extLst>
      <p:ext uri="{BB962C8B-B14F-4D97-AF65-F5344CB8AC3E}">
        <p14:creationId xmlns:p14="http://schemas.microsoft.com/office/powerpoint/2010/main" val="26870576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8001000" cy="837010"/>
          </a:xfrm>
        </p:spPr>
        <p:txBody>
          <a:bodyPr>
            <a:noAutofit/>
          </a:bodyPr>
          <a:lstStyle/>
          <a:p>
            <a:pPr algn="l">
              <a:tabLst>
                <a:tab pos="4457700" algn="l"/>
              </a:tabLst>
            </a:pPr>
            <a:r>
              <a:rPr lang="zh-CN" altLang="en-US" sz="3600" b="1" dirty="0">
                <a:solidFill>
                  <a:srgbClr val="FF0000"/>
                </a:solidFill>
                <a:effectLst/>
                <a:latin typeface="+mn-ea"/>
                <a:cs typeface="Times New Roman"/>
              </a:rPr>
              <a:t>二、真假福音的定义与整全救恩的公式</a:t>
            </a:r>
            <a:endParaRPr lang="zh-CN" altLang="en-US" sz="4000"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914400">
              <a:spcBef>
                <a:spcPts val="600"/>
              </a:spcBef>
              <a:spcAft>
                <a:spcPts val="600"/>
              </a:spcAft>
              <a:buNone/>
            </a:pPr>
            <a:r>
              <a:rPr lang="zh-CN" altLang="en-US" sz="3600" b="1" kern="100" dirty="0">
                <a:solidFill>
                  <a:schemeClr val="tx1"/>
                </a:solidFill>
                <a:latin typeface="Calibri"/>
                <a:ea typeface="DengXian"/>
                <a:cs typeface="Times New Roman"/>
              </a:rPr>
              <a:t>当年以色列人过了红海以后，就来到了西奈山，在五旬节那天与神立约。</a:t>
            </a:r>
            <a:endParaRPr lang="en-CA" sz="3600" b="1" kern="100" dirty="0">
              <a:solidFill>
                <a:schemeClr val="tx1"/>
              </a:solidFill>
              <a:latin typeface="Calibri"/>
              <a:ea typeface="DengXian"/>
              <a:cs typeface="Times New Roman"/>
            </a:endParaRPr>
          </a:p>
          <a:p>
            <a:pPr marL="0" marR="0" indent="914400">
              <a:spcBef>
                <a:spcPts val="600"/>
              </a:spcBef>
              <a:spcAft>
                <a:spcPts val="600"/>
              </a:spcAft>
              <a:buNone/>
            </a:pPr>
            <a:r>
              <a:rPr lang="zh-CN" altLang="en-US" sz="3600" b="1" kern="100" dirty="0">
                <a:solidFill>
                  <a:schemeClr val="tx1"/>
                </a:solidFill>
                <a:latin typeface="Calibri"/>
                <a:ea typeface="DengXian"/>
                <a:cs typeface="Times New Roman"/>
              </a:rPr>
              <a:t>接着他们在西奈山下学习律法，建造会幕，直到第二年过了逾越节，他们才启程，经过旷野，前往应许之地。</a:t>
            </a:r>
            <a:endParaRPr lang="en-CA" sz="3600" b="1" kern="100" dirty="0">
              <a:solidFill>
                <a:schemeClr val="tx1"/>
              </a:solidFill>
              <a:latin typeface="Calibri"/>
              <a:ea typeface="DengXian"/>
              <a:cs typeface="Times New Roman"/>
            </a:endParaRPr>
          </a:p>
          <a:p>
            <a:pPr marL="0" marR="0" indent="914400">
              <a:spcBef>
                <a:spcPts val="600"/>
              </a:spcBef>
              <a:spcAft>
                <a:spcPts val="600"/>
              </a:spcAft>
              <a:buNone/>
            </a:pPr>
            <a:r>
              <a:rPr lang="zh-CN" altLang="en-US" sz="3600" b="1" kern="100" dirty="0">
                <a:solidFill>
                  <a:srgbClr val="2E24FC"/>
                </a:solidFill>
                <a:latin typeface="Calibri"/>
                <a:ea typeface="DengXian"/>
                <a:cs typeface="Times New Roman"/>
              </a:rPr>
              <a:t>这个过程所预表的新约就是</a:t>
            </a:r>
            <a:r>
              <a:rPr lang="zh-CN" altLang="en-US" sz="3600" b="1" kern="100" dirty="0">
                <a:solidFill>
                  <a:srgbClr val="EE0000"/>
                </a:solidFill>
                <a:latin typeface="Calibri"/>
                <a:ea typeface="KaiTi"/>
                <a:cs typeface="Times New Roman"/>
              </a:rPr>
              <a:t>“走小路”</a:t>
            </a:r>
            <a:r>
              <a:rPr lang="zh-CN" altLang="en-US" sz="3600" kern="100" dirty="0">
                <a:latin typeface="Calibri"/>
                <a:ea typeface="DengXian"/>
                <a:cs typeface="Times New Roman"/>
              </a:rPr>
              <a:t>。</a:t>
            </a:r>
            <a:endParaRPr lang="en-CA" sz="3600" kern="100" dirty="0">
              <a:latin typeface="Calibri"/>
              <a:ea typeface="DengXian"/>
              <a:cs typeface="Times New Roman"/>
            </a:endParaRPr>
          </a:p>
          <a:p>
            <a:pPr marL="0" indent="0">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20</a:t>
            </a:fld>
            <a:endParaRPr lang="en-US" altLang="zh-CN" dirty="0">
              <a:solidFill>
                <a:srgbClr val="55554A"/>
              </a:solidFill>
            </a:endParaRPr>
          </a:p>
        </p:txBody>
      </p:sp>
    </p:spTree>
    <p:extLst>
      <p:ext uri="{BB962C8B-B14F-4D97-AF65-F5344CB8AC3E}">
        <p14:creationId xmlns:p14="http://schemas.microsoft.com/office/powerpoint/2010/main" val="8981393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8001000" cy="837010"/>
          </a:xfrm>
        </p:spPr>
        <p:txBody>
          <a:bodyPr>
            <a:noAutofit/>
          </a:bodyPr>
          <a:lstStyle/>
          <a:p>
            <a:pPr algn="l">
              <a:tabLst>
                <a:tab pos="4457700" algn="l"/>
              </a:tabLst>
            </a:pPr>
            <a:r>
              <a:rPr lang="zh-CN" altLang="en-US" sz="3600" b="1" dirty="0">
                <a:solidFill>
                  <a:srgbClr val="FF0000"/>
                </a:solidFill>
                <a:effectLst/>
                <a:latin typeface="+mn-ea"/>
                <a:cs typeface="Times New Roman"/>
              </a:rPr>
              <a:t>二、真假福音的定义与整全救恩的公式</a:t>
            </a:r>
            <a:endParaRPr lang="zh-CN" altLang="en-US" sz="4000"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687388">
              <a:lnSpc>
                <a:spcPct val="115000"/>
              </a:lnSpc>
              <a:spcBef>
                <a:spcPts val="600"/>
              </a:spcBef>
              <a:spcAft>
                <a:spcPts val="600"/>
              </a:spcAft>
              <a:buNone/>
            </a:pPr>
            <a:r>
              <a:rPr lang="zh-CN" altLang="en-US" sz="3200" b="1" kern="100" dirty="0">
                <a:solidFill>
                  <a:schemeClr val="tx1"/>
                </a:solidFill>
                <a:latin typeface="Calibri"/>
                <a:ea typeface="DengXian"/>
                <a:cs typeface="Times New Roman"/>
              </a:rPr>
              <a:t> 以色列人过约旦河、进入迦南地，得地为业的</a:t>
            </a:r>
            <a:r>
              <a:rPr lang="zh-CN" altLang="en-US" sz="3200" b="1" kern="100" dirty="0">
                <a:solidFill>
                  <a:srgbClr val="2E24FC"/>
                </a:solidFill>
                <a:latin typeface="Calibri"/>
                <a:ea typeface="DengXian"/>
                <a:cs typeface="Times New Roman"/>
              </a:rPr>
              <a:t>这个过程代表预尝和预表救恩和立约的结局，也就是</a:t>
            </a:r>
            <a:r>
              <a:rPr lang="zh-CN" altLang="en-US" sz="3200" b="1" kern="100" dirty="0">
                <a:solidFill>
                  <a:srgbClr val="EE0000"/>
                </a:solidFill>
                <a:latin typeface="Calibri"/>
                <a:ea typeface="KaiTi"/>
                <a:cs typeface="Times New Roman"/>
              </a:rPr>
              <a:t>“引到永生”</a:t>
            </a:r>
            <a:r>
              <a:rPr lang="zh-CN" altLang="en-US" sz="3200" b="1" kern="100" dirty="0">
                <a:solidFill>
                  <a:srgbClr val="2E24FC"/>
                </a:solidFill>
                <a:latin typeface="Calibri"/>
                <a:ea typeface="DengXian"/>
                <a:cs typeface="Times New Roman"/>
              </a:rPr>
              <a:t>的预尝和预表</a:t>
            </a:r>
            <a:r>
              <a:rPr lang="zh-CN" altLang="en-US" sz="3200" kern="100" dirty="0">
                <a:latin typeface="Calibri"/>
                <a:ea typeface="DengXian"/>
                <a:cs typeface="Times New Roman"/>
              </a:rPr>
              <a:t>。</a:t>
            </a:r>
            <a:endParaRPr lang="en-CA" sz="3200" kern="100" dirty="0">
              <a:latin typeface="Calibri"/>
              <a:ea typeface="DengXian"/>
              <a:cs typeface="Times New Roman"/>
            </a:endParaRPr>
          </a:p>
          <a:p>
            <a:pPr marL="0" marR="0" indent="687388">
              <a:lnSpc>
                <a:spcPct val="115000"/>
              </a:lnSpc>
              <a:spcBef>
                <a:spcPts val="600"/>
              </a:spcBef>
              <a:spcAft>
                <a:spcPts val="600"/>
              </a:spcAft>
              <a:buNone/>
            </a:pPr>
            <a:r>
              <a:rPr lang="zh-CN" altLang="en-US" sz="3200" b="1" kern="100" dirty="0">
                <a:solidFill>
                  <a:schemeClr val="tx1"/>
                </a:solidFill>
                <a:latin typeface="Calibri"/>
                <a:ea typeface="DengXian"/>
                <a:cs typeface="Times New Roman"/>
              </a:rPr>
              <a:t> 我们知道，新约圣经将耶稣基督的救恩比作新的出埃及，当年以色列人出埃及的历史跟新约的救恩有如下对应</a:t>
            </a:r>
            <a:r>
              <a:rPr lang="en-US" sz="3200" b="1" kern="100" dirty="0">
                <a:solidFill>
                  <a:schemeClr val="tx1"/>
                </a:solidFill>
                <a:latin typeface="Calibri"/>
                <a:ea typeface="DengXian"/>
                <a:cs typeface="Times New Roman"/>
              </a:rPr>
              <a:t>/</a:t>
            </a:r>
            <a:r>
              <a:rPr lang="zh-CN" altLang="en-US" sz="3200" b="1" kern="100" dirty="0">
                <a:solidFill>
                  <a:schemeClr val="tx1"/>
                </a:solidFill>
                <a:latin typeface="Calibri"/>
                <a:ea typeface="DengXian"/>
                <a:cs typeface="Times New Roman"/>
              </a:rPr>
              <a:t>预表关系：</a:t>
            </a:r>
            <a:endParaRPr lang="en-CA" sz="3200" b="1" kern="100" dirty="0">
              <a:solidFill>
                <a:schemeClr val="tx1"/>
              </a:solidFill>
              <a:latin typeface="Calibri"/>
              <a:ea typeface="DengXian"/>
              <a:cs typeface="Times New Roman"/>
            </a:endParaRPr>
          </a:p>
          <a:p>
            <a:pPr marL="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21</a:t>
            </a:fld>
            <a:endParaRPr lang="en-US" altLang="zh-CN" dirty="0">
              <a:solidFill>
                <a:srgbClr val="55554A"/>
              </a:solidFill>
            </a:endParaRPr>
          </a:p>
        </p:txBody>
      </p:sp>
    </p:spTree>
    <p:extLst>
      <p:ext uri="{BB962C8B-B14F-4D97-AF65-F5344CB8AC3E}">
        <p14:creationId xmlns:p14="http://schemas.microsoft.com/office/powerpoint/2010/main" val="8981393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8001000" cy="837010"/>
          </a:xfrm>
        </p:spPr>
        <p:txBody>
          <a:bodyPr>
            <a:noAutofit/>
          </a:bodyPr>
          <a:lstStyle/>
          <a:p>
            <a:pPr algn="l">
              <a:tabLst>
                <a:tab pos="4457700" algn="l"/>
              </a:tabLst>
            </a:pPr>
            <a:r>
              <a:rPr lang="zh-CN" altLang="en-US" sz="3600" b="1" dirty="0">
                <a:solidFill>
                  <a:srgbClr val="FF0000"/>
                </a:solidFill>
                <a:effectLst/>
                <a:latin typeface="+mn-ea"/>
                <a:cs typeface="Times New Roman"/>
              </a:rPr>
              <a:t>二、真假福音的定义与整全救恩的公式</a:t>
            </a:r>
            <a:endParaRPr lang="zh-CN" altLang="en-US" sz="4000"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0">
              <a:lnSpc>
                <a:spcPct val="115000"/>
              </a:lnSpc>
              <a:spcBef>
                <a:spcPts val="600"/>
              </a:spcBef>
              <a:spcAft>
                <a:spcPts val="600"/>
              </a:spcAft>
              <a:buNone/>
            </a:pPr>
            <a:r>
              <a:rPr lang="zh-CN" altLang="en-US" sz="3200" b="1" kern="100" dirty="0">
                <a:solidFill>
                  <a:srgbClr val="2E24FC"/>
                </a:solidFill>
                <a:latin typeface="Calibri"/>
                <a:ea typeface="DengXian"/>
                <a:cs typeface="Times New Roman"/>
              </a:rPr>
              <a:t>过逾越节</a:t>
            </a:r>
            <a:r>
              <a:rPr lang="en-US" sz="3200" b="1" kern="100" dirty="0">
                <a:solidFill>
                  <a:srgbClr val="2E24FC"/>
                </a:solidFill>
                <a:latin typeface="Calibri"/>
                <a:ea typeface="DengXian"/>
                <a:cs typeface="Times New Roman"/>
              </a:rPr>
              <a:t>/</a:t>
            </a:r>
            <a:r>
              <a:rPr lang="zh-CN" altLang="en-US" sz="3200" b="1" kern="100" dirty="0">
                <a:solidFill>
                  <a:srgbClr val="2E24FC"/>
                </a:solidFill>
                <a:latin typeface="Calibri"/>
                <a:ea typeface="DengXian"/>
                <a:cs typeface="Times New Roman"/>
              </a:rPr>
              <a:t>出埃及</a:t>
            </a:r>
            <a:r>
              <a:rPr lang="en-US" altLang="zh-CN" sz="3200" b="1" kern="100" dirty="0">
                <a:solidFill>
                  <a:srgbClr val="2E24FC"/>
                </a:solidFill>
                <a:latin typeface="Calibri"/>
                <a:ea typeface="DengXian"/>
                <a:cs typeface="Times New Roman"/>
              </a:rPr>
              <a:t>	</a:t>
            </a:r>
            <a:r>
              <a:rPr lang="en-US" sz="3200" b="1" kern="100" dirty="0">
                <a:solidFill>
                  <a:srgbClr val="2E24FC"/>
                </a:solidFill>
                <a:latin typeface="Calibri"/>
                <a:ea typeface="DengXian"/>
                <a:cs typeface="Times New Roman"/>
              </a:rPr>
              <a:t>   </a:t>
            </a:r>
            <a:r>
              <a:rPr lang="zh-CN" altLang="en-US" sz="3200" b="1" kern="100" dirty="0">
                <a:solidFill>
                  <a:srgbClr val="2E24FC"/>
                </a:solidFill>
                <a:latin typeface="Calibri"/>
                <a:ea typeface="DengXian"/>
                <a:cs typeface="Times New Roman"/>
              </a:rPr>
              <a:t>对应</a:t>
            </a:r>
            <a:r>
              <a:rPr lang="en-US" sz="3200" b="1" kern="100" dirty="0">
                <a:solidFill>
                  <a:srgbClr val="2E24FC"/>
                </a:solidFill>
                <a:latin typeface="Calibri"/>
                <a:ea typeface="DengXian"/>
                <a:cs typeface="Times New Roman"/>
              </a:rPr>
              <a:t>/</a:t>
            </a:r>
            <a:r>
              <a:rPr lang="zh-CN" altLang="en-US" sz="3200" b="1" kern="100" dirty="0">
                <a:solidFill>
                  <a:srgbClr val="2E24FC"/>
                </a:solidFill>
                <a:latin typeface="Calibri"/>
                <a:ea typeface="DengXian"/>
                <a:cs typeface="Times New Roman"/>
              </a:rPr>
              <a:t>预表</a:t>
            </a:r>
            <a:r>
              <a:rPr lang="en-US" altLang="zh-CN" sz="3200" b="1" kern="100" dirty="0">
                <a:solidFill>
                  <a:srgbClr val="2E24FC"/>
                </a:solidFill>
                <a:latin typeface="Calibri"/>
                <a:ea typeface="DengXian"/>
                <a:cs typeface="Times New Roman"/>
              </a:rPr>
              <a:t>	</a:t>
            </a:r>
            <a:r>
              <a:rPr lang="en-US" sz="3200" b="1" kern="100" dirty="0">
                <a:solidFill>
                  <a:srgbClr val="2E24FC"/>
                </a:solidFill>
                <a:latin typeface="Calibri"/>
                <a:ea typeface="DengXian"/>
                <a:cs typeface="Times New Roman"/>
              </a:rPr>
              <a:t>     </a:t>
            </a:r>
            <a:r>
              <a:rPr lang="zh-CN" altLang="en-US" sz="3200" b="1" kern="100" dirty="0">
                <a:solidFill>
                  <a:srgbClr val="2E24FC"/>
                </a:solidFill>
                <a:latin typeface="Calibri"/>
                <a:ea typeface="DengXian"/>
                <a:cs typeface="Times New Roman"/>
              </a:rPr>
              <a:t>因信称义</a:t>
            </a:r>
            <a:endParaRPr lang="en-CA" sz="3200" b="1" kern="100" dirty="0">
              <a:solidFill>
                <a:srgbClr val="2E24FC"/>
              </a:solidFill>
              <a:latin typeface="Calibri"/>
              <a:ea typeface="DengXian"/>
              <a:cs typeface="Times New Roman"/>
            </a:endParaRPr>
          </a:p>
          <a:p>
            <a:pPr marL="0" marR="0" indent="0">
              <a:lnSpc>
                <a:spcPct val="115000"/>
              </a:lnSpc>
              <a:spcBef>
                <a:spcPts val="600"/>
              </a:spcBef>
              <a:spcAft>
                <a:spcPts val="600"/>
              </a:spcAft>
              <a:buNone/>
            </a:pPr>
            <a:r>
              <a:rPr lang="zh-CN" altLang="en-US" sz="3200" b="1" kern="100" dirty="0">
                <a:solidFill>
                  <a:srgbClr val="2E24FC"/>
                </a:solidFill>
                <a:latin typeface="Calibri"/>
                <a:ea typeface="DengXian"/>
                <a:cs typeface="Times New Roman"/>
              </a:rPr>
              <a:t>守除酵节</a:t>
            </a:r>
            <a:r>
              <a:rPr lang="en-US" sz="3200" b="1" kern="100" dirty="0">
                <a:solidFill>
                  <a:srgbClr val="2E24FC"/>
                </a:solidFill>
                <a:latin typeface="Calibri"/>
                <a:ea typeface="DengXian"/>
                <a:cs typeface="Times New Roman"/>
              </a:rPr>
              <a:t>                  	   </a:t>
            </a:r>
            <a:r>
              <a:rPr lang="zh-CN" altLang="en-US" sz="3200" b="1" kern="100" dirty="0">
                <a:solidFill>
                  <a:srgbClr val="2E24FC"/>
                </a:solidFill>
                <a:latin typeface="Calibri"/>
                <a:ea typeface="DengXian"/>
                <a:cs typeface="Times New Roman"/>
              </a:rPr>
              <a:t>对应</a:t>
            </a:r>
            <a:r>
              <a:rPr lang="en-US" sz="3200" b="1" kern="100" dirty="0">
                <a:solidFill>
                  <a:srgbClr val="2E24FC"/>
                </a:solidFill>
                <a:latin typeface="Calibri"/>
                <a:ea typeface="DengXian"/>
                <a:cs typeface="Times New Roman"/>
              </a:rPr>
              <a:t>/</a:t>
            </a:r>
            <a:r>
              <a:rPr lang="zh-CN" altLang="en-US" sz="3200" b="1" kern="100" dirty="0">
                <a:solidFill>
                  <a:srgbClr val="2E24FC"/>
                </a:solidFill>
                <a:latin typeface="Calibri"/>
                <a:ea typeface="DengXian"/>
                <a:cs typeface="Times New Roman"/>
              </a:rPr>
              <a:t>预表</a:t>
            </a:r>
            <a:r>
              <a:rPr lang="en-US" altLang="zh-CN" sz="3200" b="1" kern="100" dirty="0">
                <a:solidFill>
                  <a:srgbClr val="2E24FC"/>
                </a:solidFill>
                <a:latin typeface="Calibri"/>
                <a:ea typeface="DengXian"/>
                <a:cs typeface="Times New Roman"/>
              </a:rPr>
              <a:t>	</a:t>
            </a:r>
            <a:r>
              <a:rPr lang="en-US" sz="3200" b="1" kern="100" dirty="0">
                <a:solidFill>
                  <a:srgbClr val="2E24FC"/>
                </a:solidFill>
                <a:latin typeface="Calibri"/>
                <a:ea typeface="DengXian"/>
                <a:cs typeface="Times New Roman"/>
              </a:rPr>
              <a:t>     </a:t>
            </a:r>
            <a:r>
              <a:rPr lang="zh-CN" altLang="en-US" sz="3200" b="1" kern="100" dirty="0">
                <a:solidFill>
                  <a:srgbClr val="2E24FC"/>
                </a:solidFill>
                <a:latin typeface="Calibri"/>
                <a:ea typeface="DengXian"/>
                <a:cs typeface="Times New Roman"/>
              </a:rPr>
              <a:t>悔改</a:t>
            </a:r>
            <a:endParaRPr lang="en-CA" sz="3200" b="1" kern="100" dirty="0">
              <a:solidFill>
                <a:srgbClr val="2E24FC"/>
              </a:solidFill>
              <a:latin typeface="Calibri"/>
              <a:ea typeface="DengXian"/>
              <a:cs typeface="Times New Roman"/>
            </a:endParaRPr>
          </a:p>
          <a:p>
            <a:pPr marL="0" marR="0" indent="0">
              <a:lnSpc>
                <a:spcPct val="115000"/>
              </a:lnSpc>
              <a:spcBef>
                <a:spcPts val="600"/>
              </a:spcBef>
              <a:spcAft>
                <a:spcPts val="600"/>
              </a:spcAft>
              <a:buNone/>
            </a:pPr>
            <a:r>
              <a:rPr lang="zh-CN" altLang="en-US" sz="3200" b="1" kern="100" dirty="0">
                <a:solidFill>
                  <a:srgbClr val="2E24FC"/>
                </a:solidFill>
                <a:latin typeface="Calibri"/>
                <a:ea typeface="DengXian"/>
                <a:cs typeface="Times New Roman"/>
              </a:rPr>
              <a:t>初熟节</a:t>
            </a:r>
            <a:r>
              <a:rPr lang="en-US" sz="3200" b="1" kern="100" dirty="0">
                <a:solidFill>
                  <a:srgbClr val="2E24FC"/>
                </a:solidFill>
                <a:latin typeface="Calibri"/>
                <a:ea typeface="DengXian"/>
                <a:cs typeface="Times New Roman"/>
              </a:rPr>
              <a:t>/</a:t>
            </a:r>
            <a:r>
              <a:rPr lang="zh-CN" altLang="en-US" sz="3200" b="1" kern="100" dirty="0">
                <a:solidFill>
                  <a:srgbClr val="2E24FC"/>
                </a:solidFill>
                <a:latin typeface="Calibri"/>
                <a:ea typeface="DengXian"/>
                <a:cs typeface="Times New Roman"/>
              </a:rPr>
              <a:t>过红海</a:t>
            </a:r>
            <a:r>
              <a:rPr lang="en-US" sz="3200" b="1" kern="100" dirty="0">
                <a:solidFill>
                  <a:srgbClr val="2E24FC"/>
                </a:solidFill>
                <a:latin typeface="Calibri"/>
                <a:ea typeface="DengXian"/>
                <a:cs typeface="Times New Roman"/>
              </a:rPr>
              <a:t>       	   </a:t>
            </a:r>
            <a:r>
              <a:rPr lang="zh-CN" altLang="en-US" sz="3200" b="1" kern="100" dirty="0">
                <a:solidFill>
                  <a:srgbClr val="2E24FC"/>
                </a:solidFill>
                <a:latin typeface="Calibri"/>
                <a:ea typeface="DengXian"/>
                <a:cs typeface="Times New Roman"/>
              </a:rPr>
              <a:t>对应</a:t>
            </a:r>
            <a:r>
              <a:rPr lang="en-US" sz="3200" b="1" kern="100" dirty="0">
                <a:solidFill>
                  <a:srgbClr val="2E24FC"/>
                </a:solidFill>
                <a:latin typeface="Calibri"/>
                <a:ea typeface="DengXian"/>
                <a:cs typeface="Times New Roman"/>
              </a:rPr>
              <a:t>/</a:t>
            </a:r>
            <a:r>
              <a:rPr lang="zh-CN" altLang="en-US" sz="3200" b="1" kern="100" dirty="0">
                <a:solidFill>
                  <a:srgbClr val="2E24FC"/>
                </a:solidFill>
                <a:latin typeface="Calibri"/>
                <a:ea typeface="DengXian"/>
                <a:cs typeface="Times New Roman"/>
              </a:rPr>
              <a:t>预表</a:t>
            </a:r>
            <a:r>
              <a:rPr lang="en-US" sz="3200" b="1" kern="100" dirty="0">
                <a:solidFill>
                  <a:srgbClr val="2E24FC"/>
                </a:solidFill>
                <a:latin typeface="Calibri"/>
                <a:ea typeface="DengXian"/>
                <a:cs typeface="Times New Roman"/>
              </a:rPr>
              <a:t>      	     </a:t>
            </a:r>
            <a:r>
              <a:rPr lang="zh-CN" altLang="en-US" sz="3200" b="1" kern="100" dirty="0">
                <a:solidFill>
                  <a:srgbClr val="2E24FC"/>
                </a:solidFill>
                <a:latin typeface="Calibri"/>
                <a:ea typeface="DengXian"/>
                <a:cs typeface="Times New Roman"/>
              </a:rPr>
              <a:t>受洗</a:t>
            </a:r>
            <a:r>
              <a:rPr lang="en-US" sz="3200" b="1" kern="100" dirty="0">
                <a:solidFill>
                  <a:srgbClr val="2E24FC"/>
                </a:solidFill>
                <a:latin typeface="Calibri"/>
                <a:ea typeface="DengXian"/>
                <a:cs typeface="Times New Roman"/>
              </a:rPr>
              <a:t>/</a:t>
            </a:r>
            <a:r>
              <a:rPr lang="zh-CN" altLang="en-US" sz="3200" b="1" kern="100" dirty="0">
                <a:solidFill>
                  <a:srgbClr val="2E24FC"/>
                </a:solidFill>
                <a:latin typeface="Calibri"/>
                <a:ea typeface="DengXian"/>
                <a:cs typeface="Times New Roman"/>
              </a:rPr>
              <a:t>重生</a:t>
            </a:r>
            <a:endParaRPr lang="en-CA" sz="3200" b="1" kern="100" dirty="0">
              <a:solidFill>
                <a:srgbClr val="2E24FC"/>
              </a:solidFill>
              <a:latin typeface="Calibri"/>
              <a:ea typeface="DengXian"/>
              <a:cs typeface="Times New Roman"/>
            </a:endParaRPr>
          </a:p>
          <a:p>
            <a:pPr marL="0" marR="0" indent="801688">
              <a:lnSpc>
                <a:spcPct val="115000"/>
              </a:lnSpc>
              <a:spcBef>
                <a:spcPts val="600"/>
              </a:spcBef>
              <a:spcAft>
                <a:spcPts val="600"/>
              </a:spcAft>
              <a:buNone/>
            </a:pPr>
            <a:r>
              <a:rPr lang="zh-CN" altLang="en-US" sz="3200" b="1" kern="100" dirty="0">
                <a:solidFill>
                  <a:schemeClr val="tx1"/>
                </a:solidFill>
                <a:latin typeface="Calibri"/>
                <a:ea typeface="DengXian"/>
                <a:cs typeface="Times New Roman"/>
              </a:rPr>
              <a:t>以上四个环节</a:t>
            </a:r>
            <a:r>
              <a:rPr lang="en-US" altLang="zh-CN" sz="3200" b="1" kern="100" dirty="0">
                <a:solidFill>
                  <a:schemeClr val="tx1"/>
                </a:solidFill>
                <a:latin typeface="Calibri"/>
                <a:ea typeface="DengXian"/>
                <a:cs typeface="Times New Roman"/>
              </a:rPr>
              <a:t>——</a:t>
            </a:r>
            <a:r>
              <a:rPr lang="zh-CN" altLang="en-US" sz="3200" b="1" kern="100" dirty="0">
                <a:solidFill>
                  <a:srgbClr val="2E24FC"/>
                </a:solidFill>
                <a:latin typeface="Calibri"/>
                <a:ea typeface="DengXian"/>
                <a:cs typeface="Times New Roman"/>
              </a:rPr>
              <a:t>因信称义、悔改、受洗及重生</a:t>
            </a:r>
            <a:r>
              <a:rPr lang="en-US" altLang="zh-CN" sz="3200" b="1" kern="100" dirty="0">
                <a:solidFill>
                  <a:schemeClr val="tx1"/>
                </a:solidFill>
                <a:latin typeface="Calibri"/>
                <a:ea typeface="DengXian"/>
                <a:cs typeface="Times New Roman"/>
              </a:rPr>
              <a:t>——</a:t>
            </a:r>
            <a:r>
              <a:rPr lang="zh-CN" altLang="en-US" sz="3200" b="1" kern="100" dirty="0">
                <a:solidFill>
                  <a:schemeClr val="tx1"/>
                </a:solidFill>
                <a:latin typeface="Calibri"/>
                <a:ea typeface="DengXian"/>
                <a:cs typeface="Times New Roman"/>
              </a:rPr>
              <a:t>构成了救恩的入门，</a:t>
            </a:r>
            <a:r>
              <a:rPr lang="zh-CN" altLang="en-US" sz="3200" b="1" kern="100" dirty="0">
                <a:solidFill>
                  <a:srgbClr val="2E24FC"/>
                </a:solidFill>
                <a:latin typeface="Calibri"/>
                <a:ea typeface="DengXian"/>
                <a:cs typeface="Times New Roman"/>
              </a:rPr>
              <a:t>就是主耶稣所说的</a:t>
            </a:r>
            <a:r>
              <a:rPr lang="zh-CN" altLang="en-US" sz="3200" b="1" kern="100" dirty="0">
                <a:solidFill>
                  <a:srgbClr val="EE0000"/>
                </a:solidFill>
                <a:latin typeface="Calibri"/>
                <a:ea typeface="KaiTi"/>
                <a:cs typeface="Times New Roman"/>
              </a:rPr>
              <a:t>“进窄门”</a:t>
            </a:r>
            <a:r>
              <a:rPr lang="zh-CN" altLang="en-US" sz="3200" kern="100" dirty="0">
                <a:latin typeface="Calibri"/>
                <a:ea typeface="DengXian"/>
                <a:cs typeface="Times New Roman"/>
              </a:rPr>
              <a:t>。</a:t>
            </a:r>
            <a:endParaRPr lang="en-CA" sz="3200" kern="100" dirty="0">
              <a:latin typeface="Calibri"/>
              <a:ea typeface="DengXian"/>
              <a:cs typeface="Times New Roman"/>
            </a:endParaRPr>
          </a:p>
          <a:p>
            <a:pPr marL="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22</a:t>
            </a:fld>
            <a:endParaRPr lang="en-US" altLang="zh-CN" dirty="0">
              <a:solidFill>
                <a:srgbClr val="55554A"/>
              </a:solidFill>
            </a:endParaRPr>
          </a:p>
        </p:txBody>
      </p:sp>
    </p:spTree>
    <p:extLst>
      <p:ext uri="{BB962C8B-B14F-4D97-AF65-F5344CB8AC3E}">
        <p14:creationId xmlns:p14="http://schemas.microsoft.com/office/powerpoint/2010/main" val="8981393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8001000" cy="837010"/>
          </a:xfrm>
        </p:spPr>
        <p:txBody>
          <a:bodyPr>
            <a:noAutofit/>
          </a:bodyPr>
          <a:lstStyle/>
          <a:p>
            <a:pPr algn="l">
              <a:tabLst>
                <a:tab pos="4457700" algn="l"/>
              </a:tabLst>
            </a:pPr>
            <a:r>
              <a:rPr lang="zh-CN" altLang="en-US" sz="3600" b="1" dirty="0">
                <a:solidFill>
                  <a:srgbClr val="FF0000"/>
                </a:solidFill>
                <a:effectLst/>
                <a:latin typeface="+mn-ea"/>
                <a:cs typeface="Times New Roman"/>
              </a:rPr>
              <a:t>二、真假福音的定义与整全救恩的公式</a:t>
            </a:r>
            <a:endParaRPr lang="zh-CN" altLang="en-US" sz="4000"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0">
              <a:lnSpc>
                <a:spcPct val="115000"/>
              </a:lnSpc>
              <a:spcBef>
                <a:spcPts val="600"/>
              </a:spcBef>
              <a:spcAft>
                <a:spcPts val="600"/>
              </a:spcAft>
              <a:buNone/>
            </a:pPr>
            <a:r>
              <a:rPr lang="zh-CN" altLang="en-US" sz="3200" b="1" kern="100" dirty="0">
                <a:solidFill>
                  <a:srgbClr val="2E24FC"/>
                </a:solidFill>
                <a:latin typeface="Calibri"/>
                <a:ea typeface="DengXian"/>
                <a:cs typeface="Times New Roman"/>
              </a:rPr>
              <a:t>西奈山立约</a:t>
            </a:r>
            <a:r>
              <a:rPr lang="en-US" altLang="zh-CN" sz="3200" b="1" kern="100" dirty="0">
                <a:solidFill>
                  <a:srgbClr val="2E24FC"/>
                </a:solidFill>
                <a:latin typeface="Calibri"/>
                <a:ea typeface="DengXian"/>
                <a:cs typeface="Times New Roman"/>
              </a:rPr>
              <a:t>	</a:t>
            </a:r>
            <a:r>
              <a:rPr lang="zh-CN" altLang="en-US" sz="3200" b="1" kern="100" dirty="0">
                <a:solidFill>
                  <a:srgbClr val="2E24FC"/>
                </a:solidFill>
                <a:latin typeface="Calibri"/>
                <a:ea typeface="DengXian"/>
                <a:cs typeface="Times New Roman"/>
              </a:rPr>
              <a:t>对应</a:t>
            </a:r>
            <a:r>
              <a:rPr lang="en-US" sz="3200" b="1" kern="100" dirty="0">
                <a:solidFill>
                  <a:srgbClr val="2E24FC"/>
                </a:solidFill>
                <a:latin typeface="Calibri"/>
                <a:ea typeface="DengXian"/>
                <a:cs typeface="Times New Roman"/>
              </a:rPr>
              <a:t>/</a:t>
            </a:r>
            <a:r>
              <a:rPr lang="zh-CN" altLang="en-US" sz="3200" b="1" kern="100" dirty="0">
                <a:solidFill>
                  <a:srgbClr val="2E24FC"/>
                </a:solidFill>
                <a:latin typeface="Calibri"/>
                <a:ea typeface="DengXian"/>
                <a:cs typeface="Times New Roman"/>
              </a:rPr>
              <a:t>预表</a:t>
            </a:r>
            <a:r>
              <a:rPr lang="en-US" altLang="zh-CN" sz="3200" b="1" kern="100" dirty="0">
                <a:solidFill>
                  <a:srgbClr val="2E24FC"/>
                </a:solidFill>
                <a:latin typeface="Calibri"/>
                <a:ea typeface="DengXian"/>
                <a:cs typeface="Times New Roman"/>
              </a:rPr>
              <a:t>		</a:t>
            </a:r>
            <a:r>
              <a:rPr lang="zh-CN" altLang="en-US" sz="3200" b="1" kern="100" dirty="0">
                <a:solidFill>
                  <a:srgbClr val="2E24FC"/>
                </a:solidFill>
                <a:latin typeface="Calibri"/>
                <a:ea typeface="DengXian"/>
                <a:cs typeface="Times New Roman"/>
              </a:rPr>
              <a:t>通过圣餐进入新约</a:t>
            </a:r>
            <a:endParaRPr lang="en-CA" sz="3200" b="1" kern="100" dirty="0">
              <a:solidFill>
                <a:srgbClr val="2E24FC"/>
              </a:solidFill>
              <a:latin typeface="Calibri"/>
              <a:ea typeface="DengXian"/>
              <a:cs typeface="Times New Roman"/>
            </a:endParaRPr>
          </a:p>
          <a:p>
            <a:pPr marL="0" marR="0" indent="0">
              <a:lnSpc>
                <a:spcPct val="115000"/>
              </a:lnSpc>
              <a:spcBef>
                <a:spcPts val="600"/>
              </a:spcBef>
              <a:spcAft>
                <a:spcPts val="600"/>
              </a:spcAft>
              <a:buNone/>
            </a:pPr>
            <a:r>
              <a:rPr lang="zh-CN" altLang="en-US" sz="3200" b="1" kern="100" dirty="0">
                <a:solidFill>
                  <a:srgbClr val="2E24FC"/>
                </a:solidFill>
                <a:latin typeface="Calibri"/>
                <a:ea typeface="DengXian"/>
                <a:cs typeface="Times New Roman"/>
              </a:rPr>
              <a:t>经过旷野</a:t>
            </a:r>
            <a:r>
              <a:rPr lang="en-US" altLang="zh-CN" sz="3200" b="1" kern="100" dirty="0">
                <a:solidFill>
                  <a:srgbClr val="2E24FC"/>
                </a:solidFill>
                <a:latin typeface="Calibri"/>
                <a:ea typeface="DengXian"/>
                <a:cs typeface="Times New Roman"/>
              </a:rPr>
              <a:t>/</a:t>
            </a:r>
            <a:r>
              <a:rPr lang="zh-CN" altLang="en-US" sz="3200" b="1" kern="100" dirty="0">
                <a:solidFill>
                  <a:srgbClr val="2E24FC"/>
                </a:solidFill>
                <a:latin typeface="Calibri"/>
                <a:ea typeface="DengXian"/>
                <a:cs typeface="Times New Roman"/>
              </a:rPr>
              <a:t>前      对应</a:t>
            </a:r>
            <a:r>
              <a:rPr lang="en-US" sz="3200" b="1" kern="100" dirty="0">
                <a:solidFill>
                  <a:srgbClr val="2E24FC"/>
                </a:solidFill>
                <a:latin typeface="Calibri"/>
                <a:ea typeface="DengXian"/>
                <a:cs typeface="Times New Roman"/>
              </a:rPr>
              <a:t>/</a:t>
            </a:r>
            <a:r>
              <a:rPr lang="zh-CN" altLang="en-US" sz="3200" b="1" kern="100" dirty="0">
                <a:solidFill>
                  <a:srgbClr val="2E24FC"/>
                </a:solidFill>
                <a:latin typeface="Calibri"/>
                <a:ea typeface="DengXian"/>
                <a:cs typeface="Times New Roman"/>
              </a:rPr>
              <a:t>预表          活在新约中</a:t>
            </a:r>
            <a:r>
              <a:rPr lang="en-US" sz="3200" b="1" kern="100" dirty="0">
                <a:solidFill>
                  <a:srgbClr val="2E24FC"/>
                </a:solidFill>
                <a:latin typeface="Calibri"/>
                <a:ea typeface="DengXian"/>
                <a:cs typeface="Times New Roman"/>
              </a:rPr>
              <a:t>/ </a:t>
            </a:r>
            <a:r>
              <a:rPr lang="zh-CN" altLang="en-US" sz="3200" b="1" kern="100" dirty="0">
                <a:solidFill>
                  <a:srgbClr val="2E24FC"/>
                </a:solidFill>
                <a:latin typeface="Calibri"/>
                <a:ea typeface="DengXian"/>
                <a:cs typeface="Times New Roman"/>
              </a:rPr>
              <a:t>生活</a:t>
            </a:r>
            <a:endParaRPr lang="en-US" altLang="zh-CN" sz="3200" b="1" kern="100" dirty="0">
              <a:solidFill>
                <a:srgbClr val="2E24FC"/>
              </a:solidFill>
              <a:latin typeface="Calibri"/>
              <a:ea typeface="DengXian"/>
              <a:cs typeface="Times New Roman"/>
            </a:endParaRPr>
          </a:p>
          <a:p>
            <a:pPr marL="0" marR="0" indent="0">
              <a:lnSpc>
                <a:spcPct val="115000"/>
              </a:lnSpc>
              <a:spcBef>
                <a:spcPts val="600"/>
              </a:spcBef>
              <a:spcAft>
                <a:spcPts val="600"/>
              </a:spcAft>
              <a:buNone/>
            </a:pPr>
            <a:r>
              <a:rPr lang="zh-CN" altLang="en-US" sz="3200" b="1" kern="100" dirty="0">
                <a:solidFill>
                  <a:srgbClr val="2E24FC"/>
                </a:solidFill>
                <a:latin typeface="Calibri"/>
                <a:ea typeface="DengXian"/>
                <a:cs typeface="Times New Roman"/>
              </a:rPr>
              <a:t>往应许之地</a:t>
            </a:r>
            <a:r>
              <a:rPr lang="en-US" altLang="zh-CN" sz="3200" b="1" kern="100" dirty="0">
                <a:solidFill>
                  <a:srgbClr val="2E24FC"/>
                </a:solidFill>
                <a:latin typeface="Calibri"/>
                <a:ea typeface="DengXian"/>
                <a:cs typeface="Times New Roman"/>
              </a:rPr>
              <a:t>			           </a:t>
            </a:r>
            <a:r>
              <a:rPr lang="zh-CN" altLang="en-US" sz="3200" b="1" kern="100" dirty="0">
                <a:solidFill>
                  <a:srgbClr val="2E24FC"/>
                </a:solidFill>
                <a:latin typeface="Calibri"/>
                <a:ea typeface="DengXian"/>
                <a:cs typeface="Times New Roman"/>
              </a:rPr>
              <a:t>和品格上成圣</a:t>
            </a:r>
            <a:endParaRPr lang="en-CA" sz="3200" b="1" kern="100" dirty="0">
              <a:solidFill>
                <a:srgbClr val="2E24FC"/>
              </a:solidFill>
              <a:latin typeface="Calibri"/>
              <a:ea typeface="DengXian"/>
              <a:cs typeface="Times New Roman"/>
            </a:endParaRPr>
          </a:p>
          <a:p>
            <a:pPr marL="0" marR="0" indent="857250">
              <a:lnSpc>
                <a:spcPct val="115000"/>
              </a:lnSpc>
              <a:spcBef>
                <a:spcPts val="600"/>
              </a:spcBef>
              <a:spcAft>
                <a:spcPts val="600"/>
              </a:spcAft>
              <a:buNone/>
            </a:pPr>
            <a:r>
              <a:rPr lang="zh-CN" altLang="en-US" sz="3200" b="1" kern="100" dirty="0">
                <a:solidFill>
                  <a:schemeClr val="tx1"/>
                </a:solidFill>
                <a:latin typeface="Calibri"/>
                <a:ea typeface="DengXian"/>
                <a:cs typeface="Times New Roman"/>
              </a:rPr>
              <a:t>以上两个环节</a:t>
            </a:r>
            <a:r>
              <a:rPr lang="en-US" altLang="zh-CN" sz="3200" b="1" kern="100" dirty="0">
                <a:solidFill>
                  <a:schemeClr val="tx1"/>
                </a:solidFill>
                <a:latin typeface="Calibri"/>
                <a:ea typeface="DengXian"/>
                <a:cs typeface="Times New Roman"/>
              </a:rPr>
              <a:t>——</a:t>
            </a:r>
            <a:r>
              <a:rPr lang="zh-CN" altLang="en-US" sz="3200" b="1" kern="100" dirty="0">
                <a:solidFill>
                  <a:srgbClr val="FF0000"/>
                </a:solidFill>
                <a:latin typeface="Calibri"/>
                <a:ea typeface="DengXian"/>
                <a:cs typeface="Times New Roman"/>
              </a:rPr>
              <a:t>进入并活在新约中</a:t>
            </a:r>
            <a:r>
              <a:rPr lang="en-US" sz="3200" b="1" kern="100" dirty="0">
                <a:solidFill>
                  <a:srgbClr val="FF0000"/>
                </a:solidFill>
                <a:latin typeface="Calibri"/>
                <a:ea typeface="DengXian"/>
                <a:cs typeface="Times New Roman"/>
              </a:rPr>
              <a:t>/</a:t>
            </a:r>
            <a:r>
              <a:rPr lang="zh-CN" altLang="en-US" sz="3200" b="1" kern="100" dirty="0">
                <a:solidFill>
                  <a:srgbClr val="FF0000"/>
                </a:solidFill>
                <a:latin typeface="Calibri"/>
                <a:ea typeface="DengXian"/>
                <a:cs typeface="Times New Roman"/>
              </a:rPr>
              <a:t>生活和品格上成圣</a:t>
            </a:r>
            <a:r>
              <a:rPr lang="en-US" altLang="zh-CN" sz="3200" b="1" kern="100" dirty="0">
                <a:solidFill>
                  <a:schemeClr val="tx1"/>
                </a:solidFill>
                <a:latin typeface="Calibri"/>
                <a:ea typeface="DengXian"/>
                <a:cs typeface="Times New Roman"/>
              </a:rPr>
              <a:t>——</a:t>
            </a:r>
            <a:r>
              <a:rPr lang="zh-CN" altLang="en-US" sz="3200" b="1" kern="100" dirty="0">
                <a:solidFill>
                  <a:schemeClr val="tx1"/>
                </a:solidFill>
                <a:latin typeface="Calibri"/>
                <a:ea typeface="DengXian"/>
                <a:cs typeface="Times New Roman"/>
              </a:rPr>
              <a:t>构成了立约</a:t>
            </a:r>
            <a:r>
              <a:rPr lang="zh-CN" altLang="en-US" sz="3200" b="1" kern="100" dirty="0">
                <a:solidFill>
                  <a:srgbClr val="2E24FC"/>
                </a:solidFill>
                <a:latin typeface="Calibri"/>
                <a:ea typeface="DengXian"/>
                <a:cs typeface="Times New Roman"/>
              </a:rPr>
              <a:t>，就是主耶稣所说的  </a:t>
            </a:r>
            <a:r>
              <a:rPr lang="zh-CN" altLang="en-US" sz="3200" b="1" kern="100" dirty="0">
                <a:solidFill>
                  <a:srgbClr val="EE0000"/>
                </a:solidFill>
                <a:latin typeface="Calibri"/>
                <a:ea typeface="KaiTi"/>
                <a:cs typeface="Times New Roman"/>
              </a:rPr>
              <a:t>“走小路”</a:t>
            </a:r>
            <a:r>
              <a:rPr lang="zh-CN" altLang="en-US" sz="3200" kern="100" dirty="0">
                <a:latin typeface="Calibri"/>
                <a:ea typeface="DengXian"/>
                <a:cs typeface="Times New Roman"/>
              </a:rPr>
              <a:t>。</a:t>
            </a:r>
            <a:endParaRPr lang="en-CA" sz="3200" kern="100" dirty="0">
              <a:latin typeface="Calibri"/>
              <a:ea typeface="DengXian"/>
              <a:cs typeface="Times New Roman"/>
            </a:endParaRPr>
          </a:p>
          <a:p>
            <a:pPr marL="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23</a:t>
            </a:fld>
            <a:endParaRPr lang="en-US" altLang="zh-CN" dirty="0">
              <a:solidFill>
                <a:srgbClr val="55554A"/>
              </a:solidFill>
            </a:endParaRPr>
          </a:p>
        </p:txBody>
      </p:sp>
    </p:spTree>
    <p:extLst>
      <p:ext uri="{BB962C8B-B14F-4D97-AF65-F5344CB8AC3E}">
        <p14:creationId xmlns:p14="http://schemas.microsoft.com/office/powerpoint/2010/main" val="8981393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8001000" cy="837010"/>
          </a:xfrm>
        </p:spPr>
        <p:txBody>
          <a:bodyPr>
            <a:noAutofit/>
          </a:bodyPr>
          <a:lstStyle/>
          <a:p>
            <a:pPr algn="l">
              <a:tabLst>
                <a:tab pos="4457700" algn="l"/>
              </a:tabLst>
            </a:pPr>
            <a:r>
              <a:rPr lang="zh-CN" altLang="en-US" sz="3600" b="1" dirty="0">
                <a:solidFill>
                  <a:srgbClr val="FF0000"/>
                </a:solidFill>
                <a:effectLst/>
                <a:latin typeface="+mn-ea"/>
                <a:cs typeface="Times New Roman"/>
              </a:rPr>
              <a:t>二、真假福音的定义与整全救恩的公式</a:t>
            </a:r>
            <a:endParaRPr lang="zh-CN" altLang="en-US" sz="4000" dirty="0">
              <a:solidFill>
                <a:srgbClr val="FF0000"/>
              </a:solidFill>
              <a:latin typeface="+mn-ea"/>
            </a:endParaRPr>
          </a:p>
        </p:txBody>
      </p:sp>
      <p:sp>
        <p:nvSpPr>
          <p:cNvPr id="3" name="内容占位符 2"/>
          <p:cNvSpPr>
            <a:spLocks noGrp="1"/>
          </p:cNvSpPr>
          <p:nvPr>
            <p:ph idx="1"/>
          </p:nvPr>
        </p:nvSpPr>
        <p:spPr>
          <a:xfrm>
            <a:off x="-1" y="1047750"/>
            <a:ext cx="9067801" cy="4103594"/>
          </a:xfrm>
        </p:spPr>
        <p:txBody>
          <a:bodyPr/>
          <a:lstStyle/>
          <a:p>
            <a:pPr marL="0" marR="0" indent="914400">
              <a:lnSpc>
                <a:spcPct val="115000"/>
              </a:lnSpc>
              <a:spcBef>
                <a:spcPts val="600"/>
              </a:spcBef>
              <a:spcAft>
                <a:spcPts val="600"/>
              </a:spcAft>
              <a:buNone/>
            </a:pPr>
            <a:r>
              <a:rPr lang="zh-CN" altLang="en-US" sz="3600" b="1" kern="100" dirty="0">
                <a:solidFill>
                  <a:srgbClr val="2E24FC"/>
                </a:solidFill>
                <a:latin typeface="Calibri"/>
                <a:ea typeface="DengXian"/>
                <a:cs typeface="Times New Roman"/>
              </a:rPr>
              <a:t>过约旦河、</a:t>
            </a:r>
            <a:r>
              <a:rPr lang="en-US" sz="3600" b="1" kern="100" dirty="0">
                <a:solidFill>
                  <a:srgbClr val="2E24FC"/>
                </a:solidFill>
                <a:latin typeface="Calibri"/>
                <a:ea typeface="DengXian"/>
                <a:cs typeface="Times New Roman"/>
              </a:rPr>
              <a:t>                                 </a:t>
            </a:r>
            <a:r>
              <a:rPr lang="zh-CN" altLang="en-US" sz="3600" b="1" kern="100" dirty="0">
                <a:solidFill>
                  <a:srgbClr val="2E24FC"/>
                </a:solidFill>
                <a:latin typeface="Calibri"/>
                <a:ea typeface="DengXian"/>
                <a:cs typeface="Times New Roman"/>
              </a:rPr>
              <a:t>在基督里</a:t>
            </a:r>
            <a:endParaRPr lang="en-US" altLang="zh-CN" sz="3600" b="1" kern="100" dirty="0">
              <a:solidFill>
                <a:srgbClr val="2E24FC"/>
              </a:solidFill>
              <a:latin typeface="Calibri"/>
              <a:ea typeface="DengXian"/>
              <a:cs typeface="Times New Roman"/>
            </a:endParaRPr>
          </a:p>
          <a:p>
            <a:pPr marL="0" marR="0" indent="914400">
              <a:lnSpc>
                <a:spcPct val="115000"/>
              </a:lnSpc>
              <a:spcBef>
                <a:spcPts val="600"/>
              </a:spcBef>
              <a:spcAft>
                <a:spcPts val="600"/>
              </a:spcAft>
              <a:buNone/>
            </a:pPr>
            <a:r>
              <a:rPr lang="zh-CN" altLang="en-US" sz="3600" b="1" kern="100" dirty="0">
                <a:solidFill>
                  <a:srgbClr val="2E24FC"/>
                </a:solidFill>
                <a:latin typeface="Calibri"/>
                <a:ea typeface="DengXian"/>
                <a:cs typeface="Times New Roman"/>
              </a:rPr>
              <a:t>进入应许之地   对应</a:t>
            </a:r>
            <a:r>
              <a:rPr lang="en-US" sz="3600" b="1" kern="100" dirty="0">
                <a:solidFill>
                  <a:srgbClr val="2E24FC"/>
                </a:solidFill>
                <a:latin typeface="Calibri"/>
                <a:ea typeface="DengXian"/>
                <a:cs typeface="Times New Roman"/>
              </a:rPr>
              <a:t> /</a:t>
            </a:r>
            <a:r>
              <a:rPr lang="zh-CN" altLang="en-US" sz="3600" b="1" kern="100" dirty="0">
                <a:solidFill>
                  <a:srgbClr val="2E24FC"/>
                </a:solidFill>
                <a:latin typeface="Calibri"/>
                <a:ea typeface="DengXian"/>
                <a:cs typeface="Times New Roman"/>
              </a:rPr>
              <a:t>预表 </a:t>
            </a:r>
            <a:r>
              <a:rPr lang="en-US" altLang="zh-CN" sz="3600" b="1" kern="100" dirty="0">
                <a:solidFill>
                  <a:srgbClr val="2E24FC"/>
                </a:solidFill>
                <a:latin typeface="Calibri"/>
                <a:ea typeface="DengXian"/>
                <a:cs typeface="Times New Roman"/>
              </a:rPr>
              <a:t>	 </a:t>
            </a:r>
            <a:r>
              <a:rPr lang="zh-CN" altLang="en-US" sz="3600" b="1" kern="100" dirty="0">
                <a:solidFill>
                  <a:srgbClr val="2E24FC"/>
                </a:solidFill>
                <a:latin typeface="Calibri"/>
                <a:ea typeface="DengXian"/>
                <a:cs typeface="Times New Roman"/>
              </a:rPr>
              <a:t>丰盛的生命</a:t>
            </a:r>
            <a:r>
              <a:rPr lang="en-US" altLang="zh-CN" sz="3600" b="1" kern="100" dirty="0">
                <a:solidFill>
                  <a:srgbClr val="2E24FC"/>
                </a:solidFill>
                <a:latin typeface="Calibri"/>
                <a:ea typeface="DengXian"/>
                <a:cs typeface="Times New Roman"/>
              </a:rPr>
              <a:t>	/</a:t>
            </a:r>
            <a:r>
              <a:rPr lang="zh-CN" altLang="en-US" sz="3600" b="1" kern="100" dirty="0">
                <a:solidFill>
                  <a:srgbClr val="2E24FC"/>
                </a:solidFill>
                <a:latin typeface="Calibri"/>
                <a:ea typeface="DengXian"/>
                <a:cs typeface="Times New Roman"/>
              </a:rPr>
              <a:t>得地为业</a:t>
            </a:r>
            <a:r>
              <a:rPr lang="en-US" altLang="zh-CN" sz="3600" b="1" kern="100" dirty="0">
                <a:solidFill>
                  <a:srgbClr val="2E24FC"/>
                </a:solidFill>
                <a:latin typeface="Calibri"/>
                <a:ea typeface="DengXian"/>
                <a:cs typeface="Times New Roman"/>
              </a:rPr>
              <a:t>		                    </a:t>
            </a:r>
            <a:r>
              <a:rPr lang="en-US" sz="3600" b="1" kern="100" dirty="0">
                <a:solidFill>
                  <a:srgbClr val="2E24FC"/>
                </a:solidFill>
                <a:latin typeface="Calibri"/>
                <a:ea typeface="DengXian"/>
                <a:cs typeface="Times New Roman"/>
              </a:rPr>
              <a:t>/</a:t>
            </a:r>
            <a:r>
              <a:rPr lang="zh-CN" altLang="en-US" sz="3600" b="1" kern="100" dirty="0">
                <a:solidFill>
                  <a:srgbClr val="2E24FC"/>
                </a:solidFill>
                <a:latin typeface="Calibri"/>
                <a:ea typeface="DengXian"/>
                <a:cs typeface="Times New Roman"/>
              </a:rPr>
              <a:t>进入命定</a:t>
            </a:r>
            <a:endParaRPr lang="en-CA" sz="3600" kern="100" dirty="0">
              <a:solidFill>
                <a:schemeClr val="tx1"/>
              </a:solidFill>
              <a:latin typeface="Calibri"/>
              <a:ea typeface="DengXian"/>
              <a:cs typeface="Times New Roman"/>
            </a:endParaRPr>
          </a:p>
          <a:p>
            <a:pPr marL="0" marR="0" indent="914400">
              <a:lnSpc>
                <a:spcPct val="115000"/>
              </a:lnSpc>
              <a:spcBef>
                <a:spcPts val="600"/>
              </a:spcBef>
              <a:spcAft>
                <a:spcPts val="600"/>
              </a:spcAft>
              <a:buNone/>
            </a:pPr>
            <a:r>
              <a:rPr lang="zh-CN" altLang="en-US" sz="3600" b="1" kern="100" dirty="0">
                <a:solidFill>
                  <a:schemeClr val="tx1"/>
                </a:solidFill>
                <a:latin typeface="Calibri"/>
                <a:ea typeface="DengXian"/>
                <a:cs typeface="Times New Roman"/>
              </a:rPr>
              <a:t>最后这个环节</a:t>
            </a:r>
            <a:r>
              <a:rPr lang="en-US" altLang="zh-CN" sz="3600" b="1" kern="100" dirty="0">
                <a:solidFill>
                  <a:schemeClr val="tx1"/>
                </a:solidFill>
                <a:latin typeface="Calibri"/>
                <a:ea typeface="DengXian"/>
                <a:cs typeface="Times New Roman"/>
              </a:rPr>
              <a:t>——</a:t>
            </a:r>
            <a:r>
              <a:rPr lang="zh-CN" altLang="en-US" sz="3600" b="1" kern="100" dirty="0">
                <a:solidFill>
                  <a:srgbClr val="FF0000"/>
                </a:solidFill>
                <a:latin typeface="Calibri"/>
                <a:ea typeface="DengXian"/>
                <a:cs typeface="Times New Roman"/>
              </a:rPr>
              <a:t>在基督里丰盛的生命</a:t>
            </a:r>
            <a:r>
              <a:rPr lang="en-US" altLang="zh-CN" sz="3600" b="1" kern="100" dirty="0">
                <a:solidFill>
                  <a:srgbClr val="FF0000"/>
                </a:solidFill>
                <a:latin typeface="Calibri"/>
                <a:ea typeface="DengXian"/>
                <a:cs typeface="Times New Roman"/>
              </a:rPr>
              <a:t>/</a:t>
            </a:r>
            <a:r>
              <a:rPr lang="zh-CN" altLang="en-US" sz="3600" b="1" kern="100" dirty="0">
                <a:solidFill>
                  <a:srgbClr val="FF0000"/>
                </a:solidFill>
                <a:latin typeface="Calibri"/>
                <a:ea typeface="DengXian"/>
                <a:cs typeface="Times New Roman"/>
              </a:rPr>
              <a:t>进入命定</a:t>
            </a:r>
            <a:r>
              <a:rPr lang="en-US" altLang="zh-CN" sz="3600" b="1" kern="100" dirty="0">
                <a:solidFill>
                  <a:schemeClr val="tx1"/>
                </a:solidFill>
                <a:latin typeface="Calibri"/>
                <a:ea typeface="DengXian"/>
                <a:cs typeface="Times New Roman"/>
              </a:rPr>
              <a:t>——</a:t>
            </a:r>
            <a:r>
              <a:rPr lang="zh-CN" altLang="en-US" sz="3600" b="1" kern="100" dirty="0">
                <a:solidFill>
                  <a:srgbClr val="2E24FC"/>
                </a:solidFill>
                <a:latin typeface="Calibri"/>
                <a:ea typeface="DengXian"/>
                <a:cs typeface="Times New Roman"/>
              </a:rPr>
              <a:t>也就是主耶稣所说的</a:t>
            </a:r>
            <a:r>
              <a:rPr lang="zh-CN" altLang="en-US" sz="3600" b="1" kern="100" dirty="0">
                <a:solidFill>
                  <a:srgbClr val="EE0000"/>
                </a:solidFill>
                <a:latin typeface="Calibri"/>
                <a:ea typeface="KaiTi"/>
                <a:cs typeface="Times New Roman"/>
              </a:rPr>
              <a:t>“引到永生”</a:t>
            </a:r>
            <a:r>
              <a:rPr lang="zh-CN" altLang="en-US" sz="3600" b="1" kern="100" dirty="0">
                <a:solidFill>
                  <a:srgbClr val="2E24FC"/>
                </a:solidFill>
                <a:latin typeface="Calibri"/>
                <a:ea typeface="DengXian"/>
                <a:cs typeface="Times New Roman"/>
              </a:rPr>
              <a:t>的预尝和预表。</a:t>
            </a:r>
            <a:endParaRPr lang="en-CA" sz="3200" b="1" kern="100" dirty="0">
              <a:solidFill>
                <a:srgbClr val="2E24FC"/>
              </a:solidFill>
              <a:latin typeface="Calibri"/>
              <a:ea typeface="DengXian"/>
              <a:cs typeface="Times New Roman"/>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24</a:t>
            </a:fld>
            <a:endParaRPr lang="en-US" altLang="zh-CN" dirty="0">
              <a:solidFill>
                <a:srgbClr val="55554A"/>
              </a:solidFill>
            </a:endParaRPr>
          </a:p>
        </p:txBody>
      </p:sp>
    </p:spTree>
    <p:extLst>
      <p:ext uri="{BB962C8B-B14F-4D97-AF65-F5344CB8AC3E}">
        <p14:creationId xmlns:p14="http://schemas.microsoft.com/office/powerpoint/2010/main" val="8981393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8001000" cy="837010"/>
          </a:xfrm>
        </p:spPr>
        <p:txBody>
          <a:bodyPr>
            <a:noAutofit/>
          </a:bodyPr>
          <a:lstStyle/>
          <a:p>
            <a:pPr algn="l">
              <a:tabLst>
                <a:tab pos="4457700" algn="l"/>
              </a:tabLst>
            </a:pPr>
            <a:r>
              <a:rPr lang="zh-CN" altLang="en-US" sz="3600" b="1" dirty="0">
                <a:solidFill>
                  <a:srgbClr val="FF0000"/>
                </a:solidFill>
                <a:effectLst/>
                <a:latin typeface="+mn-ea"/>
                <a:cs typeface="Times New Roman"/>
              </a:rPr>
              <a:t>二、真假福音的定义与整全救恩的公式</a:t>
            </a:r>
            <a:endParaRPr lang="zh-CN" altLang="en-US" sz="4000"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indent="914400">
              <a:lnSpc>
                <a:spcPct val="115000"/>
              </a:lnSpc>
              <a:spcBef>
                <a:spcPts val="600"/>
              </a:spcBef>
              <a:spcAft>
                <a:spcPts val="600"/>
              </a:spcAft>
              <a:buNone/>
            </a:pPr>
            <a:r>
              <a:rPr lang="zh-CN" altLang="en-US" sz="3600" b="1" kern="100" dirty="0">
                <a:solidFill>
                  <a:schemeClr val="tx1"/>
                </a:solidFill>
                <a:latin typeface="Calibri"/>
                <a:ea typeface="DengXian"/>
                <a:cs typeface="Times New Roman"/>
              </a:rPr>
              <a:t>根据上述真假福音的定义和整全救恩的公式，我们可以进一步来探讨分辨真假福音的标准，从而使我们避免假福音，相信和传讲真福音，并且活在真福音当中。</a:t>
            </a:r>
            <a:endParaRPr lang="en-CA" sz="3600" b="1" kern="100" dirty="0">
              <a:solidFill>
                <a:schemeClr val="tx1"/>
              </a:solidFill>
              <a:latin typeface="Calibri"/>
              <a:ea typeface="DengXian"/>
              <a:cs typeface="Times New Roman"/>
            </a:endParaRPr>
          </a:p>
          <a:p>
            <a:pPr marL="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25</a:t>
            </a:fld>
            <a:endParaRPr lang="en-US" altLang="zh-CN" dirty="0">
              <a:solidFill>
                <a:srgbClr val="55554A"/>
              </a:solidFill>
            </a:endParaRPr>
          </a:p>
        </p:txBody>
      </p:sp>
    </p:spTree>
    <p:extLst>
      <p:ext uri="{BB962C8B-B14F-4D97-AF65-F5344CB8AC3E}">
        <p14:creationId xmlns:p14="http://schemas.microsoft.com/office/powerpoint/2010/main" val="8981393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8001000" cy="837010"/>
          </a:xfrm>
        </p:spPr>
        <p:txBody>
          <a:bodyPr>
            <a:noAutofit/>
          </a:bodyPr>
          <a:lstStyle/>
          <a:p>
            <a:pPr algn="l">
              <a:tabLst>
                <a:tab pos="4457700" algn="l"/>
              </a:tabLst>
            </a:pPr>
            <a:r>
              <a:rPr lang="zh-CN" altLang="en-US" sz="3600" b="1" dirty="0">
                <a:solidFill>
                  <a:srgbClr val="FF0000"/>
                </a:solidFill>
                <a:effectLst/>
                <a:latin typeface="+mn-ea"/>
                <a:cs typeface="Times New Roman"/>
              </a:rPr>
              <a:t>三、“进窄门”：真假救恩的两个标准</a:t>
            </a:r>
            <a:endParaRPr lang="zh-CN" altLang="en-US" sz="4000"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0">
              <a:spcBef>
                <a:spcPts val="600"/>
              </a:spcBef>
              <a:spcAft>
                <a:spcPts val="600"/>
              </a:spcAft>
              <a:buNone/>
            </a:pPr>
            <a:r>
              <a:rPr lang="zh-CN" altLang="en-US" sz="3600" b="1" kern="100" dirty="0">
                <a:solidFill>
                  <a:srgbClr val="0000FF"/>
                </a:solidFill>
                <a:latin typeface="Calibri"/>
                <a:ea typeface="DengXian"/>
                <a:cs typeface="Times New Roman"/>
              </a:rPr>
              <a:t>（一）真救恩的第一个标准：消极恩典与因信称义</a:t>
            </a:r>
            <a:r>
              <a:rPr lang="en-US" sz="3600" b="1" kern="100" dirty="0">
                <a:solidFill>
                  <a:srgbClr val="0000FF"/>
                </a:solidFill>
                <a:latin typeface="DengXian"/>
                <a:ea typeface="DengXian"/>
                <a:cs typeface="Times New Roman"/>
              </a:rPr>
              <a:t>  </a:t>
            </a:r>
            <a:r>
              <a:rPr lang="en-US" sz="3600" b="1" kern="100" dirty="0">
                <a:solidFill>
                  <a:srgbClr val="FF0000"/>
                </a:solidFill>
                <a:latin typeface="DengXian"/>
                <a:ea typeface="DengXian"/>
                <a:cs typeface="Times New Roman"/>
              </a:rPr>
              <a:t>VS </a:t>
            </a:r>
            <a:r>
              <a:rPr lang="en-US" sz="3600" b="1" kern="100" dirty="0">
                <a:solidFill>
                  <a:srgbClr val="7030A0"/>
                </a:solidFill>
                <a:latin typeface="DengXian"/>
                <a:ea typeface="DengXian"/>
                <a:cs typeface="Times New Roman"/>
              </a:rPr>
              <a:t> </a:t>
            </a:r>
            <a:r>
              <a:rPr lang="zh-CN" altLang="en-US" sz="3600" b="1" kern="100" dirty="0">
                <a:solidFill>
                  <a:srgbClr val="7030A0"/>
                </a:solidFill>
                <a:latin typeface="Calibri"/>
                <a:ea typeface="DengXian"/>
                <a:cs typeface="Times New Roman"/>
              </a:rPr>
              <a:t>假救恩：律法主义与靠行为称义</a:t>
            </a:r>
            <a:endParaRPr lang="en-CA" sz="3600" kern="100" dirty="0">
              <a:solidFill>
                <a:srgbClr val="7030A0"/>
              </a:solidFill>
              <a:latin typeface="Calibri"/>
              <a:ea typeface="DengXian"/>
              <a:cs typeface="Times New Roman"/>
            </a:endParaRPr>
          </a:p>
          <a:p>
            <a:pPr marL="0" marR="0" indent="914400">
              <a:spcBef>
                <a:spcPts val="600"/>
              </a:spcBef>
              <a:spcAft>
                <a:spcPts val="600"/>
              </a:spcAft>
              <a:buNone/>
            </a:pPr>
            <a:r>
              <a:rPr lang="zh-CN" altLang="en-US" sz="3600" b="1" kern="100" dirty="0">
                <a:solidFill>
                  <a:srgbClr val="FF0000"/>
                </a:solidFill>
                <a:latin typeface="KaiTi" panose="02010609060101010101" pitchFamily="49" charset="-122"/>
                <a:ea typeface="KaiTi" panose="02010609060101010101" pitchFamily="49" charset="-122"/>
                <a:cs typeface="Times New Roman"/>
              </a:rPr>
              <a:t>“因信称义”</a:t>
            </a:r>
            <a:r>
              <a:rPr lang="zh-CN" altLang="en-US" sz="3600" b="1" kern="100" dirty="0">
                <a:solidFill>
                  <a:schemeClr val="tx1"/>
                </a:solidFill>
                <a:latin typeface="Calibri"/>
                <a:ea typeface="DengXian"/>
                <a:cs typeface="Times New Roman"/>
              </a:rPr>
              <a:t>是使徒保罗在</a:t>
            </a:r>
            <a:r>
              <a:rPr lang="en-US" altLang="zh-CN" sz="3600" b="1" kern="100" dirty="0">
                <a:solidFill>
                  <a:schemeClr val="tx1"/>
                </a:solidFill>
                <a:latin typeface="Calibri"/>
                <a:ea typeface="DengXian"/>
                <a:cs typeface="Times New Roman"/>
              </a:rPr>
              <a:t>《</a:t>
            </a:r>
            <a:r>
              <a:rPr lang="zh-CN" altLang="en-US" sz="3600" b="1" kern="100" dirty="0">
                <a:solidFill>
                  <a:schemeClr val="tx1"/>
                </a:solidFill>
                <a:latin typeface="Calibri"/>
                <a:ea typeface="DengXian"/>
                <a:cs typeface="Times New Roman"/>
              </a:rPr>
              <a:t>加拉太书</a:t>
            </a:r>
            <a:r>
              <a:rPr lang="en-US" altLang="zh-CN" sz="3600" b="1" kern="100" dirty="0">
                <a:solidFill>
                  <a:schemeClr val="tx1"/>
                </a:solidFill>
                <a:latin typeface="Calibri"/>
                <a:ea typeface="DengXian"/>
                <a:cs typeface="Times New Roman"/>
              </a:rPr>
              <a:t>》</a:t>
            </a:r>
            <a:r>
              <a:rPr lang="zh-CN" altLang="en-US" sz="3600" b="1" kern="100" dirty="0">
                <a:solidFill>
                  <a:schemeClr val="tx1"/>
                </a:solidFill>
                <a:latin typeface="Calibri"/>
                <a:ea typeface="DengXian"/>
                <a:cs typeface="Times New Roman"/>
              </a:rPr>
              <a:t>和</a:t>
            </a:r>
            <a:r>
              <a:rPr lang="en-US" altLang="zh-CN" sz="3600" b="1" kern="100" dirty="0">
                <a:solidFill>
                  <a:schemeClr val="tx1"/>
                </a:solidFill>
                <a:latin typeface="Calibri"/>
                <a:ea typeface="DengXian"/>
                <a:cs typeface="Times New Roman"/>
              </a:rPr>
              <a:t>《</a:t>
            </a:r>
            <a:r>
              <a:rPr lang="zh-CN" altLang="en-US" sz="3600" b="1" kern="100" dirty="0">
                <a:solidFill>
                  <a:schemeClr val="tx1"/>
                </a:solidFill>
                <a:latin typeface="Calibri"/>
                <a:ea typeface="DengXian"/>
                <a:cs typeface="Times New Roman"/>
              </a:rPr>
              <a:t>罗马书</a:t>
            </a:r>
            <a:r>
              <a:rPr lang="en-US" altLang="zh-CN" sz="3600" b="1" kern="100" dirty="0">
                <a:solidFill>
                  <a:schemeClr val="tx1"/>
                </a:solidFill>
                <a:latin typeface="Calibri"/>
                <a:ea typeface="DengXian"/>
                <a:cs typeface="Times New Roman"/>
              </a:rPr>
              <a:t>》</a:t>
            </a:r>
            <a:r>
              <a:rPr lang="zh-CN" altLang="en-US" sz="3600" b="1" kern="100" dirty="0">
                <a:solidFill>
                  <a:schemeClr val="tx1"/>
                </a:solidFill>
                <a:latin typeface="Calibri"/>
                <a:ea typeface="DengXian"/>
                <a:cs typeface="Times New Roman"/>
              </a:rPr>
              <a:t>中竭力争辩的一个教义，也是宗教改革时期，马丁路德竭力恢复的一个主要教义。</a:t>
            </a:r>
            <a:endParaRPr lang="en-CA" sz="3600" b="1" kern="100" dirty="0">
              <a:solidFill>
                <a:schemeClr val="tx1"/>
              </a:solidFill>
              <a:latin typeface="Calibri"/>
              <a:ea typeface="DengXian"/>
              <a:cs typeface="Times New Roman"/>
            </a:endParaRPr>
          </a:p>
          <a:p>
            <a:pPr marL="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26</a:t>
            </a:fld>
            <a:endParaRPr lang="en-US" altLang="zh-CN" dirty="0">
              <a:solidFill>
                <a:srgbClr val="55554A"/>
              </a:solidFill>
            </a:endParaRPr>
          </a:p>
        </p:txBody>
      </p:sp>
    </p:spTree>
    <p:extLst>
      <p:ext uri="{BB962C8B-B14F-4D97-AF65-F5344CB8AC3E}">
        <p14:creationId xmlns:p14="http://schemas.microsoft.com/office/powerpoint/2010/main" val="8981393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8001000" cy="837010"/>
          </a:xfrm>
        </p:spPr>
        <p:txBody>
          <a:bodyPr>
            <a:noAutofit/>
          </a:bodyPr>
          <a:lstStyle/>
          <a:p>
            <a:pPr algn="l">
              <a:tabLst>
                <a:tab pos="4457700" algn="l"/>
              </a:tabLst>
            </a:pPr>
            <a:r>
              <a:rPr lang="zh-CN" altLang="en-US" sz="3600" b="1" dirty="0">
                <a:solidFill>
                  <a:srgbClr val="FF0000"/>
                </a:solidFill>
                <a:effectLst/>
                <a:latin typeface="+mn-ea"/>
                <a:cs typeface="Times New Roman"/>
              </a:rPr>
              <a:t>三、“进窄门”：真假救恩的两个标准</a:t>
            </a:r>
            <a:endParaRPr lang="zh-CN" altLang="en-US" sz="4000" dirty="0">
              <a:solidFill>
                <a:srgbClr val="FF0000"/>
              </a:solidFill>
              <a:latin typeface="+mn-ea"/>
            </a:endParaRPr>
          </a:p>
        </p:txBody>
      </p:sp>
      <p:sp>
        <p:nvSpPr>
          <p:cNvPr id="3" name="内容占位符 2"/>
          <p:cNvSpPr>
            <a:spLocks noGrp="1"/>
          </p:cNvSpPr>
          <p:nvPr>
            <p:ph idx="1"/>
          </p:nvPr>
        </p:nvSpPr>
        <p:spPr>
          <a:xfrm>
            <a:off x="1" y="1123950"/>
            <a:ext cx="9144000" cy="4027394"/>
          </a:xfrm>
        </p:spPr>
        <p:txBody>
          <a:bodyPr/>
          <a:lstStyle/>
          <a:p>
            <a:pPr marL="0" marR="0" indent="914400">
              <a:spcBef>
                <a:spcPts val="600"/>
              </a:spcBef>
              <a:spcAft>
                <a:spcPts val="0"/>
              </a:spcAft>
              <a:buNone/>
            </a:pPr>
            <a:r>
              <a:rPr lang="zh-CN" altLang="en-US" sz="3600" b="1" kern="100" dirty="0">
                <a:solidFill>
                  <a:schemeClr val="tx1"/>
                </a:solidFill>
                <a:latin typeface="Calibri"/>
                <a:ea typeface="DengXian"/>
                <a:cs typeface="Times New Roman"/>
              </a:rPr>
              <a:t>这个教义对于基督徒的信仰来说无比重要：</a:t>
            </a:r>
            <a:endParaRPr lang="en-CA" sz="3600" b="1" kern="100" dirty="0">
              <a:solidFill>
                <a:schemeClr val="tx1"/>
              </a:solidFill>
              <a:latin typeface="Calibri"/>
              <a:ea typeface="DengXian"/>
              <a:cs typeface="Times New Roman"/>
            </a:endParaRPr>
          </a:p>
          <a:p>
            <a:pPr marL="687388" marR="0" indent="-687388">
              <a:spcBef>
                <a:spcPts val="600"/>
              </a:spcBef>
              <a:spcAft>
                <a:spcPts val="0"/>
              </a:spcAft>
              <a:buNone/>
            </a:pPr>
            <a:r>
              <a:rPr lang="en-US" sz="3600" b="1" kern="100" dirty="0">
                <a:solidFill>
                  <a:srgbClr val="FF0000"/>
                </a:solidFill>
                <a:latin typeface="Calibri"/>
                <a:ea typeface="DengXian"/>
                <a:cs typeface="Times New Roman"/>
              </a:rPr>
              <a:t>1</a:t>
            </a:r>
            <a:r>
              <a:rPr lang="zh-CN" altLang="en-US" sz="3600" b="1" kern="100" dirty="0">
                <a:solidFill>
                  <a:srgbClr val="FF0000"/>
                </a:solidFill>
                <a:latin typeface="Calibri"/>
                <a:ea typeface="DengXian"/>
                <a:cs typeface="Times New Roman"/>
              </a:rPr>
              <a:t>、</a:t>
            </a:r>
            <a:r>
              <a:rPr lang="zh-CN" altLang="en-US" sz="3600" b="1" kern="100" dirty="0">
                <a:solidFill>
                  <a:schemeClr val="tx1"/>
                </a:solidFill>
                <a:latin typeface="Calibri"/>
                <a:ea typeface="DengXian"/>
                <a:cs typeface="Times New Roman"/>
              </a:rPr>
              <a:t>这个教义事关基督的福音不被犹太教所吞没，并使基督福音从犹太教脱颖而出，成为一个普世的救恩信仰。</a:t>
            </a:r>
            <a:endParaRPr lang="en-CA" sz="3600" b="1" kern="100" dirty="0">
              <a:solidFill>
                <a:schemeClr val="tx1"/>
              </a:solidFill>
              <a:latin typeface="Calibri"/>
              <a:ea typeface="DengXian"/>
              <a:cs typeface="Times New Roman"/>
            </a:endParaRPr>
          </a:p>
          <a:p>
            <a:pPr marL="687388" marR="0" indent="-687388">
              <a:spcBef>
                <a:spcPts val="600"/>
              </a:spcBef>
              <a:spcAft>
                <a:spcPts val="0"/>
              </a:spcAft>
              <a:buNone/>
            </a:pPr>
            <a:r>
              <a:rPr lang="en-US" sz="3600" b="1" kern="100" dirty="0">
                <a:solidFill>
                  <a:srgbClr val="FF0000"/>
                </a:solidFill>
                <a:latin typeface="Calibri"/>
                <a:ea typeface="DengXian"/>
                <a:cs typeface="Times New Roman"/>
              </a:rPr>
              <a:t>2</a:t>
            </a:r>
            <a:r>
              <a:rPr lang="zh-CN" altLang="en-US" sz="3600" b="1" kern="100" dirty="0">
                <a:solidFill>
                  <a:srgbClr val="FF0000"/>
                </a:solidFill>
                <a:latin typeface="Calibri"/>
                <a:ea typeface="DengXian"/>
                <a:cs typeface="Times New Roman"/>
              </a:rPr>
              <a:t>、</a:t>
            </a:r>
            <a:r>
              <a:rPr lang="zh-CN" altLang="en-US" sz="3600" b="1" kern="100" dirty="0">
                <a:solidFill>
                  <a:schemeClr val="tx1"/>
                </a:solidFill>
                <a:latin typeface="Calibri"/>
                <a:ea typeface="DengXian"/>
                <a:cs typeface="Times New Roman"/>
              </a:rPr>
              <a:t>此外，这个教义也事关基督十架救赎的伟大功效不被人的功德行为所否定或替代。</a:t>
            </a:r>
            <a:endParaRPr lang="en-CA" sz="3600" b="1" kern="100" dirty="0">
              <a:solidFill>
                <a:schemeClr val="tx1"/>
              </a:solidFill>
              <a:latin typeface="Calibri"/>
              <a:ea typeface="DengXian"/>
              <a:cs typeface="Times New Roman"/>
            </a:endParaRPr>
          </a:p>
          <a:p>
            <a:pPr marL="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27</a:t>
            </a:fld>
            <a:endParaRPr lang="en-US" altLang="zh-CN" dirty="0">
              <a:solidFill>
                <a:srgbClr val="55554A"/>
              </a:solidFill>
            </a:endParaRPr>
          </a:p>
        </p:txBody>
      </p:sp>
    </p:spTree>
    <p:extLst>
      <p:ext uri="{BB962C8B-B14F-4D97-AF65-F5344CB8AC3E}">
        <p14:creationId xmlns:p14="http://schemas.microsoft.com/office/powerpoint/2010/main" val="3819133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8001000" cy="837010"/>
          </a:xfrm>
        </p:spPr>
        <p:txBody>
          <a:bodyPr>
            <a:noAutofit/>
          </a:bodyPr>
          <a:lstStyle/>
          <a:p>
            <a:pPr algn="l">
              <a:tabLst>
                <a:tab pos="4457700" algn="l"/>
              </a:tabLst>
            </a:pPr>
            <a:r>
              <a:rPr lang="zh-CN" altLang="en-US" sz="3600" b="1" dirty="0">
                <a:solidFill>
                  <a:srgbClr val="FF0000"/>
                </a:solidFill>
                <a:effectLst/>
                <a:latin typeface="+mn-ea"/>
                <a:cs typeface="Times New Roman"/>
              </a:rPr>
              <a:t>三、“进窄门”：真假救恩的两个标准</a:t>
            </a:r>
            <a:endParaRPr lang="zh-CN" altLang="en-US" sz="4000"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indent="0">
              <a:lnSpc>
                <a:spcPct val="115000"/>
              </a:lnSpc>
              <a:spcBef>
                <a:spcPts val="600"/>
              </a:spcBef>
              <a:spcAft>
                <a:spcPts val="600"/>
              </a:spcAft>
              <a:buNone/>
            </a:pPr>
            <a:r>
              <a:rPr lang="en-US" altLang="zh-CN" sz="3600" dirty="0">
                <a:solidFill>
                  <a:schemeClr val="tx1"/>
                </a:solidFill>
                <a:latin typeface="Calibri"/>
                <a:ea typeface="DengXian"/>
                <a:cs typeface="Times New Roman"/>
              </a:rPr>
              <a:t>	</a:t>
            </a:r>
            <a:r>
              <a:rPr lang="zh-CN" altLang="en-US" sz="3600" b="1" dirty="0">
                <a:solidFill>
                  <a:schemeClr val="tx1"/>
                </a:solidFill>
                <a:latin typeface="Calibri"/>
                <a:ea typeface="DengXian"/>
                <a:cs typeface="Times New Roman"/>
              </a:rPr>
              <a:t>加二</a:t>
            </a:r>
            <a:r>
              <a:rPr lang="en-US" sz="3600" b="1" dirty="0">
                <a:solidFill>
                  <a:schemeClr val="tx1"/>
                </a:solidFill>
                <a:latin typeface="Calibri"/>
                <a:ea typeface="DengXian"/>
                <a:cs typeface="Times New Roman"/>
              </a:rPr>
              <a:t>16</a:t>
            </a:r>
            <a:r>
              <a:rPr lang="zh-CN" altLang="en-US" sz="3600" b="1" dirty="0">
                <a:solidFill>
                  <a:schemeClr val="tx1"/>
                </a:solidFill>
                <a:latin typeface="Calibri"/>
                <a:ea typeface="DengXian"/>
                <a:cs typeface="Times New Roman"/>
              </a:rPr>
              <a:t>上、下，</a:t>
            </a:r>
            <a:r>
              <a:rPr lang="en-US" sz="3600" b="1" dirty="0">
                <a:solidFill>
                  <a:schemeClr val="tx1"/>
                </a:solidFill>
                <a:latin typeface="Calibri"/>
                <a:ea typeface="DengXian"/>
                <a:cs typeface="Times New Roman"/>
              </a:rPr>
              <a:t>21</a:t>
            </a:r>
            <a:r>
              <a:rPr lang="zh-CN" altLang="en-US" sz="3600" b="1" dirty="0">
                <a:solidFill>
                  <a:schemeClr val="tx1"/>
                </a:solidFill>
                <a:latin typeface="Calibri"/>
                <a:ea typeface="DengXian"/>
                <a:cs typeface="Times New Roman"/>
              </a:rPr>
              <a:t>：</a:t>
            </a:r>
            <a:endParaRPr lang="en-US" altLang="zh-CN" sz="3600" b="1" dirty="0">
              <a:solidFill>
                <a:schemeClr val="tx1"/>
              </a:solidFill>
              <a:latin typeface="Calibri"/>
              <a:ea typeface="DengXian"/>
              <a:cs typeface="Times New Roman"/>
            </a:endParaRPr>
          </a:p>
          <a:p>
            <a:pPr marL="0" indent="914400">
              <a:lnSpc>
                <a:spcPct val="115000"/>
              </a:lnSpc>
              <a:spcBef>
                <a:spcPts val="600"/>
              </a:spcBef>
              <a:spcAft>
                <a:spcPts val="600"/>
              </a:spcAft>
              <a:buNone/>
            </a:pPr>
            <a:r>
              <a:rPr lang="zh-CN" altLang="en-US" sz="3600" b="1" dirty="0">
                <a:solidFill>
                  <a:srgbClr val="FF0000"/>
                </a:solidFill>
                <a:ea typeface="KaiTi"/>
                <a:cs typeface="Times New Roman"/>
              </a:rPr>
              <a:t>“既知道人称义不是因行律法，乃是因信耶稣基督；</a:t>
            </a:r>
            <a:r>
              <a:rPr lang="en-US" sz="3600" b="1" dirty="0">
                <a:solidFill>
                  <a:srgbClr val="FF0000"/>
                </a:solidFill>
                <a:latin typeface="KaiTi"/>
                <a:cs typeface="Times New Roman"/>
              </a:rPr>
              <a:t>……</a:t>
            </a:r>
            <a:r>
              <a:rPr lang="zh-CN" altLang="en-US" sz="3600" b="1" dirty="0">
                <a:solidFill>
                  <a:srgbClr val="FF0000"/>
                </a:solidFill>
                <a:ea typeface="KaiTi"/>
                <a:cs typeface="Times New Roman"/>
              </a:rPr>
              <a:t>因为凡有血气的，没有一人因行律法称义。</a:t>
            </a:r>
            <a:r>
              <a:rPr lang="en-US" sz="3600" b="1" dirty="0">
                <a:solidFill>
                  <a:srgbClr val="FF0000"/>
                </a:solidFill>
                <a:latin typeface="KaiTi"/>
                <a:cs typeface="Times New Roman"/>
              </a:rPr>
              <a:t>……</a:t>
            </a:r>
            <a:r>
              <a:rPr lang="zh-CN" altLang="en-US" sz="3600" b="1" dirty="0">
                <a:solidFill>
                  <a:srgbClr val="FF0000"/>
                </a:solidFill>
                <a:ea typeface="KaiTi"/>
                <a:cs typeface="Times New Roman"/>
              </a:rPr>
              <a:t>我不废掉神的恩；义若是借着律法得的，基督就徒然死了。”</a:t>
            </a: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28</a:t>
            </a:fld>
            <a:endParaRPr lang="en-US" altLang="zh-CN" dirty="0">
              <a:solidFill>
                <a:srgbClr val="55554A"/>
              </a:solidFill>
            </a:endParaRPr>
          </a:p>
        </p:txBody>
      </p:sp>
    </p:spTree>
    <p:extLst>
      <p:ext uri="{BB962C8B-B14F-4D97-AF65-F5344CB8AC3E}">
        <p14:creationId xmlns:p14="http://schemas.microsoft.com/office/powerpoint/2010/main" val="38191332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8001000" cy="837010"/>
          </a:xfrm>
        </p:spPr>
        <p:txBody>
          <a:bodyPr>
            <a:noAutofit/>
          </a:bodyPr>
          <a:lstStyle/>
          <a:p>
            <a:pPr algn="l">
              <a:tabLst>
                <a:tab pos="4457700" algn="l"/>
              </a:tabLst>
            </a:pPr>
            <a:r>
              <a:rPr lang="zh-CN" altLang="en-US" sz="3600" b="1" dirty="0">
                <a:solidFill>
                  <a:srgbClr val="FF0000"/>
                </a:solidFill>
                <a:effectLst/>
                <a:latin typeface="+mn-ea"/>
                <a:cs typeface="Times New Roman"/>
              </a:rPr>
              <a:t>三、“进窄门”：真假救恩的两个标准</a:t>
            </a:r>
            <a:endParaRPr lang="zh-CN" altLang="en-US" sz="4000"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indent="0">
              <a:spcBef>
                <a:spcPts val="600"/>
              </a:spcBef>
              <a:spcAft>
                <a:spcPts val="600"/>
              </a:spcAft>
              <a:buNone/>
            </a:pPr>
            <a:r>
              <a:rPr lang="en-US" altLang="zh-CN" sz="3000" b="1" kern="100" dirty="0">
                <a:solidFill>
                  <a:schemeClr val="tx1"/>
                </a:solidFill>
                <a:latin typeface="Calibri"/>
                <a:ea typeface="DengXian"/>
                <a:cs typeface="Times New Roman"/>
              </a:rPr>
              <a:t>	</a:t>
            </a:r>
            <a:r>
              <a:rPr lang="zh-CN" altLang="en-US" sz="3000" b="1" kern="100" dirty="0">
                <a:solidFill>
                  <a:schemeClr val="tx1"/>
                </a:solidFill>
                <a:latin typeface="Calibri"/>
                <a:ea typeface="DengXian"/>
                <a:cs typeface="Times New Roman"/>
              </a:rPr>
              <a:t>罗三</a:t>
            </a:r>
            <a:r>
              <a:rPr lang="en-US" sz="3000" b="1" kern="100" dirty="0">
                <a:solidFill>
                  <a:schemeClr val="tx1"/>
                </a:solidFill>
                <a:latin typeface="DengXian"/>
                <a:ea typeface="DengXian"/>
                <a:cs typeface="Times New Roman"/>
              </a:rPr>
              <a:t>21-26</a:t>
            </a:r>
            <a:r>
              <a:rPr lang="zh-CN" altLang="en-US" sz="3000" b="1" kern="100" dirty="0">
                <a:solidFill>
                  <a:schemeClr val="tx1"/>
                </a:solidFill>
                <a:latin typeface="Calibri"/>
                <a:ea typeface="DengXian"/>
                <a:cs typeface="Times New Roman"/>
              </a:rPr>
              <a:t>：</a:t>
            </a:r>
            <a:r>
              <a:rPr lang="zh-CN" altLang="en-US" sz="3000" b="1" kern="100" dirty="0">
                <a:solidFill>
                  <a:srgbClr val="FF0000"/>
                </a:solidFill>
                <a:latin typeface="Calibri"/>
                <a:ea typeface="KaiTi"/>
                <a:cs typeface="Times New Roman"/>
              </a:rPr>
              <a:t>“但如今神的义在律法以外显明出来，有律法和先知为证；就是神的义，因信耶稣基督加给一切相信的人，并没有分别；因为世人都犯了罪，亏缺了神的荣耀；如今却蒙神的恩典，因基督耶稣的救赎，就白白地称义。神设立耶稣作挽回祭，是凭着耶稣的血，借着人的信，要显明神的义；因为祂用忍耐的心宽容人先时所犯的罪，好在今时显明祂的义，使人知道祂自己为义，也称信耶稣的人为义。”</a:t>
            </a:r>
            <a:endParaRPr lang="en-CA" sz="3000" kern="100" dirty="0">
              <a:solidFill>
                <a:srgbClr val="FF0000"/>
              </a:solidFill>
              <a:latin typeface="Calibri"/>
              <a:ea typeface="DengXian"/>
              <a:cs typeface="Times New Roman"/>
            </a:endParaRPr>
          </a:p>
          <a:p>
            <a:pPr marL="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29</a:t>
            </a:fld>
            <a:endParaRPr lang="en-US" altLang="zh-CN" dirty="0">
              <a:solidFill>
                <a:srgbClr val="55554A"/>
              </a:solidFill>
            </a:endParaRPr>
          </a:p>
        </p:txBody>
      </p:sp>
    </p:spTree>
    <p:extLst>
      <p:ext uri="{BB962C8B-B14F-4D97-AF65-F5344CB8AC3E}">
        <p14:creationId xmlns:p14="http://schemas.microsoft.com/office/powerpoint/2010/main" val="3819133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7848600" cy="837010"/>
          </a:xfrm>
        </p:spPr>
        <p:txBody>
          <a:bodyPr>
            <a:noAutofit/>
          </a:bodyPr>
          <a:lstStyle/>
          <a:p>
            <a:pPr>
              <a:tabLst>
                <a:tab pos="4457700" algn="l"/>
              </a:tabLst>
            </a:pPr>
            <a:r>
              <a:rPr lang="zh-CN" altLang="en-US" sz="4000" b="1" dirty="0">
                <a:solidFill>
                  <a:srgbClr val="FF0000"/>
                </a:solidFill>
                <a:effectLst/>
                <a:latin typeface="+mn-ea"/>
                <a:cs typeface="Times New Roman"/>
              </a:rPr>
              <a:t>一、为什么要分辨真假福音？</a:t>
            </a:r>
            <a:endParaRPr lang="zh-CN" altLang="en-US" sz="4000" dirty="0">
              <a:solidFill>
                <a:srgbClr val="FF0000"/>
              </a:solidFill>
              <a:latin typeface="+mn-ea"/>
            </a:endParaRPr>
          </a:p>
        </p:txBody>
      </p:sp>
      <p:sp>
        <p:nvSpPr>
          <p:cNvPr id="3" name="内容占位符 2"/>
          <p:cNvSpPr>
            <a:spLocks noGrp="1"/>
          </p:cNvSpPr>
          <p:nvPr>
            <p:ph idx="1"/>
          </p:nvPr>
        </p:nvSpPr>
        <p:spPr>
          <a:xfrm>
            <a:off x="0" y="1123950"/>
            <a:ext cx="9144001" cy="4027394"/>
          </a:xfrm>
        </p:spPr>
        <p:txBody>
          <a:bodyPr/>
          <a:lstStyle/>
          <a:p>
            <a:pPr marL="0" marR="0" indent="914400">
              <a:spcBef>
                <a:spcPts val="600"/>
              </a:spcBef>
              <a:spcAft>
                <a:spcPts val="600"/>
              </a:spcAft>
              <a:buNone/>
            </a:pPr>
            <a:r>
              <a:rPr lang="en-US" altLang="zh-CN" sz="3600" b="1" kern="100" dirty="0">
                <a:solidFill>
                  <a:srgbClr val="FF0000"/>
                </a:solidFill>
                <a:latin typeface="Calibri"/>
                <a:ea typeface="DengXian"/>
                <a:cs typeface="Times New Roman"/>
              </a:rPr>
              <a:t>*</a:t>
            </a:r>
            <a:r>
              <a:rPr lang="en-US" altLang="zh-CN" sz="3600" b="1" kern="100" dirty="0">
                <a:solidFill>
                  <a:schemeClr val="tx1"/>
                </a:solidFill>
                <a:latin typeface="Calibri"/>
                <a:ea typeface="DengXian"/>
                <a:cs typeface="Times New Roman"/>
              </a:rPr>
              <a:t> </a:t>
            </a:r>
            <a:r>
              <a:rPr lang="zh-CN" altLang="en-US" sz="3600" b="1" kern="100" dirty="0">
                <a:solidFill>
                  <a:schemeClr val="tx1"/>
                </a:solidFill>
                <a:latin typeface="Calibri"/>
                <a:ea typeface="DengXian"/>
                <a:cs typeface="Times New Roman"/>
              </a:rPr>
              <a:t>或者，当你离世见主的时候，主却对你说：</a:t>
            </a:r>
            <a:r>
              <a:rPr lang="zh-CN" altLang="en-US" sz="3600" b="1" kern="100" dirty="0">
                <a:solidFill>
                  <a:srgbClr val="FF0000"/>
                </a:solidFill>
                <a:latin typeface="Calibri"/>
                <a:ea typeface="KaiTi"/>
                <a:cs typeface="Times New Roman"/>
              </a:rPr>
              <a:t>“我从来不认识你们！</a:t>
            </a:r>
            <a:r>
              <a:rPr lang="en-US" sz="3600" b="1" kern="100" dirty="0">
                <a:solidFill>
                  <a:srgbClr val="FF0000"/>
                </a:solidFill>
                <a:latin typeface="KaiTi"/>
                <a:ea typeface="DengXian"/>
                <a:cs typeface="Times New Roman"/>
              </a:rPr>
              <a:t>……</a:t>
            </a:r>
            <a:r>
              <a:rPr lang="zh-CN" altLang="en-US" sz="3600" b="1" kern="100" dirty="0">
                <a:solidFill>
                  <a:srgbClr val="FF0000"/>
                </a:solidFill>
                <a:latin typeface="Calibri"/>
                <a:ea typeface="KaiTi"/>
                <a:cs typeface="Times New Roman"/>
              </a:rPr>
              <a:t>离开我去吧！”</a:t>
            </a:r>
            <a:r>
              <a:rPr lang="zh-CN" altLang="en-US" sz="3600" b="1" kern="100" dirty="0">
                <a:solidFill>
                  <a:schemeClr val="tx1"/>
                </a:solidFill>
                <a:latin typeface="Calibri"/>
                <a:ea typeface="DengXian"/>
                <a:cs typeface="Times New Roman"/>
              </a:rPr>
              <a:t>（太七</a:t>
            </a:r>
            <a:r>
              <a:rPr lang="en-US" sz="3600" b="1" kern="100" dirty="0">
                <a:solidFill>
                  <a:schemeClr val="tx1"/>
                </a:solidFill>
                <a:latin typeface="Calibri"/>
                <a:ea typeface="DengXian"/>
                <a:cs typeface="Times New Roman"/>
              </a:rPr>
              <a:t>23</a:t>
            </a:r>
            <a:r>
              <a:rPr lang="zh-CN" altLang="en-US" sz="3600" b="1" kern="100" dirty="0">
                <a:solidFill>
                  <a:schemeClr val="tx1"/>
                </a:solidFill>
                <a:latin typeface="Calibri"/>
                <a:ea typeface="DengXian"/>
                <a:cs typeface="Times New Roman"/>
              </a:rPr>
              <a:t>）</a:t>
            </a:r>
            <a:endParaRPr lang="en-CA" sz="3600" b="1" kern="100" dirty="0">
              <a:solidFill>
                <a:schemeClr val="tx1"/>
              </a:solidFill>
              <a:latin typeface="Calibri"/>
              <a:ea typeface="DengXian"/>
              <a:cs typeface="Times New Roman"/>
            </a:endParaRPr>
          </a:p>
          <a:p>
            <a:pPr marL="0" marR="0" indent="914400">
              <a:spcBef>
                <a:spcPts val="600"/>
              </a:spcBef>
              <a:spcAft>
                <a:spcPts val="600"/>
              </a:spcAft>
              <a:buNone/>
            </a:pPr>
            <a:r>
              <a:rPr lang="en-US" altLang="zh-CN" sz="3600" b="1" kern="100" dirty="0">
                <a:solidFill>
                  <a:srgbClr val="FF0000"/>
                </a:solidFill>
                <a:latin typeface="Calibri"/>
                <a:ea typeface="DengXian"/>
                <a:cs typeface="Times New Roman"/>
              </a:rPr>
              <a:t>* </a:t>
            </a:r>
            <a:r>
              <a:rPr lang="zh-CN" altLang="en-US" sz="3600" b="1" kern="100" dirty="0">
                <a:solidFill>
                  <a:schemeClr val="tx1"/>
                </a:solidFill>
                <a:latin typeface="Calibri"/>
                <a:ea typeface="DengXian"/>
                <a:cs typeface="Times New Roman"/>
              </a:rPr>
              <a:t>这就是圣经里多次提到的一种将来后悔莫及的绝望状态：被</a:t>
            </a:r>
            <a:r>
              <a:rPr lang="zh-CN" altLang="en-US" sz="3600" b="1" kern="100" dirty="0">
                <a:solidFill>
                  <a:srgbClr val="FF0000"/>
                </a:solidFill>
                <a:latin typeface="Calibri"/>
                <a:ea typeface="KaiTi"/>
                <a:cs typeface="Times New Roman"/>
              </a:rPr>
              <a:t>“丢在外面黑暗里，在那里必要哀哭切齿了。”    </a:t>
            </a:r>
            <a:r>
              <a:rPr lang="zh-CN" altLang="en-US" sz="3600" b="1" kern="100" dirty="0">
                <a:solidFill>
                  <a:schemeClr val="tx1"/>
                </a:solidFill>
                <a:latin typeface="Calibri"/>
                <a:ea typeface="DengXian"/>
                <a:cs typeface="Times New Roman"/>
              </a:rPr>
              <a:t>（太二十五</a:t>
            </a:r>
            <a:r>
              <a:rPr lang="en-US" sz="3600" b="1" kern="100" dirty="0">
                <a:solidFill>
                  <a:schemeClr val="tx1"/>
                </a:solidFill>
                <a:latin typeface="Calibri"/>
                <a:ea typeface="DengXian"/>
                <a:cs typeface="Times New Roman"/>
              </a:rPr>
              <a:t>30</a:t>
            </a:r>
            <a:r>
              <a:rPr lang="zh-CN" altLang="en-US" sz="3600" b="1" kern="100" dirty="0">
                <a:solidFill>
                  <a:schemeClr val="tx1"/>
                </a:solidFill>
                <a:latin typeface="Calibri"/>
                <a:ea typeface="DengXian"/>
                <a:cs typeface="Times New Roman"/>
              </a:rPr>
              <a:t>；二十四</a:t>
            </a:r>
            <a:r>
              <a:rPr lang="en-US" sz="3600" b="1" kern="100" dirty="0">
                <a:solidFill>
                  <a:schemeClr val="tx1"/>
                </a:solidFill>
                <a:latin typeface="Calibri"/>
                <a:ea typeface="DengXian"/>
                <a:cs typeface="Times New Roman"/>
              </a:rPr>
              <a:t>51</a:t>
            </a:r>
            <a:r>
              <a:rPr lang="zh-CN" altLang="en-US" sz="3600" b="1" kern="100" dirty="0">
                <a:solidFill>
                  <a:schemeClr val="tx1"/>
                </a:solidFill>
                <a:latin typeface="Calibri"/>
                <a:ea typeface="DengXian"/>
                <a:cs typeface="Times New Roman"/>
              </a:rPr>
              <a:t>）</a:t>
            </a:r>
            <a:endParaRPr lang="en-CA" sz="3600" b="1" kern="100" dirty="0">
              <a:solidFill>
                <a:schemeClr val="tx1"/>
              </a:solidFill>
              <a:latin typeface="Calibri"/>
              <a:ea typeface="DengXian"/>
              <a:cs typeface="Times New Roman"/>
            </a:endParaRPr>
          </a:p>
          <a:p>
            <a:pPr marL="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3</a:t>
            </a:fld>
            <a:endParaRPr lang="en-US" altLang="zh-CN" dirty="0">
              <a:solidFill>
                <a:srgbClr val="55554A"/>
              </a:solidFill>
            </a:endParaRPr>
          </a:p>
        </p:txBody>
      </p:sp>
    </p:spTree>
    <p:extLst>
      <p:ext uri="{BB962C8B-B14F-4D97-AF65-F5344CB8AC3E}">
        <p14:creationId xmlns:p14="http://schemas.microsoft.com/office/powerpoint/2010/main" val="379645990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8001000" cy="837010"/>
          </a:xfrm>
        </p:spPr>
        <p:txBody>
          <a:bodyPr>
            <a:noAutofit/>
          </a:bodyPr>
          <a:lstStyle/>
          <a:p>
            <a:pPr algn="l">
              <a:tabLst>
                <a:tab pos="4457700" algn="l"/>
              </a:tabLst>
            </a:pPr>
            <a:r>
              <a:rPr lang="zh-CN" altLang="en-US" sz="3600" b="1" dirty="0">
                <a:solidFill>
                  <a:srgbClr val="FF0000"/>
                </a:solidFill>
                <a:effectLst/>
                <a:latin typeface="+mn-ea"/>
                <a:cs typeface="Times New Roman"/>
              </a:rPr>
              <a:t>三、“进窄门”：真假救恩的两个标准</a:t>
            </a:r>
            <a:endParaRPr lang="zh-CN" altLang="en-US" sz="4000"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1688">
              <a:spcBef>
                <a:spcPts val="600"/>
              </a:spcBef>
              <a:spcAft>
                <a:spcPts val="600"/>
              </a:spcAft>
              <a:buNone/>
            </a:pPr>
            <a:r>
              <a:rPr lang="zh-CN" altLang="en-US" sz="3200" b="1" kern="100" dirty="0">
                <a:solidFill>
                  <a:srgbClr val="FF0000"/>
                </a:solidFill>
                <a:latin typeface="Calibri"/>
                <a:ea typeface="KaiTi"/>
                <a:cs typeface="Times New Roman"/>
              </a:rPr>
              <a:t>“因信称义”</a:t>
            </a:r>
            <a:r>
              <a:rPr lang="zh-CN" altLang="en-US" sz="3200" b="1" kern="100" dirty="0">
                <a:solidFill>
                  <a:schemeClr val="tx1"/>
                </a:solidFill>
                <a:latin typeface="Calibri"/>
                <a:ea typeface="DengXian"/>
                <a:cs typeface="Times New Roman"/>
              </a:rPr>
              <a:t>决非是一个简单易明的教义，它是一个艰深复杂的神学教义，其中涉及：</a:t>
            </a:r>
            <a:endParaRPr lang="en-CA" sz="3200" b="1" kern="100" dirty="0">
              <a:solidFill>
                <a:schemeClr val="tx1"/>
              </a:solidFill>
              <a:latin typeface="Calibri"/>
              <a:ea typeface="DengXian"/>
              <a:cs typeface="Times New Roman"/>
            </a:endParaRPr>
          </a:p>
          <a:p>
            <a:pPr marL="631825" lvl="0" indent="-631825">
              <a:spcBef>
                <a:spcPts val="600"/>
              </a:spcBef>
              <a:spcAft>
                <a:spcPts val="600"/>
              </a:spcAft>
              <a:buNone/>
            </a:pPr>
            <a:r>
              <a:rPr lang="en-US" altLang="zh-CN" sz="3200" b="1" kern="100" dirty="0">
                <a:solidFill>
                  <a:schemeClr val="tx1"/>
                </a:solidFill>
                <a:latin typeface="Calibri"/>
                <a:ea typeface="DengXian"/>
                <a:cs typeface="Times New Roman"/>
              </a:rPr>
              <a:t>1</a:t>
            </a:r>
            <a:r>
              <a:rPr lang="zh-CN" altLang="en-US" sz="3200" b="1" kern="100" dirty="0">
                <a:solidFill>
                  <a:schemeClr val="tx1"/>
                </a:solidFill>
                <a:latin typeface="Calibri"/>
                <a:ea typeface="DengXian"/>
                <a:cs typeface="Times New Roman"/>
              </a:rPr>
              <a:t>、神的属性：神既是公义的又是慈爱的；</a:t>
            </a:r>
            <a:endParaRPr lang="en-CA" sz="3200" b="1" kern="100" dirty="0">
              <a:solidFill>
                <a:schemeClr val="tx1"/>
              </a:solidFill>
              <a:latin typeface="Calibri"/>
              <a:ea typeface="DengXian"/>
              <a:cs typeface="Times New Roman"/>
            </a:endParaRPr>
          </a:p>
          <a:p>
            <a:pPr marL="631825" lvl="0" indent="-631825">
              <a:spcBef>
                <a:spcPts val="600"/>
              </a:spcBef>
              <a:spcAft>
                <a:spcPts val="600"/>
              </a:spcAft>
              <a:buNone/>
            </a:pPr>
            <a:r>
              <a:rPr lang="en-US" altLang="zh-CN" sz="3200" b="1" kern="100" dirty="0">
                <a:solidFill>
                  <a:schemeClr val="tx1"/>
                </a:solidFill>
                <a:latin typeface="Calibri"/>
                <a:ea typeface="DengXian"/>
                <a:cs typeface="Times New Roman"/>
              </a:rPr>
              <a:t>2</a:t>
            </a:r>
            <a:r>
              <a:rPr lang="zh-CN" altLang="en-US" sz="3200" b="1" kern="100" dirty="0">
                <a:solidFill>
                  <a:schemeClr val="tx1"/>
                </a:solidFill>
                <a:latin typeface="Calibri"/>
                <a:ea typeface="DengXian"/>
                <a:cs typeface="Times New Roman"/>
              </a:rPr>
              <a:t>、人的属性：人的受造尊贵和人性的堕落败坏，使人无力自救，必须依靠神的拯救；</a:t>
            </a:r>
            <a:endParaRPr lang="en-CA" sz="3200" b="1" kern="100" dirty="0">
              <a:solidFill>
                <a:schemeClr val="tx1"/>
              </a:solidFill>
              <a:latin typeface="Calibri"/>
              <a:ea typeface="DengXian"/>
              <a:cs typeface="Times New Roman"/>
            </a:endParaRPr>
          </a:p>
          <a:p>
            <a:pPr marL="631825" lvl="0" indent="-631825">
              <a:spcBef>
                <a:spcPts val="600"/>
              </a:spcBef>
              <a:spcAft>
                <a:spcPts val="600"/>
              </a:spcAft>
              <a:buNone/>
            </a:pPr>
            <a:r>
              <a:rPr lang="en-US" altLang="zh-CN" sz="3200" b="1" kern="100" dirty="0">
                <a:solidFill>
                  <a:schemeClr val="tx1"/>
                </a:solidFill>
                <a:latin typeface="Calibri"/>
                <a:ea typeface="DengXian"/>
                <a:cs typeface="Times New Roman"/>
              </a:rPr>
              <a:t>3</a:t>
            </a:r>
            <a:r>
              <a:rPr lang="zh-CN" altLang="en-US" sz="3200" b="1" kern="100" dirty="0">
                <a:solidFill>
                  <a:schemeClr val="tx1"/>
                </a:solidFill>
                <a:latin typeface="Calibri"/>
                <a:ea typeface="DengXian"/>
                <a:cs typeface="Times New Roman"/>
              </a:rPr>
              <a:t>、耶稣基督的神人二性，祂在地上度过无罪的一生，祂在十架上受难成功了救赎。</a:t>
            </a:r>
            <a:endParaRPr lang="en-CA" sz="3200" b="1" kern="100" dirty="0">
              <a:solidFill>
                <a:schemeClr val="tx1"/>
              </a:solidFill>
              <a:latin typeface="Calibri"/>
              <a:ea typeface="DengXian"/>
              <a:cs typeface="Times New Roman"/>
            </a:endParaRPr>
          </a:p>
          <a:p>
            <a:pPr marL="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30</a:t>
            </a:fld>
            <a:endParaRPr lang="en-US" altLang="zh-CN" dirty="0">
              <a:solidFill>
                <a:srgbClr val="55554A"/>
              </a:solidFill>
            </a:endParaRPr>
          </a:p>
        </p:txBody>
      </p:sp>
    </p:spTree>
    <p:extLst>
      <p:ext uri="{BB962C8B-B14F-4D97-AF65-F5344CB8AC3E}">
        <p14:creationId xmlns:p14="http://schemas.microsoft.com/office/powerpoint/2010/main" val="38191332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8001000" cy="837010"/>
          </a:xfrm>
        </p:spPr>
        <p:txBody>
          <a:bodyPr>
            <a:noAutofit/>
          </a:bodyPr>
          <a:lstStyle/>
          <a:p>
            <a:pPr algn="l">
              <a:tabLst>
                <a:tab pos="4457700" algn="l"/>
              </a:tabLst>
            </a:pPr>
            <a:r>
              <a:rPr lang="zh-CN" altLang="en-US" sz="3600" b="1" dirty="0">
                <a:solidFill>
                  <a:srgbClr val="FF0000"/>
                </a:solidFill>
                <a:effectLst/>
                <a:latin typeface="+mn-ea"/>
                <a:cs typeface="Times New Roman"/>
              </a:rPr>
              <a:t>三、“进窄门”：真假救恩的两个标准</a:t>
            </a:r>
            <a:endParaRPr lang="zh-CN" altLang="en-US" sz="4000" dirty="0">
              <a:solidFill>
                <a:srgbClr val="FF0000"/>
              </a:solidFill>
              <a:latin typeface="+mn-ea"/>
            </a:endParaRPr>
          </a:p>
        </p:txBody>
      </p:sp>
      <p:sp>
        <p:nvSpPr>
          <p:cNvPr id="3" name="内容占位符 2"/>
          <p:cNvSpPr>
            <a:spLocks noGrp="1"/>
          </p:cNvSpPr>
          <p:nvPr>
            <p:ph idx="1"/>
          </p:nvPr>
        </p:nvSpPr>
        <p:spPr>
          <a:xfrm>
            <a:off x="1" y="1123950"/>
            <a:ext cx="9144000" cy="4027394"/>
          </a:xfrm>
        </p:spPr>
        <p:txBody>
          <a:bodyPr/>
          <a:lstStyle/>
          <a:p>
            <a:pPr marL="0" marR="0" indent="801688">
              <a:spcBef>
                <a:spcPts val="0"/>
              </a:spcBef>
              <a:spcAft>
                <a:spcPts val="0"/>
              </a:spcAft>
              <a:buNone/>
            </a:pPr>
            <a:r>
              <a:rPr lang="zh-CN" altLang="en-US" sz="3200" b="1" kern="100" dirty="0">
                <a:solidFill>
                  <a:schemeClr val="tx1"/>
                </a:solidFill>
                <a:latin typeface="Calibri"/>
                <a:ea typeface="DengXian"/>
                <a:cs typeface="Times New Roman"/>
              </a:rPr>
              <a:t>若离开了圣经的启示和圣灵的光照，人不可能明白这个教义。</a:t>
            </a:r>
            <a:endParaRPr lang="en-CA" sz="3200" b="1" kern="100" dirty="0">
              <a:solidFill>
                <a:schemeClr val="tx1"/>
              </a:solidFill>
              <a:latin typeface="Calibri"/>
              <a:ea typeface="DengXian"/>
              <a:cs typeface="Times New Roman"/>
            </a:endParaRPr>
          </a:p>
          <a:p>
            <a:pPr marL="0" marR="0" indent="801688">
              <a:spcBef>
                <a:spcPts val="0"/>
              </a:spcBef>
              <a:spcAft>
                <a:spcPts val="0"/>
              </a:spcAft>
              <a:buNone/>
            </a:pPr>
            <a:r>
              <a:rPr lang="zh-CN" altLang="en-US" sz="3200" b="1" kern="100" dirty="0">
                <a:solidFill>
                  <a:schemeClr val="tx1"/>
                </a:solidFill>
                <a:latin typeface="Calibri"/>
                <a:ea typeface="DengXian"/>
                <a:cs typeface="Times New Roman"/>
              </a:rPr>
              <a:t>然而，经过五百年来新教教会不遗余力的阐释和传讲，这个教义已经被解明了。</a:t>
            </a:r>
            <a:endParaRPr lang="en-CA" sz="3200" b="1" kern="100" dirty="0">
              <a:solidFill>
                <a:schemeClr val="tx1"/>
              </a:solidFill>
              <a:latin typeface="Calibri"/>
              <a:ea typeface="DengXian"/>
              <a:cs typeface="Times New Roman"/>
            </a:endParaRPr>
          </a:p>
          <a:p>
            <a:pPr marL="0" marR="0" indent="801688">
              <a:spcBef>
                <a:spcPts val="0"/>
              </a:spcBef>
              <a:spcAft>
                <a:spcPts val="0"/>
              </a:spcAft>
              <a:buNone/>
            </a:pPr>
            <a:r>
              <a:rPr lang="zh-CN" altLang="en-US" sz="3200" b="1" kern="100" dirty="0">
                <a:solidFill>
                  <a:schemeClr val="tx1"/>
                </a:solidFill>
                <a:latin typeface="Calibri"/>
                <a:ea typeface="DengXian"/>
                <a:cs typeface="Times New Roman"/>
              </a:rPr>
              <a:t>不过，需要指出的是：这个教义在福音或基督信仰中地位却常常被过分夸大。</a:t>
            </a:r>
            <a:endParaRPr lang="en-CA" sz="3200" b="1" kern="100" dirty="0">
              <a:solidFill>
                <a:schemeClr val="tx1"/>
              </a:solidFill>
              <a:latin typeface="Calibri"/>
              <a:ea typeface="DengXian"/>
              <a:cs typeface="Times New Roman"/>
            </a:endParaRPr>
          </a:p>
          <a:p>
            <a:pPr marL="0" marR="0" indent="801688">
              <a:spcBef>
                <a:spcPts val="0"/>
              </a:spcBef>
              <a:spcAft>
                <a:spcPts val="0"/>
              </a:spcAft>
              <a:buNone/>
            </a:pPr>
            <a:r>
              <a:rPr lang="zh-CN" altLang="en-US" sz="3200" b="1" kern="100" dirty="0">
                <a:solidFill>
                  <a:schemeClr val="tx1"/>
                </a:solidFill>
                <a:latin typeface="Calibri"/>
                <a:ea typeface="DengXian"/>
                <a:cs typeface="Times New Roman"/>
              </a:rPr>
              <a:t>我们今天需要将它放在基督信仰中一个恰当的位置：它是真救恩的第一个标准。</a:t>
            </a:r>
            <a:endParaRPr lang="en-CA" sz="3200" b="1" kern="100" dirty="0">
              <a:solidFill>
                <a:schemeClr val="tx1"/>
              </a:solidFill>
              <a:latin typeface="Calibri"/>
              <a:ea typeface="DengXian"/>
              <a:cs typeface="Times New Roman"/>
            </a:endParaRPr>
          </a:p>
          <a:p>
            <a:pPr marL="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31</a:t>
            </a:fld>
            <a:endParaRPr lang="en-US" altLang="zh-CN" dirty="0">
              <a:solidFill>
                <a:srgbClr val="55554A"/>
              </a:solidFill>
            </a:endParaRPr>
          </a:p>
        </p:txBody>
      </p:sp>
    </p:spTree>
    <p:extLst>
      <p:ext uri="{BB962C8B-B14F-4D97-AF65-F5344CB8AC3E}">
        <p14:creationId xmlns:p14="http://schemas.microsoft.com/office/powerpoint/2010/main" val="38191332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8001000" cy="837010"/>
          </a:xfrm>
        </p:spPr>
        <p:txBody>
          <a:bodyPr>
            <a:noAutofit/>
          </a:bodyPr>
          <a:lstStyle/>
          <a:p>
            <a:pPr algn="l">
              <a:tabLst>
                <a:tab pos="4457700" algn="l"/>
              </a:tabLst>
            </a:pPr>
            <a:r>
              <a:rPr lang="zh-CN" altLang="en-US" sz="3600" b="1" dirty="0">
                <a:solidFill>
                  <a:srgbClr val="FF0000"/>
                </a:solidFill>
                <a:effectLst/>
                <a:latin typeface="+mn-ea"/>
                <a:cs typeface="Times New Roman"/>
              </a:rPr>
              <a:t>三、“进窄门”：真假救恩的两个标准</a:t>
            </a:r>
            <a:endParaRPr lang="zh-CN" altLang="en-US" sz="4000" dirty="0">
              <a:solidFill>
                <a:srgbClr val="FF0000"/>
              </a:solidFill>
              <a:latin typeface="+mn-ea"/>
            </a:endParaRPr>
          </a:p>
        </p:txBody>
      </p:sp>
      <p:sp>
        <p:nvSpPr>
          <p:cNvPr id="3" name="内容占位符 2"/>
          <p:cNvSpPr>
            <a:spLocks noGrp="1"/>
          </p:cNvSpPr>
          <p:nvPr>
            <p:ph idx="1"/>
          </p:nvPr>
        </p:nvSpPr>
        <p:spPr>
          <a:xfrm>
            <a:off x="1" y="1047750"/>
            <a:ext cx="9144000" cy="4103594"/>
          </a:xfrm>
        </p:spPr>
        <p:txBody>
          <a:bodyPr/>
          <a:lstStyle/>
          <a:p>
            <a:pPr marL="0" marR="0" indent="801688">
              <a:spcBef>
                <a:spcPts val="600"/>
              </a:spcBef>
              <a:spcAft>
                <a:spcPts val="0"/>
              </a:spcAft>
              <a:buNone/>
            </a:pPr>
            <a:r>
              <a:rPr lang="zh-CN" altLang="en-US" sz="3200" b="1" kern="100" dirty="0">
                <a:solidFill>
                  <a:schemeClr val="tx1"/>
                </a:solidFill>
                <a:latin typeface="Calibri"/>
                <a:ea typeface="DengXian"/>
                <a:cs typeface="Times New Roman"/>
              </a:rPr>
              <a:t>对现代人来说，</a:t>
            </a:r>
            <a:r>
              <a:rPr lang="zh-CN" altLang="en-US" sz="3200" b="1" kern="100" dirty="0">
                <a:solidFill>
                  <a:srgbClr val="FF0000"/>
                </a:solidFill>
                <a:latin typeface="Calibri"/>
                <a:ea typeface="KaiTi"/>
                <a:cs typeface="Times New Roman"/>
              </a:rPr>
              <a:t>“因信称义”</a:t>
            </a:r>
            <a:r>
              <a:rPr lang="zh-CN" altLang="en-US" sz="3200" b="1" kern="100" dirty="0">
                <a:solidFill>
                  <a:schemeClr val="tx1"/>
                </a:solidFill>
                <a:latin typeface="Calibri"/>
                <a:ea typeface="DengXian"/>
                <a:cs typeface="Times New Roman"/>
              </a:rPr>
              <a:t>的最大意义就在于：</a:t>
            </a:r>
            <a:endParaRPr lang="en-CA" sz="3200" b="1" kern="100" dirty="0">
              <a:solidFill>
                <a:schemeClr val="tx1"/>
              </a:solidFill>
              <a:latin typeface="Calibri"/>
              <a:ea typeface="DengXian"/>
              <a:cs typeface="Times New Roman"/>
            </a:endParaRPr>
          </a:p>
          <a:p>
            <a:pPr marL="0" marR="0" indent="801688">
              <a:spcBef>
                <a:spcPts val="600"/>
              </a:spcBef>
              <a:spcAft>
                <a:spcPts val="0"/>
              </a:spcAft>
              <a:buNone/>
            </a:pPr>
            <a:r>
              <a:rPr lang="zh-CN" altLang="en-US" sz="3200" b="1" kern="100" dirty="0">
                <a:solidFill>
                  <a:schemeClr val="tx1"/>
                </a:solidFill>
                <a:latin typeface="Calibri"/>
                <a:ea typeface="DengXian"/>
                <a:cs typeface="Times New Roman"/>
              </a:rPr>
              <a:t>我们的救恩身份不是建立在我们的行为、表现和成就之上，而是建立在神在基督里所彰显的无条件的爱与接纳或白白的恩典之上。</a:t>
            </a:r>
            <a:endParaRPr lang="en-CA" sz="3200" b="1" kern="100" dirty="0">
              <a:solidFill>
                <a:schemeClr val="tx1"/>
              </a:solidFill>
              <a:latin typeface="Calibri"/>
              <a:ea typeface="DengXian"/>
              <a:cs typeface="Times New Roman"/>
            </a:endParaRPr>
          </a:p>
          <a:p>
            <a:pPr marL="0" marR="0" indent="801688">
              <a:spcBef>
                <a:spcPts val="600"/>
              </a:spcBef>
              <a:spcAft>
                <a:spcPts val="0"/>
              </a:spcAft>
              <a:buNone/>
            </a:pPr>
            <a:r>
              <a:rPr lang="zh-CN" altLang="en-US" sz="3200" b="1" kern="100" dirty="0">
                <a:solidFill>
                  <a:schemeClr val="tx1"/>
                </a:solidFill>
                <a:latin typeface="Calibri"/>
                <a:ea typeface="DengXian"/>
                <a:cs typeface="Times New Roman"/>
              </a:rPr>
              <a:t>同时我们也需要注意，这个教义只关乎我们的救恩身份，却并不涵盖我们的属灵身量，也不绝对保证我们永恒的结局。</a:t>
            </a:r>
            <a:endParaRPr lang="en-CA" sz="3200" b="1" kern="100" dirty="0">
              <a:solidFill>
                <a:schemeClr val="tx1"/>
              </a:solidFill>
              <a:latin typeface="Calibri"/>
              <a:ea typeface="DengXian"/>
              <a:cs typeface="Times New Roman"/>
            </a:endParaRPr>
          </a:p>
          <a:p>
            <a:pPr marL="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32</a:t>
            </a:fld>
            <a:endParaRPr lang="en-US" altLang="zh-CN" dirty="0">
              <a:solidFill>
                <a:srgbClr val="55554A"/>
              </a:solidFill>
            </a:endParaRPr>
          </a:p>
        </p:txBody>
      </p:sp>
    </p:spTree>
    <p:extLst>
      <p:ext uri="{BB962C8B-B14F-4D97-AF65-F5344CB8AC3E}">
        <p14:creationId xmlns:p14="http://schemas.microsoft.com/office/powerpoint/2010/main" val="38191332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8001000" cy="837010"/>
          </a:xfrm>
        </p:spPr>
        <p:txBody>
          <a:bodyPr>
            <a:noAutofit/>
          </a:bodyPr>
          <a:lstStyle/>
          <a:p>
            <a:pPr algn="l">
              <a:tabLst>
                <a:tab pos="4457700" algn="l"/>
              </a:tabLst>
            </a:pPr>
            <a:r>
              <a:rPr lang="zh-CN" altLang="en-US" sz="3600" b="1" dirty="0">
                <a:solidFill>
                  <a:srgbClr val="FF0000"/>
                </a:solidFill>
                <a:effectLst/>
                <a:latin typeface="+mn-ea"/>
                <a:cs typeface="Times New Roman"/>
              </a:rPr>
              <a:t>三、“进窄门”：真假救恩的两个标准</a:t>
            </a:r>
            <a:endParaRPr lang="zh-CN" altLang="en-US" sz="4000"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0">
              <a:spcBef>
                <a:spcPts val="600"/>
              </a:spcBef>
              <a:spcAft>
                <a:spcPts val="0"/>
              </a:spcAft>
              <a:buNone/>
            </a:pPr>
            <a:r>
              <a:rPr lang="zh-CN" altLang="en-US" sz="3600" b="1" kern="100" dirty="0">
                <a:solidFill>
                  <a:srgbClr val="0000FF"/>
                </a:solidFill>
                <a:latin typeface="Calibri"/>
                <a:ea typeface="DengXian"/>
                <a:cs typeface="Times New Roman"/>
              </a:rPr>
              <a:t>（二）真救恩的第二个标准：真心悔改与离弃罪恶</a:t>
            </a:r>
            <a:r>
              <a:rPr lang="en-US" sz="3600" b="1" kern="100" dirty="0">
                <a:solidFill>
                  <a:srgbClr val="0000FF"/>
                </a:solidFill>
                <a:latin typeface="Calibri"/>
                <a:ea typeface="DengXian"/>
                <a:cs typeface="Times New Roman"/>
              </a:rPr>
              <a:t>   </a:t>
            </a:r>
            <a:r>
              <a:rPr lang="en-US" sz="3600" b="1" kern="100" dirty="0">
                <a:solidFill>
                  <a:srgbClr val="FF0000"/>
                </a:solidFill>
                <a:latin typeface="Calibri"/>
                <a:ea typeface="DengXian"/>
                <a:cs typeface="Times New Roman"/>
              </a:rPr>
              <a:t>VS   </a:t>
            </a:r>
            <a:r>
              <a:rPr lang="zh-CN" altLang="en-US" sz="3600" b="1" kern="100" dirty="0">
                <a:solidFill>
                  <a:srgbClr val="7030A0"/>
                </a:solidFill>
                <a:latin typeface="Calibri"/>
                <a:ea typeface="DengXian"/>
                <a:cs typeface="Times New Roman"/>
              </a:rPr>
              <a:t>假救恩：脱离刑罚与无需悔改</a:t>
            </a:r>
            <a:endParaRPr lang="en-CA" sz="3600" kern="100" dirty="0">
              <a:solidFill>
                <a:srgbClr val="7030A0"/>
              </a:solidFill>
              <a:latin typeface="Calibri"/>
              <a:ea typeface="DengXian"/>
              <a:cs typeface="Times New Roman"/>
            </a:endParaRPr>
          </a:p>
          <a:p>
            <a:pPr marL="0" marR="0" indent="914400">
              <a:spcBef>
                <a:spcPts val="600"/>
              </a:spcBef>
              <a:spcAft>
                <a:spcPts val="0"/>
              </a:spcAft>
              <a:buNone/>
            </a:pPr>
            <a:r>
              <a:rPr lang="zh-CN" altLang="en-US" sz="3600" b="1" kern="100" dirty="0">
                <a:solidFill>
                  <a:schemeClr val="tx1"/>
                </a:solidFill>
                <a:latin typeface="Calibri"/>
                <a:ea typeface="DengXian"/>
                <a:cs typeface="Times New Roman"/>
              </a:rPr>
              <a:t>真福音是拯救我们脱离罪恶，人必须悔改才能得救；</a:t>
            </a:r>
            <a:endParaRPr lang="en-CA" sz="3600" b="1" kern="100" dirty="0">
              <a:solidFill>
                <a:schemeClr val="tx1"/>
              </a:solidFill>
              <a:latin typeface="Calibri"/>
              <a:ea typeface="DengXian"/>
              <a:cs typeface="Times New Roman"/>
            </a:endParaRPr>
          </a:p>
          <a:p>
            <a:pPr marL="0" marR="0" indent="914400">
              <a:spcBef>
                <a:spcPts val="600"/>
              </a:spcBef>
              <a:spcAft>
                <a:spcPts val="0"/>
              </a:spcAft>
              <a:buNone/>
            </a:pPr>
            <a:r>
              <a:rPr lang="zh-CN" altLang="en-US" sz="3600" b="1" kern="100" dirty="0">
                <a:solidFill>
                  <a:schemeClr val="tx1"/>
                </a:solidFill>
                <a:latin typeface="Calibri"/>
                <a:ea typeface="DengXian"/>
                <a:cs typeface="Times New Roman"/>
              </a:rPr>
              <a:t>假福音是只救我们脱离罪的刑罚或后果，人只要简单相信耶稣，无需悔改就能得救。</a:t>
            </a:r>
            <a:endParaRPr lang="en-CA" sz="3600" b="1" kern="100" dirty="0">
              <a:solidFill>
                <a:schemeClr val="tx1"/>
              </a:solidFill>
              <a:latin typeface="Calibri"/>
              <a:ea typeface="DengXian"/>
              <a:cs typeface="Times New Roman"/>
            </a:endParaRPr>
          </a:p>
          <a:p>
            <a:pPr marL="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33</a:t>
            </a:fld>
            <a:endParaRPr lang="en-US" altLang="zh-CN" dirty="0">
              <a:solidFill>
                <a:srgbClr val="55554A"/>
              </a:solidFill>
            </a:endParaRPr>
          </a:p>
        </p:txBody>
      </p:sp>
    </p:spTree>
    <p:extLst>
      <p:ext uri="{BB962C8B-B14F-4D97-AF65-F5344CB8AC3E}">
        <p14:creationId xmlns:p14="http://schemas.microsoft.com/office/powerpoint/2010/main" val="38191332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8001000" cy="837010"/>
          </a:xfrm>
        </p:spPr>
        <p:txBody>
          <a:bodyPr>
            <a:noAutofit/>
          </a:bodyPr>
          <a:lstStyle/>
          <a:p>
            <a:pPr algn="l">
              <a:tabLst>
                <a:tab pos="4457700" algn="l"/>
              </a:tabLst>
            </a:pPr>
            <a:r>
              <a:rPr lang="zh-CN" altLang="en-US" sz="3600" b="1" dirty="0">
                <a:solidFill>
                  <a:srgbClr val="FF0000"/>
                </a:solidFill>
                <a:effectLst/>
                <a:latin typeface="+mn-ea"/>
                <a:cs typeface="Times New Roman"/>
              </a:rPr>
              <a:t>三、“进窄门”：真假救恩的两个标准</a:t>
            </a:r>
            <a:endParaRPr lang="zh-CN" altLang="en-US" sz="4000" dirty="0">
              <a:solidFill>
                <a:srgbClr val="FF0000"/>
              </a:solidFill>
              <a:latin typeface="+mn-ea"/>
            </a:endParaRPr>
          </a:p>
        </p:txBody>
      </p:sp>
      <p:sp>
        <p:nvSpPr>
          <p:cNvPr id="3" name="内容占位符 2"/>
          <p:cNvSpPr>
            <a:spLocks noGrp="1"/>
          </p:cNvSpPr>
          <p:nvPr>
            <p:ph idx="1"/>
          </p:nvPr>
        </p:nvSpPr>
        <p:spPr>
          <a:xfrm>
            <a:off x="1" y="1047750"/>
            <a:ext cx="9144000" cy="4103594"/>
          </a:xfrm>
        </p:spPr>
        <p:txBody>
          <a:bodyPr/>
          <a:lstStyle/>
          <a:p>
            <a:pPr marL="0" marR="0" indent="0">
              <a:spcBef>
                <a:spcPts val="600"/>
              </a:spcBef>
              <a:spcAft>
                <a:spcPts val="0"/>
              </a:spcAft>
              <a:buNone/>
            </a:pPr>
            <a:r>
              <a:rPr lang="en-US" sz="3200" kern="100" dirty="0">
                <a:solidFill>
                  <a:schemeClr val="tx1"/>
                </a:solidFill>
                <a:latin typeface="Calibri"/>
                <a:ea typeface="DengXian"/>
                <a:cs typeface="Times New Roman"/>
              </a:rPr>
              <a:t>	</a:t>
            </a:r>
            <a:r>
              <a:rPr lang="en-US" sz="3200" b="1" kern="100" dirty="0">
                <a:solidFill>
                  <a:schemeClr val="tx1"/>
                </a:solidFill>
                <a:latin typeface="Calibri"/>
                <a:ea typeface="DengXian"/>
                <a:cs typeface="Times New Roman"/>
              </a:rPr>
              <a:t>1</a:t>
            </a:r>
            <a:r>
              <a:rPr lang="zh-CN" altLang="en-US" sz="3200" b="1" kern="100" dirty="0">
                <a:solidFill>
                  <a:schemeClr val="tx1"/>
                </a:solidFill>
                <a:latin typeface="Calibri"/>
                <a:ea typeface="DengXian"/>
                <a:cs typeface="Times New Roman"/>
              </a:rPr>
              <a:t>、真福音的核心，救恩的本质是脱离罪恶  （脱离刑罚、苦难和疾病都不是救恩的本质）</a:t>
            </a:r>
            <a:endParaRPr lang="en-CA" sz="3200" b="1" kern="100" dirty="0">
              <a:solidFill>
                <a:schemeClr val="tx1"/>
              </a:solidFill>
              <a:latin typeface="Calibri"/>
              <a:ea typeface="DengXian"/>
              <a:cs typeface="Times New Roman"/>
            </a:endParaRPr>
          </a:p>
          <a:p>
            <a:pPr>
              <a:spcBef>
                <a:spcPts val="600"/>
              </a:spcBef>
              <a:spcAft>
                <a:spcPts val="0"/>
              </a:spcAft>
            </a:pPr>
            <a:r>
              <a:rPr lang="zh-CN" altLang="en-US" sz="3200" b="1" kern="100" dirty="0">
                <a:solidFill>
                  <a:schemeClr val="tx1"/>
                </a:solidFill>
                <a:latin typeface="Calibri"/>
                <a:ea typeface="DengXian"/>
                <a:cs typeface="Times New Roman"/>
              </a:rPr>
              <a:t>罗一</a:t>
            </a:r>
            <a:r>
              <a:rPr lang="en-US" sz="3200" b="1" kern="100" dirty="0">
                <a:solidFill>
                  <a:schemeClr val="tx1"/>
                </a:solidFill>
                <a:latin typeface="Calibri"/>
                <a:ea typeface="DengXian"/>
                <a:cs typeface="Times New Roman"/>
              </a:rPr>
              <a:t>16</a:t>
            </a:r>
            <a:r>
              <a:rPr lang="zh-CN" altLang="en-US" sz="3200" b="1" kern="100" dirty="0">
                <a:solidFill>
                  <a:schemeClr val="tx1"/>
                </a:solidFill>
                <a:latin typeface="Calibri"/>
                <a:ea typeface="DengXian"/>
                <a:cs typeface="Times New Roman"/>
              </a:rPr>
              <a:t>：</a:t>
            </a:r>
            <a:r>
              <a:rPr lang="zh-CN" altLang="en-US" sz="3200" b="1" kern="100" dirty="0">
                <a:solidFill>
                  <a:schemeClr val="tx1"/>
                </a:solidFill>
                <a:latin typeface="Calibri"/>
                <a:ea typeface="KaiTi"/>
                <a:cs typeface="Times New Roman"/>
              </a:rPr>
              <a:t>“</a:t>
            </a:r>
            <a:r>
              <a:rPr lang="zh-CN" altLang="en-US" sz="3200" b="1" kern="100" dirty="0">
                <a:solidFill>
                  <a:srgbClr val="FF0000"/>
                </a:solidFill>
                <a:latin typeface="Calibri"/>
                <a:ea typeface="KaiTi"/>
                <a:cs typeface="Times New Roman"/>
              </a:rPr>
              <a:t>我不以福音为耻；这福音本是神的大能，要救一切相信的，先是犹太人，后是希利尼人。”</a:t>
            </a:r>
            <a:endParaRPr lang="en-CA" sz="3200" kern="100" dirty="0">
              <a:solidFill>
                <a:srgbClr val="FF0000"/>
              </a:solidFill>
              <a:latin typeface="Calibri"/>
              <a:ea typeface="DengXian"/>
              <a:cs typeface="Times New Roman"/>
            </a:endParaRPr>
          </a:p>
          <a:p>
            <a:pPr>
              <a:spcBef>
                <a:spcPts val="600"/>
              </a:spcBef>
              <a:spcAft>
                <a:spcPts val="0"/>
              </a:spcAft>
            </a:pPr>
            <a:r>
              <a:rPr lang="zh-CN" altLang="en-US" sz="3200" b="1" kern="100" dirty="0">
                <a:solidFill>
                  <a:schemeClr val="tx1"/>
                </a:solidFill>
                <a:latin typeface="Calibri"/>
                <a:ea typeface="DengXian"/>
                <a:cs typeface="Times New Roman"/>
              </a:rPr>
              <a:t>太一</a:t>
            </a:r>
            <a:r>
              <a:rPr lang="en-US" sz="3200" b="1" kern="100" dirty="0">
                <a:solidFill>
                  <a:schemeClr val="tx1"/>
                </a:solidFill>
                <a:latin typeface="Calibri"/>
                <a:ea typeface="DengXian"/>
                <a:cs typeface="Times New Roman"/>
              </a:rPr>
              <a:t>21</a:t>
            </a:r>
            <a:r>
              <a:rPr lang="zh-CN" altLang="en-US" sz="3200" b="1" kern="100" dirty="0">
                <a:solidFill>
                  <a:schemeClr val="tx1"/>
                </a:solidFill>
                <a:latin typeface="Calibri"/>
                <a:ea typeface="DengXian"/>
                <a:cs typeface="Times New Roman"/>
              </a:rPr>
              <a:t>：</a:t>
            </a:r>
            <a:r>
              <a:rPr lang="zh-CN" altLang="en-US" sz="3200" b="1" kern="100" dirty="0">
                <a:solidFill>
                  <a:srgbClr val="FF0000"/>
                </a:solidFill>
                <a:latin typeface="Calibri"/>
                <a:ea typeface="KaiTi"/>
                <a:cs typeface="Times New Roman"/>
              </a:rPr>
              <a:t>“她（马利亚）将要生一个儿子，你要给祂取名叫耶稣，因祂要将自己的百姓从罪恶里救出来。”</a:t>
            </a:r>
            <a:endParaRPr lang="en-CA" sz="3200" kern="100" dirty="0">
              <a:solidFill>
                <a:srgbClr val="FF0000"/>
              </a:solidFill>
              <a:latin typeface="Calibri"/>
              <a:ea typeface="DengXian"/>
              <a:cs typeface="Times New Roman"/>
            </a:endParaRPr>
          </a:p>
          <a:p>
            <a:pPr marL="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34</a:t>
            </a:fld>
            <a:endParaRPr lang="en-US" altLang="zh-CN" dirty="0">
              <a:solidFill>
                <a:srgbClr val="55554A"/>
              </a:solidFill>
            </a:endParaRPr>
          </a:p>
        </p:txBody>
      </p:sp>
    </p:spTree>
    <p:extLst>
      <p:ext uri="{BB962C8B-B14F-4D97-AF65-F5344CB8AC3E}">
        <p14:creationId xmlns:p14="http://schemas.microsoft.com/office/powerpoint/2010/main" val="38191332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8001000" cy="837010"/>
          </a:xfrm>
        </p:spPr>
        <p:txBody>
          <a:bodyPr>
            <a:noAutofit/>
          </a:bodyPr>
          <a:lstStyle/>
          <a:p>
            <a:pPr algn="l">
              <a:tabLst>
                <a:tab pos="4457700" algn="l"/>
              </a:tabLst>
            </a:pPr>
            <a:r>
              <a:rPr lang="zh-CN" altLang="en-US" sz="3600" b="1" dirty="0">
                <a:solidFill>
                  <a:srgbClr val="FF0000"/>
                </a:solidFill>
                <a:effectLst/>
                <a:latin typeface="+mn-ea"/>
                <a:cs typeface="Times New Roman"/>
              </a:rPr>
              <a:t>三、“进窄门”：真假救恩的两个标准</a:t>
            </a:r>
            <a:endParaRPr lang="zh-CN" altLang="en-US" sz="4000"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a:lnSpc>
                <a:spcPct val="115000"/>
              </a:lnSpc>
              <a:spcBef>
                <a:spcPts val="600"/>
              </a:spcBef>
              <a:spcAft>
                <a:spcPts val="600"/>
              </a:spcAft>
            </a:pPr>
            <a:r>
              <a:rPr lang="zh-CN" altLang="en-US" sz="3600" b="1" kern="100" dirty="0">
                <a:solidFill>
                  <a:schemeClr val="tx1"/>
                </a:solidFill>
                <a:latin typeface="Calibri"/>
                <a:ea typeface="DengXian"/>
                <a:cs typeface="Times New Roman"/>
              </a:rPr>
              <a:t>来九</a:t>
            </a:r>
            <a:r>
              <a:rPr lang="en-US" sz="3600" b="1" kern="100" dirty="0">
                <a:solidFill>
                  <a:schemeClr val="tx1"/>
                </a:solidFill>
                <a:latin typeface="Calibri"/>
                <a:ea typeface="DengXian"/>
                <a:cs typeface="Times New Roman"/>
              </a:rPr>
              <a:t>26</a:t>
            </a:r>
            <a:r>
              <a:rPr lang="zh-CN" altLang="en-US" sz="3600" b="1" kern="100" dirty="0">
                <a:solidFill>
                  <a:schemeClr val="tx1"/>
                </a:solidFill>
                <a:latin typeface="Calibri"/>
                <a:ea typeface="DengXian"/>
                <a:cs typeface="Times New Roman"/>
              </a:rPr>
              <a:t>下：</a:t>
            </a:r>
            <a:r>
              <a:rPr lang="zh-CN" altLang="en-US" sz="3600" b="1" kern="100" dirty="0">
                <a:solidFill>
                  <a:srgbClr val="FF0000"/>
                </a:solidFill>
                <a:latin typeface="Calibri"/>
                <a:ea typeface="KaiTi"/>
                <a:cs typeface="Times New Roman"/>
              </a:rPr>
              <a:t>“但如今在这末世显现一次，把自己（基督）献为祭，好除掉罪。”</a:t>
            </a:r>
            <a:endParaRPr lang="en-CA" sz="3600" kern="100" dirty="0">
              <a:solidFill>
                <a:srgbClr val="FF0000"/>
              </a:solidFill>
              <a:latin typeface="Calibri"/>
              <a:ea typeface="DengXian"/>
              <a:cs typeface="Times New Roman"/>
            </a:endParaRPr>
          </a:p>
          <a:p>
            <a:pPr>
              <a:lnSpc>
                <a:spcPct val="115000"/>
              </a:lnSpc>
              <a:spcBef>
                <a:spcPts val="600"/>
              </a:spcBef>
              <a:spcAft>
                <a:spcPts val="600"/>
              </a:spcAft>
            </a:pPr>
            <a:r>
              <a:rPr lang="zh-CN" altLang="en-US" sz="3600" b="1" kern="100" dirty="0">
                <a:solidFill>
                  <a:schemeClr val="tx1"/>
                </a:solidFill>
                <a:latin typeface="Calibri"/>
                <a:ea typeface="DengXian"/>
                <a:cs typeface="Times New Roman"/>
              </a:rPr>
              <a:t>约壹三</a:t>
            </a:r>
            <a:r>
              <a:rPr lang="en-US" sz="3600" b="1" kern="100" dirty="0">
                <a:solidFill>
                  <a:schemeClr val="tx1"/>
                </a:solidFill>
                <a:latin typeface="Calibri"/>
                <a:ea typeface="DengXian"/>
                <a:cs typeface="Times New Roman"/>
              </a:rPr>
              <a:t>5</a:t>
            </a:r>
            <a:r>
              <a:rPr lang="zh-CN" altLang="en-US" sz="3600" b="1" kern="100" dirty="0">
                <a:solidFill>
                  <a:schemeClr val="tx1"/>
                </a:solidFill>
                <a:latin typeface="Calibri"/>
                <a:ea typeface="DengXian"/>
                <a:cs typeface="Times New Roman"/>
              </a:rPr>
              <a:t>：</a:t>
            </a:r>
            <a:r>
              <a:rPr lang="zh-CN" altLang="en-US" sz="3600" b="1" kern="100" dirty="0">
                <a:solidFill>
                  <a:srgbClr val="FF0000"/>
                </a:solidFill>
                <a:latin typeface="Calibri"/>
                <a:ea typeface="KaiTi"/>
                <a:cs typeface="Times New Roman"/>
              </a:rPr>
              <a:t>“你们知道主曾显现，是要除掉人的罪，在祂并没有罪。”</a:t>
            </a:r>
            <a:endParaRPr lang="en-CA" sz="3600" kern="100" dirty="0">
              <a:solidFill>
                <a:srgbClr val="FF0000"/>
              </a:solidFill>
              <a:latin typeface="Calibri"/>
              <a:ea typeface="DengXian"/>
              <a:cs typeface="Times New Roman"/>
            </a:endParaRPr>
          </a:p>
          <a:p>
            <a:pPr marL="0" marR="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35</a:t>
            </a:fld>
            <a:endParaRPr lang="en-US" altLang="zh-CN" dirty="0">
              <a:solidFill>
                <a:srgbClr val="55554A"/>
              </a:solidFill>
            </a:endParaRPr>
          </a:p>
        </p:txBody>
      </p:sp>
    </p:spTree>
    <p:extLst>
      <p:ext uri="{BB962C8B-B14F-4D97-AF65-F5344CB8AC3E}">
        <p14:creationId xmlns:p14="http://schemas.microsoft.com/office/powerpoint/2010/main" val="38191332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8001000" cy="837010"/>
          </a:xfrm>
        </p:spPr>
        <p:txBody>
          <a:bodyPr>
            <a:noAutofit/>
          </a:bodyPr>
          <a:lstStyle/>
          <a:p>
            <a:pPr algn="l">
              <a:tabLst>
                <a:tab pos="4457700" algn="l"/>
              </a:tabLst>
            </a:pPr>
            <a:r>
              <a:rPr lang="zh-CN" altLang="en-US" sz="3600" b="1" dirty="0">
                <a:solidFill>
                  <a:srgbClr val="FF0000"/>
                </a:solidFill>
                <a:effectLst/>
                <a:latin typeface="+mn-ea"/>
                <a:cs typeface="Times New Roman"/>
              </a:rPr>
              <a:t>三、“进窄门”：真假救恩的两个标准</a:t>
            </a:r>
            <a:endParaRPr lang="zh-CN" altLang="en-US" sz="4000"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a:spcBef>
                <a:spcPts val="600"/>
              </a:spcBef>
              <a:spcAft>
                <a:spcPts val="600"/>
              </a:spcAft>
            </a:pPr>
            <a:r>
              <a:rPr lang="zh-CN" altLang="en-US" sz="3200" b="1" kern="100" dirty="0">
                <a:solidFill>
                  <a:schemeClr val="tx1"/>
                </a:solidFill>
                <a:latin typeface="Calibri"/>
                <a:ea typeface="DengXian"/>
                <a:cs typeface="Times New Roman"/>
              </a:rPr>
              <a:t>约壹三</a:t>
            </a:r>
            <a:r>
              <a:rPr lang="en-US" sz="3200" b="1" kern="100" dirty="0">
                <a:solidFill>
                  <a:schemeClr val="tx1"/>
                </a:solidFill>
                <a:latin typeface="Calibri"/>
                <a:ea typeface="DengXian"/>
                <a:cs typeface="Times New Roman"/>
              </a:rPr>
              <a:t>5</a:t>
            </a:r>
            <a:r>
              <a:rPr lang="zh-CN" altLang="en-US" sz="3200" b="1" kern="100" dirty="0">
                <a:solidFill>
                  <a:schemeClr val="tx1"/>
                </a:solidFill>
                <a:latin typeface="Calibri"/>
                <a:ea typeface="DengXian"/>
                <a:cs typeface="Times New Roman"/>
              </a:rPr>
              <a:t>：</a:t>
            </a:r>
            <a:r>
              <a:rPr lang="zh-CN" altLang="en-US" sz="3200" b="1" kern="100" dirty="0">
                <a:solidFill>
                  <a:srgbClr val="FF0000"/>
                </a:solidFill>
                <a:latin typeface="Calibri"/>
                <a:ea typeface="KaiTi"/>
                <a:cs typeface="Times New Roman"/>
              </a:rPr>
              <a:t>“你们知道主曾显现，是要除掉人的罪，在祂并没有罪。”</a:t>
            </a:r>
            <a:endParaRPr lang="en-CA" sz="3200" kern="100" dirty="0">
              <a:solidFill>
                <a:srgbClr val="FF0000"/>
              </a:solidFill>
              <a:latin typeface="Calibri"/>
              <a:ea typeface="DengXian"/>
              <a:cs typeface="Times New Roman"/>
            </a:endParaRPr>
          </a:p>
          <a:p>
            <a:pPr>
              <a:spcBef>
                <a:spcPts val="600"/>
              </a:spcBef>
              <a:spcAft>
                <a:spcPts val="600"/>
              </a:spcAft>
            </a:pPr>
            <a:r>
              <a:rPr lang="zh-CN" altLang="en-US" sz="3200" b="1" kern="100" dirty="0">
                <a:solidFill>
                  <a:schemeClr val="tx1"/>
                </a:solidFill>
                <a:latin typeface="Calibri"/>
                <a:ea typeface="KaiTi"/>
                <a:cs typeface="Times New Roman"/>
              </a:rPr>
              <a:t>约壹一</a:t>
            </a:r>
            <a:r>
              <a:rPr lang="en-US" sz="3200" b="1" kern="100" dirty="0">
                <a:solidFill>
                  <a:schemeClr val="tx1"/>
                </a:solidFill>
                <a:latin typeface="KaiTi"/>
                <a:ea typeface="DengXian"/>
                <a:cs typeface="Times New Roman"/>
              </a:rPr>
              <a:t>8-10</a:t>
            </a:r>
            <a:r>
              <a:rPr lang="zh-CN" altLang="en-US" sz="3200" b="1" kern="100" dirty="0">
                <a:solidFill>
                  <a:schemeClr val="tx1"/>
                </a:solidFill>
                <a:latin typeface="Calibri"/>
                <a:ea typeface="KaiTi"/>
                <a:cs typeface="Times New Roman"/>
              </a:rPr>
              <a:t>：</a:t>
            </a:r>
            <a:r>
              <a:rPr lang="zh-CN" altLang="en-US" sz="3200" b="1" kern="100" dirty="0">
                <a:solidFill>
                  <a:srgbClr val="FF0000"/>
                </a:solidFill>
                <a:latin typeface="Calibri"/>
                <a:ea typeface="KaiTi"/>
                <a:cs typeface="Times New Roman"/>
              </a:rPr>
              <a:t>“我们若说自己无罪，便是自欺，真理不在我们心里了。我们若认自己的罪，神是信实的，是公义的，必要赦免我们的罪，洗净我们一切的不义。我们若说自己没有犯过罪，便是以神为说谎的，祂的道也不在我们心里了。”</a:t>
            </a:r>
            <a:endParaRPr lang="en-CA" sz="3200" kern="100" dirty="0">
              <a:solidFill>
                <a:srgbClr val="FF0000"/>
              </a:solidFill>
              <a:latin typeface="Calibri"/>
              <a:ea typeface="DengXian"/>
              <a:cs typeface="Times New Roman"/>
            </a:endParaRPr>
          </a:p>
          <a:p>
            <a:pPr marL="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36</a:t>
            </a:fld>
            <a:endParaRPr lang="en-US" altLang="zh-CN" dirty="0">
              <a:solidFill>
                <a:srgbClr val="55554A"/>
              </a:solidFill>
            </a:endParaRPr>
          </a:p>
        </p:txBody>
      </p:sp>
    </p:spTree>
    <p:extLst>
      <p:ext uri="{BB962C8B-B14F-4D97-AF65-F5344CB8AC3E}">
        <p14:creationId xmlns:p14="http://schemas.microsoft.com/office/powerpoint/2010/main" val="38191332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8001000" cy="837010"/>
          </a:xfrm>
        </p:spPr>
        <p:txBody>
          <a:bodyPr>
            <a:noAutofit/>
          </a:bodyPr>
          <a:lstStyle/>
          <a:p>
            <a:pPr algn="l">
              <a:tabLst>
                <a:tab pos="4457700" algn="l"/>
              </a:tabLst>
            </a:pPr>
            <a:r>
              <a:rPr lang="zh-CN" altLang="en-US" sz="3600" b="1" dirty="0">
                <a:solidFill>
                  <a:srgbClr val="FF0000"/>
                </a:solidFill>
                <a:effectLst/>
                <a:latin typeface="+mn-ea"/>
                <a:cs typeface="Times New Roman"/>
              </a:rPr>
              <a:t>三、“进窄门”：真假救恩的两个标准</a:t>
            </a:r>
            <a:endParaRPr lang="zh-CN" altLang="en-US" sz="4000" dirty="0">
              <a:solidFill>
                <a:srgbClr val="FF0000"/>
              </a:solidFill>
              <a:latin typeface="+mn-ea"/>
            </a:endParaRPr>
          </a:p>
        </p:txBody>
      </p:sp>
      <p:sp>
        <p:nvSpPr>
          <p:cNvPr id="3" name="内容占位符 2"/>
          <p:cNvSpPr>
            <a:spLocks noGrp="1"/>
          </p:cNvSpPr>
          <p:nvPr>
            <p:ph idx="1"/>
          </p:nvPr>
        </p:nvSpPr>
        <p:spPr>
          <a:xfrm>
            <a:off x="0" y="1123950"/>
            <a:ext cx="9144001" cy="4027394"/>
          </a:xfrm>
        </p:spPr>
        <p:txBody>
          <a:bodyPr/>
          <a:lstStyle/>
          <a:p>
            <a:pPr marL="0" marR="0" indent="801688">
              <a:spcBef>
                <a:spcPts val="600"/>
              </a:spcBef>
              <a:spcAft>
                <a:spcPts val="0"/>
              </a:spcAft>
              <a:buNone/>
            </a:pPr>
            <a:r>
              <a:rPr lang="zh-CN" altLang="en-US" sz="3000" b="1" kern="100" dirty="0">
                <a:solidFill>
                  <a:schemeClr val="tx1"/>
                </a:solidFill>
                <a:latin typeface="Calibri"/>
                <a:ea typeface="DengXian"/>
                <a:cs typeface="Times New Roman"/>
              </a:rPr>
              <a:t>以上这些经文告诉我们真福音是要拯救我们脱离罪恶，或除掉人的罪。这是真救恩的第二个标准。</a:t>
            </a:r>
            <a:endParaRPr lang="en-CA" sz="3000" b="1" kern="100" dirty="0">
              <a:solidFill>
                <a:schemeClr val="tx1"/>
              </a:solidFill>
              <a:latin typeface="Calibri"/>
              <a:ea typeface="DengXian"/>
              <a:cs typeface="Times New Roman"/>
            </a:endParaRPr>
          </a:p>
          <a:p>
            <a:pPr marL="0" marR="0" indent="801688">
              <a:spcBef>
                <a:spcPts val="600"/>
              </a:spcBef>
              <a:spcAft>
                <a:spcPts val="0"/>
              </a:spcAft>
              <a:buNone/>
            </a:pPr>
            <a:r>
              <a:rPr lang="zh-CN" altLang="en-US" sz="3000" b="1" kern="100" dirty="0">
                <a:solidFill>
                  <a:schemeClr val="tx1"/>
                </a:solidFill>
                <a:latin typeface="Calibri"/>
                <a:ea typeface="DengXian"/>
                <a:cs typeface="Times New Roman"/>
              </a:rPr>
              <a:t>与此对照，假福音却只强调神拯救我们脱离罪的刑罚或后果，或者脱离疾病和苦难。</a:t>
            </a:r>
            <a:endParaRPr lang="en-CA" sz="3000" b="1" kern="100" dirty="0">
              <a:solidFill>
                <a:schemeClr val="tx1"/>
              </a:solidFill>
              <a:latin typeface="Calibri"/>
              <a:ea typeface="DengXian"/>
              <a:cs typeface="Times New Roman"/>
            </a:endParaRPr>
          </a:p>
          <a:p>
            <a:pPr marL="0" marR="0" indent="801688">
              <a:spcBef>
                <a:spcPts val="600"/>
              </a:spcBef>
              <a:spcAft>
                <a:spcPts val="0"/>
              </a:spcAft>
              <a:buNone/>
            </a:pPr>
            <a:r>
              <a:rPr lang="zh-CN" altLang="en-US" sz="3000" b="1" kern="100" dirty="0">
                <a:solidFill>
                  <a:srgbClr val="2E24FC"/>
                </a:solidFill>
                <a:latin typeface="Calibri"/>
                <a:ea typeface="DengXian"/>
                <a:cs typeface="Times New Roman"/>
              </a:rPr>
              <a:t>离弃罪恶同时需要信心和悔改，因此，得救的信心中必然包含了悔改。</a:t>
            </a:r>
            <a:endParaRPr lang="en-US" altLang="zh-CN" sz="3000" b="1" kern="100" dirty="0">
              <a:solidFill>
                <a:srgbClr val="2E24FC"/>
              </a:solidFill>
              <a:latin typeface="Calibri"/>
              <a:ea typeface="DengXian"/>
              <a:cs typeface="Times New Roman"/>
            </a:endParaRPr>
          </a:p>
          <a:p>
            <a:pPr marL="0" marR="0" indent="801688">
              <a:spcBef>
                <a:spcPts val="600"/>
              </a:spcBef>
              <a:spcAft>
                <a:spcPts val="0"/>
              </a:spcAft>
              <a:buNone/>
            </a:pPr>
            <a:r>
              <a:rPr lang="zh-CN" altLang="en-US" sz="3000" b="1" kern="100" dirty="0">
                <a:solidFill>
                  <a:schemeClr val="tx1"/>
                </a:solidFill>
                <a:latin typeface="Calibri"/>
                <a:ea typeface="DengXian"/>
                <a:cs typeface="Times New Roman"/>
              </a:rPr>
              <a:t>假福音或假救恩则主张无需悔改，只要有单纯地信心就够了，因为假福音或假救恩中人无需脱离罪恶。</a:t>
            </a:r>
            <a:endParaRPr lang="en-CA" sz="3000" b="1" kern="100" dirty="0">
              <a:solidFill>
                <a:schemeClr val="tx1"/>
              </a:solidFill>
              <a:latin typeface="Calibri"/>
              <a:ea typeface="DengXian"/>
              <a:cs typeface="Times New Roman"/>
            </a:endParaRPr>
          </a:p>
          <a:p>
            <a:pPr marL="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37</a:t>
            </a:fld>
            <a:endParaRPr lang="en-US" altLang="zh-CN" dirty="0">
              <a:solidFill>
                <a:srgbClr val="55554A"/>
              </a:solidFill>
            </a:endParaRPr>
          </a:p>
        </p:txBody>
      </p:sp>
    </p:spTree>
    <p:extLst>
      <p:ext uri="{BB962C8B-B14F-4D97-AF65-F5344CB8AC3E}">
        <p14:creationId xmlns:p14="http://schemas.microsoft.com/office/powerpoint/2010/main" val="38191332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8001000" cy="837010"/>
          </a:xfrm>
        </p:spPr>
        <p:txBody>
          <a:bodyPr>
            <a:noAutofit/>
          </a:bodyPr>
          <a:lstStyle/>
          <a:p>
            <a:pPr algn="l">
              <a:tabLst>
                <a:tab pos="4457700" algn="l"/>
              </a:tabLst>
            </a:pPr>
            <a:r>
              <a:rPr lang="zh-CN" altLang="en-US" sz="3600" b="1" dirty="0">
                <a:solidFill>
                  <a:srgbClr val="FF0000"/>
                </a:solidFill>
                <a:effectLst/>
                <a:latin typeface="+mn-ea"/>
                <a:cs typeface="Times New Roman"/>
              </a:rPr>
              <a:t>三、“进窄门”：真假救恩的两个标准</a:t>
            </a:r>
            <a:endParaRPr lang="zh-CN" altLang="en-US" sz="4000"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0">
              <a:spcBef>
                <a:spcPts val="600"/>
              </a:spcBef>
              <a:spcAft>
                <a:spcPts val="600"/>
              </a:spcAft>
              <a:buNone/>
            </a:pPr>
            <a:r>
              <a:rPr lang="en-US" sz="3200" kern="100" dirty="0">
                <a:solidFill>
                  <a:schemeClr val="tx1"/>
                </a:solidFill>
                <a:latin typeface="Calibri"/>
                <a:ea typeface="DengXian"/>
                <a:cs typeface="Times New Roman"/>
              </a:rPr>
              <a:t>	</a:t>
            </a:r>
            <a:r>
              <a:rPr lang="en-US" sz="3200" b="1" kern="100" dirty="0">
                <a:solidFill>
                  <a:srgbClr val="2E24FC"/>
                </a:solidFill>
                <a:latin typeface="Calibri"/>
                <a:ea typeface="DengXian"/>
                <a:cs typeface="Times New Roman"/>
              </a:rPr>
              <a:t>2</a:t>
            </a:r>
            <a:r>
              <a:rPr lang="zh-CN" altLang="en-US" sz="3200" b="1" kern="100" dirty="0">
                <a:solidFill>
                  <a:srgbClr val="2E24FC"/>
                </a:solidFill>
                <a:latin typeface="Calibri"/>
                <a:ea typeface="DengXian"/>
                <a:cs typeface="Times New Roman"/>
              </a:rPr>
              <a:t>、现代人最大也最普遍的罪，因此也最需要悔改的罪：无形的偶像崇拜或世俗三观</a:t>
            </a:r>
            <a:endParaRPr lang="en-CA" sz="3200" b="1" kern="100" dirty="0">
              <a:solidFill>
                <a:srgbClr val="2E24FC"/>
              </a:solidFill>
              <a:latin typeface="Calibri"/>
              <a:ea typeface="DengXian"/>
              <a:cs typeface="Times New Roman"/>
            </a:endParaRPr>
          </a:p>
          <a:p>
            <a:pPr marL="0" marR="0" indent="801688">
              <a:spcBef>
                <a:spcPts val="600"/>
              </a:spcBef>
              <a:spcAft>
                <a:spcPts val="600"/>
              </a:spcAft>
              <a:buNone/>
              <a:tabLst>
                <a:tab pos="744538" algn="l"/>
              </a:tabLst>
            </a:pPr>
            <a:r>
              <a:rPr lang="zh-CN" altLang="en-US" sz="3200" b="1" kern="100" dirty="0">
                <a:solidFill>
                  <a:schemeClr val="tx1"/>
                </a:solidFill>
                <a:latin typeface="Calibri"/>
                <a:ea typeface="DengXian"/>
                <a:cs typeface="Times New Roman"/>
              </a:rPr>
              <a:t>现代教会的一个最大失误就在于，在对待罪的时候，将注意力和重心集中在某些道德性行为上：</a:t>
            </a:r>
            <a:endParaRPr lang="en-CA" sz="3200" b="1" kern="100" dirty="0">
              <a:solidFill>
                <a:schemeClr val="tx1"/>
              </a:solidFill>
              <a:latin typeface="Calibri"/>
              <a:ea typeface="DengXian"/>
              <a:cs typeface="Times New Roman"/>
            </a:endParaRPr>
          </a:p>
          <a:p>
            <a:pPr marL="0" marR="0" indent="801688">
              <a:spcBef>
                <a:spcPts val="600"/>
              </a:spcBef>
              <a:spcAft>
                <a:spcPts val="600"/>
              </a:spcAft>
              <a:buNone/>
              <a:tabLst>
                <a:tab pos="744538" algn="l"/>
              </a:tabLst>
            </a:pPr>
            <a:r>
              <a:rPr lang="zh-CN" altLang="en-US" sz="3200" b="1" kern="100" dirty="0">
                <a:solidFill>
                  <a:schemeClr val="tx1"/>
                </a:solidFill>
                <a:latin typeface="Calibri"/>
                <a:ea typeface="DengXian"/>
                <a:cs typeface="Times New Roman"/>
              </a:rPr>
              <a:t>就如：抽烟、喝酒、赌博、吸大麻、穿着暴露、流行音乐、不正当的男女关系和性生活、动怒、恶语伤人、暴力等等；</a:t>
            </a:r>
            <a:endParaRPr lang="en-CA" sz="3200" b="1" kern="100" dirty="0">
              <a:solidFill>
                <a:schemeClr val="tx1"/>
              </a:solidFill>
              <a:latin typeface="Calibri"/>
              <a:ea typeface="DengXian"/>
              <a:cs typeface="Times New Roman"/>
            </a:endParaRPr>
          </a:p>
          <a:p>
            <a:pPr marL="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38</a:t>
            </a:fld>
            <a:endParaRPr lang="en-US" altLang="zh-CN" dirty="0">
              <a:solidFill>
                <a:srgbClr val="55554A"/>
              </a:solidFill>
            </a:endParaRPr>
          </a:p>
        </p:txBody>
      </p:sp>
    </p:spTree>
    <p:extLst>
      <p:ext uri="{BB962C8B-B14F-4D97-AF65-F5344CB8AC3E}">
        <p14:creationId xmlns:p14="http://schemas.microsoft.com/office/powerpoint/2010/main" val="38191332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8001000" cy="837010"/>
          </a:xfrm>
        </p:spPr>
        <p:txBody>
          <a:bodyPr>
            <a:noAutofit/>
          </a:bodyPr>
          <a:lstStyle/>
          <a:p>
            <a:pPr algn="l">
              <a:tabLst>
                <a:tab pos="4457700" algn="l"/>
              </a:tabLst>
            </a:pPr>
            <a:r>
              <a:rPr lang="zh-CN" altLang="en-US" sz="3600" b="1" dirty="0">
                <a:solidFill>
                  <a:srgbClr val="FF0000"/>
                </a:solidFill>
                <a:effectLst/>
                <a:latin typeface="+mn-ea"/>
                <a:cs typeface="Times New Roman"/>
              </a:rPr>
              <a:t>三、“进窄门”：真假救恩的两个标准</a:t>
            </a:r>
            <a:endParaRPr lang="zh-CN" altLang="en-US" sz="4000"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744538">
              <a:spcBef>
                <a:spcPts val="600"/>
              </a:spcBef>
              <a:spcAft>
                <a:spcPts val="0"/>
              </a:spcAft>
              <a:buNone/>
            </a:pPr>
            <a:r>
              <a:rPr lang="zh-CN" altLang="en-US" sz="3000" b="1" kern="100" dirty="0">
                <a:solidFill>
                  <a:schemeClr val="tx1"/>
                </a:solidFill>
                <a:latin typeface="Calibri"/>
                <a:ea typeface="DengXian"/>
                <a:cs typeface="Times New Roman"/>
              </a:rPr>
              <a:t>然而，我们却大大忽视了现代人最大也最普遍的罪，因此也最需要悔改的罪，就是无形的偶像崇拜或世俗三观。</a:t>
            </a:r>
            <a:endParaRPr lang="en-CA" sz="3000" b="1" kern="100" dirty="0">
              <a:solidFill>
                <a:schemeClr val="tx1"/>
              </a:solidFill>
              <a:latin typeface="Calibri"/>
              <a:ea typeface="DengXian"/>
              <a:cs typeface="Times New Roman"/>
            </a:endParaRPr>
          </a:p>
          <a:p>
            <a:pPr marL="0" marR="0" indent="744538">
              <a:spcBef>
                <a:spcPts val="600"/>
              </a:spcBef>
              <a:spcAft>
                <a:spcPts val="0"/>
              </a:spcAft>
              <a:buNone/>
            </a:pPr>
            <a:r>
              <a:rPr lang="zh-CN" altLang="en-US" sz="3000" b="1" kern="100" dirty="0">
                <a:solidFill>
                  <a:schemeClr val="tx1"/>
                </a:solidFill>
                <a:latin typeface="Calibri"/>
                <a:ea typeface="DengXian"/>
                <a:cs typeface="Times New Roman"/>
              </a:rPr>
              <a:t>前一类罪虽然严重，却显而易见，而且在教会中并不那么普遍；</a:t>
            </a:r>
            <a:endParaRPr lang="en-CA" sz="3000" b="1" kern="100" dirty="0">
              <a:solidFill>
                <a:schemeClr val="tx1"/>
              </a:solidFill>
              <a:latin typeface="Calibri"/>
              <a:ea typeface="DengXian"/>
              <a:cs typeface="Times New Roman"/>
            </a:endParaRPr>
          </a:p>
          <a:p>
            <a:pPr marL="0" marR="0" indent="744538">
              <a:spcBef>
                <a:spcPts val="600"/>
              </a:spcBef>
              <a:spcAft>
                <a:spcPts val="0"/>
              </a:spcAft>
              <a:buNone/>
            </a:pPr>
            <a:r>
              <a:rPr lang="zh-CN" altLang="en-US" sz="3000" b="1" kern="100" dirty="0">
                <a:solidFill>
                  <a:schemeClr val="tx1"/>
                </a:solidFill>
                <a:latin typeface="Calibri"/>
                <a:ea typeface="DengXian"/>
                <a:cs typeface="Times New Roman"/>
              </a:rPr>
              <a:t>而后一类罪看起来没那么严重，却是前一类罪的根源（且本质相同），而且深藏不露，不易察觉，也更加普遍，就连教会领袖和属灵人士，也在所难免。</a:t>
            </a:r>
            <a:endParaRPr lang="en-CA" sz="3000" b="1" kern="100" dirty="0">
              <a:solidFill>
                <a:schemeClr val="tx1"/>
              </a:solidFill>
              <a:latin typeface="Calibri"/>
              <a:ea typeface="DengXian"/>
              <a:cs typeface="Times New Roman"/>
            </a:endParaRPr>
          </a:p>
          <a:p>
            <a:pPr marL="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39</a:t>
            </a:fld>
            <a:endParaRPr lang="en-US" altLang="zh-CN" dirty="0">
              <a:solidFill>
                <a:srgbClr val="55554A"/>
              </a:solidFill>
            </a:endParaRPr>
          </a:p>
        </p:txBody>
      </p:sp>
    </p:spTree>
    <p:extLst>
      <p:ext uri="{BB962C8B-B14F-4D97-AF65-F5344CB8AC3E}">
        <p14:creationId xmlns:p14="http://schemas.microsoft.com/office/powerpoint/2010/main" val="3819133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7848600" cy="837010"/>
          </a:xfrm>
        </p:spPr>
        <p:txBody>
          <a:bodyPr>
            <a:noAutofit/>
          </a:bodyPr>
          <a:lstStyle/>
          <a:p>
            <a:pPr>
              <a:tabLst>
                <a:tab pos="4457700" algn="l"/>
              </a:tabLst>
            </a:pPr>
            <a:r>
              <a:rPr lang="zh-CN" altLang="en-US" sz="4000" b="1" dirty="0">
                <a:solidFill>
                  <a:srgbClr val="FF0000"/>
                </a:solidFill>
                <a:effectLst/>
                <a:latin typeface="+mn-ea"/>
                <a:cs typeface="Times New Roman"/>
              </a:rPr>
              <a:t>一、为什么要分辨真假福音？</a:t>
            </a:r>
            <a:endParaRPr lang="zh-CN" altLang="en-US" sz="4000"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914400">
              <a:lnSpc>
                <a:spcPct val="115000"/>
              </a:lnSpc>
              <a:spcBef>
                <a:spcPts val="600"/>
              </a:spcBef>
              <a:spcAft>
                <a:spcPts val="600"/>
              </a:spcAft>
              <a:buNone/>
            </a:pPr>
            <a:r>
              <a:rPr lang="zh-CN" altLang="en-US" sz="3600" b="1" kern="100" dirty="0">
                <a:solidFill>
                  <a:schemeClr val="tx1"/>
                </a:solidFill>
                <a:latin typeface="Calibri"/>
                <a:ea typeface="DengXian"/>
                <a:cs typeface="Times New Roman"/>
              </a:rPr>
              <a:t>这种危险其实并不只存在于西人信徒中，同样也存在于许多华人信徒中。主耶稣曾严重警戒门徒：许多人自以为已经得救，却是行走在灭亡的路上。</a:t>
            </a:r>
            <a:endParaRPr lang="en-CA" sz="3600" b="1" kern="100" dirty="0">
              <a:solidFill>
                <a:schemeClr val="tx1"/>
              </a:solidFill>
              <a:latin typeface="Calibri"/>
              <a:ea typeface="DengXian"/>
              <a:cs typeface="Times New Roman"/>
            </a:endParaRPr>
          </a:p>
          <a:p>
            <a:pPr marL="0" marR="0" indent="914400">
              <a:lnSpc>
                <a:spcPct val="115000"/>
              </a:lnSpc>
              <a:spcBef>
                <a:spcPts val="600"/>
              </a:spcBef>
              <a:spcAft>
                <a:spcPts val="600"/>
              </a:spcAft>
              <a:buNone/>
            </a:pPr>
            <a:r>
              <a:rPr lang="zh-CN" altLang="en-US" sz="3600" b="1" kern="100" dirty="0">
                <a:solidFill>
                  <a:schemeClr val="tx1"/>
                </a:solidFill>
                <a:latin typeface="Calibri"/>
                <a:ea typeface="DengXian"/>
                <a:cs typeface="Times New Roman"/>
              </a:rPr>
              <a:t>分辨真假福音的首要意义，就在于使我们避免落入这种致命的错误中。</a:t>
            </a:r>
            <a:endParaRPr lang="en-CA" sz="3600" b="1" kern="100" dirty="0">
              <a:solidFill>
                <a:schemeClr val="tx1"/>
              </a:solidFill>
              <a:latin typeface="Calibri"/>
              <a:ea typeface="DengXian"/>
              <a:cs typeface="Times New Roman"/>
            </a:endParaRPr>
          </a:p>
          <a:p>
            <a:pPr marL="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4</a:t>
            </a:fld>
            <a:endParaRPr lang="en-US" altLang="zh-CN" dirty="0">
              <a:solidFill>
                <a:srgbClr val="55554A"/>
              </a:solidFill>
            </a:endParaRPr>
          </a:p>
        </p:txBody>
      </p:sp>
    </p:spTree>
    <p:extLst>
      <p:ext uri="{BB962C8B-B14F-4D97-AF65-F5344CB8AC3E}">
        <p14:creationId xmlns:p14="http://schemas.microsoft.com/office/powerpoint/2010/main" val="379645990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8001000" cy="837010"/>
          </a:xfrm>
        </p:spPr>
        <p:txBody>
          <a:bodyPr>
            <a:noAutofit/>
          </a:bodyPr>
          <a:lstStyle/>
          <a:p>
            <a:pPr algn="l">
              <a:tabLst>
                <a:tab pos="4457700" algn="l"/>
              </a:tabLst>
            </a:pPr>
            <a:r>
              <a:rPr lang="zh-CN" altLang="en-US" sz="3600" b="1" dirty="0">
                <a:solidFill>
                  <a:srgbClr val="FF0000"/>
                </a:solidFill>
                <a:effectLst/>
                <a:latin typeface="+mn-ea"/>
                <a:cs typeface="Times New Roman"/>
              </a:rPr>
              <a:t>三、“进窄门”：真假救恩的两个标准</a:t>
            </a:r>
            <a:endParaRPr lang="zh-CN" altLang="en-US" sz="4000"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1688">
              <a:spcBef>
                <a:spcPts val="600"/>
              </a:spcBef>
              <a:spcAft>
                <a:spcPts val="600"/>
              </a:spcAft>
              <a:buNone/>
            </a:pPr>
            <a:r>
              <a:rPr lang="zh-CN" altLang="en-US" sz="3200" b="1" kern="0" dirty="0">
                <a:solidFill>
                  <a:schemeClr val="tx1"/>
                </a:solidFill>
                <a:latin typeface="Calibri"/>
                <a:ea typeface="DengXian"/>
                <a:cs typeface="Microsoft YaHei"/>
              </a:rPr>
              <a:t>提摩太</a:t>
            </a:r>
            <a:r>
              <a:rPr lang="en-US" sz="3200" b="1" kern="0" dirty="0">
                <a:solidFill>
                  <a:schemeClr val="tx1"/>
                </a:solidFill>
                <a:latin typeface="DengXian"/>
                <a:ea typeface="DengXian"/>
                <a:cs typeface="Roboto"/>
              </a:rPr>
              <a:t>·</a:t>
            </a:r>
            <a:r>
              <a:rPr lang="zh-CN" altLang="en-US" sz="3200" b="1" kern="0" dirty="0">
                <a:solidFill>
                  <a:schemeClr val="tx1"/>
                </a:solidFill>
                <a:latin typeface="Calibri"/>
                <a:ea typeface="DengXian"/>
                <a:cs typeface="Microsoft YaHei"/>
              </a:rPr>
              <a:t>凯勒在</a:t>
            </a:r>
            <a:r>
              <a:rPr lang="en-US" altLang="zh-CN" sz="3200" b="1" kern="0" dirty="0">
                <a:solidFill>
                  <a:schemeClr val="tx1"/>
                </a:solidFill>
                <a:latin typeface="Calibri"/>
                <a:ea typeface="DengXian"/>
                <a:cs typeface="Microsoft YaHei"/>
              </a:rPr>
              <a:t>《</a:t>
            </a:r>
            <a:r>
              <a:rPr lang="zh-CN" altLang="en-US" sz="3200" b="1" kern="0" dirty="0">
                <a:solidFill>
                  <a:schemeClr val="tx1"/>
                </a:solidFill>
                <a:latin typeface="Calibri"/>
                <a:ea typeface="DengXian"/>
                <a:cs typeface="Microsoft YaHei"/>
              </a:rPr>
              <a:t>现代人的偶像崇拜</a:t>
            </a:r>
            <a:r>
              <a:rPr lang="en-US" altLang="zh-CN" sz="3200" b="1" kern="0" dirty="0">
                <a:solidFill>
                  <a:schemeClr val="tx1"/>
                </a:solidFill>
                <a:latin typeface="Calibri"/>
                <a:ea typeface="DengXian"/>
                <a:cs typeface="Microsoft YaHei"/>
              </a:rPr>
              <a:t>》</a:t>
            </a:r>
            <a:r>
              <a:rPr lang="zh-CN" altLang="en-US" sz="3200" b="1" kern="0" dirty="0">
                <a:solidFill>
                  <a:schemeClr val="tx1"/>
                </a:solidFill>
                <a:latin typeface="Calibri"/>
                <a:ea typeface="DengXian"/>
                <a:cs typeface="Microsoft YaHei"/>
              </a:rPr>
              <a:t>一书中探讨了现代社会中存在的各种</a:t>
            </a:r>
            <a:r>
              <a:rPr lang="en-US" sz="3200" b="1" kern="0" dirty="0">
                <a:solidFill>
                  <a:schemeClr val="tx1"/>
                </a:solidFill>
                <a:latin typeface="DengXian"/>
                <a:ea typeface="DengXian"/>
                <a:cs typeface="Roboto"/>
              </a:rPr>
              <a:t>“</a:t>
            </a:r>
            <a:r>
              <a:rPr lang="zh-CN" altLang="en-US" sz="3200" b="1" kern="0" dirty="0">
                <a:solidFill>
                  <a:schemeClr val="tx1"/>
                </a:solidFill>
                <a:latin typeface="Calibri"/>
                <a:ea typeface="DengXian"/>
                <a:cs typeface="Microsoft YaHei"/>
              </a:rPr>
              <a:t>偶像</a:t>
            </a:r>
            <a:r>
              <a:rPr lang="en-US" sz="3200" b="1" kern="0" dirty="0">
                <a:solidFill>
                  <a:schemeClr val="tx1"/>
                </a:solidFill>
                <a:latin typeface="DengXian"/>
                <a:ea typeface="DengXian"/>
                <a:cs typeface="Roboto"/>
              </a:rPr>
              <a:t>”</a:t>
            </a:r>
            <a:r>
              <a:rPr lang="zh-CN" altLang="en-US" sz="3200" b="1" kern="0" dirty="0">
                <a:solidFill>
                  <a:schemeClr val="tx1"/>
                </a:solidFill>
                <a:latin typeface="Calibri"/>
                <a:ea typeface="DengXian"/>
                <a:cs typeface="Microsoft YaHei"/>
              </a:rPr>
              <a:t>，这些偶像并非指传统的有形雕像，而是指现代人所追逐的、被视为至高无上且能带来最终幸福的事物；</a:t>
            </a:r>
            <a:endParaRPr lang="en-CA" sz="3200" b="1" kern="100" dirty="0">
              <a:solidFill>
                <a:schemeClr val="tx1"/>
              </a:solidFill>
              <a:latin typeface="Calibri"/>
              <a:ea typeface="DengXian"/>
              <a:cs typeface="Times New Roman"/>
            </a:endParaRPr>
          </a:p>
          <a:p>
            <a:pPr marL="0" marR="0" indent="801688">
              <a:spcBef>
                <a:spcPts val="600"/>
              </a:spcBef>
              <a:spcAft>
                <a:spcPts val="600"/>
              </a:spcAft>
              <a:buNone/>
            </a:pPr>
            <a:r>
              <a:rPr lang="zh-CN" altLang="en-US" sz="3200" b="1" kern="0" dirty="0">
                <a:solidFill>
                  <a:schemeClr val="tx1"/>
                </a:solidFill>
                <a:latin typeface="Calibri"/>
                <a:ea typeface="DengXian"/>
                <a:cs typeface="Microsoft YaHei"/>
              </a:rPr>
              <a:t>比如成功、权力、金钱、人际关系或个人主义，这些都取代了对神的崇拜，成为现代人生命中的</a:t>
            </a:r>
            <a:r>
              <a:rPr lang="en-US" sz="3200" b="1" kern="0" dirty="0">
                <a:solidFill>
                  <a:schemeClr val="tx1"/>
                </a:solidFill>
                <a:latin typeface="DengXian"/>
                <a:ea typeface="DengXian"/>
                <a:cs typeface="Roboto"/>
              </a:rPr>
              <a:t>“</a:t>
            </a:r>
            <a:r>
              <a:rPr lang="zh-CN" altLang="en-US" sz="3200" b="1" kern="0" dirty="0">
                <a:solidFill>
                  <a:schemeClr val="tx1"/>
                </a:solidFill>
                <a:latin typeface="Calibri"/>
                <a:ea typeface="DengXian"/>
                <a:cs typeface="Microsoft YaHei"/>
              </a:rPr>
              <a:t>偶像</a:t>
            </a:r>
            <a:r>
              <a:rPr lang="en-US" sz="3200" b="1" kern="0" dirty="0">
                <a:solidFill>
                  <a:schemeClr val="tx1"/>
                </a:solidFill>
                <a:latin typeface="DengXian"/>
                <a:ea typeface="DengXian"/>
                <a:cs typeface="Roboto"/>
              </a:rPr>
              <a:t>”</a:t>
            </a:r>
            <a:r>
              <a:rPr lang="zh-CN" altLang="en-US" sz="3200" b="1" kern="0" dirty="0">
                <a:solidFill>
                  <a:schemeClr val="tx1"/>
                </a:solidFill>
                <a:latin typeface="Calibri"/>
                <a:ea typeface="DengXian"/>
                <a:cs typeface="Microsoft YaHei"/>
              </a:rPr>
              <a:t>。</a:t>
            </a:r>
            <a:endParaRPr lang="en-CA" sz="3200" b="1" kern="100" dirty="0">
              <a:solidFill>
                <a:schemeClr val="tx1"/>
              </a:solidFill>
              <a:latin typeface="Calibri"/>
              <a:ea typeface="DengXian"/>
              <a:cs typeface="Times New Roman"/>
            </a:endParaRPr>
          </a:p>
          <a:p>
            <a:pPr marL="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40</a:t>
            </a:fld>
            <a:endParaRPr lang="en-US" altLang="zh-CN" dirty="0">
              <a:solidFill>
                <a:srgbClr val="55554A"/>
              </a:solidFill>
            </a:endParaRPr>
          </a:p>
        </p:txBody>
      </p:sp>
    </p:spTree>
    <p:extLst>
      <p:ext uri="{BB962C8B-B14F-4D97-AF65-F5344CB8AC3E}">
        <p14:creationId xmlns:p14="http://schemas.microsoft.com/office/powerpoint/2010/main" val="38191332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8001000" cy="837010"/>
          </a:xfrm>
        </p:spPr>
        <p:txBody>
          <a:bodyPr>
            <a:noAutofit/>
          </a:bodyPr>
          <a:lstStyle/>
          <a:p>
            <a:pPr algn="l">
              <a:tabLst>
                <a:tab pos="4457700" algn="l"/>
              </a:tabLst>
            </a:pPr>
            <a:r>
              <a:rPr lang="zh-CN" altLang="en-US" sz="3600" b="1" dirty="0">
                <a:solidFill>
                  <a:srgbClr val="FF0000"/>
                </a:solidFill>
                <a:effectLst/>
                <a:latin typeface="+mn-ea"/>
                <a:cs typeface="Times New Roman"/>
              </a:rPr>
              <a:t>三、“进窄门”：真假救恩的两个标准</a:t>
            </a:r>
            <a:endParaRPr lang="zh-CN" altLang="en-US" sz="4000"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1688">
              <a:spcBef>
                <a:spcPts val="600"/>
              </a:spcBef>
              <a:spcAft>
                <a:spcPts val="600"/>
              </a:spcAft>
              <a:buNone/>
            </a:pPr>
            <a:r>
              <a:rPr lang="zh-CN" altLang="en-US" sz="3600" b="1" kern="0" dirty="0">
                <a:solidFill>
                  <a:schemeClr val="tx1"/>
                </a:solidFill>
                <a:latin typeface="Calibri"/>
                <a:ea typeface="DengXian"/>
                <a:cs typeface="Microsoft YaHei"/>
              </a:rPr>
              <a:t>现代人的偶像崇拜有如下特点：</a:t>
            </a:r>
            <a:endParaRPr lang="en-CA" sz="3600" b="1" kern="100" dirty="0">
              <a:solidFill>
                <a:schemeClr val="tx1"/>
              </a:solidFill>
              <a:latin typeface="Calibri"/>
              <a:ea typeface="DengXian"/>
              <a:cs typeface="Times New Roman"/>
            </a:endParaRPr>
          </a:p>
          <a:p>
            <a:pPr>
              <a:spcBef>
                <a:spcPts val="600"/>
              </a:spcBef>
              <a:spcAft>
                <a:spcPts val="600"/>
              </a:spcAft>
              <a:buSzPct val="60000"/>
              <a:tabLst>
                <a:tab pos="457200" algn="l"/>
              </a:tabLst>
            </a:pPr>
            <a:r>
              <a:rPr lang="zh-CN" altLang="en-US" sz="3600" b="1" kern="0" dirty="0">
                <a:solidFill>
                  <a:schemeClr val="tx1"/>
                </a:solidFill>
                <a:latin typeface="Calibri"/>
                <a:ea typeface="DengXian"/>
                <a:cs typeface="SimSun"/>
              </a:rPr>
              <a:t>更隐蔽和普遍：与传统偶像崇拜不同，现代偶像崇拜的载体更加隐蔽，渗透在生活的方方面面，成为许多人习以为常的生活方式</a:t>
            </a:r>
            <a:r>
              <a:rPr lang="zh-CN" altLang="en-US" sz="3600" b="1" kern="0" dirty="0">
                <a:solidFill>
                  <a:schemeClr val="tx1"/>
                </a:solidFill>
                <a:latin typeface="Calibri"/>
                <a:ea typeface="DengXian"/>
                <a:cs typeface="Microsoft YaHei"/>
              </a:rPr>
              <a:t>。</a:t>
            </a:r>
            <a:endParaRPr lang="en-CA" sz="3600" b="1" kern="100" dirty="0">
              <a:solidFill>
                <a:schemeClr val="tx1"/>
              </a:solidFill>
              <a:latin typeface="Calibri"/>
              <a:ea typeface="DengXian"/>
              <a:cs typeface="Times New Roman"/>
            </a:endParaRPr>
          </a:p>
          <a:p>
            <a:pPr marL="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41</a:t>
            </a:fld>
            <a:endParaRPr lang="en-US" altLang="zh-CN" dirty="0">
              <a:solidFill>
                <a:srgbClr val="55554A"/>
              </a:solidFill>
            </a:endParaRPr>
          </a:p>
        </p:txBody>
      </p:sp>
    </p:spTree>
    <p:extLst>
      <p:ext uri="{BB962C8B-B14F-4D97-AF65-F5344CB8AC3E}">
        <p14:creationId xmlns:p14="http://schemas.microsoft.com/office/powerpoint/2010/main" val="38191332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8001000" cy="837010"/>
          </a:xfrm>
        </p:spPr>
        <p:txBody>
          <a:bodyPr>
            <a:noAutofit/>
          </a:bodyPr>
          <a:lstStyle/>
          <a:p>
            <a:pPr algn="l">
              <a:tabLst>
                <a:tab pos="4457700" algn="l"/>
              </a:tabLst>
            </a:pPr>
            <a:r>
              <a:rPr lang="zh-CN" altLang="en-US" sz="3600" b="1" dirty="0">
                <a:solidFill>
                  <a:srgbClr val="FF0000"/>
                </a:solidFill>
                <a:effectLst/>
                <a:latin typeface="+mn-ea"/>
                <a:cs typeface="Times New Roman"/>
              </a:rPr>
              <a:t>三、“进窄门”：真假救恩的两个标准</a:t>
            </a:r>
            <a:endParaRPr lang="zh-CN" altLang="en-US" sz="4000"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a:spcBef>
                <a:spcPts val="600"/>
              </a:spcBef>
              <a:spcAft>
                <a:spcPts val="600"/>
              </a:spcAft>
              <a:buSzPct val="60000"/>
              <a:tabLst>
                <a:tab pos="457200" algn="l"/>
              </a:tabLst>
            </a:pPr>
            <a:r>
              <a:rPr lang="zh-CN" altLang="en-US" sz="3200" b="1" kern="0" dirty="0">
                <a:solidFill>
                  <a:schemeClr val="tx1"/>
                </a:solidFill>
                <a:latin typeface="Calibri"/>
                <a:ea typeface="DengXian"/>
                <a:cs typeface="SimSun"/>
              </a:rPr>
              <a:t>取代神的位置：这些</a:t>
            </a:r>
            <a:r>
              <a:rPr lang="en-US" sz="3200" b="1" kern="0" dirty="0">
                <a:solidFill>
                  <a:schemeClr val="tx1"/>
                </a:solidFill>
                <a:latin typeface="DengXian"/>
                <a:ea typeface="DengXian"/>
                <a:cs typeface="Roboto"/>
              </a:rPr>
              <a:t>“</a:t>
            </a:r>
            <a:r>
              <a:rPr lang="zh-CN" altLang="en-US" sz="3200" b="1" kern="0" dirty="0">
                <a:solidFill>
                  <a:schemeClr val="tx1"/>
                </a:solidFill>
                <a:latin typeface="Calibri"/>
                <a:ea typeface="DengXian"/>
                <a:cs typeface="SimSun"/>
              </a:rPr>
              <a:t>偶像</a:t>
            </a:r>
            <a:r>
              <a:rPr lang="en-US" sz="3200" b="1" kern="0" dirty="0">
                <a:solidFill>
                  <a:schemeClr val="tx1"/>
                </a:solidFill>
                <a:latin typeface="DengXian"/>
                <a:ea typeface="DengXian"/>
                <a:cs typeface="Roboto"/>
              </a:rPr>
              <a:t>”</a:t>
            </a:r>
            <a:r>
              <a:rPr lang="zh-CN" altLang="en-US" sz="3200" b="1" kern="0" dirty="0">
                <a:solidFill>
                  <a:schemeClr val="tx1"/>
                </a:solidFill>
                <a:latin typeface="Calibri"/>
                <a:ea typeface="DengXian"/>
                <a:cs typeface="Roboto"/>
              </a:rPr>
              <a:t>本身</a:t>
            </a:r>
            <a:r>
              <a:rPr lang="zh-CN" altLang="en-US" sz="3200" b="1" kern="0" dirty="0">
                <a:solidFill>
                  <a:schemeClr val="tx1"/>
                </a:solidFill>
                <a:latin typeface="Calibri"/>
                <a:ea typeface="DengXian"/>
                <a:cs typeface="SimSun"/>
              </a:rPr>
              <a:t>并非毫无价值，问题在于它们被赋予了过高的期望，被视为能提供终极满足感和意义的来源，从而取代了对神的崇拜</a:t>
            </a:r>
            <a:r>
              <a:rPr lang="zh-CN" altLang="en-US" sz="3200" b="1" kern="0" dirty="0">
                <a:solidFill>
                  <a:schemeClr val="tx1"/>
                </a:solidFill>
                <a:latin typeface="Calibri"/>
                <a:ea typeface="DengXian"/>
                <a:cs typeface="Microsoft YaHei"/>
              </a:rPr>
              <a:t>。</a:t>
            </a:r>
            <a:r>
              <a:rPr lang="en-US" sz="3200" b="1" kern="0" dirty="0">
                <a:solidFill>
                  <a:schemeClr val="tx1"/>
                </a:solidFill>
                <a:latin typeface="DengXian"/>
                <a:ea typeface="DengXian"/>
                <a:cs typeface="Times New Roman"/>
              </a:rPr>
              <a:t> </a:t>
            </a:r>
            <a:endParaRPr lang="en-CA" sz="3200" b="1" kern="100" dirty="0">
              <a:solidFill>
                <a:schemeClr val="tx1"/>
              </a:solidFill>
              <a:latin typeface="Calibri"/>
              <a:ea typeface="DengXian"/>
              <a:cs typeface="Times New Roman"/>
            </a:endParaRPr>
          </a:p>
          <a:p>
            <a:pPr>
              <a:spcBef>
                <a:spcPts val="600"/>
              </a:spcBef>
              <a:spcAft>
                <a:spcPts val="600"/>
              </a:spcAft>
              <a:buSzPct val="60000"/>
              <a:tabLst>
                <a:tab pos="457200" algn="l"/>
              </a:tabLst>
            </a:pPr>
            <a:r>
              <a:rPr lang="zh-CN" altLang="en-US" sz="3200" b="1" kern="0" dirty="0">
                <a:solidFill>
                  <a:schemeClr val="tx1"/>
                </a:solidFill>
                <a:latin typeface="Calibri"/>
                <a:ea typeface="DengXian"/>
                <a:cs typeface="SimSun"/>
              </a:rPr>
              <a:t>具有欺骗性：凯勒认为，这些偶像具有欺骗性，因为它们并不具备终极价值，最终会让人失望，因为它们无法满足人最深处的渴求。</a:t>
            </a:r>
            <a:r>
              <a:rPr lang="en-US" sz="3200" b="1" kern="0" dirty="0">
                <a:solidFill>
                  <a:schemeClr val="tx1"/>
                </a:solidFill>
                <a:latin typeface="DengXian"/>
                <a:ea typeface="DengXian"/>
                <a:cs typeface="Times New Roman"/>
              </a:rPr>
              <a:t> </a:t>
            </a:r>
            <a:endParaRPr lang="en-CA" sz="3200" b="1" kern="100" dirty="0">
              <a:solidFill>
                <a:schemeClr val="tx1"/>
              </a:solidFill>
              <a:latin typeface="Calibri"/>
              <a:ea typeface="DengXian"/>
              <a:cs typeface="Times New Roman"/>
            </a:endParaRPr>
          </a:p>
          <a:p>
            <a:pPr marL="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42</a:t>
            </a:fld>
            <a:endParaRPr lang="en-US" altLang="zh-CN" dirty="0">
              <a:solidFill>
                <a:srgbClr val="55554A"/>
              </a:solidFill>
            </a:endParaRPr>
          </a:p>
        </p:txBody>
      </p:sp>
    </p:spTree>
    <p:extLst>
      <p:ext uri="{BB962C8B-B14F-4D97-AF65-F5344CB8AC3E}">
        <p14:creationId xmlns:p14="http://schemas.microsoft.com/office/powerpoint/2010/main" val="38191332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8001000" cy="837010"/>
          </a:xfrm>
        </p:spPr>
        <p:txBody>
          <a:bodyPr>
            <a:noAutofit/>
          </a:bodyPr>
          <a:lstStyle/>
          <a:p>
            <a:pPr algn="l">
              <a:tabLst>
                <a:tab pos="4457700" algn="l"/>
              </a:tabLst>
            </a:pPr>
            <a:r>
              <a:rPr lang="zh-CN" altLang="en-US" sz="3600" b="1" dirty="0">
                <a:solidFill>
                  <a:srgbClr val="FF0000"/>
                </a:solidFill>
                <a:effectLst/>
                <a:latin typeface="+mn-ea"/>
                <a:cs typeface="Times New Roman"/>
              </a:rPr>
              <a:t>三、“进窄门”：真假救恩的两个标准</a:t>
            </a:r>
            <a:endParaRPr lang="zh-CN" altLang="en-US" sz="4000"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801688">
              <a:spcBef>
                <a:spcPts val="600"/>
              </a:spcBef>
              <a:spcAft>
                <a:spcPts val="600"/>
              </a:spcAft>
              <a:buNone/>
            </a:pPr>
            <a:r>
              <a:rPr lang="zh-CN" altLang="en-US" sz="3600" b="1" kern="0" dirty="0">
                <a:solidFill>
                  <a:schemeClr val="tx1"/>
                </a:solidFill>
                <a:latin typeface="Calibri"/>
                <a:ea typeface="DengXian"/>
                <a:cs typeface="SimSun"/>
              </a:rPr>
              <a:t>现代偶像崇拜的例子</a:t>
            </a:r>
            <a:r>
              <a:rPr lang="zh-CN" altLang="en-US" sz="3600" b="1" kern="0" dirty="0">
                <a:solidFill>
                  <a:schemeClr val="tx1"/>
                </a:solidFill>
                <a:latin typeface="Calibri"/>
                <a:ea typeface="DengXian"/>
                <a:cs typeface="Microsoft YaHei"/>
              </a:rPr>
              <a:t>：</a:t>
            </a:r>
            <a:endParaRPr lang="en-CA" sz="3600" b="1" kern="100" dirty="0">
              <a:solidFill>
                <a:schemeClr val="tx1"/>
              </a:solidFill>
              <a:latin typeface="Calibri"/>
              <a:ea typeface="DengXian"/>
              <a:cs typeface="Times New Roman"/>
            </a:endParaRPr>
          </a:p>
          <a:p>
            <a:pPr>
              <a:spcBef>
                <a:spcPts val="600"/>
              </a:spcBef>
              <a:spcAft>
                <a:spcPts val="600"/>
              </a:spcAft>
              <a:buSzPct val="60000"/>
              <a:tabLst>
                <a:tab pos="457200" algn="l"/>
              </a:tabLst>
            </a:pPr>
            <a:r>
              <a:rPr lang="zh-CN" altLang="en-US" sz="3600" b="1" kern="0" dirty="0">
                <a:solidFill>
                  <a:schemeClr val="tx1"/>
                </a:solidFill>
                <a:latin typeface="Calibri"/>
                <a:ea typeface="DengXian"/>
                <a:cs typeface="SimSun"/>
              </a:rPr>
              <a:t>成功：对事业成功和社会地位的追求，常常成为人们生活的首要目标</a:t>
            </a:r>
            <a:r>
              <a:rPr lang="zh-CN" altLang="en-US" sz="3600" b="1" kern="0" dirty="0">
                <a:solidFill>
                  <a:schemeClr val="tx1"/>
                </a:solidFill>
                <a:latin typeface="Calibri"/>
                <a:ea typeface="DengXian"/>
                <a:cs typeface="Microsoft YaHei"/>
              </a:rPr>
              <a:t>。</a:t>
            </a:r>
            <a:endParaRPr lang="en-CA" sz="3600" b="1" kern="100" dirty="0">
              <a:solidFill>
                <a:schemeClr val="tx1"/>
              </a:solidFill>
              <a:latin typeface="Calibri"/>
              <a:ea typeface="DengXian"/>
              <a:cs typeface="Times New Roman"/>
            </a:endParaRPr>
          </a:p>
          <a:p>
            <a:pPr>
              <a:spcBef>
                <a:spcPts val="600"/>
              </a:spcBef>
              <a:spcAft>
                <a:spcPts val="600"/>
              </a:spcAft>
              <a:buSzPct val="60000"/>
              <a:tabLst>
                <a:tab pos="457200" algn="l"/>
              </a:tabLst>
            </a:pPr>
            <a:r>
              <a:rPr lang="zh-CN" altLang="en-US" sz="3600" b="1" kern="0" dirty="0">
                <a:solidFill>
                  <a:schemeClr val="tx1"/>
                </a:solidFill>
                <a:latin typeface="Calibri"/>
                <a:ea typeface="DengXian"/>
                <a:cs typeface="SimSun"/>
              </a:rPr>
              <a:t>金钱：对财富的积累和享受的追求，被视为衡量人生价值的标准</a:t>
            </a:r>
            <a:r>
              <a:rPr lang="zh-CN" altLang="en-US" sz="3600" b="1" kern="0" dirty="0">
                <a:solidFill>
                  <a:schemeClr val="tx1"/>
                </a:solidFill>
                <a:latin typeface="Calibri"/>
                <a:ea typeface="DengXian"/>
                <a:cs typeface="Microsoft YaHei"/>
              </a:rPr>
              <a:t>。</a:t>
            </a:r>
            <a:endParaRPr lang="en-CA" sz="3600" b="1" kern="100" dirty="0">
              <a:solidFill>
                <a:schemeClr val="tx1"/>
              </a:solidFill>
              <a:latin typeface="Calibri"/>
              <a:ea typeface="DengXian"/>
              <a:cs typeface="Times New Roman"/>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43</a:t>
            </a:fld>
            <a:endParaRPr lang="en-US" altLang="zh-CN" dirty="0">
              <a:solidFill>
                <a:srgbClr val="55554A"/>
              </a:solidFill>
            </a:endParaRPr>
          </a:p>
        </p:txBody>
      </p:sp>
    </p:spTree>
    <p:extLst>
      <p:ext uri="{BB962C8B-B14F-4D97-AF65-F5344CB8AC3E}">
        <p14:creationId xmlns:p14="http://schemas.microsoft.com/office/powerpoint/2010/main" val="38191332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8001000" cy="837010"/>
          </a:xfrm>
        </p:spPr>
        <p:txBody>
          <a:bodyPr>
            <a:noAutofit/>
          </a:bodyPr>
          <a:lstStyle/>
          <a:p>
            <a:pPr algn="l">
              <a:tabLst>
                <a:tab pos="4457700" algn="l"/>
              </a:tabLst>
            </a:pPr>
            <a:r>
              <a:rPr lang="zh-CN" altLang="en-US" sz="3600" b="1" dirty="0">
                <a:solidFill>
                  <a:srgbClr val="FF0000"/>
                </a:solidFill>
                <a:effectLst/>
                <a:latin typeface="+mn-ea"/>
                <a:cs typeface="Times New Roman"/>
              </a:rPr>
              <a:t>三、“进窄门”：真假救恩的两个标准</a:t>
            </a:r>
            <a:endParaRPr lang="zh-CN" altLang="en-US" sz="4000" dirty="0">
              <a:solidFill>
                <a:srgbClr val="FF0000"/>
              </a:solidFill>
              <a:latin typeface="+mn-ea"/>
            </a:endParaRPr>
          </a:p>
        </p:txBody>
      </p:sp>
      <p:sp>
        <p:nvSpPr>
          <p:cNvPr id="3" name="内容占位符 2"/>
          <p:cNvSpPr>
            <a:spLocks noGrp="1"/>
          </p:cNvSpPr>
          <p:nvPr>
            <p:ph idx="1"/>
          </p:nvPr>
        </p:nvSpPr>
        <p:spPr>
          <a:xfrm>
            <a:off x="1" y="1047750"/>
            <a:ext cx="9144000" cy="4103594"/>
          </a:xfrm>
        </p:spPr>
        <p:txBody>
          <a:bodyPr/>
          <a:lstStyle/>
          <a:p>
            <a:pPr lvl="0">
              <a:spcBef>
                <a:spcPts val="600"/>
              </a:spcBef>
              <a:spcAft>
                <a:spcPts val="0"/>
              </a:spcAft>
              <a:buSzPct val="60000"/>
              <a:tabLst>
                <a:tab pos="457200" algn="l"/>
              </a:tabLst>
            </a:pPr>
            <a:r>
              <a:rPr lang="zh-CN" altLang="en-US" sz="3200" b="1" kern="0" dirty="0">
                <a:solidFill>
                  <a:schemeClr val="tx1"/>
                </a:solidFill>
                <a:latin typeface="Calibri"/>
                <a:ea typeface="DengXian"/>
                <a:cs typeface="SimSun"/>
              </a:rPr>
              <a:t>人际关系：对伴侣或家庭的极度依赖，将其视为幸福的唯一来源，有时甚至成为一种</a:t>
            </a:r>
            <a:r>
              <a:rPr lang="en-US" sz="3200" b="1" kern="0" dirty="0">
                <a:solidFill>
                  <a:schemeClr val="tx1"/>
                </a:solidFill>
                <a:latin typeface="DengXian"/>
                <a:ea typeface="DengXian"/>
                <a:cs typeface="Roboto"/>
              </a:rPr>
              <a:t>“</a:t>
            </a:r>
            <a:r>
              <a:rPr lang="zh-CN" altLang="en-US" sz="3200" b="1" kern="0" dirty="0">
                <a:solidFill>
                  <a:schemeClr val="tx1"/>
                </a:solidFill>
                <a:latin typeface="Calibri"/>
                <a:ea typeface="DengXian"/>
                <a:cs typeface="SimSun"/>
              </a:rPr>
              <a:t>偶像式</a:t>
            </a:r>
            <a:r>
              <a:rPr lang="en-US" sz="3200" b="1" kern="0" dirty="0">
                <a:solidFill>
                  <a:schemeClr val="tx1"/>
                </a:solidFill>
                <a:latin typeface="DengXian"/>
                <a:ea typeface="DengXian"/>
                <a:cs typeface="Roboto"/>
              </a:rPr>
              <a:t>”</a:t>
            </a:r>
            <a:r>
              <a:rPr lang="zh-CN" altLang="en-US" sz="3200" b="1" kern="0" dirty="0">
                <a:solidFill>
                  <a:schemeClr val="tx1"/>
                </a:solidFill>
                <a:latin typeface="Calibri"/>
                <a:ea typeface="DengXian"/>
                <a:cs typeface="SimSun"/>
              </a:rPr>
              <a:t>的崇拜</a:t>
            </a:r>
            <a:r>
              <a:rPr lang="zh-CN" altLang="en-US" sz="3200" b="1" kern="0" dirty="0">
                <a:solidFill>
                  <a:schemeClr val="tx1"/>
                </a:solidFill>
                <a:latin typeface="Calibri"/>
                <a:ea typeface="DengXian"/>
                <a:cs typeface="Microsoft YaHei"/>
              </a:rPr>
              <a:t>。</a:t>
            </a:r>
            <a:endParaRPr lang="en-CA" sz="3200" b="1" kern="100" dirty="0">
              <a:solidFill>
                <a:schemeClr val="tx1"/>
              </a:solidFill>
              <a:latin typeface="Calibri"/>
              <a:ea typeface="DengXian"/>
              <a:cs typeface="Times New Roman"/>
            </a:endParaRPr>
          </a:p>
          <a:p>
            <a:pPr lvl="0">
              <a:spcBef>
                <a:spcPts val="600"/>
              </a:spcBef>
              <a:spcAft>
                <a:spcPts val="0"/>
              </a:spcAft>
              <a:buSzPct val="60000"/>
              <a:tabLst>
                <a:tab pos="457200" algn="l"/>
              </a:tabLst>
            </a:pPr>
            <a:r>
              <a:rPr lang="zh-CN" altLang="en-US" sz="3200" b="1" kern="0" dirty="0">
                <a:solidFill>
                  <a:schemeClr val="tx1"/>
                </a:solidFill>
                <a:latin typeface="Calibri"/>
                <a:ea typeface="DengXian"/>
                <a:cs typeface="SimSun"/>
              </a:rPr>
              <a:t>个人主义和自由：将个人意志和自由看得高于一切，并从中寻求人生的意义</a:t>
            </a:r>
            <a:r>
              <a:rPr lang="zh-CN" altLang="en-US" sz="3200" b="1" kern="0" dirty="0">
                <a:solidFill>
                  <a:schemeClr val="tx1"/>
                </a:solidFill>
                <a:latin typeface="Calibri"/>
                <a:ea typeface="DengXian"/>
                <a:cs typeface="Microsoft YaHei"/>
              </a:rPr>
              <a:t>。</a:t>
            </a:r>
            <a:endParaRPr lang="en-CA" sz="3200" b="1" kern="100" dirty="0">
              <a:solidFill>
                <a:schemeClr val="tx1"/>
              </a:solidFill>
              <a:latin typeface="Calibri"/>
              <a:ea typeface="DengXian"/>
              <a:cs typeface="Times New Roman"/>
            </a:endParaRPr>
          </a:p>
          <a:p>
            <a:pPr lvl="0">
              <a:spcBef>
                <a:spcPts val="600"/>
              </a:spcBef>
              <a:spcAft>
                <a:spcPts val="0"/>
              </a:spcAft>
              <a:buSzPct val="60000"/>
              <a:tabLst>
                <a:tab pos="457200" algn="l"/>
              </a:tabLst>
            </a:pPr>
            <a:r>
              <a:rPr lang="zh-CN" altLang="en-US" sz="3200" b="1" kern="0" dirty="0">
                <a:solidFill>
                  <a:schemeClr val="tx1"/>
                </a:solidFill>
                <a:latin typeface="Calibri"/>
                <a:ea typeface="DengXian"/>
                <a:cs typeface="SimSun"/>
              </a:rPr>
              <a:t>正义和善良的</a:t>
            </a:r>
            <a:r>
              <a:rPr lang="en-US" sz="3200" b="1" kern="0" dirty="0">
                <a:solidFill>
                  <a:schemeClr val="tx1"/>
                </a:solidFill>
                <a:latin typeface="DengXian"/>
                <a:ea typeface="DengXian"/>
                <a:cs typeface="Roboto"/>
              </a:rPr>
              <a:t>“</a:t>
            </a:r>
            <a:r>
              <a:rPr lang="zh-CN" altLang="en-US" sz="3200" b="1" kern="0" dirty="0">
                <a:solidFill>
                  <a:schemeClr val="tx1"/>
                </a:solidFill>
                <a:latin typeface="Calibri"/>
                <a:ea typeface="DengXian"/>
                <a:cs typeface="SimSun"/>
              </a:rPr>
              <a:t>新神</a:t>
            </a:r>
            <a:r>
              <a:rPr lang="en-US" sz="3200" b="1" kern="0" dirty="0">
                <a:solidFill>
                  <a:schemeClr val="tx1"/>
                </a:solidFill>
                <a:latin typeface="DengXian"/>
                <a:ea typeface="DengXian"/>
                <a:cs typeface="Roboto"/>
              </a:rPr>
              <a:t>”</a:t>
            </a:r>
            <a:r>
              <a:rPr lang="zh-CN" altLang="en-US" sz="3200" b="1" kern="0" dirty="0">
                <a:solidFill>
                  <a:schemeClr val="tx1"/>
                </a:solidFill>
                <a:latin typeface="Calibri"/>
                <a:ea typeface="DengXian"/>
                <a:cs typeface="SimSun"/>
              </a:rPr>
              <a:t>：有时，对某些</a:t>
            </a:r>
            <a:r>
              <a:rPr lang="en-US" sz="3200" b="1" kern="0" dirty="0">
                <a:solidFill>
                  <a:schemeClr val="tx1"/>
                </a:solidFill>
                <a:latin typeface="DengXian"/>
                <a:ea typeface="DengXian"/>
                <a:cs typeface="Roboto"/>
              </a:rPr>
              <a:t>“</a:t>
            </a:r>
            <a:r>
              <a:rPr lang="zh-CN" altLang="en-US" sz="3200" b="1" kern="0" dirty="0">
                <a:solidFill>
                  <a:schemeClr val="tx1"/>
                </a:solidFill>
                <a:latin typeface="Calibri"/>
                <a:ea typeface="DengXian"/>
                <a:cs typeface="SimSun"/>
              </a:rPr>
              <a:t>正义</a:t>
            </a:r>
            <a:r>
              <a:rPr lang="en-US" sz="3200" b="1" kern="0" dirty="0">
                <a:solidFill>
                  <a:schemeClr val="tx1"/>
                </a:solidFill>
                <a:latin typeface="DengXian"/>
                <a:ea typeface="DengXian"/>
                <a:cs typeface="Roboto"/>
              </a:rPr>
              <a:t>”</a:t>
            </a:r>
            <a:r>
              <a:rPr lang="zh-CN" altLang="en-US" sz="3200" b="1" kern="0" dirty="0">
                <a:solidFill>
                  <a:schemeClr val="tx1"/>
                </a:solidFill>
                <a:latin typeface="Calibri"/>
                <a:ea typeface="DengXian"/>
                <a:cs typeface="SimSun"/>
              </a:rPr>
              <a:t>或</a:t>
            </a:r>
            <a:r>
              <a:rPr lang="en-US" sz="3200" b="1" kern="0" dirty="0">
                <a:solidFill>
                  <a:schemeClr val="tx1"/>
                </a:solidFill>
                <a:latin typeface="DengXian"/>
                <a:ea typeface="DengXian"/>
                <a:cs typeface="Roboto"/>
              </a:rPr>
              <a:t>“</a:t>
            </a:r>
            <a:r>
              <a:rPr lang="zh-CN" altLang="en-US" sz="3200" b="1" kern="0" dirty="0">
                <a:solidFill>
                  <a:schemeClr val="tx1"/>
                </a:solidFill>
                <a:latin typeface="Calibri"/>
                <a:ea typeface="DengXian"/>
                <a:cs typeface="SimSun"/>
              </a:rPr>
              <a:t>善良</a:t>
            </a:r>
            <a:r>
              <a:rPr lang="en-US" sz="3200" b="1" kern="0" dirty="0">
                <a:solidFill>
                  <a:schemeClr val="tx1"/>
                </a:solidFill>
                <a:latin typeface="DengXian"/>
                <a:ea typeface="DengXian"/>
                <a:cs typeface="Roboto"/>
              </a:rPr>
              <a:t>”</a:t>
            </a:r>
            <a:r>
              <a:rPr lang="zh-CN" altLang="en-US" sz="3200" b="1" kern="0" dirty="0">
                <a:solidFill>
                  <a:schemeClr val="tx1"/>
                </a:solidFill>
                <a:latin typeface="Calibri"/>
                <a:ea typeface="DengXian"/>
                <a:cs typeface="SimSun"/>
              </a:rPr>
              <a:t>的观念的极端推崇，也可能成为一种偶像崇拜，排斥一切与之相悖的观点和事物。</a:t>
            </a:r>
            <a:r>
              <a:rPr lang="en-US" sz="3200" b="1" kern="0" dirty="0">
                <a:solidFill>
                  <a:schemeClr val="tx1"/>
                </a:solidFill>
                <a:latin typeface="DengXian"/>
                <a:ea typeface="DengXian"/>
                <a:cs typeface="Times New Roman"/>
              </a:rPr>
              <a:t> </a:t>
            </a:r>
            <a:endParaRPr lang="en-CA" sz="3200" b="1" kern="100" dirty="0">
              <a:solidFill>
                <a:schemeClr val="tx1"/>
              </a:solidFill>
              <a:latin typeface="Calibri"/>
              <a:ea typeface="DengXian"/>
              <a:cs typeface="Times New Roman"/>
            </a:endParaRPr>
          </a:p>
          <a:p>
            <a:pPr marL="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44</a:t>
            </a:fld>
            <a:endParaRPr lang="en-US" altLang="zh-CN" dirty="0">
              <a:solidFill>
                <a:srgbClr val="55554A"/>
              </a:solidFill>
            </a:endParaRPr>
          </a:p>
        </p:txBody>
      </p:sp>
    </p:spTree>
    <p:extLst>
      <p:ext uri="{BB962C8B-B14F-4D97-AF65-F5344CB8AC3E}">
        <p14:creationId xmlns:p14="http://schemas.microsoft.com/office/powerpoint/2010/main" val="38191332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8001000" cy="837010"/>
          </a:xfrm>
        </p:spPr>
        <p:txBody>
          <a:bodyPr>
            <a:noAutofit/>
          </a:bodyPr>
          <a:lstStyle/>
          <a:p>
            <a:pPr algn="l">
              <a:tabLst>
                <a:tab pos="4457700" algn="l"/>
              </a:tabLst>
            </a:pPr>
            <a:r>
              <a:rPr lang="zh-CN" altLang="en-US" sz="3600" b="1" dirty="0">
                <a:solidFill>
                  <a:srgbClr val="FF0000"/>
                </a:solidFill>
                <a:effectLst/>
                <a:latin typeface="+mn-ea"/>
                <a:cs typeface="Times New Roman"/>
              </a:rPr>
              <a:t>三、“进窄门”：真假救恩的两个标准</a:t>
            </a:r>
            <a:endParaRPr lang="zh-CN" altLang="en-US" sz="4000"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0">
              <a:spcBef>
                <a:spcPts val="600"/>
              </a:spcBef>
              <a:spcAft>
                <a:spcPts val="600"/>
              </a:spcAft>
              <a:buNone/>
            </a:pPr>
            <a:r>
              <a:rPr lang="en-US" sz="3200" kern="0" dirty="0">
                <a:solidFill>
                  <a:schemeClr val="tx1"/>
                </a:solidFill>
                <a:latin typeface="DengXian"/>
                <a:ea typeface="DengXian"/>
                <a:cs typeface="SimSun"/>
              </a:rPr>
              <a:t>	</a:t>
            </a:r>
            <a:r>
              <a:rPr lang="en-US" sz="3200" b="1" kern="0" dirty="0">
                <a:solidFill>
                  <a:srgbClr val="2E24FC"/>
                </a:solidFill>
                <a:latin typeface="DengXian"/>
                <a:ea typeface="DengXian"/>
                <a:cs typeface="SimSun"/>
              </a:rPr>
              <a:t>3</a:t>
            </a:r>
            <a:r>
              <a:rPr lang="zh-CN" altLang="en-US" sz="3200" b="1" kern="0" dirty="0">
                <a:solidFill>
                  <a:srgbClr val="2E24FC"/>
                </a:solidFill>
                <a:latin typeface="Calibri"/>
                <a:ea typeface="DengXian"/>
                <a:cs typeface="SimSun"/>
              </a:rPr>
              <a:t>、应对现代偶像崇拜的方法</a:t>
            </a:r>
            <a:endParaRPr lang="en-CA" sz="3200" b="1" kern="100" dirty="0">
              <a:solidFill>
                <a:srgbClr val="2E24FC"/>
              </a:solidFill>
              <a:latin typeface="Calibri"/>
              <a:ea typeface="DengXian"/>
              <a:cs typeface="Times New Roman"/>
            </a:endParaRPr>
          </a:p>
          <a:p>
            <a:pPr marL="0" marR="0" indent="801688">
              <a:spcBef>
                <a:spcPts val="600"/>
              </a:spcBef>
              <a:spcAft>
                <a:spcPts val="600"/>
              </a:spcAft>
              <a:buNone/>
            </a:pPr>
            <a:r>
              <a:rPr lang="zh-CN" altLang="en-US" sz="3200" b="1" kern="0" dirty="0">
                <a:solidFill>
                  <a:schemeClr val="tx1"/>
                </a:solidFill>
                <a:latin typeface="Calibri"/>
                <a:ea typeface="DengXian"/>
                <a:cs typeface="Times New Roman"/>
              </a:rPr>
              <a:t>现代人的偶像崇拜已经渗透到人的世俗三观中，应对的方法就在于重塑三观：用圣经的三观、神国的三观不断地转化世俗的三观。</a:t>
            </a:r>
            <a:endParaRPr lang="en-CA" sz="3200" b="1" kern="100" dirty="0">
              <a:solidFill>
                <a:schemeClr val="tx1"/>
              </a:solidFill>
              <a:latin typeface="Calibri"/>
              <a:ea typeface="DengXian"/>
              <a:cs typeface="Times New Roman"/>
            </a:endParaRPr>
          </a:p>
          <a:p>
            <a:pPr marL="0" marR="0" indent="801688">
              <a:spcBef>
                <a:spcPts val="600"/>
              </a:spcBef>
              <a:spcAft>
                <a:spcPts val="600"/>
              </a:spcAft>
              <a:buNone/>
            </a:pPr>
            <a:r>
              <a:rPr lang="zh-CN" altLang="en-US" sz="3200" b="1" kern="0" dirty="0">
                <a:solidFill>
                  <a:schemeClr val="tx1"/>
                </a:solidFill>
                <a:latin typeface="Calibri"/>
                <a:ea typeface="DengXian"/>
                <a:cs typeface="Times New Roman"/>
              </a:rPr>
              <a:t>这不仅涉及救恩中的悔改层面，而且涉及到福音中的立约层面。</a:t>
            </a:r>
            <a:endParaRPr lang="en-CA" sz="3200" b="1" kern="100" dirty="0">
              <a:solidFill>
                <a:schemeClr val="tx1"/>
              </a:solidFill>
              <a:latin typeface="Calibri"/>
              <a:ea typeface="DengXian"/>
              <a:cs typeface="Times New Roman"/>
            </a:endParaRPr>
          </a:p>
          <a:p>
            <a:pPr marL="0" marR="0" indent="801688">
              <a:spcBef>
                <a:spcPts val="600"/>
              </a:spcBef>
              <a:spcAft>
                <a:spcPts val="600"/>
              </a:spcAft>
              <a:buNone/>
            </a:pPr>
            <a:r>
              <a:rPr lang="zh-CN" altLang="en-US" sz="3200" b="1" kern="0" dirty="0">
                <a:solidFill>
                  <a:schemeClr val="tx1"/>
                </a:solidFill>
                <a:latin typeface="Calibri"/>
                <a:ea typeface="DengXian"/>
                <a:cs typeface="Times New Roman"/>
              </a:rPr>
              <a:t>留待我们下一次再详细解说。</a:t>
            </a:r>
            <a:endParaRPr lang="en-CA" sz="3200" b="1" kern="100" dirty="0">
              <a:solidFill>
                <a:schemeClr val="tx1"/>
              </a:solidFill>
              <a:latin typeface="Calibri"/>
              <a:ea typeface="DengXian"/>
              <a:cs typeface="Times New Roman"/>
            </a:endParaRPr>
          </a:p>
          <a:p>
            <a:pPr marL="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45</a:t>
            </a:fld>
            <a:endParaRPr lang="en-US" altLang="zh-CN" dirty="0">
              <a:solidFill>
                <a:srgbClr val="55554A"/>
              </a:solidFill>
            </a:endParaRPr>
          </a:p>
        </p:txBody>
      </p:sp>
    </p:spTree>
    <p:extLst>
      <p:ext uri="{BB962C8B-B14F-4D97-AF65-F5344CB8AC3E}">
        <p14:creationId xmlns:p14="http://schemas.microsoft.com/office/powerpoint/2010/main" val="3819133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7848600" cy="837010"/>
          </a:xfrm>
        </p:spPr>
        <p:txBody>
          <a:bodyPr>
            <a:noAutofit/>
          </a:bodyPr>
          <a:lstStyle/>
          <a:p>
            <a:pPr>
              <a:tabLst>
                <a:tab pos="4457700" algn="l"/>
              </a:tabLst>
            </a:pPr>
            <a:r>
              <a:rPr lang="zh-CN" altLang="en-US" sz="4000" b="1" dirty="0">
                <a:solidFill>
                  <a:srgbClr val="FF0000"/>
                </a:solidFill>
                <a:effectLst/>
                <a:latin typeface="+mn-ea"/>
                <a:cs typeface="Times New Roman"/>
              </a:rPr>
              <a:t>一、为什么要分辨真假福音？</a:t>
            </a:r>
            <a:endParaRPr lang="zh-CN" altLang="en-US" sz="4000"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0">
              <a:spcBef>
                <a:spcPts val="600"/>
              </a:spcBef>
              <a:spcAft>
                <a:spcPts val="600"/>
              </a:spcAft>
              <a:buNone/>
            </a:pPr>
            <a:r>
              <a:rPr lang="en-US" sz="3600" kern="100" dirty="0">
                <a:solidFill>
                  <a:schemeClr val="tx1"/>
                </a:solidFill>
                <a:latin typeface="Calibri"/>
                <a:ea typeface="DengXian"/>
                <a:cs typeface="Times New Roman"/>
              </a:rPr>
              <a:t>	</a:t>
            </a:r>
            <a:r>
              <a:rPr lang="en-US" sz="3600" b="1" kern="100" dirty="0">
                <a:solidFill>
                  <a:srgbClr val="2E24FC"/>
                </a:solidFill>
                <a:latin typeface="Calibri"/>
                <a:ea typeface="DengXian"/>
                <a:cs typeface="Times New Roman"/>
              </a:rPr>
              <a:t>2</a:t>
            </a:r>
            <a:r>
              <a:rPr lang="zh-CN" altLang="en-US" sz="3600" b="1" kern="100" dirty="0">
                <a:solidFill>
                  <a:srgbClr val="2E24FC"/>
                </a:solidFill>
                <a:latin typeface="Calibri"/>
                <a:ea typeface="DengXian"/>
                <a:cs typeface="Times New Roman"/>
              </a:rPr>
              <a:t>、在开跑幸福小组或参加</a:t>
            </a:r>
            <a:r>
              <a:rPr lang="en-US" altLang="zh-CN" sz="3600" b="1" kern="100" dirty="0">
                <a:solidFill>
                  <a:srgbClr val="2E24FC"/>
                </a:solidFill>
                <a:latin typeface="Calibri"/>
                <a:ea typeface="DengXian"/>
                <a:cs typeface="Times New Roman"/>
              </a:rPr>
              <a:t>《</a:t>
            </a:r>
            <a:r>
              <a:rPr lang="zh-CN" altLang="en-US" sz="3600" b="1" kern="100" dirty="0">
                <a:solidFill>
                  <a:srgbClr val="2E24FC"/>
                </a:solidFill>
                <a:latin typeface="Calibri"/>
                <a:ea typeface="DengXian"/>
                <a:cs typeface="Times New Roman"/>
              </a:rPr>
              <a:t>超越</a:t>
            </a:r>
            <a:r>
              <a:rPr lang="en-US" altLang="zh-CN" sz="3600" b="1" kern="100" dirty="0">
                <a:solidFill>
                  <a:srgbClr val="2E24FC"/>
                </a:solidFill>
                <a:latin typeface="Calibri"/>
                <a:ea typeface="DengXian"/>
                <a:cs typeface="Times New Roman"/>
              </a:rPr>
              <a:t>》</a:t>
            </a:r>
            <a:r>
              <a:rPr lang="zh-CN" altLang="en-US" sz="3600" b="1" kern="100" dirty="0">
                <a:solidFill>
                  <a:srgbClr val="2E24FC"/>
                </a:solidFill>
                <a:latin typeface="Calibri"/>
                <a:ea typeface="DengXian"/>
                <a:cs typeface="Times New Roman"/>
              </a:rPr>
              <a:t>宣教的时候，能够传讲真福音，避免传讲假福音。</a:t>
            </a:r>
            <a:endParaRPr lang="en-CA" sz="3600" b="1" kern="100" dirty="0">
              <a:solidFill>
                <a:srgbClr val="2E24FC"/>
              </a:solidFill>
              <a:latin typeface="Calibri"/>
              <a:ea typeface="DengXian"/>
              <a:cs typeface="Times New Roman"/>
            </a:endParaRPr>
          </a:p>
          <a:p>
            <a:pPr marL="0" marR="0" indent="914400">
              <a:spcBef>
                <a:spcPts val="600"/>
              </a:spcBef>
              <a:spcAft>
                <a:spcPts val="600"/>
              </a:spcAft>
              <a:buNone/>
            </a:pPr>
            <a:r>
              <a:rPr lang="zh-CN" altLang="en-US" sz="3600" b="1" kern="100" dirty="0">
                <a:solidFill>
                  <a:schemeClr val="tx1"/>
                </a:solidFill>
                <a:latin typeface="Calibri"/>
                <a:ea typeface="DengXian"/>
                <a:cs typeface="Times New Roman"/>
              </a:rPr>
              <a:t>路六</a:t>
            </a:r>
            <a:r>
              <a:rPr lang="en-US" sz="3600" b="1" kern="100" dirty="0">
                <a:solidFill>
                  <a:schemeClr val="tx1"/>
                </a:solidFill>
                <a:latin typeface="Calibri"/>
                <a:ea typeface="DengXian"/>
                <a:cs typeface="Times New Roman"/>
              </a:rPr>
              <a:t>39</a:t>
            </a:r>
            <a:r>
              <a:rPr lang="zh-CN" altLang="en-US" sz="3600" b="1" kern="100" dirty="0">
                <a:solidFill>
                  <a:schemeClr val="tx1"/>
                </a:solidFill>
                <a:latin typeface="Calibri"/>
                <a:ea typeface="DengXian"/>
                <a:cs typeface="Times New Roman"/>
              </a:rPr>
              <a:t>：</a:t>
            </a:r>
            <a:r>
              <a:rPr lang="zh-CN" altLang="en-US" sz="3600" b="1" kern="100" dirty="0">
                <a:solidFill>
                  <a:srgbClr val="FF0000"/>
                </a:solidFill>
                <a:latin typeface="Calibri"/>
                <a:ea typeface="KaiTi"/>
                <a:cs typeface="Times New Roman"/>
              </a:rPr>
              <a:t>“耶稣又用比喻对他们说：‘瞎子岂能领瞎子，两个人不是都要掉进坑里吗？’”</a:t>
            </a:r>
            <a:endParaRPr lang="en-CA" sz="3600" kern="100" dirty="0">
              <a:solidFill>
                <a:srgbClr val="FF0000"/>
              </a:solidFill>
              <a:latin typeface="Calibri"/>
              <a:ea typeface="DengXian"/>
              <a:cs typeface="Times New Roman"/>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5</a:t>
            </a:fld>
            <a:endParaRPr lang="en-US" altLang="zh-CN" dirty="0">
              <a:solidFill>
                <a:srgbClr val="55554A"/>
              </a:solidFill>
            </a:endParaRPr>
          </a:p>
        </p:txBody>
      </p:sp>
    </p:spTree>
    <p:extLst>
      <p:ext uri="{BB962C8B-B14F-4D97-AF65-F5344CB8AC3E}">
        <p14:creationId xmlns:p14="http://schemas.microsoft.com/office/powerpoint/2010/main" val="37964599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7848600" cy="837010"/>
          </a:xfrm>
        </p:spPr>
        <p:txBody>
          <a:bodyPr>
            <a:noAutofit/>
          </a:bodyPr>
          <a:lstStyle/>
          <a:p>
            <a:pPr>
              <a:tabLst>
                <a:tab pos="4457700" algn="l"/>
              </a:tabLst>
            </a:pPr>
            <a:r>
              <a:rPr lang="zh-CN" altLang="en-US" sz="4000" b="1" dirty="0">
                <a:solidFill>
                  <a:srgbClr val="FF0000"/>
                </a:solidFill>
                <a:effectLst/>
                <a:latin typeface="+mn-ea"/>
                <a:cs typeface="Times New Roman"/>
              </a:rPr>
              <a:t>一、为什么要分辨真假福音？</a:t>
            </a:r>
            <a:endParaRPr lang="zh-CN" altLang="en-US" sz="4000"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914400">
              <a:lnSpc>
                <a:spcPct val="115000"/>
              </a:lnSpc>
              <a:spcBef>
                <a:spcPts val="600"/>
              </a:spcBef>
              <a:spcAft>
                <a:spcPts val="600"/>
              </a:spcAft>
              <a:buNone/>
            </a:pPr>
            <a:r>
              <a:rPr lang="zh-CN" altLang="en-US" sz="3600" b="1" kern="100" dirty="0">
                <a:solidFill>
                  <a:schemeClr val="tx1"/>
                </a:solidFill>
                <a:latin typeface="Calibri"/>
                <a:ea typeface="DengXian"/>
                <a:cs typeface="Times New Roman"/>
              </a:rPr>
              <a:t>开跑幸福小组或参加</a:t>
            </a:r>
            <a:r>
              <a:rPr lang="en-US" altLang="zh-CN" sz="3600" b="1" kern="100" dirty="0">
                <a:solidFill>
                  <a:schemeClr val="tx1"/>
                </a:solidFill>
                <a:latin typeface="Calibri"/>
                <a:ea typeface="DengXian"/>
                <a:cs typeface="Times New Roman"/>
              </a:rPr>
              <a:t>《</a:t>
            </a:r>
            <a:r>
              <a:rPr lang="zh-CN" altLang="en-US" sz="3600" b="1" kern="100" dirty="0">
                <a:solidFill>
                  <a:schemeClr val="tx1"/>
                </a:solidFill>
                <a:latin typeface="Calibri"/>
                <a:ea typeface="DengXian"/>
                <a:cs typeface="Times New Roman"/>
              </a:rPr>
              <a:t>超越</a:t>
            </a:r>
            <a:r>
              <a:rPr lang="en-US" altLang="zh-CN" sz="3600" b="1" kern="100" dirty="0">
                <a:solidFill>
                  <a:schemeClr val="tx1"/>
                </a:solidFill>
                <a:latin typeface="Calibri"/>
                <a:ea typeface="DengXian"/>
                <a:cs typeface="Times New Roman"/>
              </a:rPr>
              <a:t>》</a:t>
            </a:r>
            <a:r>
              <a:rPr lang="zh-CN" altLang="en-US" sz="3600" b="1" kern="100" dirty="0">
                <a:solidFill>
                  <a:schemeClr val="tx1"/>
                </a:solidFill>
                <a:latin typeface="Calibri"/>
                <a:ea typeface="DengXian"/>
                <a:cs typeface="Times New Roman"/>
              </a:rPr>
              <a:t>宣教，目的就是要向本地或跨文化的慕道友</a:t>
            </a:r>
            <a:r>
              <a:rPr lang="en-US" sz="3600" b="1" kern="100" dirty="0">
                <a:solidFill>
                  <a:schemeClr val="tx1"/>
                </a:solidFill>
                <a:latin typeface="Calibri"/>
                <a:ea typeface="DengXian"/>
                <a:cs typeface="Times New Roman"/>
              </a:rPr>
              <a:t>/Best</a:t>
            </a:r>
            <a:r>
              <a:rPr lang="zh-CN" altLang="en-US" sz="3600" b="1" kern="100" dirty="0">
                <a:solidFill>
                  <a:schemeClr val="tx1"/>
                </a:solidFill>
                <a:latin typeface="Calibri"/>
                <a:ea typeface="DengXian"/>
                <a:cs typeface="Times New Roman"/>
              </a:rPr>
              <a:t>传讲福音，使他们认识耶稣，领受救恩。</a:t>
            </a:r>
            <a:endParaRPr lang="en-CA" sz="3600" b="1" kern="100" dirty="0">
              <a:solidFill>
                <a:schemeClr val="tx1"/>
              </a:solidFill>
              <a:latin typeface="Calibri"/>
              <a:ea typeface="DengXian"/>
              <a:cs typeface="Times New Roman"/>
            </a:endParaRPr>
          </a:p>
          <a:p>
            <a:pPr marL="0" marR="0" indent="914400">
              <a:lnSpc>
                <a:spcPct val="115000"/>
              </a:lnSpc>
              <a:spcBef>
                <a:spcPts val="600"/>
              </a:spcBef>
              <a:spcAft>
                <a:spcPts val="600"/>
              </a:spcAft>
              <a:buNone/>
            </a:pPr>
            <a:r>
              <a:rPr lang="zh-CN" altLang="en-US" sz="3600" b="1" kern="100" dirty="0">
                <a:solidFill>
                  <a:schemeClr val="tx1"/>
                </a:solidFill>
                <a:latin typeface="Calibri"/>
                <a:ea typeface="DengXian"/>
                <a:cs typeface="Times New Roman"/>
              </a:rPr>
              <a:t>然而，只有真福音才能使人得救，假福音并不能使人得救。</a:t>
            </a:r>
            <a:r>
              <a:rPr lang="zh-CN" altLang="en-US" sz="3600" kern="100" dirty="0">
                <a:solidFill>
                  <a:schemeClr val="tx1"/>
                </a:solidFill>
                <a:latin typeface="Calibri"/>
                <a:ea typeface="DengXian"/>
                <a:cs typeface="Times New Roman"/>
              </a:rPr>
              <a:t> </a:t>
            </a:r>
            <a:endParaRPr lang="en-CA" sz="3600" kern="100" dirty="0">
              <a:solidFill>
                <a:schemeClr val="tx1"/>
              </a:solidFill>
              <a:latin typeface="Calibri"/>
              <a:ea typeface="DengXian"/>
              <a:cs typeface="Times New Roman"/>
            </a:endParaRPr>
          </a:p>
          <a:p>
            <a:pPr marL="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6</a:t>
            </a:fld>
            <a:endParaRPr lang="en-US" altLang="zh-CN" dirty="0">
              <a:solidFill>
                <a:srgbClr val="55554A"/>
              </a:solidFill>
            </a:endParaRPr>
          </a:p>
        </p:txBody>
      </p:sp>
    </p:spTree>
    <p:extLst>
      <p:ext uri="{BB962C8B-B14F-4D97-AF65-F5344CB8AC3E}">
        <p14:creationId xmlns:p14="http://schemas.microsoft.com/office/powerpoint/2010/main" val="37964599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7848600" cy="837010"/>
          </a:xfrm>
        </p:spPr>
        <p:txBody>
          <a:bodyPr>
            <a:noAutofit/>
          </a:bodyPr>
          <a:lstStyle/>
          <a:p>
            <a:pPr>
              <a:tabLst>
                <a:tab pos="4457700" algn="l"/>
              </a:tabLst>
            </a:pPr>
            <a:r>
              <a:rPr lang="zh-CN" altLang="en-US" sz="4000" b="1" dirty="0">
                <a:solidFill>
                  <a:srgbClr val="FF0000"/>
                </a:solidFill>
                <a:effectLst/>
                <a:latin typeface="+mn-ea"/>
                <a:cs typeface="Times New Roman"/>
              </a:rPr>
              <a:t>一、为什么要分辨真假福音？</a:t>
            </a:r>
            <a:endParaRPr lang="zh-CN" altLang="en-US" sz="4000" dirty="0">
              <a:solidFill>
                <a:srgbClr val="FF0000"/>
              </a:solidFill>
              <a:latin typeface="+mn-ea"/>
            </a:endParaRPr>
          </a:p>
        </p:txBody>
      </p:sp>
      <p:sp>
        <p:nvSpPr>
          <p:cNvPr id="3" name="内容占位符 2"/>
          <p:cNvSpPr>
            <a:spLocks noGrp="1"/>
          </p:cNvSpPr>
          <p:nvPr>
            <p:ph idx="1"/>
          </p:nvPr>
        </p:nvSpPr>
        <p:spPr>
          <a:xfrm>
            <a:off x="1" y="1200150"/>
            <a:ext cx="9144000" cy="3951194"/>
          </a:xfrm>
        </p:spPr>
        <p:txBody>
          <a:bodyPr/>
          <a:lstStyle/>
          <a:p>
            <a:pPr marL="0" marR="0" indent="0">
              <a:spcBef>
                <a:spcPts val="600"/>
              </a:spcBef>
              <a:spcAft>
                <a:spcPts val="600"/>
              </a:spcAft>
              <a:buNone/>
            </a:pPr>
            <a:r>
              <a:rPr lang="en-US" sz="3400" kern="100" dirty="0">
                <a:solidFill>
                  <a:schemeClr val="tx1"/>
                </a:solidFill>
                <a:latin typeface="Calibri"/>
                <a:ea typeface="DengXian"/>
                <a:cs typeface="Times New Roman"/>
              </a:rPr>
              <a:t>	</a:t>
            </a:r>
            <a:r>
              <a:rPr lang="en-US" sz="3400" b="1" kern="100" dirty="0">
                <a:solidFill>
                  <a:srgbClr val="2E24FC"/>
                </a:solidFill>
                <a:latin typeface="Calibri"/>
                <a:ea typeface="DengXian"/>
                <a:cs typeface="Times New Roman"/>
              </a:rPr>
              <a:t>3</a:t>
            </a:r>
            <a:r>
              <a:rPr lang="zh-CN" altLang="en-US" sz="3400" b="1" kern="100" dirty="0">
                <a:solidFill>
                  <a:srgbClr val="2E24FC"/>
                </a:solidFill>
                <a:latin typeface="Calibri"/>
                <a:ea typeface="DengXian"/>
                <a:cs typeface="Times New Roman"/>
              </a:rPr>
              <a:t>、分辨真假福音跟末日教会的复兴之间有着密切的联系，甚至可以说是其中的一个关键</a:t>
            </a:r>
            <a:endParaRPr lang="en-CA" sz="3400" b="1" kern="100" dirty="0">
              <a:solidFill>
                <a:srgbClr val="2E24FC"/>
              </a:solidFill>
              <a:latin typeface="Calibri"/>
              <a:ea typeface="DengXian"/>
              <a:cs typeface="Times New Roman"/>
            </a:endParaRPr>
          </a:p>
          <a:p>
            <a:pPr marL="0" marR="0" indent="857250">
              <a:spcBef>
                <a:spcPts val="600"/>
              </a:spcBef>
              <a:spcAft>
                <a:spcPts val="600"/>
              </a:spcAft>
              <a:buNone/>
            </a:pPr>
            <a:r>
              <a:rPr lang="zh-CN" altLang="en-US" sz="3400" b="1" kern="100" dirty="0">
                <a:solidFill>
                  <a:schemeClr val="tx1"/>
                </a:solidFill>
                <a:latin typeface="Calibri"/>
                <a:ea typeface="DengXian"/>
                <a:cs typeface="Times New Roman"/>
              </a:rPr>
              <a:t>因为教会的存在和复兴都是福音结出的果实。</a:t>
            </a:r>
            <a:endParaRPr lang="en-CA" sz="3400" b="1" kern="100" dirty="0">
              <a:solidFill>
                <a:schemeClr val="tx1"/>
              </a:solidFill>
              <a:latin typeface="Calibri"/>
              <a:ea typeface="DengXian"/>
              <a:cs typeface="Times New Roman"/>
            </a:endParaRPr>
          </a:p>
          <a:p>
            <a:pPr marL="0" marR="0" indent="857250">
              <a:spcBef>
                <a:spcPts val="600"/>
              </a:spcBef>
              <a:spcAft>
                <a:spcPts val="600"/>
              </a:spcAft>
              <a:buNone/>
            </a:pPr>
            <a:r>
              <a:rPr lang="zh-CN" altLang="en-US" sz="3400" b="1" kern="100" dirty="0">
                <a:solidFill>
                  <a:schemeClr val="tx1"/>
                </a:solidFill>
                <a:latin typeface="Calibri"/>
                <a:ea typeface="DengXian"/>
                <a:cs typeface="Times New Roman"/>
              </a:rPr>
              <a:t>什么样的树就结什么样的果实：真福音就结真教会和真复兴的果实，假福音只能结假教会和假复兴的果实。</a:t>
            </a:r>
            <a:endParaRPr lang="en-CA" sz="3400" b="1" kern="100" dirty="0">
              <a:solidFill>
                <a:schemeClr val="tx1"/>
              </a:solidFill>
              <a:latin typeface="Calibri"/>
              <a:ea typeface="DengXian"/>
              <a:cs typeface="Times New Roman"/>
            </a:endParaRPr>
          </a:p>
          <a:p>
            <a:pPr marL="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7</a:t>
            </a:fld>
            <a:endParaRPr lang="en-US" altLang="zh-CN" dirty="0">
              <a:solidFill>
                <a:srgbClr val="55554A"/>
              </a:solidFill>
            </a:endParaRPr>
          </a:p>
        </p:txBody>
      </p:sp>
    </p:spTree>
    <p:extLst>
      <p:ext uri="{BB962C8B-B14F-4D97-AF65-F5344CB8AC3E}">
        <p14:creationId xmlns:p14="http://schemas.microsoft.com/office/powerpoint/2010/main" val="37964599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33350"/>
            <a:ext cx="7848600" cy="837010"/>
          </a:xfrm>
        </p:spPr>
        <p:txBody>
          <a:bodyPr>
            <a:noAutofit/>
          </a:bodyPr>
          <a:lstStyle/>
          <a:p>
            <a:pPr>
              <a:tabLst>
                <a:tab pos="4457700" algn="l"/>
              </a:tabLst>
            </a:pPr>
            <a:r>
              <a:rPr lang="zh-CN" altLang="en-US" sz="4000" b="1" dirty="0">
                <a:solidFill>
                  <a:srgbClr val="FF0000"/>
                </a:solidFill>
                <a:effectLst/>
                <a:latin typeface="+mn-ea"/>
                <a:cs typeface="Times New Roman"/>
              </a:rPr>
              <a:t>一、为什么要分辨真假福音？</a:t>
            </a:r>
            <a:endParaRPr lang="zh-CN" altLang="en-US" sz="4000" dirty="0">
              <a:solidFill>
                <a:srgbClr val="FF0000"/>
              </a:solidFill>
              <a:latin typeface="+mn-ea"/>
            </a:endParaRPr>
          </a:p>
        </p:txBody>
      </p:sp>
      <p:sp>
        <p:nvSpPr>
          <p:cNvPr id="3" name="内容占位符 2"/>
          <p:cNvSpPr>
            <a:spLocks noGrp="1"/>
          </p:cNvSpPr>
          <p:nvPr>
            <p:ph idx="1"/>
          </p:nvPr>
        </p:nvSpPr>
        <p:spPr>
          <a:xfrm>
            <a:off x="1" y="1123950"/>
            <a:ext cx="9144000" cy="4027394"/>
          </a:xfrm>
        </p:spPr>
        <p:txBody>
          <a:bodyPr/>
          <a:lstStyle/>
          <a:p>
            <a:pPr marL="0" marR="0" indent="0">
              <a:spcBef>
                <a:spcPts val="600"/>
              </a:spcBef>
              <a:spcAft>
                <a:spcPts val="0"/>
              </a:spcAft>
              <a:buNone/>
            </a:pPr>
            <a:r>
              <a:rPr lang="en-US" altLang="zh-CN" sz="3400" b="1" kern="100" dirty="0">
                <a:solidFill>
                  <a:schemeClr val="tx1"/>
                </a:solidFill>
                <a:latin typeface="Calibri"/>
                <a:ea typeface="DengXian"/>
                <a:cs typeface="Times New Roman"/>
              </a:rPr>
              <a:t>	</a:t>
            </a:r>
            <a:r>
              <a:rPr lang="zh-CN" altLang="en-US" sz="3400" b="1" kern="100" dirty="0">
                <a:solidFill>
                  <a:srgbClr val="2E24FC"/>
                </a:solidFill>
                <a:latin typeface="Calibri"/>
                <a:ea typeface="DengXian"/>
                <a:cs typeface="Times New Roman"/>
              </a:rPr>
              <a:t>（二）分辨真假福音的标准是什么？</a:t>
            </a:r>
            <a:endParaRPr lang="en-CA" sz="3400" b="1" kern="100" dirty="0">
              <a:solidFill>
                <a:srgbClr val="2E24FC"/>
              </a:solidFill>
              <a:latin typeface="Calibri"/>
              <a:ea typeface="DengXian"/>
              <a:cs typeface="Times New Roman"/>
            </a:endParaRPr>
          </a:p>
          <a:p>
            <a:pPr marL="0" marR="0" indent="857250">
              <a:spcBef>
                <a:spcPts val="600"/>
              </a:spcBef>
              <a:spcAft>
                <a:spcPts val="0"/>
              </a:spcAft>
              <a:buNone/>
            </a:pPr>
            <a:r>
              <a:rPr lang="zh-CN" altLang="en-US" sz="3400" b="1" kern="100" dirty="0">
                <a:solidFill>
                  <a:schemeClr val="tx1"/>
                </a:solidFill>
                <a:latin typeface="Calibri"/>
                <a:ea typeface="DengXian"/>
                <a:cs typeface="Times New Roman"/>
              </a:rPr>
              <a:t>首先，我们要排除分辨真假福音的两个错误标准：</a:t>
            </a:r>
            <a:endParaRPr lang="en-CA" sz="3400" b="1" kern="100" dirty="0">
              <a:solidFill>
                <a:schemeClr val="tx1"/>
              </a:solidFill>
              <a:latin typeface="Calibri"/>
              <a:ea typeface="DengXian"/>
              <a:cs typeface="Times New Roman"/>
            </a:endParaRPr>
          </a:p>
          <a:p>
            <a:pPr marL="0" marR="0" indent="857250">
              <a:spcBef>
                <a:spcPts val="600"/>
              </a:spcBef>
              <a:spcAft>
                <a:spcPts val="0"/>
              </a:spcAft>
              <a:buNone/>
            </a:pPr>
            <a:r>
              <a:rPr lang="en-US" sz="3400" b="1" kern="100" dirty="0">
                <a:solidFill>
                  <a:schemeClr val="tx1"/>
                </a:solidFill>
                <a:latin typeface="Calibri"/>
                <a:ea typeface="DengXian"/>
                <a:cs typeface="Times New Roman"/>
              </a:rPr>
              <a:t>1</a:t>
            </a:r>
            <a:r>
              <a:rPr lang="zh-CN" altLang="en-US" sz="3400" b="1" kern="100" dirty="0">
                <a:solidFill>
                  <a:schemeClr val="tx1"/>
                </a:solidFill>
                <a:latin typeface="Calibri"/>
                <a:ea typeface="DengXian"/>
                <a:cs typeface="Times New Roman"/>
              </a:rPr>
              <a:t>、个人的主观意见；</a:t>
            </a:r>
            <a:endParaRPr lang="en-CA" sz="3400" b="1" kern="100" dirty="0">
              <a:solidFill>
                <a:schemeClr val="tx1"/>
              </a:solidFill>
              <a:latin typeface="Calibri"/>
              <a:ea typeface="DengXian"/>
              <a:cs typeface="Times New Roman"/>
            </a:endParaRPr>
          </a:p>
          <a:p>
            <a:pPr marL="0" marR="0" indent="857250">
              <a:spcBef>
                <a:spcPts val="600"/>
              </a:spcBef>
              <a:spcAft>
                <a:spcPts val="0"/>
              </a:spcAft>
              <a:buNone/>
            </a:pPr>
            <a:r>
              <a:rPr lang="en-US" sz="3400" b="1" kern="100" dirty="0">
                <a:solidFill>
                  <a:schemeClr val="tx1"/>
                </a:solidFill>
                <a:latin typeface="Calibri"/>
                <a:ea typeface="DengXian"/>
                <a:cs typeface="Times New Roman"/>
              </a:rPr>
              <a:t>2</a:t>
            </a:r>
            <a:r>
              <a:rPr lang="zh-CN" altLang="en-US" sz="3400" b="1" kern="100" dirty="0">
                <a:solidFill>
                  <a:schemeClr val="tx1"/>
                </a:solidFill>
                <a:latin typeface="Calibri"/>
                <a:ea typeface="DengXian"/>
                <a:cs typeface="Times New Roman"/>
              </a:rPr>
              <a:t>、某个教派的狭隘传统。</a:t>
            </a:r>
            <a:endParaRPr lang="en-CA" sz="3400" b="1" kern="100" dirty="0">
              <a:solidFill>
                <a:schemeClr val="tx1"/>
              </a:solidFill>
              <a:latin typeface="Calibri"/>
              <a:ea typeface="DengXian"/>
              <a:cs typeface="Times New Roman"/>
            </a:endParaRPr>
          </a:p>
          <a:p>
            <a:pPr marL="0" indent="0">
              <a:lnSpc>
                <a:spcPct val="115000"/>
              </a:lnSpc>
              <a:spcBef>
                <a:spcPts val="600"/>
              </a:spcBef>
              <a:spcAft>
                <a:spcPts val="600"/>
              </a:spcAft>
              <a:buNone/>
            </a:pPr>
            <a:endParaRPr lang="zh-CN" altLang="en-US" b="1" dirty="0">
              <a:solidFill>
                <a:srgbClr val="FF0000"/>
              </a:solidFill>
              <a:latin typeface="KaiTi" panose="02010609060101010101" charset="-122"/>
              <a:ea typeface="KaiTi" panose="02010609060101010101" charset="-122"/>
              <a:cs typeface="KaiTi" panose="02010609060101010101" charset="-122"/>
            </a:endParaRPr>
          </a:p>
        </p:txBody>
      </p:sp>
      <p:sp>
        <p:nvSpPr>
          <p:cNvPr id="4" name="灯片编号占位符 3"/>
          <p:cNvSpPr>
            <a:spLocks noGrp="1"/>
          </p:cNvSpPr>
          <p:nvPr>
            <p:ph type="sldNum" sz="quarter" idx="12"/>
          </p:nvPr>
        </p:nvSpPr>
        <p:spPr/>
        <p:txBody>
          <a:bodyPr/>
          <a:lstStyle/>
          <a:p>
            <a:pPr>
              <a:defRPr/>
            </a:pPr>
            <a:fld id="{8A8D9E91-53C4-4B6F-B0E4-0BD86C09558B}" type="slidenum">
              <a:rPr lang="en-US" altLang="zh-CN">
                <a:solidFill>
                  <a:srgbClr val="55554A"/>
                </a:solidFill>
              </a:rPr>
              <a:t>8</a:t>
            </a:fld>
            <a:endParaRPr lang="en-US" altLang="zh-CN" dirty="0">
              <a:solidFill>
                <a:srgbClr val="55554A"/>
              </a:solidFill>
            </a:endParaRPr>
          </a:p>
        </p:txBody>
      </p:sp>
    </p:spTree>
    <p:extLst>
      <p:ext uri="{BB962C8B-B14F-4D97-AF65-F5344CB8AC3E}">
        <p14:creationId xmlns:p14="http://schemas.microsoft.com/office/powerpoint/2010/main" val="37964599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18411B-E08C-B316-F9DC-ABAE10EFD88D}"/>
              </a:ext>
            </a:extLst>
          </p:cNvPr>
          <p:cNvSpPr>
            <a:spLocks noGrp="1"/>
          </p:cNvSpPr>
          <p:nvPr>
            <p:ph type="title"/>
          </p:nvPr>
        </p:nvSpPr>
        <p:spPr/>
        <p:txBody>
          <a:bodyPr>
            <a:normAutofit fontScale="90000"/>
          </a:bodyPr>
          <a:lstStyle/>
          <a:p>
            <a:r>
              <a:rPr lang="zh-CN" altLang="en-US" b="1" dirty="0">
                <a:solidFill>
                  <a:srgbClr val="FF0000"/>
                </a:solidFill>
                <a:effectLst/>
                <a:latin typeface="+mn-ea"/>
                <a:cs typeface="Times New Roman"/>
              </a:rPr>
              <a:t>一、为什么要分辨真假福音？</a:t>
            </a:r>
            <a:endParaRPr lang="en-US" dirty="0"/>
          </a:p>
        </p:txBody>
      </p:sp>
      <p:sp>
        <p:nvSpPr>
          <p:cNvPr id="3" name="Content Placeholder 2">
            <a:extLst>
              <a:ext uri="{FF2B5EF4-FFF2-40B4-BE49-F238E27FC236}">
                <a16:creationId xmlns:a16="http://schemas.microsoft.com/office/drawing/2014/main" id="{379DC172-7F6C-3F8D-BFB7-24FE6A1502BA}"/>
              </a:ext>
            </a:extLst>
          </p:cNvPr>
          <p:cNvSpPr>
            <a:spLocks noGrp="1"/>
          </p:cNvSpPr>
          <p:nvPr>
            <p:ph idx="1"/>
          </p:nvPr>
        </p:nvSpPr>
        <p:spPr>
          <a:xfrm>
            <a:off x="76200" y="1200150"/>
            <a:ext cx="8991600" cy="3943349"/>
          </a:xfrm>
        </p:spPr>
        <p:txBody>
          <a:bodyPr/>
          <a:lstStyle/>
          <a:p>
            <a:pPr marL="0" indent="0">
              <a:buNone/>
            </a:pPr>
            <a:r>
              <a:rPr lang="en-US" altLang="zh-CN" dirty="0"/>
              <a:t>	</a:t>
            </a:r>
            <a:r>
              <a:rPr lang="zh-CN" altLang="en-US" sz="3600" b="1" dirty="0">
                <a:solidFill>
                  <a:schemeClr val="tx1"/>
                </a:solidFill>
                <a:latin typeface="DengXian" panose="02010600030101010101" pitchFamily="2" charset="-122"/>
                <a:ea typeface="DengXian" panose="02010600030101010101" pitchFamily="2" charset="-122"/>
              </a:rPr>
              <a:t>例如，许多人根据自己缺乏一些灵恩经验，如讲方言，和说预言等，或根据所在教派的传统立场，就主张：灵恩终止论。</a:t>
            </a:r>
            <a:endParaRPr lang="en-US" altLang="zh-CN" sz="3600" b="1" dirty="0">
              <a:solidFill>
                <a:schemeClr val="tx1"/>
              </a:solidFill>
              <a:latin typeface="DengXian" panose="02010600030101010101" pitchFamily="2" charset="-122"/>
              <a:ea typeface="DengXian" panose="02010600030101010101" pitchFamily="2" charset="-122"/>
            </a:endParaRPr>
          </a:p>
          <a:p>
            <a:pPr marL="0" indent="0">
              <a:buNone/>
            </a:pPr>
            <a:r>
              <a:rPr lang="en-US" altLang="zh-CN" sz="3600" b="1" dirty="0">
                <a:solidFill>
                  <a:schemeClr val="tx1"/>
                </a:solidFill>
                <a:latin typeface="DengXian" panose="02010600030101010101" pitchFamily="2" charset="-122"/>
                <a:ea typeface="DengXian" panose="02010600030101010101" pitchFamily="2" charset="-122"/>
              </a:rPr>
              <a:t>	</a:t>
            </a:r>
            <a:r>
              <a:rPr lang="zh-CN" altLang="en-US" sz="3600" b="1" dirty="0">
                <a:solidFill>
                  <a:schemeClr val="tx1"/>
                </a:solidFill>
                <a:latin typeface="DengXian" panose="02010600030101010101" pitchFamily="2" charset="-122"/>
                <a:ea typeface="DengXian" panose="02010600030101010101" pitchFamily="2" charset="-122"/>
              </a:rPr>
              <a:t>认为新约圣经完成后，灵恩就终止了，先知也不再有了。</a:t>
            </a:r>
            <a:endParaRPr lang="en-US" altLang="zh-CN" sz="3600" b="1" dirty="0">
              <a:solidFill>
                <a:schemeClr val="tx1"/>
              </a:solidFill>
              <a:latin typeface="DengXian" panose="02010600030101010101" pitchFamily="2" charset="-122"/>
              <a:ea typeface="DengXian" panose="02010600030101010101" pitchFamily="2" charset="-122"/>
            </a:endParaRPr>
          </a:p>
          <a:p>
            <a:pPr marL="0" indent="0">
              <a:buNone/>
            </a:pPr>
            <a:r>
              <a:rPr lang="en-US" altLang="zh-CN" sz="2800" b="1" dirty="0">
                <a:solidFill>
                  <a:schemeClr val="tx1"/>
                </a:solidFill>
                <a:latin typeface="DengXian" panose="02010600030101010101" pitchFamily="2" charset="-122"/>
                <a:ea typeface="DengXian" panose="02010600030101010101" pitchFamily="2" charset="-122"/>
              </a:rPr>
              <a:t>	</a:t>
            </a:r>
            <a:endParaRPr lang="en-US" dirty="0"/>
          </a:p>
        </p:txBody>
      </p:sp>
      <p:sp>
        <p:nvSpPr>
          <p:cNvPr id="4" name="Slide Number Placeholder 3">
            <a:extLst>
              <a:ext uri="{FF2B5EF4-FFF2-40B4-BE49-F238E27FC236}">
                <a16:creationId xmlns:a16="http://schemas.microsoft.com/office/drawing/2014/main" id="{906C69BA-95EC-8A77-F7EF-01332F7DDAD9}"/>
              </a:ext>
            </a:extLst>
          </p:cNvPr>
          <p:cNvSpPr>
            <a:spLocks noGrp="1"/>
          </p:cNvSpPr>
          <p:nvPr>
            <p:ph type="sldNum" sz="quarter" idx="12"/>
          </p:nvPr>
        </p:nvSpPr>
        <p:spPr/>
        <p:txBody>
          <a:bodyPr/>
          <a:lstStyle/>
          <a:p>
            <a:pPr>
              <a:defRPr/>
            </a:pPr>
            <a:fld id="{8A8D9E91-53C4-4B6F-B0E4-0BD86C09558B}" type="slidenum">
              <a:rPr lang="en-US" altLang="zh-CN" smtClean="0">
                <a:solidFill>
                  <a:srgbClr val="55554A"/>
                </a:solidFill>
              </a:rPr>
              <a:t>9</a:t>
            </a:fld>
            <a:endParaRPr lang="en-US" altLang="zh-CN">
              <a:solidFill>
                <a:srgbClr val="55554A"/>
              </a:solidFill>
            </a:endParaRPr>
          </a:p>
        </p:txBody>
      </p:sp>
    </p:spTree>
    <p:extLst>
      <p:ext uri="{BB962C8B-B14F-4D97-AF65-F5344CB8AC3E}">
        <p14:creationId xmlns:p14="http://schemas.microsoft.com/office/powerpoint/2010/main" val="273320530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KSO_WPP_MARK_KEY" val="f6879e44-dabe-44df-9d80-704a5c3c2e0f"/>
  <p:tag name="COMMONDATA" val="eyJoZGlkIjoiYTNmNGMxYmY0MzM5Nzc4ZmViMmY5YjU0NWE1ZmM3MWYifQ=="/>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S101790490[1]">
  <a:themeElements>
    <a:clrScheme name="Decatur">
      <a:dk1>
        <a:sysClr val="windowText" lastClr="000000"/>
      </a:dk1>
      <a:lt1>
        <a:sysClr val="window" lastClr="FFFFFF"/>
      </a:lt1>
      <a:dk2>
        <a:srgbClr val="55554A"/>
      </a:dk2>
      <a:lt2>
        <a:srgbClr val="D7DAE1"/>
      </a:lt2>
      <a:accent1>
        <a:srgbClr val="F4680B"/>
      </a:accent1>
      <a:accent2>
        <a:srgbClr val="ABB19F"/>
      </a:accent2>
      <a:accent3>
        <a:srgbClr val="948774"/>
      </a:accent3>
      <a:accent4>
        <a:srgbClr val="7EB8E7"/>
      </a:accent4>
      <a:accent5>
        <a:srgbClr val="E3B651"/>
      </a:accent5>
      <a:accent6>
        <a:srgbClr val="96756C"/>
      </a:accent6>
      <a:hlink>
        <a:srgbClr val="66AACD"/>
      </a:hlink>
      <a:folHlink>
        <a:srgbClr val="809DB3"/>
      </a:folHlink>
    </a:clrScheme>
    <a:fontScheme name="Decatur">
      <a:majorFont>
        <a:latin typeface="Bodoni MT Condensed"/>
        <a:ea typeface=""/>
        <a:cs typeface=""/>
        <a:font script="Grek" typeface="Times New Roman"/>
        <a:font script="Cyrl" typeface="Times New Roman"/>
        <a:font script="Jpan" typeface="HG明朝E"/>
        <a:font script="Hang" typeface="HY목각파임B"/>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catur">
      <a:fillStyleLst>
        <a:solidFill>
          <a:schemeClr val="phClr"/>
        </a:solidFill>
        <a:gradFill rotWithShape="1">
          <a:gsLst>
            <a:gs pos="0">
              <a:schemeClr val="phClr">
                <a:tint val="90000"/>
                <a:satMod val="110000"/>
              </a:schemeClr>
            </a:gs>
            <a:gs pos="47500">
              <a:schemeClr val="phClr">
                <a:tint val="53000"/>
                <a:satMod val="120000"/>
              </a:schemeClr>
            </a:gs>
            <a:gs pos="58500">
              <a:schemeClr val="phClr">
                <a:tint val="53000"/>
                <a:satMod val="120000"/>
              </a:schemeClr>
            </a:gs>
            <a:gs pos="100000">
              <a:schemeClr val="phClr">
                <a:tint val="90000"/>
                <a:satMod val="110000"/>
              </a:schemeClr>
            </a:gs>
          </a:gsLst>
          <a:lin ang="3600000" scaled="1"/>
        </a:gradFill>
        <a:gradFill rotWithShape="1">
          <a:gsLst>
            <a:gs pos="0">
              <a:schemeClr val="phClr">
                <a:shade val="54000"/>
                <a:satMod val="105000"/>
              </a:schemeClr>
            </a:gs>
            <a:gs pos="47500">
              <a:schemeClr val="phClr">
                <a:shade val="88000"/>
                <a:satMod val="105000"/>
              </a:schemeClr>
            </a:gs>
            <a:gs pos="58500">
              <a:schemeClr val="phClr">
                <a:shade val="88000"/>
                <a:satMod val="105000"/>
              </a:schemeClr>
            </a:gs>
            <a:gs pos="100000">
              <a:schemeClr val="phClr">
                <a:shade val="54000"/>
                <a:satMod val="105000"/>
              </a:schemeClr>
            </a:gs>
          </a:gsLst>
          <a:lin ang="3600000" scaled="1"/>
        </a:gradFill>
      </a:fillStyleLst>
      <a:lnStyleLst>
        <a:ln w="10000" cap="flat" cmpd="sng" algn="ctr">
          <a:solidFill>
            <a:schemeClr val="phClr"/>
          </a:solidFill>
          <a:prstDash val="solid"/>
        </a:ln>
        <a:ln w="2825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3600000" algn="r" rotWithShape="0">
              <a:srgbClr val="000000">
                <a:alpha val="30000"/>
              </a:srgbClr>
            </a:outerShdw>
          </a:effectLst>
        </a:effectStyle>
        <a:effectStyle>
          <a:effectLst>
            <a:outerShdw blurRad="63500" dist="25400" dir="3600000" algn="r" rotWithShape="0">
              <a:srgbClr val="000000">
                <a:alpha val="36000"/>
              </a:srgbClr>
            </a:outerShdw>
          </a:effectLst>
          <a:scene3d>
            <a:camera prst="orthographicFront">
              <a:rot lat="0" lon="0" rev="0"/>
            </a:camera>
            <a:lightRig rig="harsh" dir="tl">
              <a:rot lat="0" lon="0" rev="9000000"/>
            </a:lightRig>
          </a:scene3d>
          <a:sp3d prstMaterial="flat">
            <a:bevelT w="38100" h="50800" prst="softRound"/>
          </a:sp3d>
        </a:effectStyle>
        <a:effectStyle>
          <a:effectLst>
            <a:outerShdw blurRad="76200" dist="38100" dir="3600000" algn="r" rotWithShape="0">
              <a:srgbClr val="000000">
                <a:alpha val="60000"/>
              </a:srgbClr>
            </a:outerShdw>
          </a:effectLst>
          <a:scene3d>
            <a:camera prst="orthographicFront">
              <a:rot lat="0" lon="0" rev="0"/>
            </a:camera>
            <a:lightRig rig="harsh" dir="tl">
              <a:rot lat="0" lon="0" rev="9000000"/>
            </a:lightRig>
          </a:scene3d>
          <a:sp3d contourW="44450" prstMaterial="flat">
            <a:bevelT w="38100" h="50800" prst="softRound"/>
            <a:contourClr>
              <a:schemeClr val="phClr">
                <a:tint val="5"/>
                <a:satMod val="130000"/>
              </a:schemeClr>
            </a:contourClr>
          </a:sp3d>
        </a:effectStyle>
      </a:effectStyleLst>
      <a:bgFillStyleLst>
        <a:solidFill>
          <a:schemeClr val="phClr"/>
        </a:solidFill>
        <a:gradFill rotWithShape="1">
          <a:gsLst>
            <a:gs pos="0">
              <a:schemeClr val="phClr">
                <a:tint val="100000"/>
                <a:shade val="52000"/>
                <a:satMod val="105000"/>
              </a:schemeClr>
            </a:gs>
            <a:gs pos="47500">
              <a:schemeClr val="phClr">
                <a:tint val="90000"/>
                <a:shade val="89000"/>
                <a:satMod val="105000"/>
              </a:schemeClr>
            </a:gs>
            <a:gs pos="58500">
              <a:schemeClr val="phClr">
                <a:tint val="85000"/>
                <a:shade val="89000"/>
                <a:satMod val="105000"/>
              </a:schemeClr>
            </a:gs>
            <a:gs pos="100000">
              <a:schemeClr val="phClr">
                <a:tint val="100000"/>
                <a:shade val="52000"/>
                <a:satMod val="105000"/>
              </a:schemeClr>
            </a:gs>
          </a:gsLst>
          <a:lin ang="3600000" scaled="0"/>
        </a:gradFill>
        <a:blipFill rotWithShape="1">
          <a:blip xmlns:r="http://schemas.openxmlformats.org/officeDocument/2006/relationships" r:embed="rId1">
            <a:duotone>
              <a:schemeClr val="phClr">
                <a:tint val="98000"/>
              </a:schemeClr>
              <a:schemeClr val="phClr">
                <a:shade val="85000"/>
                <a:satMod val="120000"/>
              </a:schemeClr>
            </a:duotone>
          </a:blip>
          <a:tile tx="0" ty="0" sx="52000" sy="52000" flip="none" algn="tl"/>
        </a:blipFill>
      </a:bgFillStyleLst>
    </a:fmtScheme>
  </a:themeElements>
  <a:objectDefaults>
    <a:lnDef>
      <a:spPr>
        <a:ln>
          <a:tailEnd type="arrow"/>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Decatur">
    <a:dk1>
      <a:sysClr val="windowText" lastClr="000000"/>
    </a:dk1>
    <a:lt1>
      <a:sysClr val="window" lastClr="FFFFFF"/>
    </a:lt1>
    <a:dk2>
      <a:srgbClr val="55554A"/>
    </a:dk2>
    <a:lt2>
      <a:srgbClr val="D7DAE1"/>
    </a:lt2>
    <a:accent1>
      <a:srgbClr val="F4680B"/>
    </a:accent1>
    <a:accent2>
      <a:srgbClr val="ABB19F"/>
    </a:accent2>
    <a:accent3>
      <a:srgbClr val="948774"/>
    </a:accent3>
    <a:accent4>
      <a:srgbClr val="7EB8E7"/>
    </a:accent4>
    <a:accent5>
      <a:srgbClr val="E3B651"/>
    </a:accent5>
    <a:accent6>
      <a:srgbClr val="96756C"/>
    </a:accent6>
    <a:hlink>
      <a:srgbClr val="66AACD"/>
    </a:hlink>
    <a:folHlink>
      <a:srgbClr val="809DB3"/>
    </a:folHlink>
  </a:clrScheme>
</a:themeOverride>
</file>

<file path=docProps/app.xml><?xml version="1.0" encoding="utf-8"?>
<Properties xmlns="http://schemas.openxmlformats.org/officeDocument/2006/extended-properties" xmlns:vt="http://schemas.openxmlformats.org/officeDocument/2006/docPropsVTypes">
  <TotalTime>3010</TotalTime>
  <Words>5341</Words>
  <Application>Microsoft Office PowerPoint</Application>
  <PresentationFormat>On-screen Show (16:9)</PresentationFormat>
  <Paragraphs>220</Paragraphs>
  <Slides>45</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45</vt:i4>
      </vt:variant>
    </vt:vector>
  </HeadingPairs>
  <TitlesOfParts>
    <vt:vector size="54" baseType="lpstr">
      <vt:lpstr>DengXian</vt:lpstr>
      <vt:lpstr>KaiTi</vt:lpstr>
      <vt:lpstr>SimSun</vt:lpstr>
      <vt:lpstr>Arial</vt:lpstr>
      <vt:lpstr>Calibri</vt:lpstr>
      <vt:lpstr>Courier New</vt:lpstr>
      <vt:lpstr>Franklin Gothic Book</vt:lpstr>
      <vt:lpstr>Wingdings</vt:lpstr>
      <vt:lpstr>TS101790490[1]</vt:lpstr>
      <vt:lpstr>PowerPoint Presentation</vt:lpstr>
      <vt:lpstr>一、为什么要分辨真假福音？</vt:lpstr>
      <vt:lpstr>一、为什么要分辨真假福音？</vt:lpstr>
      <vt:lpstr>一、为什么要分辨真假福音？</vt:lpstr>
      <vt:lpstr>一、为什么要分辨真假福音？</vt:lpstr>
      <vt:lpstr>一、为什么要分辨真假福音？</vt:lpstr>
      <vt:lpstr>一、为什么要分辨真假福音？</vt:lpstr>
      <vt:lpstr>一、为什么要分辨真假福音？</vt:lpstr>
      <vt:lpstr>一、为什么要分辨真假福音？</vt:lpstr>
      <vt:lpstr>一、为什么要分辨真假福音？</vt:lpstr>
      <vt:lpstr>二、真假福音的定义与整全救恩的公式</vt:lpstr>
      <vt:lpstr>二、真假福音的定义与整全救恩的公式</vt:lpstr>
      <vt:lpstr>二、真假福音的定义与整全救恩的公式</vt:lpstr>
      <vt:lpstr>二、真假福音的定义与整全救恩的公式</vt:lpstr>
      <vt:lpstr>二、真假福音的定义与整全救恩的公式</vt:lpstr>
      <vt:lpstr>二、真假福音的定义与整全救恩的公式</vt:lpstr>
      <vt:lpstr>二、真假福音的定义与整全救恩的公式</vt:lpstr>
      <vt:lpstr>二、真假福音的定义与整全救恩的公式</vt:lpstr>
      <vt:lpstr>二、真假福音的定义与整全救恩的公式</vt:lpstr>
      <vt:lpstr>二、真假福音的定义与整全救恩的公式</vt:lpstr>
      <vt:lpstr>二、真假福音的定义与整全救恩的公式</vt:lpstr>
      <vt:lpstr>二、真假福音的定义与整全救恩的公式</vt:lpstr>
      <vt:lpstr>二、真假福音的定义与整全救恩的公式</vt:lpstr>
      <vt:lpstr>二、真假福音的定义与整全救恩的公式</vt:lpstr>
      <vt:lpstr>二、真假福音的定义与整全救恩的公式</vt:lpstr>
      <vt:lpstr>三、“进窄门”：真假救恩的两个标准</vt:lpstr>
      <vt:lpstr>三、“进窄门”：真假救恩的两个标准</vt:lpstr>
      <vt:lpstr>三、“进窄门”：真假救恩的两个标准</vt:lpstr>
      <vt:lpstr>三、“进窄门”：真假救恩的两个标准</vt:lpstr>
      <vt:lpstr>三、“进窄门”：真假救恩的两个标准</vt:lpstr>
      <vt:lpstr>三、“进窄门”：真假救恩的两个标准</vt:lpstr>
      <vt:lpstr>三、“进窄门”：真假救恩的两个标准</vt:lpstr>
      <vt:lpstr>三、“进窄门”：真假救恩的两个标准</vt:lpstr>
      <vt:lpstr>三、“进窄门”：真假救恩的两个标准</vt:lpstr>
      <vt:lpstr>三、“进窄门”：真假救恩的两个标准</vt:lpstr>
      <vt:lpstr>三、“进窄门”：真假救恩的两个标准</vt:lpstr>
      <vt:lpstr>三、“进窄门”：真假救恩的两个标准</vt:lpstr>
      <vt:lpstr>三、“进窄门”：真假救恩的两个标准</vt:lpstr>
      <vt:lpstr>三、“进窄门”：真假救恩的两个标准</vt:lpstr>
      <vt:lpstr>三、“进窄门”：真假救恩的两个标准</vt:lpstr>
      <vt:lpstr>三、“进窄门”：真假救恩的两个标准</vt:lpstr>
      <vt:lpstr>三、“进窄门”：真假救恩的两个标准</vt:lpstr>
      <vt:lpstr>三、“进窄门”：真假救恩的两个标准</vt:lpstr>
      <vt:lpstr>三、“进窄门”：真假救恩的两个标准</vt:lpstr>
      <vt:lpstr>三、“进窄门”：真假救恩的两个标准</vt:lpstr>
    </vt:vector>
  </TitlesOfParts>
  <Company>AGCF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Leon Yang</dc:creator>
  <cp:lastModifiedBy>Admin</cp:lastModifiedBy>
  <cp:revision>1045</cp:revision>
  <dcterms:created xsi:type="dcterms:W3CDTF">2021-02-28T22:09:00Z</dcterms:created>
  <dcterms:modified xsi:type="dcterms:W3CDTF">2025-10-30T04:25:00Z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2052-11.1.0.14036</vt:lpwstr>
  </property>
  <property fmtid="{D5CDD505-2E9C-101B-9397-08002B2CF9AE}" pid="3" name="ICV">
    <vt:lpwstr>1889F7E977E2449282041897C006D1A4_13</vt:lpwstr>
  </property>
</Properties>
</file>