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4"/>
  </p:notesMasterIdLst>
  <p:sldIdLst>
    <p:sldId id="849" r:id="rId2"/>
    <p:sldId id="1352" r:id="rId3"/>
    <p:sldId id="1353" r:id="rId4"/>
    <p:sldId id="1354" r:id="rId5"/>
    <p:sldId id="1355" r:id="rId6"/>
    <p:sldId id="1356" r:id="rId7"/>
    <p:sldId id="1357" r:id="rId8"/>
    <p:sldId id="1358" r:id="rId9"/>
    <p:sldId id="1359" r:id="rId10"/>
    <p:sldId id="1360" r:id="rId11"/>
    <p:sldId id="1361" r:id="rId12"/>
    <p:sldId id="1362" r:id="rId13"/>
    <p:sldId id="1363" r:id="rId14"/>
    <p:sldId id="1364" r:id="rId15"/>
    <p:sldId id="1365" r:id="rId16"/>
    <p:sldId id="1366" r:id="rId17"/>
    <p:sldId id="1367" r:id="rId18"/>
    <p:sldId id="1368" r:id="rId19"/>
    <p:sldId id="1369" r:id="rId20"/>
    <p:sldId id="1370" r:id="rId21"/>
    <p:sldId id="1371" r:id="rId22"/>
    <p:sldId id="1372" r:id="rId23"/>
    <p:sldId id="1373" r:id="rId24"/>
    <p:sldId id="1374" r:id="rId25"/>
    <p:sldId id="1375" r:id="rId26"/>
    <p:sldId id="1376" r:id="rId27"/>
    <p:sldId id="1377" r:id="rId28"/>
    <p:sldId id="1378" r:id="rId29"/>
    <p:sldId id="1379" r:id="rId30"/>
    <p:sldId id="1381" r:id="rId31"/>
    <p:sldId id="1380" r:id="rId32"/>
    <p:sldId id="1382" r:id="rId33"/>
    <p:sldId id="1383" r:id="rId34"/>
    <p:sldId id="1384" r:id="rId35"/>
    <p:sldId id="1385" r:id="rId36"/>
    <p:sldId id="1386" r:id="rId37"/>
    <p:sldId id="1387" r:id="rId38"/>
    <p:sldId id="1388" r:id="rId39"/>
    <p:sldId id="1389" r:id="rId40"/>
    <p:sldId id="1390" r:id="rId41"/>
    <p:sldId id="1391" r:id="rId42"/>
    <p:sldId id="1392" r:id="rId43"/>
  </p:sldIdLst>
  <p:sldSz cx="9144000" cy="5143500" type="screen16x9"/>
  <p:notesSz cx="6858000" cy="9144000"/>
  <p:custDataLst>
    <p:tags r:id="rId4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4FC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61" autoAdjust="0"/>
    <p:restoredTop sz="0" autoAdjust="0"/>
  </p:normalViewPr>
  <p:slideViewPr>
    <p:cSldViewPr showGuides="1">
      <p:cViewPr varScale="1">
        <p:scale>
          <a:sx n="113" d="100"/>
          <a:sy n="113" d="100"/>
        </p:scale>
        <p:origin x="830" y="77"/>
      </p:cViewPr>
      <p:guideLst>
        <p:guide orient="horz" pos="1620"/>
        <p:guide pos="2876"/>
      </p:guideLst>
    </p:cSldViewPr>
  </p:slideViewPr>
  <p:outlineViewPr>
    <p:cViewPr>
      <p:scale>
        <a:sx n="33" d="100"/>
        <a:sy n="33" d="100"/>
      </p:scale>
      <p:origin x="34" y="9931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2E1D3-F534-4B3C-9EB2-6DCC39E34294}" type="datetimeFigureOut">
              <a:rPr lang="en-CA" smtClean="0"/>
              <a:t>2025-10-01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3F03A-D942-4AFF-81B7-D344BF8BA0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0738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3F03A-D942-4AFF-81B7-D344BF8BA018}" type="slidenum">
              <a:rPr lang="en-CA" smtClean="0"/>
              <a:t>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rotWithShape="1">
          <a:gsLst>
            <a:gs pos="0">
              <a:srgbClr val="3E3E35"/>
            </a:gs>
            <a:gs pos="47501">
              <a:srgbClr val="70706A"/>
            </a:gs>
            <a:gs pos="58501">
              <a:srgbClr val="7C7C77"/>
            </a:gs>
            <a:gs pos="100000">
              <a:srgbClr val="3E3E35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1908572"/>
            <a:ext cx="9144000" cy="244197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0" y="2000250"/>
            <a:ext cx="9144000" cy="2055019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7"/>
          <p:cNvSpPr/>
          <p:nvPr/>
        </p:nvSpPr>
        <p:spPr>
          <a:xfrm>
            <a:off x="0" y="4108848"/>
            <a:ext cx="9144000" cy="177403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48013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3200">
              <a:solidFill>
                <a:srgbClr val="F4680B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19650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3200">
              <a:solidFill>
                <a:srgbClr val="F4680B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589360"/>
            <a:ext cx="1143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114550"/>
            <a:ext cx="8686800" cy="1102519"/>
          </a:xfrm>
        </p:spPr>
        <p:txBody>
          <a:bodyPr anchor="b">
            <a:noAutofit/>
          </a:bodyPr>
          <a:lstStyle>
            <a:lvl1pPr>
              <a:defRPr sz="60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3600450"/>
            <a:ext cx="8001000" cy="4000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11" name="灯片编号占位符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616E-460A-41C6-87F7-6E50302701E1}" type="slidenum">
              <a:rPr lang="en-US" altLang="zh-CN">
                <a:solidFill>
                  <a:srgbClr val="D7DAE1"/>
                </a:solidFill>
              </a:rPr>
              <a:t>‹#›</a:t>
            </a:fld>
            <a:endParaRPr lang="en-US" altLang="zh-CN">
              <a:solidFill>
                <a:srgbClr val="D7DAE1"/>
              </a:solidFill>
            </a:endParaRPr>
          </a:p>
        </p:txBody>
      </p:sp>
      <p:sp>
        <p:nvSpPr>
          <p:cNvPr id="12" name="页脚占位符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D7DAE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3C9B6-C6AA-4521-A0A0-771A4DD55D70}" type="datetime3">
              <a:rPr lang="zh-CN" altLang="en-US">
                <a:solidFill>
                  <a:srgbClr val="55554A"/>
                </a:solidFill>
              </a:rPr>
              <a:t>2025年10月1日星期三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217B-BEEF-4D93-96E9-8118FF21A411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5448300" y="1552575"/>
            <a:ext cx="5143500" cy="20383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 rot="5400000">
            <a:off x="5525294" y="1713706"/>
            <a:ext cx="5143500" cy="1716088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 rot="5400000">
            <a:off x="4538663" y="2497138"/>
            <a:ext cx="51435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7" name="图片 13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6" y="160735"/>
            <a:ext cx="1000125" cy="750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1017974"/>
            <a:ext cx="1447800" cy="3576649"/>
          </a:xfrm>
        </p:spPr>
        <p:txBody>
          <a:bodyPr vert="eaVert" anchor="b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353175" cy="4388644"/>
          </a:xfrm>
        </p:spPr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DEC54-6D4C-4162-B571-EF9EA81DC2C0}" type="datetime3">
              <a:rPr lang="zh-CN" altLang="en-US">
                <a:solidFill>
                  <a:srgbClr val="55554A"/>
                </a:solidFill>
              </a:rPr>
              <a:t>2025年10月1日星期三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4767263"/>
            <a:ext cx="7620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CC54C-A312-4638-BB09-760122D3D7F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 rotWithShape="1">
          <a:gsLst>
            <a:gs pos="0">
              <a:srgbClr val="A0A3A8"/>
            </a:gs>
            <a:gs pos="47501">
              <a:srgbClr val="D0D3D9"/>
            </a:gs>
            <a:gs pos="58501">
              <a:srgbClr val="D2D5DA"/>
            </a:gs>
            <a:gs pos="100000">
              <a:srgbClr val="A0A3A8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1908572"/>
            <a:ext cx="9144000" cy="244197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2000250"/>
            <a:ext cx="9144000" cy="2055019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4108848"/>
            <a:ext cx="9144000" cy="17740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819650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32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48013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3200">
              <a:solidFill>
                <a:srgbClr val="FFFFFF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589360"/>
            <a:ext cx="1143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114550"/>
            <a:ext cx="8686800" cy="1097280"/>
          </a:xfrm>
        </p:spPr>
        <p:txBody>
          <a:bodyPr anchor="b">
            <a:noAutofit/>
          </a:bodyPr>
          <a:lstStyle>
            <a:lvl1pPr algn="ctr">
              <a:defRPr sz="6000" b="0" cap="none" baseline="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3600450"/>
            <a:ext cx="8001000" cy="41148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4767263"/>
            <a:ext cx="2895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226" y="3292079"/>
            <a:ext cx="1216025" cy="273844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0BDE66-8CD0-46E0-ADFF-C185EFD091FA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3115C-8B76-4425-A764-DE1DC9E9066A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56FA-624A-4BC6-BA19-F78C9CA25CD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00439-0681-4786-9A87-1A0F99C608BC}" type="datetime3">
              <a:rPr lang="zh-CN" altLang="en-US">
                <a:solidFill>
                  <a:srgbClr val="55554A"/>
                </a:solidFill>
              </a:rPr>
              <a:t>2025年10月1日星期三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CA31-49B0-44F7-9023-A88C74DD4F0E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E55F9-20D3-466A-BBB9-7B310D7DB210}" type="datetime3">
              <a:rPr lang="zh-CN" altLang="en-US">
                <a:solidFill>
                  <a:srgbClr val="55554A"/>
                </a:solidFill>
              </a:rPr>
              <a:t>2025年10月1日星期三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8D41C-FEAD-4965-943D-A84FF7E6F7A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21444"/>
            <a:ext cx="2971800" cy="864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5638800" cy="709613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289304"/>
            <a:ext cx="8247888" cy="340156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05740"/>
            <a:ext cx="2743200" cy="70866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C2A40-33CF-4A79-933F-B5FC3BC9902B}" type="datetime3">
              <a:rPr lang="zh-CN" altLang="en-US">
                <a:solidFill>
                  <a:srgbClr val="55554A"/>
                </a:solidFill>
              </a:rPr>
              <a:t>2025年10月1日星期三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AAFEF-CB30-4EEE-AA69-1F602477EFAF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21444"/>
            <a:ext cx="2971800" cy="864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287780"/>
            <a:ext cx="8249920" cy="339852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1450"/>
            <a:ext cx="5638800" cy="75438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171450"/>
            <a:ext cx="2819400" cy="7543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AA213-04D5-49A6-A31A-AFB86F89DD35}" type="datetime3">
              <a:rPr lang="zh-CN" altLang="en-US">
                <a:solidFill>
                  <a:srgbClr val="55554A"/>
                </a:solidFill>
              </a:rPr>
              <a:t>2025年10月1日星期三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5078A-61A4-41A6-96D6-3B4F0DB86023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5010"/>
            <a:ext cx="9144000" cy="109061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6207"/>
            <a:ext cx="9144000" cy="86558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6922"/>
            <a:ext cx="7329488" cy="8334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>
                <a:solidFill>
                  <a:schemeClr val="tx2"/>
                </a:solidFill>
                <a:latin typeface="Franklin Gothic Book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chemeClr val="tx2"/>
                </a:solidFill>
                <a:latin typeface="Franklin Gothic Book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7E9B1-5DFC-408D-AEC5-D380FDDEAA58}" type="slidenum">
              <a:rPr lang="en-US" altLang="zh-CN">
                <a:solidFill>
                  <a:srgbClr val="55554A"/>
                </a:solidFill>
                <a:ea typeface="SimSun" panose="02010600030101010101" pitchFamily="2" charset="-122"/>
              </a:rPr>
              <a:t>‹#›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026319"/>
            <a:ext cx="9144000" cy="111919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1034" name="图片 9" descr="AGCF_Logo150透明背景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6" y="214313"/>
            <a:ext cx="881063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Arial" panose="020B0604020202020204" pitchFamily="34" charset="0"/>
          <a:ea typeface="+mn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anose="02070309020205020404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25" y="1200150"/>
            <a:ext cx="9144000" cy="3943350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b="1" dirty="0">
              <a:solidFill>
                <a:srgbClr val="FF0000"/>
              </a:solidFill>
              <a:ea typeface="KaiTi"/>
              <a:cs typeface="Times New Roman"/>
            </a:endParaRP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5400" b="1" dirty="0">
                <a:solidFill>
                  <a:srgbClr val="FF0000"/>
                </a:solidFill>
                <a:ea typeface="KaiTi"/>
                <a:cs typeface="Times New Roman"/>
              </a:rPr>
              <a:t>迎接末日大收割和大复兴</a:t>
            </a:r>
            <a:endParaRPr lang="en-US" altLang="zh-CN" sz="3600" b="1" kern="100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sz="3600" b="1" kern="100" dirty="0">
              <a:solidFill>
                <a:srgbClr val="0070C0"/>
              </a:solidFill>
              <a:latin typeface="KaiTi" panose="02010609060101010101" charset="-122"/>
              <a:ea typeface="KaiTi" panose="02010609060101010101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周小安牧师</a:t>
            </a:r>
            <a:endParaRPr lang="en-CA" sz="3600" b="1" kern="100" dirty="0">
              <a:solidFill>
                <a:srgbClr val="0070C0"/>
              </a:solidFill>
              <a:latin typeface="KaiTi" panose="02010609060101010101" charset="-122"/>
              <a:ea typeface="KaiTi" panose="02010609060101010101" charset="-122"/>
              <a:cs typeface="Times New Roman" panose="02020603050405020304"/>
            </a:endParaRP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2025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年</a:t>
            </a:r>
            <a:r>
              <a:rPr lang="en-US" altLang="zh-CN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10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月</a:t>
            </a:r>
            <a:r>
              <a:rPr lang="en-US" altLang="zh-CN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4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日</a:t>
            </a:r>
            <a:endParaRPr lang="en-US" altLang="zh-CN" sz="3600" b="1" dirty="0">
              <a:solidFill>
                <a:srgbClr val="0070C0"/>
              </a:solidFill>
              <a:latin typeface="KaiTi" panose="02010609060101010101" charset="-122"/>
              <a:ea typeface="KaiTi" panose="02010609060101010101" charset="-122"/>
            </a:endParaRPr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一、辨认神的季节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5883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这个事件由于查理</a:t>
            </a:r>
            <a:r>
              <a:rPr lang="en-US" altLang="zh-CN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·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科克一个人的殉道，唤起了一代基督徒的觉醒。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5883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正如主耶稣在约十二</a:t>
            </a:r>
            <a:r>
              <a:rPr lang="en-US" sz="3200" b="1" kern="100" dirty="0">
                <a:solidFill>
                  <a:schemeClr val="tx1"/>
                </a:solidFill>
                <a:latin typeface="Arial"/>
                <a:ea typeface="DengXian"/>
                <a:cs typeface="Times New Roman"/>
              </a:rPr>
              <a:t>24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所说的：</a:t>
            </a:r>
            <a:endParaRPr lang="en-US" altLang="zh-CN" sz="3200" b="1" kern="100" dirty="0">
              <a:solidFill>
                <a:schemeClr val="tx1"/>
              </a:solidFill>
              <a:latin typeface="Arial"/>
              <a:ea typeface="DengXian"/>
              <a:cs typeface="Arial"/>
            </a:endParaRPr>
          </a:p>
          <a:p>
            <a:pPr marL="0" marR="0" indent="85883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rgbClr val="FF0000"/>
                </a:solidFill>
                <a:latin typeface="Calibri"/>
                <a:ea typeface="KaiTi"/>
                <a:cs typeface="Arial"/>
              </a:rPr>
              <a:t>“一粒麦子不落在地里死了，仍旧是一粒；若是死了，就结出许多籽粒来。”</a:t>
            </a:r>
            <a:endParaRPr lang="en-CA" sz="36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39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一、辨认神的季节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Arial"/>
              </a:rPr>
              <a:t>在这次犹太新年召开的先知特会上，有一位讲员把刺杀查理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Arial"/>
              </a:rPr>
              <a:t>·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Arial"/>
              </a:rPr>
              <a:t>科克的枪声比作田径赛跑比赛时的发号令，生动地说明了这次先知特会的主题：</a:t>
            </a:r>
            <a:endParaRPr lang="en-US" altLang="zh-CN" sz="3200" b="1" kern="100" dirty="0">
              <a:solidFill>
                <a:schemeClr val="tx1"/>
              </a:solidFill>
              <a:latin typeface="Calibri"/>
              <a:ea typeface="DengXian"/>
              <a:cs typeface="Arial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Arial"/>
              </a:rPr>
              <a:t>等候的季节已经结束了。</a:t>
            </a:r>
            <a:endParaRPr lang="en-CA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Arial"/>
              </a:rPr>
              <a:t>现在是行动的时候了！是出发的时候了！是冲锋的时候了！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这时候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Arial"/>
              </a:rPr>
              <a:t>如果我们不会辨认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Arial"/>
              </a:rPr>
              <a:t>神的季节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Arial"/>
              </a:rPr>
              <a:t>，就会错过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Arial"/>
              </a:rPr>
              <a:t>神的时机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Arial"/>
              </a:rPr>
              <a:t>！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39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一、辨认神的季节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/>
              </a:rPr>
              <a:t>感谢神，上周六，佳恩教会召开了第七届幸福小组领袖推动会；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/>
              </a:rPr>
              <a:t>与此同时，在佳恩营地举办了</a:t>
            </a:r>
            <a:r>
              <a:rPr lang="en-US" altLang="zh-CN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/>
              </a:rPr>
              <a:t>《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/>
              </a:rPr>
              <a:t>超越</a:t>
            </a:r>
            <a:r>
              <a:rPr lang="en-US" altLang="zh-CN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/>
              </a:rPr>
              <a:t>》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/>
              </a:rPr>
              <a:t>印度和尼泊尔的网宣，佳恩有二十位家人参加。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/>
              </a:rPr>
              <a:t>佳恩教会正走在神的季节中。</a:t>
            </a:r>
            <a:endParaRPr lang="en-CA" sz="3200" b="1" kern="100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39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indent="9144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rgbClr val="2E24FC"/>
                </a:solidFill>
                <a:latin typeface="Arial"/>
                <a:ea typeface="DengXian"/>
                <a:cs typeface="Arial"/>
              </a:rPr>
              <a:t>我们不仅要辨认神的季节，还要进一步明白神的季节，就是明白神在新的季节究竟要做什么，有什么重点。</a:t>
            </a:r>
            <a:r>
              <a:rPr lang="zh-CN" altLang="en-US" sz="3600" kern="100" dirty="0">
                <a:solidFill>
                  <a:schemeClr val="tx1"/>
                </a:solidFill>
                <a:latin typeface="Calibri"/>
                <a:ea typeface="Arial"/>
                <a:cs typeface="Times New Roman"/>
              </a:rPr>
              <a:t> </a:t>
            </a:r>
            <a:endParaRPr lang="en-CA" sz="36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39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	</a:t>
            </a:r>
            <a:r>
              <a:rPr lang="zh-CN" altLang="en-US" sz="3200" b="1" kern="100" dirty="0">
                <a:solidFill>
                  <a:srgbClr val="FF0000"/>
                </a:solidFill>
                <a:latin typeface="Arial"/>
                <a:ea typeface="DengXian"/>
                <a:cs typeface="Arial"/>
              </a:rPr>
              <a:t>（一）从查理</a:t>
            </a:r>
            <a:r>
              <a:rPr lang="en-US" altLang="zh-CN" sz="3200" b="1" kern="100" dirty="0">
                <a:solidFill>
                  <a:srgbClr val="FF0000"/>
                </a:solidFill>
                <a:latin typeface="Arial"/>
                <a:ea typeface="DengXian"/>
                <a:cs typeface="Arial"/>
              </a:rPr>
              <a:t>·</a:t>
            </a:r>
            <a:r>
              <a:rPr lang="zh-CN" altLang="en-US" sz="3200" b="1" kern="100" dirty="0">
                <a:solidFill>
                  <a:srgbClr val="FF0000"/>
                </a:solidFill>
                <a:latin typeface="Arial"/>
                <a:ea typeface="DengXian"/>
                <a:cs typeface="Arial"/>
              </a:rPr>
              <a:t>科克身上学到这个新的季节的</a:t>
            </a:r>
            <a:r>
              <a:rPr lang="zh-CN" altLang="en-US" sz="3200" b="1" kern="100" dirty="0">
                <a:solidFill>
                  <a:srgbClr val="2E24FC"/>
                </a:solidFill>
                <a:latin typeface="Arial"/>
                <a:ea typeface="DengXian"/>
                <a:cs typeface="Arial"/>
              </a:rPr>
              <a:t>两大主题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我们先来思考一个问题：为什么查理</a:t>
            </a:r>
            <a:r>
              <a:rPr lang="en-US" altLang="zh-CN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·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科克一人的殉道能够唤醒一代基督徒的觉醒？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我认为，这主要是因为查理</a:t>
            </a:r>
            <a:r>
              <a:rPr lang="en-US" altLang="zh-CN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·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科克是天国军队的一位先锋和勇士，他代表了这个时代天国军队的特质。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事实上，查理</a:t>
            </a:r>
            <a:r>
              <a:rPr lang="en-US" altLang="zh-CN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·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科克自从高中毕业之后十多年来，始终有两个坚持：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625475" marR="0" indent="-625475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</a:t>
            </a:r>
            <a:r>
              <a:rPr lang="zh-CN" altLang="en-US" sz="32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他始终坚持将信仰带进校园、教育、家庭、政治、和经济等公众领域；</a:t>
            </a:r>
            <a:endParaRPr lang="en-CA" sz="3200" b="1" kern="100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625475" marR="0" indent="-625475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、</a:t>
            </a:r>
            <a:r>
              <a:rPr lang="zh-CN" altLang="en-US" sz="32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他始终坚持恢复美国基督教保守主义传统，恢复圣经所教导的门徒生活原则。</a:t>
            </a:r>
            <a:endParaRPr lang="en-CA" sz="3200" b="1" kern="100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28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查理</a:t>
            </a:r>
            <a:r>
              <a:rPr lang="en-US" altLang="zh-CN" sz="28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·</a:t>
            </a:r>
            <a:r>
              <a:rPr lang="zh-CN" altLang="en-US" sz="28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科克的两个坚持同时暴露了这个时代教会的两大弱点：</a:t>
            </a:r>
            <a:endParaRPr lang="en-CA" sz="28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800" b="1" kern="100" dirty="0">
                <a:solidFill>
                  <a:srgbClr val="2E24FC"/>
                </a:solidFill>
                <a:latin typeface="Arial"/>
                <a:ea typeface="DengXian"/>
                <a:cs typeface="Times New Roman"/>
              </a:rPr>
              <a:t>1</a:t>
            </a:r>
            <a:r>
              <a:rPr lang="zh-CN" altLang="en-US" sz="2800" b="1" kern="100" dirty="0">
                <a:solidFill>
                  <a:srgbClr val="2E24FC"/>
                </a:solidFill>
                <a:latin typeface="Arial"/>
                <a:ea typeface="DengXian"/>
                <a:cs typeface="Arial"/>
              </a:rPr>
              <a:t>、信仰私人化，将福音关进铁笼子里；</a:t>
            </a:r>
            <a:endParaRPr lang="en-CA" sz="28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8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2</a:t>
            </a:r>
            <a:r>
              <a:rPr lang="zh-CN" altLang="en-US" sz="28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、信仰边缘化，对社会文化失去影响力。</a:t>
            </a:r>
            <a:endParaRPr lang="en-CA" sz="28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28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所以，从查理</a:t>
            </a:r>
            <a:r>
              <a:rPr lang="en-US" altLang="zh-CN" sz="28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·</a:t>
            </a:r>
            <a:r>
              <a:rPr lang="zh-CN" altLang="en-US" sz="28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科克身上，我们可以学习到这个新的季节的两大主题：</a:t>
            </a:r>
            <a:endParaRPr lang="en-CA" sz="28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800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zh-CN" altLang="en-US" sz="28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福音大收割和教会大复兴</a:t>
            </a:r>
            <a:r>
              <a:rPr lang="zh-CN" altLang="en-US" sz="28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。</a:t>
            </a:r>
            <a:r>
              <a:rPr lang="zh-CN" altLang="en-US" sz="28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福音大收割意味着福音冲出来铁笼子；教会大复兴意味着教会转化世界和文化。</a:t>
            </a:r>
            <a:endParaRPr lang="en-CA" sz="28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（二）从两个圣经异象看清这个新的季节的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两大主题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这次在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PA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举办的先知特会上，讲员分享了许多异象，其中有两个异象跟这个新的季节的两大主题有关。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、大收割的异象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约四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35-38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你们岂不说，‘到收割的时候，还有四个月’吗？我告诉你们，举目向田观看，庄稼已经熟（发白）了，可以收割了。收割的人得工价，积蓄五谷到永生，叫撒种的和收割的一同快乐。俗语说：‘那人撒种，这人收割，’这话可见是真的。我差你们去收你们所没有劳苦的；别人劳苦，你们享受他们所劳苦的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047750"/>
            <a:ext cx="9144000" cy="41035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耶稣在这里是以农村收割庄稼来比喻天国降临的历史中，传福音抢救灵魂的工作。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在自然界中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，从撒种到收割一般需要四个月，然而，在传福音的工作中，从撒种到收割的时间却不是那么确定：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有的时候，对某些人来说，从撒种到收割需要很多年；有的时候，对另一些人来说，从撒种到收割却只需要几天。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9144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让我们首先用掌声向每一位参与佳恩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30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周年庆祝聚会和晚宴服事的同工表示衷心的感谢。</a:t>
            </a:r>
            <a:endParaRPr lang="en-US" altLang="zh-CN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9144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我们已经迈进了犹太新年</a:t>
            </a:r>
            <a:r>
              <a:rPr lang="en-US" altLang="zh-CN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5786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年。</a:t>
            </a:r>
            <a:endParaRPr lang="en-US" altLang="zh-CN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9144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佳恩也踏上了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应许之地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。 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9144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我们真的来到了一个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新的季节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、一个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新的阶段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06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406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在这段经文里，耶稣所讲的情况属于后一种情形。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耶稣在预言撒玛利亚人归主的事件：耶稣跟撒玛利亚妇人谈道就像在撒种，大批撒玛利亚人归主则像收割。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这期间仅仅只有几天的时间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！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约四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39-42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那城里有好些撒玛利亚人信了耶稣，因为那妇人作见证，说：‘他将我素来所行的一切事都给我说出来了。’于是撒玛利亚人来见耶稣，求祂在他们那里住下，祂便在那里住了两天。因耶稣的话，信的人就更多了。便对妇人说：‘现在我们信，不是因为你的话，是我们亲自听见了，知道这真是救世主。’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在这里有三点值得我们强调一下：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233363" marR="0" indent="-233363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a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现在我们已经来到了一个新的季节，一个大收割的季节，大量的福音庄稼已经成熟了，发白了。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等候的季节已经结束，现在是收割的时候了。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233363" marR="0" indent="-233363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b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幸福小组的方法可以使得福音的撒种和收割之间的时间大大缩短。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240" y="1276350"/>
            <a:ext cx="9144000" cy="3951194"/>
          </a:xfrm>
        </p:spPr>
        <p:txBody>
          <a:bodyPr/>
          <a:lstStyle/>
          <a:p>
            <a:pPr marL="344488" indent="-3444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c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、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当我们通过幸福小组带领</a:t>
            </a: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Best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归主之后，还要继续为他们祷告，使他们不只是因我们的见证而信主，而且是因他们自己遇见了主而信心坚固。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、大复兴的异象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结三十七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9-10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主对我说：‘人子啊！你要发预言，向风发预言。说，主耶和华如此说：气息啊！要从四方而来，吹在这些被杀的人身上，使他们活了。’于是我遵命说预言，气息就进入骸骨，骸骨便活了，并且站起来，成为极大的军队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这个枯骨复生的异象可以解释为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以色列复国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的预言，也可以解释为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末日教会大复兴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的预言。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作为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以色列复国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的预言，它已经在历史中应验了（以色列于</a:t>
            </a:r>
            <a:r>
              <a:rPr lang="en-US" altLang="zh-CN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1948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年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复国）；作为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末日教会大复兴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的预言，它还没有应验，但现在正在开始应验。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末日的教会在属灵的光景上有点像被掳时期的以色列，名存实亡，正如撒狄教会：</a:t>
            </a:r>
            <a:endParaRPr lang="en-US" altLang="zh-CN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“你要写信给撒狄教会的使者，说：‘那有神的七灵和七星的，说：我知道你的行为，按名你是活的，其实是死的。’”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（启三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末日的教会为什么会落到如此可怜的光景呢？原因有外在和内在两个方面：</a:t>
            </a:r>
            <a:endParaRPr lang="en-US" altLang="zh-CN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从外在来看，主要是撒旦的攻击和世界的诱惑；</a:t>
            </a:r>
            <a:endParaRPr lang="en-US" altLang="zh-CN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从内在来看，一个主要原因是真理上的缺失。尤其是在教会建造的真理方面，有很大的缺失。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在弗二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19-22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所描绘的新约教会蓝图中，由于对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“使徒和先知的根基”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缺乏认识，至使教会的根基不牢，经不起末日的大震动。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“使徒和先知的根基”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就是新约，包括了四个维度：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1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、个人救恩的维度，这是进入新约的前提；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、神家一体的维度，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3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、世代传承的维度，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Arial"/>
              </a:rPr>
              <a:t>二、明白</a:t>
            </a: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第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和第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3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个维度是末日教会不被震动的根本所在。如果教会四分五裂，如果教会代沟严重，以致失传，也就根本经不起末日的大震动。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4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、天国扩展的维度。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末日教会只有建造在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KaiTi"/>
                <a:cs typeface="Times New Roman"/>
              </a:rPr>
              <a:t>“使徒和先知的根基”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新约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之上，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以基督耶稣自己为房角石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，才能复兴且持续复兴，并且经得住末日的大震动。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10</a:t>
            </a:r>
            <a:r>
              <a:rPr lang="zh-CN" altLang="en-US" sz="36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月份我们的主题是：收割与复兴的季节。</a:t>
            </a:r>
            <a:endParaRPr lang="en-CA" sz="36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今天的主题是：</a:t>
            </a:r>
            <a:r>
              <a:rPr lang="zh-CN" altLang="en-US" sz="36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迎接末日大收割与大复兴</a:t>
            </a:r>
            <a:endParaRPr lang="en-CA" sz="36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600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6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一、辨认神的季节；</a:t>
            </a:r>
            <a:endParaRPr lang="en-CA" sz="3600" b="1" kern="100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6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	</a:t>
            </a:r>
            <a:r>
              <a:rPr lang="zh-CN" altLang="en-US" sz="36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二、明白神的季节；</a:t>
            </a:r>
            <a:endParaRPr lang="en-CA" sz="3600" b="1" kern="100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6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	</a:t>
            </a:r>
            <a:r>
              <a:rPr lang="zh-CN" altLang="en-US" sz="3600" b="1" kern="100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三、迎接末日大收割和大复兴。</a:t>
            </a:r>
            <a:endParaRPr lang="en-CA" sz="3600" b="1" kern="100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0576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（一）以行动来回应，愿意付上任何代价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我们要如何迎接末日大收割和大复兴呢？最关键的就是要行动起来，并且愿意付上任何代价。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末日的大收割和大复兴跟每一个神的儿女都有关，迎接末日大收割和大复兴要从每个人自己开始，然后再到每个家庭和每个家庭成员。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我们每个人都要让耶稣成为我们生命的中心和主人，要让祂来占据我们生命中的首位。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我们每个家庭要合一，首先是夫妻之间要合一，然后才能带领我们的下一代来跟随主。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2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这要求我们舍己，向己死，把自己降服在基督的主权之下，来遵行神的旨意。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这尤其需要我们付上任何代价，哪怕是献上自己的生命也在所不惜。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如果我们现今不肯付上这样的代价，将来我们所要付出的代价将会更大：那就是与末日大收割和大复兴擦肩而过，甚至失落自己的救恩。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047750"/>
            <a:ext cx="9144000" cy="41035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（二）以王后以斯帖的例子来说明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746125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末日教会的光景很像以斯帖时代的犹太民族，哈曼就像人类和上帝共同的仇敌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撒旦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他企图把以色列民从这个地球上消灭，他正在实施一个种族灭绝计划。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746125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在这样的危机时刻，每个神的儿女都要效法以斯帖，为自己，也为整个民族勇敢地站出来，甚至不顾自己的性命。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她要去见王，而这样做有很大的风险，甚至可能丢掉自己的性命。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她的养父末底改托人对她说：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“此时你若闭口不言，犹太人必从别处得解脱、蒙拯救；你和你父家，必致灭亡。焉知你得了王后的位分，是为了现今的时刻吗？”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（帖四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14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74612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以斯帖就吩咐人回报末底改说：</a:t>
            </a: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“你当去召聚书珊城所有的犹太人，为我禁食三天三夜，不吃不喝；我和我的宫女也要这样禁食。然后我违例进去见王，我若死就死吧！”</a:t>
            </a: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（帖四</a:t>
            </a:r>
            <a:r>
              <a:rPr lang="en-US" sz="30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16</a:t>
            </a: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</a:t>
            </a:r>
            <a:endParaRPr lang="en-CA" sz="30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74612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从王后以斯帖的例子中看到，以斯帖违例去见王，将有杀身的危险；但她若因怕死而不去见王，她将付出的代价更大。而以斯帖勇敢地去见王，将生死置之度外，成为今日门徒的榜样。</a:t>
            </a:r>
            <a:endParaRPr lang="en-CA" sz="30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（三）两个当今进入复兴和收割季节的范例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	1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、佳恩世代堂的门训</a:t>
            </a:r>
            <a:endParaRPr lang="en-CA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佳恩世代堂成立不到一年，就已经迈进了复兴和收割的季节。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这不只是根据他们的人数已经倍增，而是根据他们跟随基督的委身和热忱，以及他们之间的相爱与合一作出的结论。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推动他们跟随基督的动力和秘诀是什么？据我最近几个月仔细的观察，我发现，推动他们跟随基督的动力和秘诀就在于：将门徒守望跟新约紧密地结合在一起。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推动和支撑他们门徒守望的动力和根基不只是陪伴和一起学习，一起祷告；而是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新约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，或者更明白地说，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门徒守望是他们落实新约条款的途径，并且活在新约中的形式。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太二十八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19-20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“所以，你们要去使万民作我的门徒，奉父子圣灵的名，给他们施洗。凡我所吩咐你们的，都教训他们遵守，我就常与你们同在，直到世界的末了。”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由于门徒跟耶稣的关系是新约的关系，而大使命就是新约的条款。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746125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当他们在新约的关系中作门徒守望时，他们持守了两个“一”的原则：</a:t>
            </a:r>
            <a:endParaRPr lang="en-CA" altLang="zh-CN" sz="30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969963" marR="0" indent="-969963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en-US" altLang="zh-CN" sz="30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1</a:t>
            </a: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）</a:t>
            </a:r>
            <a:r>
              <a:rPr lang="zh-CN" altLang="en-US" sz="30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耶稣居第一位，也就是以基督为中心，凡事遵行祂的吩咐。</a:t>
            </a:r>
            <a:endParaRPr lang="en-CA" sz="30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969963" indent="-969963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（</a:t>
            </a:r>
            <a:r>
              <a:rPr lang="en-US" altLang="zh-CN" sz="30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2</a:t>
            </a: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）</a:t>
            </a:r>
            <a:r>
              <a:rPr lang="zh-CN" altLang="en-US" sz="30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与耶稣保持第一手关系，也就是枝子接在葡萄树上，常常经历祂的同在。</a:t>
            </a:r>
            <a:endParaRPr lang="en-CA" sz="30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746125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我还发现，</a:t>
            </a: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神赐给了主堂建造新约教会</a:t>
            </a:r>
            <a:r>
              <a:rPr lang="en-US" sz="3000" b="1" kern="100" dirty="0">
                <a:solidFill>
                  <a:srgbClr val="FF0000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0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神的安息之所的蓝图</a:t>
            </a:r>
            <a:r>
              <a:rPr lang="zh-CN" altLang="en-US" sz="30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，</a:t>
            </a:r>
            <a:r>
              <a:rPr lang="zh-CN" altLang="en-US" sz="3000" b="1" kern="100" dirty="0">
                <a:solidFill>
                  <a:srgbClr val="7030A0"/>
                </a:solidFill>
                <a:latin typeface="Calibri"/>
                <a:ea typeface="DengXian"/>
                <a:cs typeface="Times New Roman"/>
              </a:rPr>
              <a:t>而世代堂已经在按照这个蓝图进行施工。</a:t>
            </a:r>
            <a:endParaRPr lang="en-CA" sz="3000" b="1" kern="100" dirty="0">
              <a:solidFill>
                <a:srgbClr val="7030A0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一、辨认神的季节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6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6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路十二</a:t>
            </a:r>
            <a:r>
              <a:rPr lang="en-US" sz="36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54-56</a:t>
            </a:r>
            <a:r>
              <a:rPr lang="zh-CN" altLang="en-US" sz="36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endParaRPr lang="en-US" altLang="zh-CN" sz="36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6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	</a:t>
            </a:r>
            <a:r>
              <a:rPr lang="zh-CN" altLang="en-US" sz="36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“耶稣又对众人说：‘你们看见西边起了云彩，就说‘要下一阵雨’，果然就有；起了南风，就说‘将要燥热’，也就有了。假冒伪善的人哪，你们知道分辨天地的气色，怎么不知道分辨这时候呢？’”</a:t>
            </a:r>
            <a:endParaRPr lang="en-CA" sz="36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0576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	</a:t>
            </a:r>
            <a:r>
              <a:rPr lang="en-US" sz="3200" b="1" kern="100" dirty="0">
                <a:solidFill>
                  <a:srgbClr val="2E24FC"/>
                </a:solidFill>
                <a:latin typeface="DengXian"/>
                <a:ea typeface="DengXian"/>
                <a:cs typeface="Times New Roman"/>
              </a:rPr>
              <a:t>2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、查理</a:t>
            </a:r>
            <a:r>
              <a:rPr lang="en-US" altLang="zh-CN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·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科克最后的遗言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查理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·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科克最后的遗言，也就是写在他的墓志铭上的话，就是五个字：信仰的勇气。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查理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·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科克是一个真正落实了罗马书六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13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的门徒：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“也不要将你们的肢体献给罪作不义的器具，倒要像从死里复活的人，将自己献给神，并将肢体作义的器具献给神。”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由此可见，查理</a:t>
            </a:r>
            <a:r>
              <a:rPr lang="en-US" altLang="zh-CN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·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科克生前甘愿为基督而活，为信仰而献身，把自己当作一个活祭献给神。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当他突然遭枪击的时候，他就成了一名殉道者，一个神所悦纳的燔祭。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三、迎接末日大收割和大复兴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当查理</a:t>
            </a:r>
            <a:r>
              <a:rPr lang="en-US" altLang="zh-CN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·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科克将自己当作一个活祭献给神的时候，他实际上就进入了跟耶稣的新约关系中，成为了一个活在新约中的门徒。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同样的选择也摆在</a:t>
            </a:r>
            <a:r>
              <a:rPr lang="zh-CN" altLang="en-US" sz="3200" b="1" kern="10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佳恩教会的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DengXian"/>
                <a:cs typeface="Times New Roman"/>
              </a:rPr>
              <a:t>每一个家人面前。亲爱的家人，你愿意做怎样的选择呢？求神怜悯、恩待我们。</a:t>
            </a:r>
            <a:endParaRPr lang="en-CA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396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一、辨认神的季节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耶稣所说的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“这时候”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所指的就是神的季节，也就是神运行的节期，或天国降临的奥秘。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对于天国的子民，学会分辨神的季节非常重要，它使我们能够紧紧跟上神的引导，走在神的心意中，不至于迷失方向，更不至于劳而无功、结不出果实，白白浪费宝贵的年华。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39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一、辨认神的季节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047750"/>
            <a:ext cx="9144000" cy="41035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不过，分辨神的季节并不是一件轻而易举的事情，而是需要我们下功夫去学习的。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我在插队落户的农村生活了三年半，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。很可惜当时我并没有意识到要去学习二十四个节气。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结果是，虽然在三年半的时间内，我干了最重的农活，参加每年的“双抢”</a:t>
            </a:r>
            <a:r>
              <a:rPr lang="en-US" altLang="zh-CN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就是抢种抢收，但是，直到我离开农村的时候，对于农活或务农，始终还是个门外汉。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39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一、辨认神的季节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47750"/>
            <a:ext cx="9144001" cy="41035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/>
              </a:rPr>
              <a:t>当我信主以后，在佳恩教会推动新妇运动那段期间，我逐渐认识了耶和华的节期，以及这些节期跟天国的福音和基督的救恩之间的关联。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/>
              </a:rPr>
              <a:t>这对我认识圣经，并且学习跟随神的节期有很大的帮助。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/>
              </a:rPr>
              <a:t>犹太新年吹角节是希伯来年历中一年的开始，也往往是神的新季节的开始。犹太新年一般是在</a:t>
            </a:r>
            <a:r>
              <a:rPr 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9</a:t>
            </a:r>
            <a:r>
              <a:rPr lang="zh-CN" altLang="en-US" sz="32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/>
              </a:rPr>
              <a:t>月下旬。</a:t>
            </a:r>
            <a:endParaRPr lang="en-CA" sz="32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39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一、辨认神的季节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例如：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我在</a:t>
            </a:r>
            <a:r>
              <a:rPr lang="en-US" sz="3200" b="1" kern="100" dirty="0">
                <a:solidFill>
                  <a:schemeClr val="tx1"/>
                </a:solidFill>
                <a:latin typeface="Arial"/>
                <a:ea typeface="DengXian"/>
                <a:cs typeface="Times New Roman"/>
              </a:rPr>
              <a:t>1990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年</a:t>
            </a:r>
            <a:r>
              <a:rPr lang="en-US" sz="3200" b="1" kern="100" dirty="0">
                <a:solidFill>
                  <a:schemeClr val="tx1"/>
                </a:solidFill>
                <a:latin typeface="Arial"/>
                <a:ea typeface="DengXian"/>
                <a:cs typeface="Times New Roman"/>
              </a:rPr>
              <a:t>9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月下旬信主受洗，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佳恩教会在</a:t>
            </a:r>
            <a:r>
              <a:rPr lang="en-US" sz="3200" b="1" kern="100" dirty="0">
                <a:solidFill>
                  <a:schemeClr val="tx1"/>
                </a:solidFill>
                <a:latin typeface="Arial"/>
                <a:ea typeface="DengXian"/>
                <a:cs typeface="Times New Roman"/>
              </a:rPr>
              <a:t>1995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年</a:t>
            </a:r>
            <a:r>
              <a:rPr lang="en-US" sz="3200" b="1" kern="100" dirty="0">
                <a:solidFill>
                  <a:schemeClr val="tx1"/>
                </a:solidFill>
                <a:latin typeface="Arial"/>
                <a:ea typeface="DengXian"/>
                <a:cs typeface="Times New Roman"/>
              </a:rPr>
              <a:t>9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月下旬成立，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守望者于</a:t>
            </a:r>
            <a:r>
              <a:rPr lang="en-US" sz="3200" b="1" kern="100" dirty="0">
                <a:solidFill>
                  <a:schemeClr val="tx1"/>
                </a:solidFill>
                <a:latin typeface="Arial"/>
                <a:ea typeface="DengXian"/>
                <a:cs typeface="Times New Roman"/>
              </a:rPr>
              <a:t>1995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年</a:t>
            </a:r>
            <a:r>
              <a:rPr lang="en-US" sz="3200" b="1" kern="100" dirty="0">
                <a:solidFill>
                  <a:schemeClr val="tx1"/>
                </a:solidFill>
                <a:latin typeface="Arial"/>
                <a:ea typeface="DengXian"/>
                <a:cs typeface="Times New Roman"/>
              </a:rPr>
              <a:t>9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月下旬在</a:t>
            </a:r>
            <a:r>
              <a:rPr lang="en-US" sz="3200" b="1" kern="100" dirty="0">
                <a:solidFill>
                  <a:schemeClr val="tx1"/>
                </a:solidFill>
                <a:latin typeface="Arial"/>
                <a:ea typeface="DengXian"/>
                <a:cs typeface="Times New Roman"/>
              </a:rPr>
              <a:t>Whistler</a:t>
            </a:r>
            <a:r>
              <a:rPr lang="zh-CN" altLang="en-US" sz="3200" b="1" kern="100" dirty="0">
                <a:solidFill>
                  <a:schemeClr val="tx1"/>
                </a:solidFill>
                <a:latin typeface="Arial"/>
                <a:ea typeface="DengXian"/>
                <a:cs typeface="Arial"/>
              </a:rPr>
              <a:t>第一次聚集等等。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39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6200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4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一、辨认神的季节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74612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kern="100" dirty="0">
                <a:solidFill>
                  <a:srgbClr val="2E24FC"/>
                </a:solidFill>
                <a:latin typeface="Arial"/>
                <a:ea typeface="DengXian"/>
                <a:cs typeface="Arial"/>
              </a:rPr>
              <a:t>  今年九月，北美发生了一个特殊事件，在时间和影响力上都堪比</a:t>
            </a:r>
            <a:r>
              <a:rPr lang="en-US" sz="4000" b="1" kern="100" dirty="0">
                <a:solidFill>
                  <a:srgbClr val="2E24FC"/>
                </a:solidFill>
                <a:latin typeface="Arial"/>
                <a:ea typeface="DengXian"/>
                <a:cs typeface="Times New Roman"/>
              </a:rPr>
              <a:t>25</a:t>
            </a:r>
            <a:r>
              <a:rPr lang="zh-CN" altLang="en-US" sz="4000" b="1" kern="100" dirty="0">
                <a:solidFill>
                  <a:srgbClr val="2E24FC"/>
                </a:solidFill>
                <a:latin typeface="Arial"/>
                <a:ea typeface="DengXian"/>
                <a:cs typeface="Arial"/>
              </a:rPr>
              <a:t>年前的</a:t>
            </a:r>
            <a:r>
              <a:rPr lang="en-US" sz="4000" b="1" kern="100" dirty="0">
                <a:solidFill>
                  <a:srgbClr val="2E24FC"/>
                </a:solidFill>
                <a:latin typeface="Arial"/>
                <a:ea typeface="DengXian"/>
                <a:cs typeface="Times New Roman"/>
              </a:rPr>
              <a:t>911</a:t>
            </a:r>
            <a:r>
              <a:rPr lang="zh-CN" altLang="en-US" sz="4000" b="1" kern="100" dirty="0">
                <a:solidFill>
                  <a:srgbClr val="2E24FC"/>
                </a:solidFill>
                <a:latin typeface="Arial"/>
                <a:ea typeface="DengXian"/>
                <a:cs typeface="Arial"/>
              </a:rPr>
              <a:t>事件。</a:t>
            </a:r>
            <a:endParaRPr lang="en-CA" sz="40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746125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b="1" kern="100" dirty="0">
                <a:solidFill>
                  <a:srgbClr val="7030A0"/>
                </a:solidFill>
                <a:latin typeface="Arial"/>
                <a:ea typeface="DengXian"/>
                <a:cs typeface="Arial"/>
              </a:rPr>
              <a:t>  今年</a:t>
            </a:r>
            <a:r>
              <a:rPr lang="en-US" sz="4000" b="1" kern="100" dirty="0">
                <a:solidFill>
                  <a:srgbClr val="7030A0"/>
                </a:solidFill>
                <a:latin typeface="Arial"/>
                <a:ea typeface="DengXian"/>
                <a:cs typeface="Times New Roman"/>
              </a:rPr>
              <a:t>9</a:t>
            </a:r>
            <a:r>
              <a:rPr lang="zh-CN" altLang="en-US" sz="4000" b="1" kern="100" dirty="0">
                <a:solidFill>
                  <a:srgbClr val="7030A0"/>
                </a:solidFill>
                <a:latin typeface="Arial"/>
                <a:ea typeface="DengXian"/>
                <a:cs typeface="Arial"/>
              </a:rPr>
              <a:t>月</a:t>
            </a:r>
            <a:r>
              <a:rPr lang="en-US" sz="4000" b="1" kern="100" dirty="0">
                <a:solidFill>
                  <a:srgbClr val="7030A0"/>
                </a:solidFill>
                <a:latin typeface="Arial"/>
                <a:ea typeface="DengXian"/>
                <a:cs typeface="Times New Roman"/>
              </a:rPr>
              <a:t>10</a:t>
            </a:r>
            <a:r>
              <a:rPr lang="zh-CN" altLang="en-US" sz="4000" b="1" kern="100" dirty="0">
                <a:solidFill>
                  <a:srgbClr val="7030A0"/>
                </a:solidFill>
                <a:latin typeface="Arial"/>
                <a:ea typeface="DengXian"/>
                <a:cs typeface="Arial"/>
              </a:rPr>
              <a:t>日，美国犹他州犹他谷大学校园里发生了查理</a:t>
            </a:r>
            <a:r>
              <a:rPr lang="en-US" altLang="zh-CN" sz="4000" b="1" kern="100" dirty="0">
                <a:solidFill>
                  <a:srgbClr val="7030A0"/>
                </a:solidFill>
                <a:latin typeface="Arial"/>
                <a:ea typeface="DengXian"/>
                <a:cs typeface="Arial"/>
              </a:rPr>
              <a:t>·</a:t>
            </a:r>
            <a:r>
              <a:rPr lang="zh-CN" altLang="en-US" sz="4000" b="1" kern="100" dirty="0">
                <a:solidFill>
                  <a:srgbClr val="7030A0"/>
                </a:solidFill>
                <a:latin typeface="Arial"/>
                <a:ea typeface="DengXian"/>
                <a:cs typeface="Arial"/>
              </a:rPr>
              <a:t>科克的遭枪击事件</a:t>
            </a:r>
            <a:r>
              <a:rPr lang="zh-CN" altLang="en-US" sz="4000" kern="100" dirty="0">
                <a:solidFill>
                  <a:srgbClr val="7030A0"/>
                </a:solidFill>
                <a:latin typeface="Arial"/>
                <a:ea typeface="DengXian"/>
                <a:cs typeface="Arial"/>
              </a:rPr>
              <a:t>。</a:t>
            </a:r>
            <a:endParaRPr lang="en-CA" sz="4000" kern="100" dirty="0">
              <a:solidFill>
                <a:srgbClr val="7030A0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399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f6879e44-dabe-44df-9d80-704a5c3c2e0f"/>
  <p:tag name="COMMONDATA" val="eyJoZGlkIjoiYTNmNGMxYmY0MzM5Nzc4ZmViMmY5YjU0NWE1ZmM3MW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1790490[1]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2810</TotalTime>
  <Words>4811</Words>
  <Application>Microsoft Office PowerPoint</Application>
  <PresentationFormat>On-screen Show (16:9)</PresentationFormat>
  <Paragraphs>198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DengXian</vt:lpstr>
      <vt:lpstr>KaiTi</vt:lpstr>
      <vt:lpstr>SimSun</vt:lpstr>
      <vt:lpstr>Arial</vt:lpstr>
      <vt:lpstr>Calibri</vt:lpstr>
      <vt:lpstr>Courier New</vt:lpstr>
      <vt:lpstr>Franklin Gothic Book</vt:lpstr>
      <vt:lpstr>Wingdings</vt:lpstr>
      <vt:lpstr>TS101790490[1]</vt:lpstr>
      <vt:lpstr>PowerPoint Presentation</vt:lpstr>
      <vt:lpstr>PowerPoint Presentation</vt:lpstr>
      <vt:lpstr>PowerPoint Presentation</vt:lpstr>
      <vt:lpstr>一、辨认神的季节</vt:lpstr>
      <vt:lpstr>一、辨认神的季节</vt:lpstr>
      <vt:lpstr>一、辨认神的季节</vt:lpstr>
      <vt:lpstr>一、辨认神的季节</vt:lpstr>
      <vt:lpstr>一、辨认神的季节</vt:lpstr>
      <vt:lpstr>一、辨认神的季节</vt:lpstr>
      <vt:lpstr>一、辨认神的季节</vt:lpstr>
      <vt:lpstr>一、辨认神的季节</vt:lpstr>
      <vt:lpstr>一、辨认神的季节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二、明白神的季节</vt:lpstr>
      <vt:lpstr>三、迎接末日大收割和大复兴</vt:lpstr>
      <vt:lpstr>三、迎接末日大收割和大复兴</vt:lpstr>
      <vt:lpstr>三、迎接末日大收割和大复兴</vt:lpstr>
      <vt:lpstr>三、迎接末日大收割和大复兴</vt:lpstr>
      <vt:lpstr>三、迎接末日大收割和大复兴</vt:lpstr>
      <vt:lpstr>三、迎接末日大收割和大复兴</vt:lpstr>
      <vt:lpstr>三、迎接末日大收割和大复兴</vt:lpstr>
      <vt:lpstr>三、迎接末日大收割和大复兴</vt:lpstr>
      <vt:lpstr>三、迎接末日大收割和大复兴</vt:lpstr>
      <vt:lpstr>三、迎接末日大收割和大复兴</vt:lpstr>
      <vt:lpstr>三、迎接末日大收割和大复兴</vt:lpstr>
      <vt:lpstr>三、迎接末日大收割和大复兴</vt:lpstr>
      <vt:lpstr>三、迎接末日大收割和大复兴</vt:lpstr>
    </vt:vector>
  </TitlesOfParts>
  <Company>AGCF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Yang</dc:creator>
  <cp:lastModifiedBy>Admin</cp:lastModifiedBy>
  <cp:revision>1034</cp:revision>
  <dcterms:created xsi:type="dcterms:W3CDTF">2021-02-28T22:09:00Z</dcterms:created>
  <dcterms:modified xsi:type="dcterms:W3CDTF">2025-10-01T19:47:15Z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>1889F7E977E2449282041897C006D1A4_13</vt:lpwstr>
  </property>
</Properties>
</file>