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  <p:sldMasterId id="2147483658" r:id="rId3"/>
  </p:sldMasterIdLst>
  <p:notesMasterIdLst>
    <p:notesMasterId r:id="rId1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embeddedFontLst>
    <p:embeddedFont>
      <p:font typeface="SimHei" panose="02010609060101010101" pitchFamily="49" charset="-122"/>
      <p:regular r:id="rId20"/>
    </p:embeddedFont>
    <p:embeddedFont>
      <p:font typeface="Libre Franklin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0" userDrawn="1">
          <p15:clr>
            <a:srgbClr val="000000"/>
          </p15:clr>
        </p15:guide>
        <p15:guide id="2" pos="2880" userDrawn="1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86" d="100"/>
          <a:sy n="86" d="100"/>
        </p:scale>
        <p:origin x="-1277" y="211"/>
      </p:cViewPr>
      <p:guideLst>
        <p:guide orient="horz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54993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753acbfa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83" name="Google Shape;83;g3753acbfacd_0_0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g3753acbfacd_0_0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 panose="020F0502020204030204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</a:t>
            </a:fld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8a437c0dfb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8" name="Google Shape;178;g38a437c0dfb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8a437c0dfb_1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03" name="Google Shape;203;g38a437c0dfb_1_157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38a437c0dfb_1_157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 panose="020F0502020204030204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11</a:t>
            </a:fld>
            <a:endParaRPr sz="1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8a437c0dfb_1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12" name="Google Shape;212;g38a437c0dfb_1_165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38a437c0dfb_1_165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 panose="020F0502020204030204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12</a:t>
            </a:fld>
            <a:endParaRPr sz="14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8a437c0dfb_1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21" name="Google Shape;221;g38a437c0dfb_1_173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38a437c0dfb_1_173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 panose="020F0502020204030204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13</a:t>
            </a:fld>
            <a:endParaRPr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8a437c0dfb_1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30" name="Google Shape;230;g38a437c0dfb_1_203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38a437c0dfb_1_203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 panose="020F0502020204030204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14</a:t>
            </a:fld>
            <a:endParaRPr sz="14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701fc6be14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39" name="Google Shape;239;g3701fc6be14_1_152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3701fc6be14_1_152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 panose="020F0502020204030204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15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701fc6be14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2" name="Google Shape;92;g3701fc6be14_1_57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g3701fc6be14_1_57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 panose="020F0502020204030204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8a437c0df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12" name="Google Shape;112;g38a437c0dfb_0_9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38a437c0dfb_0_9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 panose="020F0502020204030204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8a437c0df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21" name="Google Shape;121;g38a437c0dfb_0_1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38a437c0dfb_0_1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 panose="020F0502020204030204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753acbfacd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30" name="Google Shape;130;g3753acbfacd_0_220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3753acbfacd_0_220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 panose="020F0502020204030204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8a437c0dfb_1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38a437c0dfb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8a437c0dfb_1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51" name="Google Shape;151;g38a437c0dfb_1_118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38a437c0dfb_1_118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 panose="020F0502020204030204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7</a:t>
            </a:fld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8a437c0dfb_1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60" name="Google Shape;160;g38a437c0dfb_1_134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38a437c0dfb_1_134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 panose="020F0502020204030204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8</a:t>
            </a:fld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8a437c0dfb_1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69" name="Google Shape;169;g38a437c0dfb_1_142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38a437c0dfb_1_142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 panose="020F0502020204030204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9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SzPts val="1800"/>
              <a:buFont typeface="Noto Sans Symbols"/>
              <a:buChar char="⮚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SzPts val="1800"/>
              <a:buFont typeface="Noto Sans Symbols"/>
              <a:buChar char="◆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Libre Frankli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18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SzPts val="1800"/>
              <a:buFont typeface="Noto Sans Symbols"/>
              <a:buChar char="⮚"/>
              <a:defRPr sz="24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18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SzPts val="1800"/>
              <a:buFont typeface="Noto Sans Symbols"/>
              <a:buChar char="⮚"/>
              <a:defRPr sz="24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spcBef>
                <a:spcPts val="560"/>
              </a:spcBef>
              <a:spcAft>
                <a:spcPts val="0"/>
              </a:spcAft>
              <a:buSzPts val="2100"/>
              <a:buFont typeface="Noto Sans Symbols"/>
              <a:buChar char="⮚"/>
              <a:defRPr sz="28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o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spcBef>
                <a:spcPts val="560"/>
              </a:spcBef>
              <a:spcAft>
                <a:spcPts val="0"/>
              </a:spcAft>
              <a:buSzPts val="2100"/>
              <a:buFont typeface="Noto Sans Symbols"/>
              <a:buChar char="⮚"/>
              <a:defRPr sz="28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o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">
  <p:cSld name="Custom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 type="title">
  <p:cSld name="TITL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/>
        </p:nvSpPr>
        <p:spPr>
          <a:xfrm>
            <a:off x="0" y="100012"/>
            <a:ext cx="9144000" cy="145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" name="Google Shape;23;p4"/>
          <p:cNvSpPr txBox="1"/>
          <p:nvPr/>
        </p:nvSpPr>
        <p:spPr>
          <a:xfrm>
            <a:off x="0" y="168275"/>
            <a:ext cx="9144000" cy="115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Libre Franklin"/>
              <a:buNone/>
              <a:defRPr sz="4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655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ier New" panose="02070309020205020404"/>
              <a:buChar char="o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3020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 panose="020B0604020202020204"/>
              <a:buChar char="•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" name="Google Shape;29;p4"/>
          <p:cNvSpPr txBox="1"/>
          <p:nvPr/>
        </p:nvSpPr>
        <p:spPr>
          <a:xfrm>
            <a:off x="0" y="1368425"/>
            <a:ext cx="9144000" cy="14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0" name="Google Shape;30;p4" descr="AGCF_Logo150透明背景.png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7858125" y="285750"/>
            <a:ext cx="881062" cy="8810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qycRW3WI58&amp;list=RDEqycRW3WI58&amp;start_radio=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 dirty="0">
              <a:solidFill>
                <a:srgbClr val="FF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5000" b="1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r>
              <a:rPr lang="en-US" sz="5000" b="1" dirty="0" err="1">
                <a:solidFill>
                  <a:schemeClr val="dk1"/>
                </a:solidFill>
              </a:rPr>
              <a:t>三十而立，跨入丰盛</a:t>
            </a:r>
            <a:endParaRPr sz="50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800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—</a:t>
            </a:r>
            <a:r>
              <a:rPr lang="en-US" sz="3800" b="1" dirty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佳恩教会30周年庆感恩与展望</a:t>
            </a:r>
            <a:endParaRPr sz="3800" b="1" dirty="0">
              <a:solidFill>
                <a:schemeClr val="tx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 dirty="0"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88" name="Google Shape;88;p14"/>
          <p:cNvSpPr txBox="1"/>
          <p:nvPr/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r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</a:t>
            </a:r>
          </a:p>
        </p:txBody>
      </p:sp>
      <p:sp>
        <p:nvSpPr>
          <p:cNvPr id="89" name="Google Shape;89;p14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fld id="{00000000-1234-1234-1234-123412341234}" type="slidenum"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</a:t>
            </a:fld>
            <a:endParaRPr lang="en-US" sz="1200" b="0" i="0" u="none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/>
          <p:nvPr/>
        </p:nvSpPr>
        <p:spPr>
          <a:xfrm>
            <a:off x="2595562" y="0"/>
            <a:ext cx="39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1" name="Google Shape;181;p23"/>
          <p:cNvSpPr txBox="1"/>
          <p:nvPr/>
        </p:nvSpPr>
        <p:spPr>
          <a:xfrm>
            <a:off x="0" y="0"/>
            <a:ext cx="2873400" cy="68580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2" name="Google Shape;182;p23"/>
          <p:cNvSpPr txBox="1"/>
          <p:nvPr/>
        </p:nvSpPr>
        <p:spPr>
          <a:xfrm>
            <a:off x="3143250" y="0"/>
            <a:ext cx="2873400" cy="68580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" name="Google Shape;183;p23"/>
          <p:cNvSpPr txBox="1"/>
          <p:nvPr/>
        </p:nvSpPr>
        <p:spPr>
          <a:xfrm>
            <a:off x="6270625" y="0"/>
            <a:ext cx="2873400" cy="685800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4" name="Google Shape;184;p23"/>
          <p:cNvSpPr txBox="1"/>
          <p:nvPr/>
        </p:nvSpPr>
        <p:spPr>
          <a:xfrm>
            <a:off x="876300" y="712787"/>
            <a:ext cx="1200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imHei" panose="02010609060101010101" charset="-122"/>
              <a:buNone/>
            </a:pPr>
            <a:r>
              <a:rPr lang="en-US" sz="4000" b="0" i="0" u="none">
                <a:solidFill>
                  <a:schemeClr val="dk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SimHei" panose="02010609060101010101" charset="-122"/>
              </a:rPr>
              <a:t>埃及</a:t>
            </a:r>
          </a:p>
        </p:txBody>
      </p:sp>
      <p:sp>
        <p:nvSpPr>
          <p:cNvPr id="185" name="Google Shape;185;p23"/>
          <p:cNvSpPr txBox="1"/>
          <p:nvPr/>
        </p:nvSpPr>
        <p:spPr>
          <a:xfrm>
            <a:off x="3971925" y="712787"/>
            <a:ext cx="1200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imHei" panose="02010609060101010101" charset="-122"/>
              <a:buNone/>
            </a:pPr>
            <a:r>
              <a:rPr lang="en-US" sz="4000" b="0" i="0" u="none">
                <a:solidFill>
                  <a:schemeClr val="dk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SimHei" panose="02010609060101010101" charset="-122"/>
              </a:rPr>
              <a:t>旷野</a:t>
            </a:r>
          </a:p>
        </p:txBody>
      </p:sp>
      <p:sp>
        <p:nvSpPr>
          <p:cNvPr id="186" name="Google Shape;186;p23"/>
          <p:cNvSpPr txBox="1"/>
          <p:nvPr/>
        </p:nvSpPr>
        <p:spPr>
          <a:xfrm>
            <a:off x="6843712" y="712787"/>
            <a:ext cx="1708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imHei" panose="02010609060101010101" charset="-122"/>
              <a:buNone/>
            </a:pPr>
            <a:r>
              <a:rPr lang="en-US" sz="4000" b="0" i="0" u="none">
                <a:solidFill>
                  <a:schemeClr val="dk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SimHei" panose="02010609060101010101" charset="-122"/>
              </a:rPr>
              <a:t>迦南地</a:t>
            </a:r>
          </a:p>
        </p:txBody>
      </p:sp>
      <p:sp>
        <p:nvSpPr>
          <p:cNvPr id="187" name="Google Shape;187;p23"/>
          <p:cNvSpPr txBox="1"/>
          <p:nvPr/>
        </p:nvSpPr>
        <p:spPr>
          <a:xfrm>
            <a:off x="2741612" y="127000"/>
            <a:ext cx="498600" cy="154950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imHei" panose="02010609060101010101" charset="-122"/>
              <a:buNone/>
            </a:pPr>
            <a:r>
              <a:rPr lang="en-US" sz="2800" b="0" i="0" u="none">
                <a:solidFill>
                  <a:schemeClr val="lt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SimHei" panose="02010609060101010101" charset="-122"/>
              </a:rPr>
              <a:t>红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imHei" panose="02010609060101010101" charset="-122"/>
              <a:buNone/>
            </a:pPr>
            <a:r>
              <a:rPr lang="en-US" sz="2800" b="0" i="0" u="none">
                <a:solidFill>
                  <a:schemeClr val="lt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SimHei" panose="02010609060101010101" charset="-122"/>
              </a:rPr>
              <a:t>海</a:t>
            </a:r>
          </a:p>
        </p:txBody>
      </p:sp>
      <p:sp>
        <p:nvSpPr>
          <p:cNvPr id="188" name="Google Shape;188;p23"/>
          <p:cNvSpPr txBox="1"/>
          <p:nvPr/>
        </p:nvSpPr>
        <p:spPr>
          <a:xfrm>
            <a:off x="5889625" y="127000"/>
            <a:ext cx="498600" cy="154950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imHei" panose="02010609060101010101" charset="-122"/>
              <a:buNone/>
            </a:pPr>
            <a:r>
              <a:rPr lang="en-US" sz="2800" b="0" i="0" u="none">
                <a:solidFill>
                  <a:schemeClr val="lt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SimHei" panose="02010609060101010101" charset="-122"/>
              </a:rPr>
              <a:t>约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imHei" panose="02010609060101010101" charset="-122"/>
              <a:buNone/>
            </a:pPr>
            <a:r>
              <a:rPr lang="en-US" sz="2800" b="0" i="0" u="none">
                <a:solidFill>
                  <a:schemeClr val="lt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SimHei" panose="02010609060101010101" charset="-122"/>
              </a:rPr>
              <a:t>但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imHei" panose="02010609060101010101" charset="-122"/>
              <a:buNone/>
            </a:pPr>
            <a:r>
              <a:rPr lang="en-US" sz="2800" b="0" i="0" u="none">
                <a:solidFill>
                  <a:schemeClr val="lt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SimHei" panose="02010609060101010101" charset="-122"/>
              </a:rPr>
              <a:t>河</a:t>
            </a:r>
          </a:p>
        </p:txBody>
      </p:sp>
      <p:sp>
        <p:nvSpPr>
          <p:cNvPr id="189" name="Google Shape;189;p23"/>
          <p:cNvSpPr txBox="1"/>
          <p:nvPr/>
        </p:nvSpPr>
        <p:spPr>
          <a:xfrm>
            <a:off x="2546350" y="2286000"/>
            <a:ext cx="904800" cy="52320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imHei" panose="02010609060101010101" charset="-122"/>
              <a:buNone/>
            </a:pPr>
            <a:r>
              <a:rPr lang="en-US" sz="2800" b="0" i="0" u="none">
                <a:solidFill>
                  <a:schemeClr val="lt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SimHei" panose="02010609060101010101" charset="-122"/>
              </a:rPr>
              <a:t>受浸</a:t>
            </a:r>
          </a:p>
        </p:txBody>
      </p:sp>
      <p:sp>
        <p:nvSpPr>
          <p:cNvPr id="190" name="Google Shape;190;p23"/>
          <p:cNvSpPr txBox="1"/>
          <p:nvPr/>
        </p:nvSpPr>
        <p:spPr>
          <a:xfrm>
            <a:off x="6705600" y="1676400"/>
            <a:ext cx="1981200" cy="762000"/>
          </a:xfrm>
          <a:prstGeom prst="rect">
            <a:avLst/>
          </a:prstGeom>
          <a:solidFill>
            <a:srgbClr val="CCFF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imHei" panose="02010609060101010101" charset="-122"/>
              <a:buNone/>
            </a:pPr>
            <a:r>
              <a:rPr lang="en-US" sz="2800" b="0" i="0" u="none">
                <a:solidFill>
                  <a:schemeClr val="dk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SimHei" panose="02010609060101010101" charset="-122"/>
              </a:rPr>
              <a:t>在基督里</a:t>
            </a:r>
          </a:p>
        </p:txBody>
      </p:sp>
      <p:sp>
        <p:nvSpPr>
          <p:cNvPr id="191" name="Google Shape;191;p23"/>
          <p:cNvSpPr txBox="1"/>
          <p:nvPr/>
        </p:nvSpPr>
        <p:spPr>
          <a:xfrm>
            <a:off x="457200" y="1676400"/>
            <a:ext cx="1981200" cy="762000"/>
          </a:xfrm>
          <a:prstGeom prst="rect">
            <a:avLst/>
          </a:prstGeom>
          <a:solidFill>
            <a:srgbClr val="CCFF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imHei" panose="02010609060101010101" charset="-122"/>
              <a:buNone/>
            </a:pPr>
            <a:r>
              <a:rPr lang="en-US" sz="2800" b="0" i="0" u="none">
                <a:solidFill>
                  <a:schemeClr val="dk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SimHei" panose="02010609060101010101" charset="-122"/>
              </a:rPr>
              <a:t>在世界里</a:t>
            </a:r>
          </a:p>
        </p:txBody>
      </p:sp>
      <p:sp>
        <p:nvSpPr>
          <p:cNvPr id="192" name="Google Shape;192;p23"/>
          <p:cNvSpPr/>
          <p:nvPr/>
        </p:nvSpPr>
        <p:spPr>
          <a:xfrm>
            <a:off x="3921125" y="3184525"/>
            <a:ext cx="1296900" cy="762000"/>
          </a:xfrm>
          <a:prstGeom prst="ellipse">
            <a:avLst/>
          </a:prstGeom>
          <a:solidFill>
            <a:srgbClr val="6600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imHei" panose="02010609060101010101" charset="-122"/>
              <a:buNone/>
            </a:pPr>
            <a:r>
              <a:rPr lang="en-US" sz="3200" b="0" i="0" u="none">
                <a:solidFill>
                  <a:schemeClr val="lt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SimHei" panose="02010609060101010101" charset="-122"/>
              </a:rPr>
              <a:t>得救</a:t>
            </a:r>
          </a:p>
        </p:txBody>
      </p:sp>
      <p:sp>
        <p:nvSpPr>
          <p:cNvPr id="193" name="Google Shape;193;p23"/>
          <p:cNvSpPr/>
          <p:nvPr/>
        </p:nvSpPr>
        <p:spPr>
          <a:xfrm>
            <a:off x="7086600" y="3184525"/>
            <a:ext cx="1296900" cy="762000"/>
          </a:xfrm>
          <a:prstGeom prst="ellipse">
            <a:avLst/>
          </a:prstGeom>
          <a:solidFill>
            <a:srgbClr val="6600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imHei" panose="02010609060101010101" charset="-122"/>
              <a:buNone/>
            </a:pPr>
            <a:r>
              <a:rPr lang="en-US" sz="3200" b="0" i="0" u="none">
                <a:solidFill>
                  <a:schemeClr val="lt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SimHei" panose="02010609060101010101" charset="-122"/>
              </a:rPr>
              <a:t>得胜</a:t>
            </a:r>
          </a:p>
        </p:txBody>
      </p:sp>
      <p:sp>
        <p:nvSpPr>
          <p:cNvPr id="194" name="Google Shape;194;p23"/>
          <p:cNvSpPr/>
          <p:nvPr/>
        </p:nvSpPr>
        <p:spPr>
          <a:xfrm>
            <a:off x="3921125" y="4352925"/>
            <a:ext cx="1296900" cy="762000"/>
          </a:xfrm>
          <a:prstGeom prst="ellipse">
            <a:avLst/>
          </a:prstGeom>
          <a:solidFill>
            <a:srgbClr val="0033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imHei" panose="02010609060101010101" charset="-122"/>
              <a:buNone/>
            </a:pPr>
            <a:r>
              <a:rPr lang="en-US" sz="3200" b="0" i="0" u="none">
                <a:solidFill>
                  <a:schemeClr val="lt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SimHei" panose="02010609060101010101" charset="-122"/>
              </a:rPr>
              <a:t>信徒</a:t>
            </a:r>
          </a:p>
        </p:txBody>
      </p:sp>
      <p:sp>
        <p:nvSpPr>
          <p:cNvPr id="195" name="Google Shape;195;p23"/>
          <p:cNvSpPr/>
          <p:nvPr/>
        </p:nvSpPr>
        <p:spPr>
          <a:xfrm>
            <a:off x="7085012" y="4352925"/>
            <a:ext cx="1296900" cy="762000"/>
          </a:xfrm>
          <a:prstGeom prst="ellipse">
            <a:avLst/>
          </a:prstGeom>
          <a:solidFill>
            <a:srgbClr val="0033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imHei" panose="02010609060101010101" charset="-122"/>
              <a:buNone/>
            </a:pPr>
            <a:r>
              <a:rPr lang="en-US" sz="3200" b="0" i="0" u="none">
                <a:solidFill>
                  <a:schemeClr val="lt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SimHei" panose="02010609060101010101" charset="-122"/>
              </a:rPr>
              <a:t>门徒</a:t>
            </a:r>
          </a:p>
        </p:txBody>
      </p:sp>
      <p:sp>
        <p:nvSpPr>
          <p:cNvPr id="196" name="Google Shape;196;p23"/>
          <p:cNvSpPr txBox="1"/>
          <p:nvPr/>
        </p:nvSpPr>
        <p:spPr>
          <a:xfrm>
            <a:off x="5684837" y="2284412"/>
            <a:ext cx="904800" cy="52320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imHei" panose="02010609060101010101" charset="-122"/>
              <a:buNone/>
            </a:pPr>
            <a:r>
              <a:rPr lang="en-US" sz="2800" b="0" i="0" u="none">
                <a:solidFill>
                  <a:schemeClr val="lt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SimHei" panose="02010609060101010101" charset="-122"/>
              </a:rPr>
              <a:t>舍己</a:t>
            </a:r>
          </a:p>
        </p:txBody>
      </p:sp>
      <p:sp>
        <p:nvSpPr>
          <p:cNvPr id="197" name="Google Shape;197;p23"/>
          <p:cNvSpPr txBox="1"/>
          <p:nvPr/>
        </p:nvSpPr>
        <p:spPr>
          <a:xfrm>
            <a:off x="2295525" y="2927350"/>
            <a:ext cx="1413000" cy="13482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 panose="02010609060101010101" charset="-122"/>
              <a:buNone/>
            </a:pPr>
            <a:r>
              <a:rPr lang="en-US" sz="2400" b="0" i="0" u="none">
                <a:solidFill>
                  <a:schemeClr val="dk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SimHei" panose="02010609060101010101" charset="-122"/>
              </a:rPr>
              <a:t>旧人死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 panose="02010609060101010101" charset="-122"/>
              <a:buNone/>
            </a:pPr>
            <a:r>
              <a:rPr lang="en-US" sz="2400" b="0" i="0" u="none">
                <a:solidFill>
                  <a:schemeClr val="dk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SimHei" panose="02010609060101010101" charset="-122"/>
              </a:rPr>
              <a:t>新人活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SimHei" panose="02010609060101010101" charset="-122"/>
              <a:buNone/>
            </a:pPr>
            <a:r>
              <a:rPr lang="en-US" sz="2400" b="0" i="0" u="none">
                <a:solidFill>
                  <a:srgbClr val="CC000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SimHei" panose="02010609060101010101" charset="-122"/>
              </a:rPr>
              <a:t>(地位上)</a:t>
            </a:r>
          </a:p>
        </p:txBody>
      </p:sp>
      <p:sp>
        <p:nvSpPr>
          <p:cNvPr id="198" name="Google Shape;198;p23"/>
          <p:cNvSpPr txBox="1"/>
          <p:nvPr/>
        </p:nvSpPr>
        <p:spPr>
          <a:xfrm>
            <a:off x="5440362" y="2938462"/>
            <a:ext cx="1413000" cy="13482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 panose="02010609060101010101" charset="-122"/>
              <a:buNone/>
            </a:pPr>
            <a:r>
              <a:rPr lang="en-US" sz="2400" b="0" i="0" u="none">
                <a:solidFill>
                  <a:schemeClr val="dk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SimHei" panose="02010609060101010101" charset="-122"/>
              </a:rPr>
              <a:t>旧人死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 panose="02010609060101010101" charset="-122"/>
              <a:buNone/>
            </a:pPr>
            <a:r>
              <a:rPr lang="en-US" sz="2400" b="0" i="0" u="none">
                <a:solidFill>
                  <a:schemeClr val="dk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SimHei" panose="02010609060101010101" charset="-122"/>
              </a:rPr>
              <a:t>新人活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SimHei" panose="02010609060101010101" charset="-122"/>
              <a:buNone/>
            </a:pPr>
            <a:r>
              <a:rPr lang="en-US" sz="2400" b="0" i="0" u="none">
                <a:solidFill>
                  <a:srgbClr val="CC000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SimHei" panose="02010609060101010101" charset="-122"/>
              </a:rPr>
              <a:t>(经历上)</a:t>
            </a:r>
          </a:p>
        </p:txBody>
      </p:sp>
      <p:sp>
        <p:nvSpPr>
          <p:cNvPr id="199" name="Google Shape;199;p23"/>
          <p:cNvSpPr txBox="1"/>
          <p:nvPr/>
        </p:nvSpPr>
        <p:spPr>
          <a:xfrm>
            <a:off x="3579812" y="5537200"/>
            <a:ext cx="1981200" cy="763500"/>
          </a:xfrm>
          <a:prstGeom prst="rect">
            <a:avLst/>
          </a:prstGeom>
          <a:solidFill>
            <a:srgbClr val="6633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imHei" panose="02010609060101010101" charset="-122"/>
              <a:buNone/>
            </a:pPr>
            <a:r>
              <a:rPr lang="en-US" sz="2800" b="0" i="0" u="none">
                <a:solidFill>
                  <a:schemeClr val="lt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SimHei" panose="02010609060101010101" charset="-122"/>
              </a:rPr>
              <a:t>得生命</a:t>
            </a:r>
          </a:p>
        </p:txBody>
      </p:sp>
      <p:sp>
        <p:nvSpPr>
          <p:cNvPr id="200" name="Google Shape;200;p23"/>
          <p:cNvSpPr txBox="1"/>
          <p:nvPr/>
        </p:nvSpPr>
        <p:spPr>
          <a:xfrm>
            <a:off x="6743700" y="5537200"/>
            <a:ext cx="1981200" cy="763500"/>
          </a:xfrm>
          <a:prstGeom prst="rect">
            <a:avLst/>
          </a:prstGeom>
          <a:solidFill>
            <a:srgbClr val="6633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imHei" panose="02010609060101010101" charset="-122"/>
              <a:buNone/>
            </a:pPr>
            <a:r>
              <a:rPr lang="en-US" sz="2800" b="0" i="0" u="none">
                <a:solidFill>
                  <a:schemeClr val="lt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SimHei" panose="02010609060101010101" charset="-122"/>
              </a:rPr>
              <a:t>得的更丰盛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 panose="020B0604020202020204"/>
              <a:buNone/>
            </a:pPr>
            <a:r>
              <a:rPr lang="en-US" sz="385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三、 跨河的时刻：从感恩到信心</a:t>
            </a:r>
            <a:endParaRPr sz="3760">
              <a:solidFill>
                <a:schemeClr val="dk1"/>
              </a:solidFill>
            </a:endParaRPr>
          </a:p>
        </p:txBody>
      </p:sp>
      <p:sp>
        <p:nvSpPr>
          <p:cNvPr id="207" name="Google Shape;207;p24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5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1. 感恩回顾：河东的恩典</a:t>
            </a:r>
            <a:endParaRPr sz="35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35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0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· 神奇异的恩典Amazing Grace从未离开佳恩；</a:t>
            </a:r>
            <a:endParaRPr sz="30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0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· 领受了以神家和神国为异象的建造教会的蓝图；</a:t>
            </a:r>
            <a:endParaRPr sz="30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0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· 建立了初具五重执事的牧者团队，以舰区组为结构</a:t>
            </a:r>
            <a:endParaRPr sz="30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0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蓝图的施工团队：佳恩各级牧养事奉团队；</a:t>
            </a:r>
            <a:endParaRPr sz="30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0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· 初步学习了顺服和信心的生命功课。</a:t>
            </a:r>
            <a:endParaRPr sz="30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30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30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30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2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30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35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26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11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22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1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21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7000" b="1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</p:txBody>
      </p:sp>
      <p:sp>
        <p:nvSpPr>
          <p:cNvPr id="208" name="Google Shape;208;p24"/>
          <p:cNvSpPr txBox="1"/>
          <p:nvPr/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r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</a:t>
            </a:r>
          </a:p>
        </p:txBody>
      </p:sp>
      <p:sp>
        <p:nvSpPr>
          <p:cNvPr id="209" name="Google Shape;209;p24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fld id="{00000000-1234-1234-1234-123412341234}" type="slidenum"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11</a:t>
            </a:fld>
            <a:endParaRPr lang="en-US" sz="1200" b="0" i="0" u="none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5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 panose="020B0604020202020204"/>
              <a:buNone/>
            </a:pPr>
            <a:r>
              <a:rPr lang="en-US" sz="385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三、 跨河的时刻：从感恩到信心</a:t>
            </a:r>
            <a:endParaRPr sz="4400" b="0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6" name="Google Shape;216;p25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5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2. 信心展望：河西的应许</a:t>
            </a:r>
            <a:endParaRPr sz="35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35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0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· 从蒙福到祝福：成为施予者而非仅领受者；</a:t>
            </a:r>
            <a:endParaRPr sz="30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0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· 从本地到全球：参与温哥华乃至北美的复兴；</a:t>
            </a:r>
            <a:endParaRPr sz="30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0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· 从预备到实现：进入属灵产业的实际承受。</a:t>
            </a:r>
            <a:endParaRPr sz="30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30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2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30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35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26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11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22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1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21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7000" b="1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</p:txBody>
      </p:sp>
      <p:sp>
        <p:nvSpPr>
          <p:cNvPr id="217" name="Google Shape;217;p25"/>
          <p:cNvSpPr txBox="1"/>
          <p:nvPr/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r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</a:t>
            </a:r>
          </a:p>
        </p:txBody>
      </p:sp>
      <p:sp>
        <p:nvSpPr>
          <p:cNvPr id="218" name="Google Shape;218;p25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fld id="{00000000-1234-1234-1234-123412341234}" type="slidenum"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12</a:t>
            </a:fld>
            <a:endParaRPr lang="en-US" sz="1200" b="0" i="0" u="none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6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 panose="020B0604020202020204"/>
              <a:buNone/>
            </a:pPr>
            <a:r>
              <a:rPr lang="en-US" sz="385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三、 跨河的时刻：从感恩到信心</a:t>
            </a:r>
            <a:endParaRPr sz="4400" b="0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5" name="Google Shape;225;p26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0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许多先知预言，2025年将是温哥华大复兴的开始。虽然过去多年似乎迟延，但神的应许必然成就：</a:t>
            </a:r>
            <a:endParaRPr sz="30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30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000" b="1">
                <a:solidFill>
                  <a:srgbClr val="5B0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“因为这默示有一定的日期，快要应验，并不虚谎。虽然迟延，还要等候；因为必然临到，不再迟延。”（哈2:3）</a:t>
            </a:r>
            <a:endParaRPr sz="3000" b="1">
              <a:solidFill>
                <a:srgbClr val="5B0F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30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0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从1995到2025，正是30年的预备期，如今正是应验的时刻！</a:t>
            </a:r>
            <a:endParaRPr sz="30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29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30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30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2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30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35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26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11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22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1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21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7000" b="1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</p:txBody>
      </p:sp>
      <p:sp>
        <p:nvSpPr>
          <p:cNvPr id="226" name="Google Shape;226;p26"/>
          <p:cNvSpPr txBox="1"/>
          <p:nvPr/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r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</a:t>
            </a:r>
          </a:p>
        </p:txBody>
      </p:sp>
      <p:sp>
        <p:nvSpPr>
          <p:cNvPr id="227" name="Google Shape;227;p26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fld id="{00000000-1234-1234-1234-123412341234}" type="slidenum"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13</a:t>
            </a:fld>
            <a:endParaRPr lang="en-US" sz="1200" b="0" i="0" u="none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48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回应呼召：起来，过河！</a:t>
            </a:r>
            <a:endParaRPr sz="4700" b="0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4" name="Google Shape;234;p27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5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在这个双重30周年的时刻（教会30年＋全球运动30年），让我们：</a:t>
            </a:r>
            <a:endParaRPr sz="35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30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0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1. 感恩告别：为过去感恩，但不停留其中；</a:t>
            </a:r>
            <a:endParaRPr sz="30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0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2. 信心踏出：勇敢响应神在新季节的呼召；</a:t>
            </a:r>
            <a:endParaRPr sz="30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0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3. 预备争战：过去河就要攻取耶利哥，为复兴争战；</a:t>
            </a:r>
            <a:endParaRPr sz="30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0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4. 期待神迹：相信神要在温哥华行做大事！</a:t>
            </a:r>
            <a:endParaRPr sz="30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30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30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30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2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30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35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26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11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22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1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21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7000" b="1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</p:txBody>
      </p:sp>
      <p:sp>
        <p:nvSpPr>
          <p:cNvPr id="235" name="Google Shape;235;p27"/>
          <p:cNvSpPr txBox="1"/>
          <p:nvPr/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r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</a:t>
            </a:r>
          </a:p>
        </p:txBody>
      </p:sp>
      <p:sp>
        <p:nvSpPr>
          <p:cNvPr id="236" name="Google Shape;236;p27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fld id="{00000000-1234-1234-1234-123412341234}" type="slidenum"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14</a:t>
            </a:fld>
            <a:endParaRPr lang="en-US" sz="1200" b="0" i="0" u="none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4500" b="1">
                <a:solidFill>
                  <a:schemeClr val="dk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SimHei" panose="02010609060101010101" charset="-122"/>
              </a:rPr>
              <a:t>回应诗歌：《恩典之路》</a:t>
            </a:r>
            <a:endParaRPr sz="4500" b="1">
              <a:solidFill>
                <a:schemeClr val="dk1"/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  <a:sym typeface="SimHei" panose="02010609060101010101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>
              <a:solidFill>
                <a:schemeClr val="dk1"/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  <a:sym typeface="SimHei" panose="02010609060101010101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r>
              <a:rPr lang="en-US" sz="3900" b="1" u="sng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3"/>
              </a:rPr>
              <a:t>恩典之路 - 赞美之泉（简体中文版）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r>
              <a:rPr lang="en-US" altLang="en-US" sz="2800" b="1">
                <a:hlinkClick r:id="" action="ppaction://hlinkshowjump?jump=nextslide"/>
              </a:rPr>
              <a:t>https://www.youtube.com/watch?v=EqycRW3WI58&amp;list=RDEqycRW3WI58&amp;start_radio=1</a:t>
            </a:r>
            <a:endParaRPr lang="en-US" altLang="en-US" sz="2800" b="1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</p:txBody>
      </p:sp>
      <p:sp>
        <p:nvSpPr>
          <p:cNvPr id="244" name="Google Shape;244;p28"/>
          <p:cNvSpPr txBox="1"/>
          <p:nvPr/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r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</a:t>
            </a:r>
          </a:p>
        </p:txBody>
      </p:sp>
      <p:sp>
        <p:nvSpPr>
          <p:cNvPr id="245" name="Google Shape;245;p28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fld id="{00000000-1234-1234-1234-123412341234}" type="slidenum"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15</a:t>
            </a:fld>
            <a:endParaRPr lang="en-US" sz="1200" b="0" i="0" u="none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Libre Franklin"/>
              <a:buNone/>
            </a:pPr>
            <a:r>
              <a:rPr lang="en-US" sz="5000" b="1">
                <a:solidFill>
                  <a:schemeClr val="dk1"/>
                </a:solidFill>
              </a:rPr>
              <a:t>目录</a:t>
            </a:r>
            <a:endParaRPr sz="5000" b="1" cap="none">
              <a:solidFill>
                <a:schemeClr val="dk1"/>
              </a:solidFill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r>
              <a:rPr lang="en-US" sz="13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</a:t>
            </a:r>
            <a:endParaRPr sz="1500"/>
          </a:p>
        </p:txBody>
      </p:sp>
      <p:sp>
        <p:nvSpPr>
          <p:cNvPr id="97" name="Google Shape;97;p15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fld id="{00000000-1234-1234-1234-123412341234}" type="slidenum">
              <a:rPr lang="en-US" sz="13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</a:t>
            </a:fld>
            <a:endParaRPr sz="1500"/>
          </a:p>
        </p:txBody>
      </p:sp>
      <p:sp>
        <p:nvSpPr>
          <p:cNvPr id="98" name="Google Shape;98;p15"/>
          <p:cNvSpPr/>
          <p:nvPr/>
        </p:nvSpPr>
        <p:spPr>
          <a:xfrm>
            <a:off x="1550468" y="2424333"/>
            <a:ext cx="593671" cy="643303"/>
          </a:xfrm>
          <a:custGeom>
            <a:avLst/>
            <a:gdLst/>
            <a:ahLst/>
            <a:cxnLst/>
            <a:rect l="l" t="t" r="r" b="b"/>
            <a:pathLst>
              <a:path w="1236815" h="1340215" extrusionOk="0">
                <a:moveTo>
                  <a:pt x="618417" y="1340215"/>
                </a:moveTo>
                <a:cubicBezTo>
                  <a:pt x="568577" y="1340215"/>
                  <a:pt x="519434" y="1327041"/>
                  <a:pt x="476282" y="1302121"/>
                </a:cubicBezTo>
                <a:lnTo>
                  <a:pt x="142153" y="1109211"/>
                </a:lnTo>
                <a:cubicBezTo>
                  <a:pt x="54457" y="1058602"/>
                  <a:pt x="0" y="964254"/>
                  <a:pt x="0" y="863017"/>
                </a:cubicBezTo>
                <a:lnTo>
                  <a:pt x="0" y="477198"/>
                </a:lnTo>
                <a:cubicBezTo>
                  <a:pt x="0" y="375961"/>
                  <a:pt x="54457" y="281613"/>
                  <a:pt x="142135" y="231004"/>
                </a:cubicBezTo>
                <a:lnTo>
                  <a:pt x="476282" y="38094"/>
                </a:lnTo>
                <a:cubicBezTo>
                  <a:pt x="519434" y="13175"/>
                  <a:pt x="568577" y="0"/>
                  <a:pt x="618417" y="0"/>
                </a:cubicBezTo>
                <a:cubicBezTo>
                  <a:pt x="668257" y="0"/>
                  <a:pt x="717400" y="13175"/>
                  <a:pt x="760552" y="38094"/>
                </a:cubicBezTo>
                <a:lnTo>
                  <a:pt x="1094680" y="231004"/>
                </a:lnTo>
                <a:cubicBezTo>
                  <a:pt x="1182358" y="281632"/>
                  <a:pt x="1236815" y="375961"/>
                  <a:pt x="1236815" y="477198"/>
                </a:cubicBezTo>
                <a:lnTo>
                  <a:pt x="1236815" y="863017"/>
                </a:lnTo>
                <a:cubicBezTo>
                  <a:pt x="1236815" y="964254"/>
                  <a:pt x="1182358" y="1058602"/>
                  <a:pt x="1094680" y="1109211"/>
                </a:cubicBezTo>
                <a:lnTo>
                  <a:pt x="760552" y="1302121"/>
                </a:lnTo>
                <a:cubicBezTo>
                  <a:pt x="717400" y="1327041"/>
                  <a:pt x="668238" y="1340215"/>
                  <a:pt x="618417" y="1340215"/>
                </a:cubicBezTo>
                <a:cubicBezTo>
                  <a:pt x="618417" y="1340215"/>
                  <a:pt x="618417" y="1340215"/>
                  <a:pt x="618417" y="1340215"/>
                </a:cubicBezTo>
                <a:close/>
              </a:path>
            </a:pathLst>
          </a:custGeom>
          <a:gradFill>
            <a:gsLst>
              <a:gs pos="0">
                <a:srgbClr val="F49302"/>
              </a:gs>
              <a:gs pos="74000">
                <a:srgbClr val="207561"/>
              </a:gs>
              <a:gs pos="100000">
                <a:srgbClr val="207561"/>
              </a:gs>
            </a:gsLst>
            <a:lin ang="1200117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/>
          </a:p>
        </p:txBody>
      </p:sp>
      <p:sp>
        <p:nvSpPr>
          <p:cNvPr id="99" name="Google Shape;99;p15"/>
          <p:cNvSpPr/>
          <p:nvPr/>
        </p:nvSpPr>
        <p:spPr>
          <a:xfrm>
            <a:off x="1550468" y="3412248"/>
            <a:ext cx="593671" cy="643303"/>
          </a:xfrm>
          <a:custGeom>
            <a:avLst/>
            <a:gdLst/>
            <a:ahLst/>
            <a:cxnLst/>
            <a:rect l="l" t="t" r="r" b="b"/>
            <a:pathLst>
              <a:path w="1236815" h="1340215" extrusionOk="0">
                <a:moveTo>
                  <a:pt x="618417" y="1340215"/>
                </a:moveTo>
                <a:cubicBezTo>
                  <a:pt x="568577" y="1340215"/>
                  <a:pt x="519434" y="1327041"/>
                  <a:pt x="476282" y="1302121"/>
                </a:cubicBezTo>
                <a:lnTo>
                  <a:pt x="142153" y="1109211"/>
                </a:lnTo>
                <a:cubicBezTo>
                  <a:pt x="54457" y="1058602"/>
                  <a:pt x="0" y="964254"/>
                  <a:pt x="0" y="863017"/>
                </a:cubicBezTo>
                <a:lnTo>
                  <a:pt x="0" y="477198"/>
                </a:lnTo>
                <a:cubicBezTo>
                  <a:pt x="0" y="375961"/>
                  <a:pt x="54457" y="281613"/>
                  <a:pt x="142135" y="231004"/>
                </a:cubicBezTo>
                <a:lnTo>
                  <a:pt x="476282" y="38094"/>
                </a:lnTo>
                <a:cubicBezTo>
                  <a:pt x="519434" y="13175"/>
                  <a:pt x="568577" y="0"/>
                  <a:pt x="618417" y="0"/>
                </a:cubicBezTo>
                <a:cubicBezTo>
                  <a:pt x="668257" y="0"/>
                  <a:pt x="717400" y="13175"/>
                  <a:pt x="760552" y="38094"/>
                </a:cubicBezTo>
                <a:lnTo>
                  <a:pt x="1094680" y="231004"/>
                </a:lnTo>
                <a:cubicBezTo>
                  <a:pt x="1182358" y="281632"/>
                  <a:pt x="1236815" y="375961"/>
                  <a:pt x="1236815" y="477198"/>
                </a:cubicBezTo>
                <a:lnTo>
                  <a:pt x="1236815" y="863017"/>
                </a:lnTo>
                <a:cubicBezTo>
                  <a:pt x="1236815" y="964254"/>
                  <a:pt x="1182358" y="1058602"/>
                  <a:pt x="1094680" y="1109211"/>
                </a:cubicBezTo>
                <a:lnTo>
                  <a:pt x="760552" y="1302121"/>
                </a:lnTo>
                <a:cubicBezTo>
                  <a:pt x="717400" y="1327041"/>
                  <a:pt x="668238" y="1340215"/>
                  <a:pt x="618417" y="1340215"/>
                </a:cubicBezTo>
                <a:cubicBezTo>
                  <a:pt x="618417" y="1340215"/>
                  <a:pt x="618417" y="1340215"/>
                  <a:pt x="618417" y="1340215"/>
                </a:cubicBezTo>
                <a:close/>
              </a:path>
            </a:pathLst>
          </a:custGeom>
          <a:gradFill>
            <a:gsLst>
              <a:gs pos="0">
                <a:srgbClr val="F49302"/>
              </a:gs>
              <a:gs pos="74000">
                <a:srgbClr val="207561"/>
              </a:gs>
              <a:gs pos="100000">
                <a:srgbClr val="207561"/>
              </a:gs>
            </a:gsLst>
            <a:lin ang="1200117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/>
          </a:p>
        </p:txBody>
      </p:sp>
      <p:sp>
        <p:nvSpPr>
          <p:cNvPr id="100" name="Google Shape;100;p15"/>
          <p:cNvSpPr/>
          <p:nvPr/>
        </p:nvSpPr>
        <p:spPr>
          <a:xfrm>
            <a:off x="1550468" y="4400163"/>
            <a:ext cx="593671" cy="643303"/>
          </a:xfrm>
          <a:custGeom>
            <a:avLst/>
            <a:gdLst/>
            <a:ahLst/>
            <a:cxnLst/>
            <a:rect l="l" t="t" r="r" b="b"/>
            <a:pathLst>
              <a:path w="1236815" h="1340215" extrusionOk="0">
                <a:moveTo>
                  <a:pt x="618417" y="1340215"/>
                </a:moveTo>
                <a:cubicBezTo>
                  <a:pt x="568577" y="1340215"/>
                  <a:pt x="519434" y="1327041"/>
                  <a:pt x="476282" y="1302121"/>
                </a:cubicBezTo>
                <a:lnTo>
                  <a:pt x="142153" y="1109211"/>
                </a:lnTo>
                <a:cubicBezTo>
                  <a:pt x="54457" y="1058602"/>
                  <a:pt x="0" y="964254"/>
                  <a:pt x="0" y="863017"/>
                </a:cubicBezTo>
                <a:lnTo>
                  <a:pt x="0" y="477198"/>
                </a:lnTo>
                <a:cubicBezTo>
                  <a:pt x="0" y="375961"/>
                  <a:pt x="54457" y="281613"/>
                  <a:pt x="142135" y="231004"/>
                </a:cubicBezTo>
                <a:lnTo>
                  <a:pt x="476282" y="38094"/>
                </a:lnTo>
                <a:cubicBezTo>
                  <a:pt x="519434" y="13175"/>
                  <a:pt x="568577" y="0"/>
                  <a:pt x="618417" y="0"/>
                </a:cubicBezTo>
                <a:cubicBezTo>
                  <a:pt x="668257" y="0"/>
                  <a:pt x="717400" y="13175"/>
                  <a:pt x="760552" y="38094"/>
                </a:cubicBezTo>
                <a:lnTo>
                  <a:pt x="1094680" y="231004"/>
                </a:lnTo>
                <a:cubicBezTo>
                  <a:pt x="1182358" y="281632"/>
                  <a:pt x="1236815" y="375961"/>
                  <a:pt x="1236815" y="477198"/>
                </a:cubicBezTo>
                <a:lnTo>
                  <a:pt x="1236815" y="863017"/>
                </a:lnTo>
                <a:cubicBezTo>
                  <a:pt x="1236815" y="964254"/>
                  <a:pt x="1182358" y="1058602"/>
                  <a:pt x="1094680" y="1109211"/>
                </a:cubicBezTo>
                <a:lnTo>
                  <a:pt x="760552" y="1302121"/>
                </a:lnTo>
                <a:cubicBezTo>
                  <a:pt x="717400" y="1327041"/>
                  <a:pt x="668238" y="1340215"/>
                  <a:pt x="618417" y="1340215"/>
                </a:cubicBezTo>
                <a:cubicBezTo>
                  <a:pt x="618417" y="1340215"/>
                  <a:pt x="618417" y="1340215"/>
                  <a:pt x="618417" y="1340215"/>
                </a:cubicBezTo>
                <a:close/>
              </a:path>
            </a:pathLst>
          </a:custGeom>
          <a:gradFill>
            <a:gsLst>
              <a:gs pos="0">
                <a:srgbClr val="F49302"/>
              </a:gs>
              <a:gs pos="74000">
                <a:srgbClr val="207561"/>
              </a:gs>
              <a:gs pos="100000">
                <a:srgbClr val="207561"/>
              </a:gs>
            </a:gsLst>
            <a:lin ang="1200117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/>
          </a:p>
        </p:txBody>
      </p:sp>
      <p:sp>
        <p:nvSpPr>
          <p:cNvPr id="101" name="Google Shape;101;p15"/>
          <p:cNvSpPr/>
          <p:nvPr/>
        </p:nvSpPr>
        <p:spPr>
          <a:xfrm>
            <a:off x="1550468" y="5388078"/>
            <a:ext cx="593671" cy="643303"/>
          </a:xfrm>
          <a:custGeom>
            <a:avLst/>
            <a:gdLst/>
            <a:ahLst/>
            <a:cxnLst/>
            <a:rect l="l" t="t" r="r" b="b"/>
            <a:pathLst>
              <a:path w="1236815" h="1340215" extrusionOk="0">
                <a:moveTo>
                  <a:pt x="618417" y="1340215"/>
                </a:moveTo>
                <a:cubicBezTo>
                  <a:pt x="568577" y="1340215"/>
                  <a:pt x="519434" y="1327041"/>
                  <a:pt x="476282" y="1302121"/>
                </a:cubicBezTo>
                <a:lnTo>
                  <a:pt x="142153" y="1109211"/>
                </a:lnTo>
                <a:cubicBezTo>
                  <a:pt x="54457" y="1058602"/>
                  <a:pt x="0" y="964254"/>
                  <a:pt x="0" y="863017"/>
                </a:cubicBezTo>
                <a:lnTo>
                  <a:pt x="0" y="477198"/>
                </a:lnTo>
                <a:cubicBezTo>
                  <a:pt x="0" y="375961"/>
                  <a:pt x="54457" y="281613"/>
                  <a:pt x="142135" y="231004"/>
                </a:cubicBezTo>
                <a:lnTo>
                  <a:pt x="476282" y="38094"/>
                </a:lnTo>
                <a:cubicBezTo>
                  <a:pt x="519434" y="13175"/>
                  <a:pt x="568577" y="0"/>
                  <a:pt x="618417" y="0"/>
                </a:cubicBezTo>
                <a:cubicBezTo>
                  <a:pt x="668257" y="0"/>
                  <a:pt x="717400" y="13175"/>
                  <a:pt x="760552" y="38094"/>
                </a:cubicBezTo>
                <a:lnTo>
                  <a:pt x="1094680" y="231004"/>
                </a:lnTo>
                <a:cubicBezTo>
                  <a:pt x="1182358" y="281632"/>
                  <a:pt x="1236815" y="375961"/>
                  <a:pt x="1236815" y="477198"/>
                </a:cubicBezTo>
                <a:lnTo>
                  <a:pt x="1236815" y="863017"/>
                </a:lnTo>
                <a:cubicBezTo>
                  <a:pt x="1236815" y="964254"/>
                  <a:pt x="1182358" y="1058602"/>
                  <a:pt x="1094680" y="1109211"/>
                </a:cubicBezTo>
                <a:lnTo>
                  <a:pt x="760552" y="1302121"/>
                </a:lnTo>
                <a:cubicBezTo>
                  <a:pt x="717400" y="1327041"/>
                  <a:pt x="668238" y="1340215"/>
                  <a:pt x="618417" y="1340215"/>
                </a:cubicBezTo>
                <a:cubicBezTo>
                  <a:pt x="618417" y="1340215"/>
                  <a:pt x="618417" y="1340215"/>
                  <a:pt x="618417" y="1340215"/>
                </a:cubicBezTo>
                <a:close/>
              </a:path>
            </a:pathLst>
          </a:custGeom>
          <a:gradFill>
            <a:gsLst>
              <a:gs pos="0">
                <a:srgbClr val="F49302"/>
              </a:gs>
              <a:gs pos="74000">
                <a:srgbClr val="207561"/>
              </a:gs>
              <a:gs pos="100000">
                <a:srgbClr val="207561"/>
              </a:gs>
            </a:gsLst>
            <a:lin ang="1200117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/>
          </a:p>
        </p:txBody>
      </p:sp>
      <p:sp>
        <p:nvSpPr>
          <p:cNvPr id="102" name="Google Shape;102;p15"/>
          <p:cNvSpPr txBox="1"/>
          <p:nvPr/>
        </p:nvSpPr>
        <p:spPr>
          <a:xfrm>
            <a:off x="1457895" y="2545691"/>
            <a:ext cx="80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01</a:t>
            </a:r>
            <a:endParaRPr sz="1900" b="0" i="0" u="none" strike="noStrike" cap="none" dirty="0"/>
          </a:p>
        </p:txBody>
      </p:sp>
      <p:sp>
        <p:nvSpPr>
          <p:cNvPr id="103" name="Google Shape;103;p15"/>
          <p:cNvSpPr txBox="1"/>
          <p:nvPr/>
        </p:nvSpPr>
        <p:spPr>
          <a:xfrm>
            <a:off x="1457895" y="3533606"/>
            <a:ext cx="80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02</a:t>
            </a:r>
            <a:endParaRPr sz="1900" b="0" i="0" u="none" strike="noStrike" cap="none"/>
          </a:p>
        </p:txBody>
      </p:sp>
      <p:sp>
        <p:nvSpPr>
          <p:cNvPr id="104" name="Google Shape;104;p15"/>
          <p:cNvSpPr txBox="1"/>
          <p:nvPr/>
        </p:nvSpPr>
        <p:spPr>
          <a:xfrm>
            <a:off x="1457895" y="4521521"/>
            <a:ext cx="80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03</a:t>
            </a:r>
            <a:endParaRPr sz="1900" b="0" i="0" u="none" strike="noStrike" cap="none"/>
          </a:p>
        </p:txBody>
      </p:sp>
      <p:sp>
        <p:nvSpPr>
          <p:cNvPr id="105" name="Google Shape;105;p15"/>
          <p:cNvSpPr txBox="1"/>
          <p:nvPr/>
        </p:nvSpPr>
        <p:spPr>
          <a:xfrm>
            <a:off x="1457895" y="5509436"/>
            <a:ext cx="80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04</a:t>
            </a:r>
            <a:endParaRPr sz="1900" b="0" i="0" u="none" strike="noStrike" cap="none"/>
          </a:p>
        </p:txBody>
      </p:sp>
      <p:sp>
        <p:nvSpPr>
          <p:cNvPr id="106" name="Google Shape;106;p15"/>
          <p:cNvSpPr txBox="1"/>
          <p:nvPr/>
        </p:nvSpPr>
        <p:spPr>
          <a:xfrm>
            <a:off x="2261830" y="2475538"/>
            <a:ext cx="6424969" cy="720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2500" b="1" dirty="0">
                <a:solidFill>
                  <a:schemeClr val="dk1"/>
                </a:solidFill>
              </a:rPr>
              <a:t> </a:t>
            </a:r>
            <a:r>
              <a:rPr lang="en-US" sz="3200" b="1" dirty="0">
                <a:solidFill>
                  <a:schemeClr val="dk1"/>
                </a:solidFill>
              </a:rPr>
              <a:t>一、神圣的30年：从1995到</a:t>
            </a:r>
            <a:r>
              <a:rPr lang="en-US" sz="3200" b="1" dirty="0" smtClean="0">
                <a:solidFill>
                  <a:schemeClr val="dk1"/>
                </a:solidFill>
              </a:rPr>
              <a:t>2025</a:t>
            </a:r>
            <a:endParaRPr sz="3200" b="1" dirty="0">
              <a:solidFill>
                <a:srgbClr val="262626"/>
              </a:solidFill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2261824" y="3412150"/>
            <a:ext cx="6509313" cy="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2500" b="1" dirty="0">
                <a:solidFill>
                  <a:schemeClr val="dk1"/>
                </a:solidFill>
              </a:rPr>
              <a:t> </a:t>
            </a:r>
            <a:r>
              <a:rPr lang="en-US" sz="3200" b="1" dirty="0" err="1">
                <a:solidFill>
                  <a:schemeClr val="dk1"/>
                </a:solidFill>
              </a:rPr>
              <a:t>二、河东与河西：属灵转折的寓意</a:t>
            </a:r>
            <a:endParaRPr sz="3200" b="1" i="0" u="none" strike="noStrike" cap="none" dirty="0"/>
          </a:p>
        </p:txBody>
      </p:sp>
      <p:sp>
        <p:nvSpPr>
          <p:cNvPr id="108" name="Google Shape;108;p15"/>
          <p:cNvSpPr txBox="1"/>
          <p:nvPr/>
        </p:nvSpPr>
        <p:spPr>
          <a:xfrm>
            <a:off x="2261825" y="5455750"/>
            <a:ext cx="6424974" cy="9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2500" b="1" dirty="0">
                <a:solidFill>
                  <a:schemeClr val="dk1"/>
                </a:solidFill>
              </a:rPr>
              <a:t>  </a:t>
            </a:r>
            <a:r>
              <a:rPr lang="en-US" sz="3200" b="1" dirty="0" err="1">
                <a:solidFill>
                  <a:schemeClr val="dk1"/>
                </a:solidFill>
              </a:rPr>
              <a:t>回应呼召：起来，过河</a:t>
            </a:r>
            <a:r>
              <a:rPr lang="en-US" sz="3200" b="1" dirty="0">
                <a:solidFill>
                  <a:schemeClr val="dk1"/>
                </a:solidFill>
              </a:rPr>
              <a:t>！</a:t>
            </a:r>
            <a:endParaRPr sz="32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 dirty="0">
              <a:solidFill>
                <a:srgbClr val="262626"/>
              </a:solidFill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2261825" y="4399925"/>
            <a:ext cx="6509312" cy="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2500" b="1" dirty="0">
                <a:solidFill>
                  <a:schemeClr val="dk1"/>
                </a:solidFill>
              </a:rPr>
              <a:t> </a:t>
            </a:r>
            <a:r>
              <a:rPr lang="en-US" sz="3200" b="1" dirty="0" err="1">
                <a:solidFill>
                  <a:schemeClr val="dk1"/>
                </a:solidFill>
              </a:rPr>
              <a:t>三、跨河的时刻：从感恩到信心</a:t>
            </a:r>
            <a:endParaRPr sz="32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</a:pPr>
            <a:r>
              <a:rPr lang="en-US" sz="385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一、神圣的30年：从1995到2025</a:t>
            </a:r>
            <a:endParaRPr sz="3760">
              <a:solidFill>
                <a:schemeClr val="dk1"/>
              </a:solidFill>
            </a:endParaRPr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5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1995年，是神在全球动工的年份：</a:t>
            </a:r>
            <a:endParaRPr sz="35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35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2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1)多伦多复兴的火焰点燃，圣灵的浪潮波及全球</a:t>
            </a:r>
            <a:endParaRPr sz="2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2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2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2)万国守望者在Whistler聚集，回家运动影响40多个国家</a:t>
            </a:r>
            <a:endParaRPr sz="2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2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2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3)慕主先锋教会成立，内在生活信息祝福了无数华人信徒</a:t>
            </a:r>
            <a:endParaRPr sz="2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2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2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4)我们教会也在这年蒙神建立，成为神计划的一部分</a:t>
            </a:r>
            <a:endParaRPr sz="2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11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22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1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21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7000" b="1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r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</a:t>
            </a:r>
          </a:p>
        </p:txBody>
      </p:sp>
      <p:sp>
        <p:nvSpPr>
          <p:cNvPr id="118" name="Google Shape;118;p16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fld id="{00000000-1234-1234-1234-123412341234}" type="slidenum"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</a:t>
            </a:fld>
            <a:endParaRPr lang="en-US" sz="1200" b="0" i="0" u="none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</a:pPr>
            <a:r>
              <a:rPr lang="en-US" sz="385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一、神圣的30年：从1995到2025</a:t>
            </a:r>
            <a:endParaRPr sz="4400" b="0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3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30年在神的手中，是一个完整的预备周期。正如圣经中许多重要人物在30岁时进入命定的转折：</a:t>
            </a:r>
            <a:endParaRPr sz="33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26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0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1）约瑟30岁成为宰相，拯救家族；</a:t>
            </a:r>
            <a:endParaRPr sz="30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0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2）大卫30岁登基作王，开启王朝；</a:t>
            </a:r>
            <a:endParaRPr sz="30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0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3）主耶稣30岁开始传道，带来天国的福音。</a:t>
            </a:r>
            <a:endParaRPr sz="30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35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11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22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1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21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7000" b="1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r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</a:t>
            </a:r>
          </a:p>
        </p:txBody>
      </p:sp>
      <p:sp>
        <p:nvSpPr>
          <p:cNvPr id="127" name="Google Shape;127;p17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fld id="{00000000-1234-1234-1234-123412341234}" type="slidenum"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</a:t>
            </a:fld>
            <a:endParaRPr lang="en-US" sz="1200" b="0" i="0" u="none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Libre Franklin"/>
              <a:buNone/>
            </a:pPr>
            <a:endParaRPr sz="5000" b="1" cap="none">
              <a:solidFill>
                <a:schemeClr val="dk1"/>
              </a:solidFill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457211" y="2281493"/>
            <a:ext cx="8447400" cy="3451200"/>
          </a:xfrm>
          <a:prstGeom prst="rect">
            <a:avLst/>
          </a:prstGeom>
          <a:solidFill>
            <a:srgbClr val="2075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35" name="Google Shape;135;p18"/>
          <p:cNvSpPr txBox="1"/>
          <p:nvPr/>
        </p:nvSpPr>
        <p:spPr>
          <a:xfrm>
            <a:off x="1124700" y="3098700"/>
            <a:ext cx="7193100" cy="18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1200" b="1">
                <a:solidFill>
                  <a:schemeClr val="dk1"/>
                </a:solidFill>
              </a:rPr>
              <a:t> </a:t>
            </a:r>
            <a:r>
              <a:rPr lang="en-US" sz="4500" b="1">
                <a:solidFill>
                  <a:schemeClr val="lt1"/>
                </a:solidFill>
              </a:rPr>
              <a:t>二、</a:t>
            </a:r>
            <a:r>
              <a:rPr lang="en-US" sz="3400" b="1">
                <a:solidFill>
                  <a:schemeClr val="lt1"/>
                </a:solidFill>
              </a:rPr>
              <a:t> </a:t>
            </a:r>
            <a:r>
              <a:rPr lang="en-US" sz="4500" b="1">
                <a:solidFill>
                  <a:schemeClr val="lt1"/>
                </a:solidFill>
              </a:rPr>
              <a:t>河东与河西：</a:t>
            </a:r>
            <a:endParaRPr sz="45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4500" b="1">
                <a:solidFill>
                  <a:schemeClr val="lt1"/>
                </a:solidFill>
              </a:rPr>
              <a:t>        属灵转折的寓意 </a:t>
            </a:r>
            <a:endParaRPr sz="4500" b="0" i="0" u="none" strike="noStrike" cap="none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9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144000" cy="6888162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9"/>
          <p:cNvSpPr/>
          <p:nvPr/>
        </p:nvSpPr>
        <p:spPr>
          <a:xfrm>
            <a:off x="4470400" y="4597400"/>
            <a:ext cx="228600" cy="2286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2" name="Google Shape;142;p19"/>
          <p:cNvSpPr/>
          <p:nvPr/>
        </p:nvSpPr>
        <p:spPr>
          <a:xfrm>
            <a:off x="7423150" y="5243512"/>
            <a:ext cx="228600" cy="2286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3" name="Google Shape;143;p19"/>
          <p:cNvSpPr/>
          <p:nvPr/>
        </p:nvSpPr>
        <p:spPr>
          <a:xfrm>
            <a:off x="4378325" y="3733800"/>
            <a:ext cx="1032000" cy="457200"/>
          </a:xfrm>
          <a:prstGeom prst="wedgeRectCallout">
            <a:avLst>
              <a:gd name="adj1" fmla="val 4619"/>
              <a:gd name="adj2" fmla="val 40725"/>
            </a:avLst>
          </a:prstGeom>
          <a:solidFill>
            <a:srgbClr val="0033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imHei" panose="02010609060101010101" charset="-122"/>
              <a:buNone/>
            </a:pPr>
            <a:r>
              <a:rPr lang="en-US" sz="2200" b="0" i="0" u="none">
                <a:solidFill>
                  <a:schemeClr val="lt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SimHei" panose="02010609060101010101" charset="-122"/>
              </a:rPr>
              <a:t>耶利哥</a:t>
            </a:r>
          </a:p>
        </p:txBody>
      </p:sp>
      <p:sp>
        <p:nvSpPr>
          <p:cNvPr id="144" name="Google Shape;144;p19"/>
          <p:cNvSpPr/>
          <p:nvPr/>
        </p:nvSpPr>
        <p:spPr>
          <a:xfrm>
            <a:off x="7956550" y="5303837"/>
            <a:ext cx="806400" cy="455700"/>
          </a:xfrm>
          <a:prstGeom prst="wedgeRectCallout">
            <a:avLst>
              <a:gd name="adj1" fmla="val -8079"/>
              <a:gd name="adj2" fmla="val 4064"/>
            </a:avLst>
          </a:prstGeom>
          <a:solidFill>
            <a:srgbClr val="0033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imHei" panose="02010609060101010101" charset="-122"/>
              <a:buNone/>
            </a:pPr>
            <a:r>
              <a:rPr lang="en-US" sz="2200" b="0" i="0" u="none">
                <a:solidFill>
                  <a:schemeClr val="lt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SimHei" panose="02010609060101010101" charset="-122"/>
              </a:rPr>
              <a:t>什亭</a:t>
            </a:r>
          </a:p>
        </p:txBody>
      </p:sp>
      <p:sp>
        <p:nvSpPr>
          <p:cNvPr id="145" name="Google Shape;145;p19"/>
          <p:cNvSpPr/>
          <p:nvPr/>
        </p:nvSpPr>
        <p:spPr>
          <a:xfrm>
            <a:off x="5326062" y="0"/>
            <a:ext cx="741363" cy="6557963"/>
          </a:xfrm>
          <a:custGeom>
            <a:avLst/>
            <a:gdLst/>
            <a:ahLst/>
            <a:cxnLst/>
            <a:rect l="l" t="t" r="r" b="b"/>
            <a:pathLst>
              <a:path w="467" h="4131" extrusionOk="0">
                <a:moveTo>
                  <a:pt x="455" y="4131"/>
                </a:moveTo>
                <a:cubicBezTo>
                  <a:pt x="461" y="4103"/>
                  <a:pt x="467" y="4076"/>
                  <a:pt x="455" y="4049"/>
                </a:cubicBezTo>
                <a:cubicBezTo>
                  <a:pt x="443" y="4022"/>
                  <a:pt x="391" y="4006"/>
                  <a:pt x="381" y="3966"/>
                </a:cubicBezTo>
                <a:cubicBezTo>
                  <a:pt x="371" y="3926"/>
                  <a:pt x="400" y="3858"/>
                  <a:pt x="397" y="3810"/>
                </a:cubicBezTo>
                <a:cubicBezTo>
                  <a:pt x="394" y="3762"/>
                  <a:pt x="375" y="3714"/>
                  <a:pt x="364" y="3678"/>
                </a:cubicBezTo>
                <a:cubicBezTo>
                  <a:pt x="353" y="3642"/>
                  <a:pt x="332" y="3627"/>
                  <a:pt x="331" y="3596"/>
                </a:cubicBezTo>
                <a:cubicBezTo>
                  <a:pt x="330" y="3565"/>
                  <a:pt x="349" y="3531"/>
                  <a:pt x="356" y="3489"/>
                </a:cubicBezTo>
                <a:cubicBezTo>
                  <a:pt x="363" y="3447"/>
                  <a:pt x="381" y="3379"/>
                  <a:pt x="373" y="3341"/>
                </a:cubicBezTo>
                <a:cubicBezTo>
                  <a:pt x="365" y="3303"/>
                  <a:pt x="323" y="3282"/>
                  <a:pt x="307" y="3259"/>
                </a:cubicBezTo>
                <a:cubicBezTo>
                  <a:pt x="291" y="3236"/>
                  <a:pt x="279" y="3223"/>
                  <a:pt x="274" y="3201"/>
                </a:cubicBezTo>
                <a:cubicBezTo>
                  <a:pt x="269" y="3179"/>
                  <a:pt x="258" y="3150"/>
                  <a:pt x="274" y="3127"/>
                </a:cubicBezTo>
                <a:cubicBezTo>
                  <a:pt x="290" y="3104"/>
                  <a:pt x="357" y="3094"/>
                  <a:pt x="373" y="3061"/>
                </a:cubicBezTo>
                <a:cubicBezTo>
                  <a:pt x="389" y="3028"/>
                  <a:pt x="385" y="2971"/>
                  <a:pt x="373" y="2930"/>
                </a:cubicBezTo>
                <a:cubicBezTo>
                  <a:pt x="361" y="2889"/>
                  <a:pt x="320" y="2846"/>
                  <a:pt x="298" y="2814"/>
                </a:cubicBezTo>
                <a:cubicBezTo>
                  <a:pt x="276" y="2782"/>
                  <a:pt x="260" y="2785"/>
                  <a:pt x="241" y="2740"/>
                </a:cubicBezTo>
                <a:cubicBezTo>
                  <a:pt x="222" y="2695"/>
                  <a:pt x="179" y="2613"/>
                  <a:pt x="183" y="2543"/>
                </a:cubicBezTo>
                <a:cubicBezTo>
                  <a:pt x="187" y="2473"/>
                  <a:pt x="236" y="2363"/>
                  <a:pt x="266" y="2321"/>
                </a:cubicBezTo>
                <a:cubicBezTo>
                  <a:pt x="296" y="2279"/>
                  <a:pt x="346" y="2324"/>
                  <a:pt x="364" y="2288"/>
                </a:cubicBezTo>
                <a:cubicBezTo>
                  <a:pt x="382" y="2252"/>
                  <a:pt x="378" y="2167"/>
                  <a:pt x="373" y="2107"/>
                </a:cubicBezTo>
                <a:cubicBezTo>
                  <a:pt x="368" y="2047"/>
                  <a:pt x="341" y="1979"/>
                  <a:pt x="331" y="1926"/>
                </a:cubicBezTo>
                <a:cubicBezTo>
                  <a:pt x="321" y="1873"/>
                  <a:pt x="327" y="1816"/>
                  <a:pt x="315" y="1786"/>
                </a:cubicBezTo>
                <a:cubicBezTo>
                  <a:pt x="303" y="1756"/>
                  <a:pt x="262" y="1771"/>
                  <a:pt x="257" y="1745"/>
                </a:cubicBezTo>
                <a:cubicBezTo>
                  <a:pt x="252" y="1719"/>
                  <a:pt x="290" y="1669"/>
                  <a:pt x="282" y="1629"/>
                </a:cubicBezTo>
                <a:cubicBezTo>
                  <a:pt x="274" y="1589"/>
                  <a:pt x="220" y="1539"/>
                  <a:pt x="208" y="1506"/>
                </a:cubicBezTo>
                <a:cubicBezTo>
                  <a:pt x="196" y="1473"/>
                  <a:pt x="218" y="1458"/>
                  <a:pt x="208" y="1432"/>
                </a:cubicBezTo>
                <a:cubicBezTo>
                  <a:pt x="198" y="1406"/>
                  <a:pt x="172" y="1388"/>
                  <a:pt x="150" y="1350"/>
                </a:cubicBezTo>
                <a:cubicBezTo>
                  <a:pt x="128" y="1312"/>
                  <a:pt x="98" y="1250"/>
                  <a:pt x="76" y="1202"/>
                </a:cubicBezTo>
                <a:cubicBezTo>
                  <a:pt x="54" y="1154"/>
                  <a:pt x="0" y="1107"/>
                  <a:pt x="19" y="1062"/>
                </a:cubicBezTo>
                <a:cubicBezTo>
                  <a:pt x="38" y="1017"/>
                  <a:pt x="169" y="970"/>
                  <a:pt x="192" y="930"/>
                </a:cubicBezTo>
                <a:cubicBezTo>
                  <a:pt x="215" y="890"/>
                  <a:pt x="159" y="857"/>
                  <a:pt x="159" y="823"/>
                </a:cubicBezTo>
                <a:cubicBezTo>
                  <a:pt x="159" y="789"/>
                  <a:pt x="165" y="750"/>
                  <a:pt x="192" y="724"/>
                </a:cubicBezTo>
                <a:cubicBezTo>
                  <a:pt x="219" y="698"/>
                  <a:pt x="305" y="697"/>
                  <a:pt x="323" y="667"/>
                </a:cubicBezTo>
                <a:cubicBezTo>
                  <a:pt x="341" y="637"/>
                  <a:pt x="305" y="577"/>
                  <a:pt x="298" y="543"/>
                </a:cubicBezTo>
                <a:cubicBezTo>
                  <a:pt x="291" y="509"/>
                  <a:pt x="294" y="488"/>
                  <a:pt x="282" y="461"/>
                </a:cubicBezTo>
                <a:cubicBezTo>
                  <a:pt x="270" y="434"/>
                  <a:pt x="229" y="413"/>
                  <a:pt x="224" y="379"/>
                </a:cubicBezTo>
                <a:cubicBezTo>
                  <a:pt x="219" y="345"/>
                  <a:pt x="233" y="285"/>
                  <a:pt x="249" y="255"/>
                </a:cubicBezTo>
                <a:cubicBezTo>
                  <a:pt x="265" y="225"/>
                  <a:pt x="301" y="223"/>
                  <a:pt x="323" y="198"/>
                </a:cubicBezTo>
                <a:cubicBezTo>
                  <a:pt x="345" y="173"/>
                  <a:pt x="385" y="140"/>
                  <a:pt x="381" y="107"/>
                </a:cubicBezTo>
                <a:cubicBezTo>
                  <a:pt x="377" y="74"/>
                  <a:pt x="312" y="11"/>
                  <a:pt x="298" y="0"/>
                </a:cubicBez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6410325" y="2947987"/>
            <a:ext cx="1084200" cy="507900"/>
          </a:xfrm>
          <a:prstGeom prst="wedgeRectCallout">
            <a:avLst>
              <a:gd name="adj1" fmla="val -9076"/>
              <a:gd name="adj2" fmla="val 12488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imHei" panose="02010609060101010101" charset="-122"/>
              <a:buNone/>
            </a:pPr>
            <a:r>
              <a:rPr lang="en-US" sz="2200" b="0" i="0" u="none">
                <a:solidFill>
                  <a:schemeClr val="lt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SimHei" panose="02010609060101010101" charset="-122"/>
              </a:rPr>
              <a:t>约但河</a:t>
            </a:r>
          </a:p>
        </p:txBody>
      </p:sp>
      <p:sp>
        <p:nvSpPr>
          <p:cNvPr id="147" name="Google Shape;147;p19"/>
          <p:cNvSpPr/>
          <p:nvPr/>
        </p:nvSpPr>
        <p:spPr>
          <a:xfrm>
            <a:off x="4618037" y="4857750"/>
            <a:ext cx="2776536" cy="503237"/>
          </a:xfrm>
          <a:custGeom>
            <a:avLst/>
            <a:gdLst/>
            <a:ahLst/>
            <a:cxnLst/>
            <a:rect l="l" t="t" r="r" b="b"/>
            <a:pathLst>
              <a:path w="1766" h="317" extrusionOk="0">
                <a:moveTo>
                  <a:pt x="1766" y="317"/>
                </a:moveTo>
                <a:cubicBezTo>
                  <a:pt x="1514" y="310"/>
                  <a:pt x="1263" y="304"/>
                  <a:pt x="1013" y="274"/>
                </a:cubicBezTo>
                <a:cubicBezTo>
                  <a:pt x="763" y="244"/>
                  <a:pt x="424" y="173"/>
                  <a:pt x="264" y="139"/>
                </a:cubicBezTo>
                <a:cubicBezTo>
                  <a:pt x="104" y="105"/>
                  <a:pt x="94" y="95"/>
                  <a:pt x="50" y="72"/>
                </a:cubicBezTo>
                <a:cubicBezTo>
                  <a:pt x="6" y="49"/>
                  <a:pt x="8" y="12"/>
                  <a:pt x="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8" name="Google Shape;148;p19"/>
          <p:cNvSpPr/>
          <p:nvPr/>
        </p:nvSpPr>
        <p:spPr>
          <a:xfrm>
            <a:off x="6743700" y="6116637"/>
            <a:ext cx="806400" cy="457200"/>
          </a:xfrm>
          <a:prstGeom prst="wedgeRectCallout">
            <a:avLst>
              <a:gd name="adj1" fmla="val -9428"/>
              <a:gd name="adj2" fmla="val 25853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imHei" panose="02010609060101010101" charset="-122"/>
              <a:buNone/>
            </a:pPr>
            <a:r>
              <a:rPr lang="en-US" sz="2200" b="0" i="0" u="none">
                <a:solidFill>
                  <a:schemeClr val="lt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SimHei" panose="02010609060101010101" charset="-122"/>
              </a:rPr>
              <a:t>盐海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4400" b="0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5" name="Google Shape;155;p20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4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· 河东代表旷野：</a:t>
            </a:r>
            <a:r>
              <a:rPr lang="en-US" sz="3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徘徊、试炼、不完全的生命：</a:t>
            </a:r>
            <a:endParaRPr sz="34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27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《心思的战场》</a:t>
            </a:r>
            <a:r>
              <a:rPr lang="en-US" sz="27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Joyce Meyer列举了以色列民在旷野中的如</a:t>
            </a:r>
            <a:endParaRPr sz="27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27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下一些性格：</a:t>
            </a:r>
            <a:endParaRPr sz="27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27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0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旷野性格一：</a:t>
            </a:r>
            <a:r>
              <a:rPr lang="en-US" sz="30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蚂蚱心态性格；</a:t>
            </a:r>
            <a:endParaRPr sz="30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0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旷野性格二：</a:t>
            </a:r>
            <a:r>
              <a:rPr lang="en-US" sz="30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被动懒惰性格（1000两银子的比喻）；</a:t>
            </a:r>
            <a:endParaRPr sz="30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0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旷野性格三：</a:t>
            </a:r>
            <a:r>
              <a:rPr lang="en-US" sz="30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畏难性格；</a:t>
            </a:r>
            <a:endParaRPr sz="30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0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旷野性格四：</a:t>
            </a:r>
            <a:r>
              <a:rPr lang="en-US" sz="30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好发怨言性格；</a:t>
            </a:r>
            <a:endParaRPr sz="30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35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26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11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22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1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21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7000" b="1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</p:txBody>
      </p:sp>
      <p:sp>
        <p:nvSpPr>
          <p:cNvPr id="156" name="Google Shape;156;p20"/>
          <p:cNvSpPr txBox="1"/>
          <p:nvPr/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r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</a:t>
            </a:r>
          </a:p>
        </p:txBody>
      </p:sp>
      <p:sp>
        <p:nvSpPr>
          <p:cNvPr id="157" name="Google Shape;157;p20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fld id="{00000000-1234-1234-1234-123412341234}" type="slidenum"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7</a:t>
            </a:fld>
            <a:endParaRPr lang="en-US" sz="1200" b="0" i="0" u="none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4400" b="0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4" name="Google Shape;164;p21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4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· 河东代表旷野：</a:t>
            </a:r>
            <a:r>
              <a:rPr lang="en-US" sz="3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徘徊、试炼、不完全的生命：</a:t>
            </a:r>
            <a:endParaRPr sz="2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0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旷野性格五：</a:t>
            </a:r>
            <a:r>
              <a:rPr lang="en-US" sz="30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浮躁（不能等）的性格；</a:t>
            </a:r>
            <a:endParaRPr sz="30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0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旷野性格六：</a:t>
            </a:r>
            <a:r>
              <a:rPr lang="en-US" sz="30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推卸责任（没有担当，甩锅）性格；</a:t>
            </a:r>
            <a:endParaRPr sz="30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0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旷野性格七：</a:t>
            </a:r>
            <a:r>
              <a:rPr lang="en-US" sz="30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自怜性格；</a:t>
            </a:r>
            <a:endParaRPr sz="30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0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旷野性格八：</a:t>
            </a:r>
            <a:r>
              <a:rPr lang="en-US" sz="30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自卑自贱的性格；</a:t>
            </a:r>
            <a:endParaRPr sz="30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0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旷野性格九：</a:t>
            </a:r>
            <a:r>
              <a:rPr lang="en-US" sz="30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好嫉妒的性格；</a:t>
            </a:r>
            <a:endParaRPr sz="30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0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旷野性格十：</a:t>
            </a:r>
            <a:r>
              <a:rPr lang="en-US" sz="30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独裁性格。</a:t>
            </a:r>
            <a:endParaRPr sz="30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30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30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35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26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11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22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1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21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7000" b="1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</p:txBody>
      </p:sp>
      <p:sp>
        <p:nvSpPr>
          <p:cNvPr id="165" name="Google Shape;165;p21"/>
          <p:cNvSpPr txBox="1"/>
          <p:nvPr/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r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</a:t>
            </a:r>
          </a:p>
        </p:txBody>
      </p:sp>
      <p:sp>
        <p:nvSpPr>
          <p:cNvPr id="166" name="Google Shape;166;p21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fld id="{00000000-1234-1234-1234-123412341234}" type="slidenum"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8</a:t>
            </a:fld>
            <a:endParaRPr lang="en-US" sz="1200" b="0" i="0" u="none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4400" b="0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3" name="Google Shape;173;p22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5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· 河西代表应许：</a:t>
            </a:r>
            <a:r>
              <a:rPr lang="en-US" sz="35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丰盛、得胜、安息的生命。</a:t>
            </a:r>
            <a:endParaRPr sz="3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25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以色列民过约旦河的经历（书3章），正是我们今日的预表：</a:t>
            </a:r>
            <a:endParaRPr sz="2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b="1">
                <a:solidFill>
                  <a:srgbClr val="5B0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“你们要自洁，因为明天耶和华必在你们中间行奇事。”（书3:5）</a:t>
            </a:r>
            <a:endParaRPr b="1">
              <a:solidFill>
                <a:srgbClr val="5B0F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b="1">
                <a:solidFill>
                  <a:srgbClr val="5B0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“你也要记念耶和华你的神在旷野引导你这四十年（佳恩教会功课学的比以色列好，30年过关！），是要苦炼你、试验你，要知道你心内如何。”</a:t>
            </a:r>
            <a:endParaRPr b="1">
              <a:solidFill>
                <a:srgbClr val="5B0F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26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26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但如今，神呼唤我们跨过属灵的约旦河，进入祂的应许之地！</a:t>
            </a:r>
            <a:endParaRPr sz="26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30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35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26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11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22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1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21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7000" b="1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</p:txBody>
      </p:sp>
      <p:sp>
        <p:nvSpPr>
          <p:cNvPr id="174" name="Google Shape;174;p22"/>
          <p:cNvSpPr txBox="1"/>
          <p:nvPr/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r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</a:t>
            </a:r>
          </a:p>
        </p:txBody>
      </p:sp>
      <p:sp>
        <p:nvSpPr>
          <p:cNvPr id="175" name="Google Shape;175;p22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fld id="{00000000-1234-1234-1234-123412341234}" type="slidenum"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9</a:t>
            </a:fld>
            <a:endParaRPr lang="en-US" sz="1200" b="0" i="0" u="none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S101790490[1]">
  <a:themeElements>
    <a:clrScheme name="Decatur">
      <a:dk1>
        <a:srgbClr val="000000"/>
      </a:dk1>
      <a:lt1>
        <a:srgbClr val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494</Words>
  <Application>Microsoft Office PowerPoint</Application>
  <PresentationFormat>On-screen Show (4:3)</PresentationFormat>
  <Paragraphs>221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Noto Sans Symbols</vt:lpstr>
      <vt:lpstr>SimHei</vt:lpstr>
      <vt:lpstr>Libre Franklin</vt:lpstr>
      <vt:lpstr>Courier New</vt:lpstr>
      <vt:lpstr>Calibri</vt:lpstr>
      <vt:lpstr>Default Design</vt:lpstr>
      <vt:lpstr>TS101790490[1]</vt:lpstr>
      <vt:lpstr>Default Design</vt:lpstr>
      <vt:lpstr>PowerPoint Presentation</vt:lpstr>
      <vt:lpstr>目录</vt:lpstr>
      <vt:lpstr>一、神圣的30年：从1995到2025</vt:lpstr>
      <vt:lpstr>一、神圣的30年：从1995到2025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三、 跨河的时刻：从感恩到信心</vt:lpstr>
      <vt:lpstr>三、 跨河的时刻：从感恩到信心</vt:lpstr>
      <vt:lpstr>三、 跨河的时刻：从感恩到信心</vt:lpstr>
      <vt:lpstr>回应呼召：起来，过河！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Leon Yang</cp:lastModifiedBy>
  <cp:revision>2</cp:revision>
  <dcterms:created xsi:type="dcterms:W3CDTF">2025-09-12T20:08:01Z</dcterms:created>
  <dcterms:modified xsi:type="dcterms:W3CDTF">2025-09-12T20:57:46Z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3703B3F75AE14DBB9899C52FFE3E723D_12</vt:lpwstr>
  </property>
  <property fmtid="{D5CDD505-2E9C-101B-9397-08002B2CF9AE}" pid="3" name="KSOProductBuildVer">
    <vt:lpwstr>1033-12.2.0.22549</vt:lpwstr>
  </property>
</Properties>
</file>