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849" r:id="rId2"/>
    <p:sldId id="1337" r:id="rId3"/>
    <p:sldId id="1351" r:id="rId4"/>
    <p:sldId id="1404" r:id="rId5"/>
    <p:sldId id="1405" r:id="rId6"/>
    <p:sldId id="1406" r:id="rId7"/>
    <p:sldId id="1456" r:id="rId8"/>
    <p:sldId id="1407" r:id="rId9"/>
    <p:sldId id="1408" r:id="rId10"/>
    <p:sldId id="1409" r:id="rId11"/>
    <p:sldId id="1410" r:id="rId12"/>
    <p:sldId id="1411" r:id="rId13"/>
    <p:sldId id="1291" r:id="rId14"/>
    <p:sldId id="1352" r:id="rId15"/>
    <p:sldId id="1412" r:id="rId16"/>
    <p:sldId id="1413" r:id="rId17"/>
    <p:sldId id="1414" r:id="rId18"/>
    <p:sldId id="1415" r:id="rId19"/>
    <p:sldId id="1416" r:id="rId20"/>
    <p:sldId id="1419" r:id="rId21"/>
    <p:sldId id="1420" r:id="rId22"/>
    <p:sldId id="1421" r:id="rId23"/>
    <p:sldId id="1422" r:id="rId24"/>
    <p:sldId id="1423" r:id="rId25"/>
    <p:sldId id="1454" r:id="rId26"/>
    <p:sldId id="1424" r:id="rId27"/>
    <p:sldId id="1425" r:id="rId28"/>
    <p:sldId id="1426" r:id="rId29"/>
    <p:sldId id="1427" r:id="rId30"/>
    <p:sldId id="1428" r:id="rId31"/>
    <p:sldId id="1429" r:id="rId32"/>
    <p:sldId id="1430" r:id="rId33"/>
    <p:sldId id="1431" r:id="rId34"/>
    <p:sldId id="1432" r:id="rId35"/>
    <p:sldId id="1433" r:id="rId36"/>
    <p:sldId id="1434" r:id="rId37"/>
    <p:sldId id="1455" r:id="rId38"/>
    <p:sldId id="1435" r:id="rId39"/>
    <p:sldId id="1436" r:id="rId40"/>
    <p:sldId id="1437" r:id="rId41"/>
    <p:sldId id="1438" r:id="rId42"/>
    <p:sldId id="1439" r:id="rId43"/>
    <p:sldId id="1440" r:id="rId44"/>
    <p:sldId id="1441" r:id="rId45"/>
    <p:sldId id="1442" r:id="rId46"/>
    <p:sldId id="1443" r:id="rId47"/>
    <p:sldId id="1444" r:id="rId48"/>
    <p:sldId id="1445" r:id="rId49"/>
    <p:sldId id="1446" r:id="rId50"/>
    <p:sldId id="1447" r:id="rId51"/>
    <p:sldId id="1448" r:id="rId52"/>
    <p:sldId id="1449" r:id="rId53"/>
    <p:sldId id="1453" r:id="rId54"/>
    <p:sldId id="1451" r:id="rId55"/>
    <p:sldId id="1452" r:id="rId56"/>
  </p:sldIdLst>
  <p:sldSz cx="9144000" cy="5143500" type="screen16x9"/>
  <p:notesSz cx="6858000" cy="9144000"/>
  <p:custDataLst>
    <p:tags r:id="rId5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0" autoAdjust="0"/>
  </p:normalViewPr>
  <p:slideViewPr>
    <p:cSldViewPr showGuides="1">
      <p:cViewPr>
        <p:scale>
          <a:sx n="82" d="100"/>
          <a:sy n="82" d="100"/>
        </p:scale>
        <p:origin x="-77" y="-470"/>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2025-08-26</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2025年8月26日星期二</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886200"/>
          </a:xfrm>
        </p:spPr>
        <p:txBody>
          <a:bodyPr/>
          <a:lstStyle/>
          <a:p>
            <a:pPr marL="0" indent="0" algn="ctr">
              <a:spcBef>
                <a:spcPts val="600"/>
              </a:spcBef>
              <a:spcAft>
                <a:spcPts val="600"/>
              </a:spcAft>
              <a:buNone/>
            </a:pPr>
            <a:r>
              <a:rPr lang="zh-CN" altLang="en-US" sz="5400" b="1" dirty="0">
                <a:solidFill>
                  <a:srgbClr val="FF0000"/>
                </a:solidFill>
                <a:ea typeface="KaiTi"/>
                <a:cs typeface="Times New Roman"/>
              </a:rPr>
              <a:t>教会建造与复兴的根基（下）</a:t>
            </a:r>
            <a:r>
              <a:rPr lang="en-US" altLang="zh-CN" sz="5400" b="1" kern="100" dirty="0">
                <a:solidFill>
                  <a:srgbClr val="FF0000"/>
                </a:solidFill>
                <a:latin typeface="Calibri"/>
                <a:ea typeface="KaiTi"/>
                <a:cs typeface="Times New Roman"/>
              </a:rPr>
              <a:t>——</a:t>
            </a:r>
            <a:r>
              <a:rPr lang="zh-CN" altLang="en-US" sz="5400" b="1" kern="100" dirty="0">
                <a:solidFill>
                  <a:srgbClr val="FF0000"/>
                </a:solidFill>
                <a:latin typeface="Calibri"/>
                <a:ea typeface="KaiTi"/>
                <a:cs typeface="Times New Roman"/>
              </a:rPr>
              <a:t>新约教会建造蓝图</a:t>
            </a:r>
            <a:endParaRPr lang="en-CA" sz="5400" kern="100" dirty="0">
              <a:solidFill>
                <a:srgbClr val="FF0000"/>
              </a:solidFill>
              <a:latin typeface="Calibri"/>
              <a:ea typeface="DengXian"/>
              <a:cs typeface="Times New Roman"/>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8</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30</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首先，上述要耶稣却不要教会的现象是新教教会中的特有现象，在罗马天主教和东正教教会中这种现象和口号都是匪夷所思的。</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为什么？根源就在于新教教会论的薄弱。</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让我们回到新约圣经所启示的教会建造的蓝图：弗二</a:t>
            </a:r>
            <a:r>
              <a:rPr lang="en-US" sz="3200" b="1" kern="100" dirty="0">
                <a:solidFill>
                  <a:schemeClr val="tx1"/>
                </a:solidFill>
                <a:latin typeface="DengXian" panose="02010600030101010101" pitchFamily="2" charset="-122"/>
                <a:ea typeface="DengXian" panose="02010600030101010101" pitchFamily="2" charset="-122"/>
                <a:cs typeface="Times New Roman"/>
              </a:rPr>
              <a:t>19-22</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r>
              <a:rPr lang="en-US" sz="3200" b="1" kern="100" dirty="0">
                <a:solidFill>
                  <a:schemeClr val="tx1"/>
                </a:solidFill>
                <a:latin typeface="DengXian" panose="02010600030101010101" pitchFamily="2" charset="-122"/>
                <a:ea typeface="DengXian" panose="02010600030101010101" pitchFamily="2" charset="-122"/>
                <a:cs typeface="Times New Roman"/>
              </a:rPr>
              <a:t> </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10</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marR="0" indent="0">
              <a:lnSpc>
                <a:spcPct val="115000"/>
              </a:lnSpc>
              <a:spcBef>
                <a:spcPts val="600"/>
              </a:spcBef>
              <a:spcAft>
                <a:spcPts val="600"/>
              </a:spcAft>
              <a:buNone/>
            </a:pPr>
            <a:r>
              <a:rPr lang="en-US" altLang="zh-CN" sz="3600" b="1" kern="100" dirty="0">
                <a:solidFill>
                  <a:schemeClr val="tx1"/>
                </a:solidFill>
                <a:latin typeface="Calibri"/>
                <a:ea typeface="DengXian"/>
                <a:cs typeface="Times New Roman"/>
              </a:rPr>
              <a:t>	</a:t>
            </a:r>
            <a:r>
              <a:rPr lang="zh-CN" altLang="en-US" sz="3600" b="1" kern="100" dirty="0">
                <a:solidFill>
                  <a:schemeClr val="tx1"/>
                </a:solidFill>
                <a:latin typeface="Calibri"/>
                <a:ea typeface="DengXian"/>
                <a:cs typeface="Times New Roman"/>
              </a:rPr>
              <a:t>弗二</a:t>
            </a:r>
            <a:r>
              <a:rPr lang="en-US" sz="3600" b="1" kern="100" dirty="0">
                <a:solidFill>
                  <a:schemeClr val="tx1"/>
                </a:solidFill>
                <a:latin typeface="DengXian"/>
                <a:ea typeface="DengXian"/>
                <a:cs typeface="Times New Roman"/>
              </a:rPr>
              <a:t>19-22</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这样，你们不再作外人和客旅，是与圣徒同国，是神家里的人了；并且被建造在使徒和先知的根基上，有基督耶稣自己为房角石，各房靠祂联络得合式，渐渐成为主的圣殿。你们也靠祂同被建造，成为神籍着圣灵居住的所在。”</a:t>
            </a:r>
            <a:endParaRPr lang="en-CA" sz="3600" kern="100" dirty="0">
              <a:solidFill>
                <a:srgbClr val="FF0000"/>
              </a:solidFill>
              <a:latin typeface="Calibri"/>
              <a:ea typeface="DengXian"/>
              <a:cs typeface="Times New Roman"/>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11</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indent="914400">
              <a:buNone/>
            </a:pPr>
            <a:r>
              <a:rPr lang="zh-CN" altLang="en-US" sz="3600" b="1" kern="100" dirty="0">
                <a:solidFill>
                  <a:schemeClr val="tx1"/>
                </a:solidFill>
                <a:latin typeface="Calibri"/>
                <a:ea typeface="DengXian"/>
                <a:cs typeface="Times New Roman"/>
              </a:rPr>
              <a:t>就像神吩咐摩西建造会幕一定要按照</a:t>
            </a:r>
            <a:r>
              <a:rPr lang="zh-CN" altLang="en-US" sz="3600" b="1" kern="100" dirty="0">
                <a:solidFill>
                  <a:srgbClr val="FF0000"/>
                </a:solidFill>
                <a:latin typeface="KaiTi" panose="02010609060101010101" pitchFamily="49" charset="-122"/>
                <a:ea typeface="KaiTi" panose="02010609060101010101" pitchFamily="49" charset="-122"/>
                <a:cs typeface="Times New Roman"/>
              </a:rPr>
              <a:t>“山上的样式”</a:t>
            </a:r>
            <a:r>
              <a:rPr lang="zh-CN" altLang="en-US" sz="3600" b="1" kern="100" dirty="0">
                <a:solidFill>
                  <a:schemeClr val="tx1"/>
                </a:solidFill>
                <a:latin typeface="Calibri"/>
                <a:ea typeface="DengXian"/>
                <a:cs typeface="Times New Roman"/>
              </a:rPr>
              <a:t>，我们建造新约的教会一定要根据圣经提供的蓝图。</a:t>
            </a:r>
            <a:endParaRPr lang="en-US" altLang="zh-CN" sz="3600" b="1" kern="100" dirty="0">
              <a:solidFill>
                <a:schemeClr val="tx1"/>
              </a:solidFill>
              <a:latin typeface="Calibri"/>
              <a:ea typeface="DengXian"/>
              <a:cs typeface="Times New Roman"/>
            </a:endParaRPr>
          </a:p>
          <a:p>
            <a:pPr marL="0" indent="914400">
              <a:buNone/>
            </a:pPr>
            <a:r>
              <a:rPr lang="zh-CN" altLang="en-US" sz="3600" b="1" kern="100" dirty="0">
                <a:solidFill>
                  <a:schemeClr val="tx1"/>
                </a:solidFill>
                <a:latin typeface="Calibri"/>
                <a:ea typeface="DengXian"/>
                <a:cs typeface="Times New Roman"/>
              </a:rPr>
              <a:t>下面我们根据弗二</a:t>
            </a:r>
            <a:r>
              <a:rPr lang="en-US" altLang="zh-CN" sz="3600" b="1" kern="100" dirty="0">
                <a:solidFill>
                  <a:schemeClr val="tx1"/>
                </a:solidFill>
                <a:latin typeface="Calibri"/>
                <a:ea typeface="DengXian"/>
                <a:cs typeface="Times New Roman"/>
              </a:rPr>
              <a:t>19-22</a:t>
            </a:r>
            <a:r>
              <a:rPr lang="zh-CN" altLang="en-US" sz="3600" b="1" kern="100" dirty="0">
                <a:solidFill>
                  <a:schemeClr val="tx1"/>
                </a:solidFill>
                <a:latin typeface="Calibri"/>
                <a:ea typeface="DengXian"/>
                <a:cs typeface="Times New Roman"/>
              </a:rPr>
              <a:t>将新约圣殿作如下图示：</a:t>
            </a:r>
            <a:endParaRPr lang="en-CA" sz="3600" b="1" kern="100" dirty="0">
              <a:solidFill>
                <a:schemeClr val="tx1"/>
              </a:solidFill>
              <a:latin typeface="Calibri"/>
              <a:ea typeface="DengXian"/>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12</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48600" cy="1123950"/>
          </a:xfrm>
        </p:spPr>
        <p:txBody>
          <a:bodyPr>
            <a:noAutofit/>
          </a:bodyPr>
          <a:lstStyle/>
          <a:p>
            <a:pPr>
              <a:tabLst>
                <a:tab pos="4457700" algn="l"/>
              </a:tabLst>
            </a:pPr>
            <a:endParaRPr lang="zh-CN" altLang="en-US" sz="28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3350"/>
            <a:ext cx="7010400" cy="5010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4689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一、新约教会的建造蓝图</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0"/>
              </a:spcAft>
              <a:buNone/>
            </a:pPr>
            <a:r>
              <a:rPr lang="en-US" altLang="zh-CN" sz="3600" kern="100" dirty="0">
                <a:solidFill>
                  <a:schemeClr val="tx1"/>
                </a:solidFill>
                <a:latin typeface="Calibri"/>
                <a:ea typeface="DengXian"/>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根据上述蓝图，我们得知：</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a:spcBef>
                <a:spcPts val="600"/>
              </a:spcBef>
              <a:spcAft>
                <a:spcPts val="0"/>
              </a:spcAft>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教会是天国在地上的门户。</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（参：罗马天主教的教会论：</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上帝的百姓</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，最好加上：</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天上的国民。</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a:spcBef>
                <a:spcPts val="600"/>
              </a:spcBef>
              <a:spcAft>
                <a:spcPts val="0"/>
              </a:spcAft>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教会是上帝在地上的家。</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（参：东正教的教会论：</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圣灵的团契</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，最好加上：</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基督的身体。</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一、新约教会的建造蓝图</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a:spcBef>
                <a:spcPts val="600"/>
              </a:spcBef>
              <a:spcAft>
                <a:spcPts val="600"/>
              </a:spcAft>
            </a:pP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根基是新约。</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（参：罗马天主教的</a:t>
            </a:r>
            <a:r>
              <a:rPr lang="zh-CN" altLang="en-US" sz="3200" b="1" kern="100" dirty="0">
                <a:solidFill>
                  <a:srgbClr val="7030A0"/>
                </a:solidFill>
                <a:latin typeface="DengXian" panose="02010600030101010101" pitchFamily="2" charset="-122"/>
                <a:ea typeface="DengXian" panose="02010600030101010101" pitchFamily="2" charset="-122"/>
                <a:cs typeface="Times New Roman"/>
              </a:rPr>
              <a:t>“使徒统绪”</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和新教的真教会三项职能或标志</a:t>
            </a:r>
            <a:r>
              <a:rPr lang="en-US" altLang="zh-CN"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rgbClr val="7030A0"/>
                </a:solidFill>
                <a:latin typeface="DengXian" panose="02010600030101010101" pitchFamily="2" charset="-122"/>
                <a:ea typeface="DengXian" panose="02010600030101010101" pitchFamily="2" charset="-122"/>
                <a:cs typeface="Times New Roman"/>
              </a:rPr>
              <a:t>传讲圣道、施行圣礼、执行纪律</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，这些教义都未能涵盖新约的所有元素，尤其是</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圣灵。</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a:spcBef>
                <a:spcPts val="600"/>
              </a:spcBef>
              <a:spcAft>
                <a:spcPts val="600"/>
              </a:spcAft>
            </a:pP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房角石是耶稣基督和祂的死与复活所开启的新创造。</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（参：新教的改教纲领</a:t>
            </a:r>
            <a:r>
              <a:rPr lang="en-US" altLang="zh-CN"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rgbClr val="7030A0"/>
                </a:solidFill>
                <a:latin typeface="DengXian" panose="02010600030101010101" pitchFamily="2" charset="-122"/>
                <a:ea typeface="DengXian" panose="02010600030101010101" pitchFamily="2" charset="-122"/>
                <a:cs typeface="Times New Roman"/>
              </a:rPr>
              <a:t>唯独基督、唯独信心、唯独恩典</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，最好加上：</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基督的死而复活所开启的新创造。</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3794290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一、新约教会的建造蓝图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lvl="0">
              <a:spcBef>
                <a:spcPts val="600"/>
              </a:spcBef>
              <a:spcAft>
                <a:spcPts val="600"/>
              </a:spcAft>
              <a:buFont typeface="Symbol"/>
              <a:buChar char=""/>
            </a:pPr>
            <a:r>
              <a:rPr lang="zh-CN" altLang="en-US" sz="3600" b="1" kern="100" dirty="0">
                <a:solidFill>
                  <a:srgbClr val="2E24FC"/>
                </a:solidFill>
                <a:latin typeface="Calibri"/>
                <a:ea typeface="DengXian"/>
                <a:cs typeface="Times New Roman"/>
              </a:rPr>
              <a:t>水洗是个人从房角石</a:t>
            </a:r>
            <a:r>
              <a:rPr lang="en-US" altLang="zh-CN" sz="3600" b="1" kern="100" dirty="0">
                <a:solidFill>
                  <a:srgbClr val="2E24FC"/>
                </a:solidFill>
                <a:latin typeface="Calibri"/>
                <a:ea typeface="DengXian"/>
                <a:cs typeface="Times New Roman"/>
              </a:rPr>
              <a:t>——</a:t>
            </a:r>
            <a:r>
              <a:rPr lang="zh-CN" altLang="en-US" sz="3600" b="1" kern="100" dirty="0">
                <a:solidFill>
                  <a:srgbClr val="2E24FC"/>
                </a:solidFill>
                <a:latin typeface="Calibri"/>
                <a:ea typeface="DengXian"/>
                <a:cs typeface="Times New Roman"/>
              </a:rPr>
              <a:t>耶稣基督和祂的死与复活</a:t>
            </a:r>
            <a:r>
              <a:rPr lang="en-US" altLang="zh-CN" sz="3600" b="1" kern="100" dirty="0">
                <a:solidFill>
                  <a:srgbClr val="2E24FC"/>
                </a:solidFill>
                <a:latin typeface="Calibri"/>
                <a:ea typeface="DengXian"/>
                <a:cs typeface="Times New Roman"/>
              </a:rPr>
              <a:t>——</a:t>
            </a:r>
            <a:r>
              <a:rPr lang="zh-CN" altLang="en-US" sz="3600" b="1" kern="100" dirty="0">
                <a:solidFill>
                  <a:srgbClr val="2E24FC"/>
                </a:solidFill>
                <a:latin typeface="Calibri"/>
                <a:ea typeface="DengXian"/>
                <a:cs typeface="Times New Roman"/>
              </a:rPr>
              <a:t>进入天国的通道。</a:t>
            </a:r>
            <a:r>
              <a:rPr lang="zh-CN" altLang="en-US" sz="3600" b="1" kern="100" dirty="0">
                <a:solidFill>
                  <a:schemeClr val="tx1"/>
                </a:solidFill>
                <a:latin typeface="Calibri"/>
                <a:ea typeface="DengXian"/>
                <a:cs typeface="Times New Roman"/>
              </a:rPr>
              <a:t>（参：罗六</a:t>
            </a:r>
            <a:r>
              <a:rPr lang="en-US" sz="3600" b="1" kern="100" dirty="0">
                <a:solidFill>
                  <a:schemeClr val="tx1"/>
                </a:solidFill>
                <a:latin typeface="DengXian"/>
                <a:ea typeface="DengXian"/>
                <a:cs typeface="Times New Roman"/>
              </a:rPr>
              <a:t>1-10</a:t>
            </a:r>
            <a:r>
              <a:rPr lang="zh-CN" altLang="en-US" sz="3600" b="1" kern="100" dirty="0">
                <a:solidFill>
                  <a:schemeClr val="tx1"/>
                </a:solidFill>
                <a:latin typeface="DengXian"/>
                <a:ea typeface="DengXian"/>
                <a:cs typeface="Times New Roman"/>
              </a:rPr>
              <a:t>；约三</a:t>
            </a:r>
            <a:r>
              <a:rPr lang="en-US" altLang="zh-CN" sz="3600" b="1" kern="100" dirty="0">
                <a:solidFill>
                  <a:schemeClr val="tx1"/>
                </a:solidFill>
                <a:latin typeface="DengXian"/>
                <a:ea typeface="DengXian"/>
                <a:cs typeface="Times New Roman"/>
              </a:rPr>
              <a:t>3, 5</a:t>
            </a:r>
            <a:r>
              <a:rPr lang="zh-CN" altLang="en-US" sz="3600" b="1" kern="100" dirty="0">
                <a:solidFill>
                  <a:schemeClr val="tx1"/>
                </a:solidFill>
                <a:latin typeface="Calibri"/>
                <a:ea typeface="DengXian"/>
                <a:cs typeface="Times New Roman"/>
              </a:rPr>
              <a:t>）</a:t>
            </a:r>
            <a:endParaRPr lang="en-CA" sz="3600" b="1" kern="100" dirty="0">
              <a:solidFill>
                <a:schemeClr val="tx1"/>
              </a:solidFill>
              <a:latin typeface="Calibri"/>
              <a:ea typeface="DengXian"/>
              <a:cs typeface="Times New Roman"/>
            </a:endParaRPr>
          </a:p>
          <a:p>
            <a:pPr lvl="0">
              <a:spcBef>
                <a:spcPts val="600"/>
              </a:spcBef>
              <a:spcAft>
                <a:spcPts val="600"/>
              </a:spcAft>
              <a:buFont typeface="Symbol"/>
              <a:buChar char=""/>
            </a:pPr>
            <a:r>
              <a:rPr lang="zh-CN" altLang="en-US" sz="3600" b="1" kern="100" dirty="0">
                <a:solidFill>
                  <a:srgbClr val="2E24FC"/>
                </a:solidFill>
                <a:latin typeface="Calibri"/>
                <a:ea typeface="DengXian"/>
                <a:cs typeface="Times New Roman"/>
              </a:rPr>
              <a:t>圣餐是从根基</a:t>
            </a:r>
            <a:r>
              <a:rPr lang="en-US" altLang="zh-CN" sz="3600" b="1" kern="100" dirty="0">
                <a:solidFill>
                  <a:srgbClr val="2E24FC"/>
                </a:solidFill>
                <a:latin typeface="Calibri"/>
                <a:ea typeface="DengXian"/>
                <a:cs typeface="Times New Roman"/>
              </a:rPr>
              <a:t>——</a:t>
            </a:r>
            <a:r>
              <a:rPr lang="zh-CN" altLang="en-US" sz="3600" b="1" kern="100" dirty="0">
                <a:solidFill>
                  <a:srgbClr val="2E24FC"/>
                </a:solidFill>
                <a:latin typeface="Calibri"/>
                <a:ea typeface="DengXian"/>
                <a:cs typeface="Times New Roman"/>
              </a:rPr>
              <a:t>新约</a:t>
            </a:r>
            <a:r>
              <a:rPr lang="en-US" altLang="zh-CN" sz="3600" b="1" kern="100" dirty="0">
                <a:solidFill>
                  <a:srgbClr val="2E24FC"/>
                </a:solidFill>
                <a:latin typeface="Calibri"/>
                <a:ea typeface="DengXian"/>
                <a:cs typeface="Times New Roman"/>
              </a:rPr>
              <a:t>——</a:t>
            </a:r>
            <a:r>
              <a:rPr lang="zh-CN" altLang="en-US" sz="3600" b="1" kern="100" dirty="0">
                <a:solidFill>
                  <a:srgbClr val="2E24FC"/>
                </a:solidFill>
                <a:latin typeface="Calibri"/>
                <a:ea typeface="DengXian"/>
                <a:cs typeface="Times New Roman"/>
              </a:rPr>
              <a:t>加入神家的通道。</a:t>
            </a:r>
            <a:r>
              <a:rPr lang="zh-CN" altLang="en-US" sz="3600" b="1" kern="100" dirty="0">
                <a:solidFill>
                  <a:schemeClr val="tx1"/>
                </a:solidFill>
                <a:latin typeface="Calibri"/>
                <a:ea typeface="DengXian"/>
                <a:cs typeface="Times New Roman"/>
              </a:rPr>
              <a:t>（参：罗六</a:t>
            </a:r>
            <a:r>
              <a:rPr lang="en-US" sz="3600" b="1" kern="100" dirty="0">
                <a:solidFill>
                  <a:schemeClr val="tx1"/>
                </a:solidFill>
                <a:latin typeface="DengXian"/>
                <a:ea typeface="DengXian"/>
                <a:cs typeface="Times New Roman"/>
              </a:rPr>
              <a:t>11-23</a:t>
            </a:r>
            <a:r>
              <a:rPr lang="zh-CN" altLang="en-US" sz="3600" b="1" kern="100" dirty="0">
                <a:solidFill>
                  <a:schemeClr val="tx1"/>
                </a:solidFill>
                <a:latin typeface="DengXian"/>
                <a:ea typeface="DengXian"/>
                <a:cs typeface="Times New Roman"/>
              </a:rPr>
              <a:t>；</a:t>
            </a:r>
            <a:r>
              <a:rPr lang="zh-CN" altLang="en-US" sz="3200" b="1" dirty="0">
                <a:solidFill>
                  <a:schemeClr val="tx1"/>
                </a:solidFill>
                <a:latin typeface="DengXian" panose="02010600030101010101" pitchFamily="2" charset="-122"/>
                <a:ea typeface="DengXian" panose="02010600030101010101" pitchFamily="2" charset="-122"/>
              </a:rPr>
              <a:t>林前十</a:t>
            </a:r>
            <a:r>
              <a:rPr lang="en-US" altLang="zh-CN" sz="3200" b="1">
                <a:solidFill>
                  <a:schemeClr val="tx1"/>
                </a:solidFill>
                <a:latin typeface="DengXian" panose="02010600030101010101" pitchFamily="2" charset="-122"/>
                <a:ea typeface="DengXian" panose="02010600030101010101" pitchFamily="2" charset="-122"/>
              </a:rPr>
              <a:t>16-</a:t>
            </a:r>
            <a:r>
              <a:rPr lang="en-US" sz="3200" b="1">
                <a:solidFill>
                  <a:schemeClr val="tx1"/>
                </a:solidFill>
                <a:latin typeface="DengXian" panose="02010600030101010101" pitchFamily="2" charset="-122"/>
                <a:ea typeface="DengXian" panose="02010600030101010101" pitchFamily="2" charset="-122"/>
              </a:rPr>
              <a:t>17</a:t>
            </a:r>
            <a:r>
              <a:rPr lang="zh-CN" altLang="en-US" sz="3200" b="1" dirty="0">
                <a:solidFill>
                  <a:schemeClr val="tx1"/>
                </a:solidFill>
                <a:latin typeface="DengXian" panose="02010600030101010101" pitchFamily="2" charset="-122"/>
                <a:ea typeface="DengXian" panose="02010600030101010101" pitchFamily="2" charset="-122"/>
              </a:rPr>
              <a:t>；十二</a:t>
            </a:r>
            <a:r>
              <a:rPr lang="en-US" sz="3200" b="1" dirty="0">
                <a:solidFill>
                  <a:schemeClr val="tx1"/>
                </a:solidFill>
                <a:latin typeface="DengXian" panose="02010600030101010101" pitchFamily="2" charset="-122"/>
                <a:ea typeface="DengXian" panose="02010600030101010101" pitchFamily="2" charset="-122"/>
              </a:rPr>
              <a:t>13</a:t>
            </a:r>
            <a:r>
              <a:rPr lang="zh-CN" altLang="en-US" sz="3600" b="1" kern="100" dirty="0">
                <a:solidFill>
                  <a:schemeClr val="tx1"/>
                </a:solidFill>
                <a:latin typeface="Calibri"/>
                <a:ea typeface="DengXian"/>
                <a:cs typeface="Times New Roman"/>
              </a:rPr>
              <a:t>）</a:t>
            </a:r>
            <a:endParaRPr lang="en-CA" sz="3600" b="1"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3794290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一、新约教会的建造蓝图</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lvl="0">
              <a:lnSpc>
                <a:spcPct val="115000"/>
              </a:lnSpc>
              <a:spcBef>
                <a:spcPts val="600"/>
              </a:spcBef>
              <a:spcAft>
                <a:spcPts val="600"/>
              </a:spcAft>
              <a:buFont typeface="Symbol"/>
              <a:buChar char=""/>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天国在教会中实现：</a:t>
            </a:r>
            <a:r>
              <a:rPr lang="zh-CN" altLang="en-US" sz="3600" b="1" kern="100" dirty="0">
                <a:solidFill>
                  <a:srgbClr val="7030A0"/>
                </a:solidFill>
                <a:latin typeface="DengXian" panose="02010600030101010101" pitchFamily="2" charset="-122"/>
                <a:ea typeface="DengXian" panose="02010600030101010101" pitchFamily="2" charset="-122"/>
                <a:cs typeface="Times New Roman"/>
              </a:rPr>
              <a:t>遵行大诫命和大使命</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，具体落实在</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主日崇拜、幸福小组、宣教工场</a:t>
            </a:r>
            <a:r>
              <a:rPr lang="zh-CN" altLang="en-US" sz="3600" b="1" kern="100" dirty="0">
                <a:solidFill>
                  <a:srgbClr val="3A3A3A"/>
                </a:solidFill>
                <a:latin typeface="DengXian" panose="02010600030101010101" pitchFamily="2" charset="-122"/>
                <a:ea typeface="DengXian" panose="02010600030101010101" pitchFamily="2" charset="-122"/>
                <a:cs typeface="Times New Roman"/>
              </a:rPr>
              <a:t>和</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个人灵修</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lvl="0">
              <a:lnSpc>
                <a:spcPct val="115000"/>
              </a:lnSpc>
              <a:spcBef>
                <a:spcPts val="600"/>
              </a:spcBef>
              <a:spcAft>
                <a:spcPts val="600"/>
              </a:spcAft>
              <a:buFont typeface="Symbol"/>
              <a:buChar char=""/>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神家在教会中实现：</a:t>
            </a:r>
            <a:r>
              <a:rPr lang="zh-CN" altLang="en-US" sz="3600" b="1" kern="100" dirty="0">
                <a:solidFill>
                  <a:srgbClr val="7030A0"/>
                </a:solidFill>
                <a:latin typeface="DengXian" panose="02010600030101010101" pitchFamily="2" charset="-122"/>
                <a:ea typeface="DengXian" panose="02010600030101010101" pitchFamily="2" charset="-122"/>
                <a:cs typeface="Times New Roman"/>
              </a:rPr>
              <a:t>遵行新命令和施行圣餐</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，落实在</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细胞小组、家庭生活、</a:t>
            </a:r>
            <a:r>
              <a:rPr lang="zh-CN" altLang="en-US" sz="3600" b="1" kern="100" dirty="0">
                <a:solidFill>
                  <a:srgbClr val="3A3A3A"/>
                </a:solidFill>
                <a:latin typeface="DengXian" panose="02010600030101010101" pitchFamily="2" charset="-122"/>
                <a:ea typeface="DengXian" panose="02010600030101010101" pitchFamily="2" charset="-122"/>
                <a:cs typeface="Times New Roman"/>
              </a:rPr>
              <a:t>和</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门徒训练</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3794290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一、新约教会的建造蓝图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我们发现，更完整、也更合符圣经的教会论是天主教教会论与东正教教会论的结合，</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教会既是神的家又是神的国，既是基督的身体又是圣灵的殿</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此外，新教的教会论最为薄弱，这不仅导致新教教会四分五裂，而且有明显的趋势向</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自由教会</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，就是所谓</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会众制教会</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方向发展。</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这种</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会众制教会</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跟</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神的家</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和</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神的国</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相去甚远。</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3794290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indent="0">
              <a:spcBef>
                <a:spcPts val="600"/>
              </a:spcBef>
              <a:spcAft>
                <a:spcPts val="0"/>
              </a:spcAft>
              <a:buSzPts val="1200"/>
              <a:buNone/>
            </a:pPr>
            <a:r>
              <a:rPr lang="zh-CN" altLang="en-US" sz="3200" b="1" kern="100" dirty="0">
                <a:solidFill>
                  <a:srgbClr val="FF0000"/>
                </a:solidFill>
                <a:latin typeface="DengXian" panose="02010600030101010101" pitchFamily="2" charset="-122"/>
                <a:ea typeface="DengXian" panose="02010600030101010101" pitchFamily="2" charset="-122"/>
                <a:cs typeface="Times New Roman"/>
              </a:rPr>
              <a:t>（一）教会的根基是新约，新约中有五个元素：</a:t>
            </a:r>
            <a:endParaRPr lang="en-CA" altLang="zh-CN" sz="3200" b="1" kern="100" dirty="0">
              <a:solidFill>
                <a:srgbClr val="FF0000"/>
              </a:solidFill>
              <a:latin typeface="DengXian" panose="02010600030101010101" pitchFamily="2" charset="-122"/>
              <a:ea typeface="DengXian" panose="02010600030101010101" pitchFamily="2" charset="-122"/>
              <a:cs typeface="Times New Roman"/>
            </a:endParaRPr>
          </a:p>
          <a:p>
            <a:pPr marL="0" indent="0">
              <a:spcBef>
                <a:spcPts val="600"/>
              </a:spcBef>
              <a:spcAft>
                <a:spcPts val="0"/>
              </a:spcAft>
              <a:buSzPts val="1200"/>
              <a:buNone/>
            </a:pPr>
            <a:r>
              <a:rPr lang="en-US" altLang="zh-CN" sz="3200" b="1" kern="100" dirty="0">
                <a:solidFill>
                  <a:srgbClr val="412CC2"/>
                </a:solidFill>
                <a:latin typeface="DengXian" panose="02010600030101010101" pitchFamily="2" charset="-122"/>
                <a:ea typeface="DengXian" panose="02010600030101010101" pitchFamily="2" charset="-122"/>
                <a:cs typeface="Times New Roman"/>
              </a:rPr>
              <a:t>     </a:t>
            </a:r>
            <a:r>
              <a:rPr lang="en-US" altLang="zh-CN" sz="3200" b="1" kern="100" dirty="0" smtClean="0">
                <a:solidFill>
                  <a:srgbClr val="2E24FC"/>
                </a:solidFill>
                <a:latin typeface="DengXian" panose="02010600030101010101" pitchFamily="2" charset="-122"/>
                <a:ea typeface="DengXian" panose="02010600030101010101" pitchFamily="2" charset="-122"/>
                <a:cs typeface="Times New Roman"/>
              </a:rPr>
              <a:t>1</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、圣子</a:t>
            </a:r>
            <a:r>
              <a:rPr lang="en-US" altLang="zh-CN" sz="3200" b="1" kern="100" dirty="0">
                <a:solidFill>
                  <a:srgbClr val="2E24FC"/>
                </a:solidFill>
                <a:latin typeface="DengXian" panose="02010600030101010101" pitchFamily="2" charset="-122"/>
                <a:ea typeface="DengXian" panose="02010600030101010101" pitchFamily="2" charset="-122"/>
                <a:cs typeface="Times New Roman"/>
              </a:rPr>
              <a:t>——</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新约的设立者（新约的中保）</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indent="746125">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rPr>
              <a:t>在新约中，立约者是圣子（来九</a:t>
            </a:r>
            <a:r>
              <a:rPr lang="en-US" sz="3200" b="1" dirty="0">
                <a:solidFill>
                  <a:schemeClr val="tx1"/>
                </a:solidFill>
                <a:latin typeface="DengXian" panose="02010600030101010101" pitchFamily="2" charset="-122"/>
                <a:ea typeface="DengXian" panose="02010600030101010101" pitchFamily="2" charset="-122"/>
              </a:rPr>
              <a:t>15</a:t>
            </a:r>
            <a:r>
              <a:rPr lang="zh-CN" altLang="en-US" sz="3200" b="1" dirty="0">
                <a:solidFill>
                  <a:schemeClr val="tx1"/>
                </a:solidFill>
                <a:latin typeface="DengXian" panose="02010600030101010101" pitchFamily="2" charset="-122"/>
                <a:ea typeface="DengXian" panose="02010600030101010101" pitchFamily="2" charset="-122"/>
              </a:rPr>
              <a:t>），祂道成肉身（约一</a:t>
            </a:r>
            <a:r>
              <a:rPr lang="en-US" sz="3200" b="1" dirty="0">
                <a:solidFill>
                  <a:schemeClr val="tx1"/>
                </a:solidFill>
                <a:latin typeface="DengXian" panose="02010600030101010101" pitchFamily="2" charset="-122"/>
                <a:ea typeface="DengXian" panose="02010600030101010101" pitchFamily="2" charset="-122"/>
              </a:rPr>
              <a:t>14</a:t>
            </a:r>
            <a:r>
              <a:rPr lang="zh-CN" altLang="en-US" sz="3200" b="1" dirty="0">
                <a:solidFill>
                  <a:schemeClr val="tx1"/>
                </a:solidFill>
                <a:latin typeface="DengXian" panose="02010600030101010101" pitchFamily="2" charset="-122"/>
                <a:ea typeface="DengXian" panose="02010600030101010101" pitchFamily="2" charset="-122"/>
              </a:rPr>
              <a:t>），是神性与人性的结合。这位神而人者、人而神者的弥赛亚在历史出现，在天下人间除祂以外，并没有赐下别的名使人得救（徒四</a:t>
            </a:r>
            <a:r>
              <a:rPr lang="en-US" sz="3200" b="1" dirty="0">
                <a:solidFill>
                  <a:schemeClr val="tx1"/>
                </a:solidFill>
                <a:latin typeface="DengXian" panose="02010600030101010101" pitchFamily="2" charset="-122"/>
                <a:ea typeface="DengXian" panose="02010600030101010101" pitchFamily="2" charset="-122"/>
              </a:rPr>
              <a:t>12</a:t>
            </a:r>
            <a:r>
              <a:rPr lang="zh-CN" altLang="en-US" sz="3200" b="1" dirty="0">
                <a:solidFill>
                  <a:schemeClr val="tx1"/>
                </a:solidFill>
                <a:latin typeface="DengXian" panose="02010600030101010101" pitchFamily="2" charset="-122"/>
                <a:ea typeface="DengXian" panose="02010600030101010101" pitchFamily="2" charset="-122"/>
              </a:rPr>
              <a:t>）。基督是新约的立约者和中保（类比一个公司的主人</a:t>
            </a:r>
            <a:r>
              <a:rPr lang="en-US" sz="3200" b="1" dirty="0">
                <a:solidFill>
                  <a:schemeClr val="tx1"/>
                </a:solidFill>
                <a:latin typeface="DengXian" panose="02010600030101010101" pitchFamily="2" charset="-122"/>
                <a:ea typeface="DengXian" panose="02010600030101010101" pitchFamily="2" charset="-122"/>
              </a:rPr>
              <a:t>/</a:t>
            </a:r>
            <a:r>
              <a:rPr lang="zh-CN" altLang="en-US" sz="3200" b="1" dirty="0">
                <a:solidFill>
                  <a:schemeClr val="tx1"/>
                </a:solidFill>
                <a:latin typeface="DengXian" panose="02010600030101010101" pitchFamily="2" charset="-122"/>
                <a:ea typeface="DengXian" panose="02010600030101010101" pitchFamily="2" charset="-122"/>
              </a:rPr>
              <a:t>董事长）。</a:t>
            </a:r>
            <a:endParaRPr lang="en-US" sz="3200" b="1" dirty="0">
              <a:solidFill>
                <a:schemeClr val="tx1"/>
              </a:solidFill>
              <a:latin typeface="DengXian" panose="02010600030101010101" pitchFamily="2" charset="-122"/>
              <a:ea typeface="DengXian" panose="02010600030101010101" pitchFamily="2" charset="-122"/>
            </a:endParaRPr>
          </a:p>
          <a:p>
            <a:pPr marL="0" marR="0" indent="914400">
              <a:lnSpc>
                <a:spcPct val="115000"/>
              </a:lnSpc>
              <a:spcBef>
                <a:spcPts val="600"/>
              </a:spcBef>
              <a:spcAft>
                <a:spcPts val="600"/>
              </a:spcAft>
              <a:buNone/>
            </a:pPr>
            <a:endParaRPr lang="en-CA" sz="3200" b="1"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379429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123950"/>
            <a:ext cx="9144000" cy="4019549"/>
          </a:xfrm>
        </p:spPr>
        <p:txBody>
          <a:bodyPr/>
          <a:lstStyle/>
          <a:p>
            <a:pPr marL="0" indent="0">
              <a:buNone/>
            </a:pPr>
            <a:r>
              <a:rPr lang="en-US" altLang="zh-CN" sz="3200" b="1" dirty="0">
                <a:solidFill>
                  <a:schemeClr val="tx1"/>
                </a:solidFill>
                <a:ea typeface="DengXian"/>
                <a:cs typeface="Times New Roman"/>
              </a:rPr>
              <a:t>	</a:t>
            </a:r>
            <a:r>
              <a:rPr lang="zh-CN" altLang="en-US" sz="3200" b="1" dirty="0">
                <a:solidFill>
                  <a:schemeClr val="tx1"/>
                </a:solidFill>
                <a:ea typeface="DengXian"/>
                <a:cs typeface="Times New Roman"/>
              </a:rPr>
              <a:t>弗二</a:t>
            </a:r>
            <a:r>
              <a:rPr lang="en-US" sz="3200" b="1" dirty="0">
                <a:solidFill>
                  <a:schemeClr val="tx1"/>
                </a:solidFill>
                <a:latin typeface="DengXian"/>
                <a:cs typeface="Times New Roman"/>
              </a:rPr>
              <a:t>19-22</a:t>
            </a:r>
            <a:r>
              <a:rPr lang="zh-CN" altLang="en-US" sz="3200" b="1" dirty="0">
                <a:solidFill>
                  <a:schemeClr val="tx1"/>
                </a:solidFill>
                <a:ea typeface="DengXian"/>
                <a:cs typeface="Times New Roman"/>
              </a:rPr>
              <a:t>：</a:t>
            </a:r>
            <a:endParaRPr lang="en-US" altLang="zh-CN" sz="3200" b="1" kern="100" dirty="0">
              <a:solidFill>
                <a:schemeClr val="tx1"/>
              </a:solidFill>
              <a:latin typeface="Calibri"/>
              <a:ea typeface="DengXian"/>
              <a:cs typeface="Times New Roman"/>
            </a:endParaRPr>
          </a:p>
          <a:p>
            <a:pPr marL="0" indent="0">
              <a:buNone/>
            </a:pPr>
            <a:r>
              <a:rPr lang="en-US" altLang="zh-CN" sz="3200" b="1" kern="100" dirty="0">
                <a:solidFill>
                  <a:schemeClr val="tx1"/>
                </a:solidFill>
                <a:latin typeface="Calibri"/>
                <a:ea typeface="KaiTi"/>
                <a:cs typeface="Times New Roman"/>
              </a:rPr>
              <a:t>	</a:t>
            </a:r>
            <a:r>
              <a:rPr lang="zh-CN" altLang="en-US" sz="3200" b="1" kern="100" dirty="0">
                <a:solidFill>
                  <a:schemeClr val="tx1"/>
                </a:solidFill>
                <a:latin typeface="Calibri"/>
                <a:ea typeface="KaiTi"/>
                <a:cs typeface="Times New Roman"/>
              </a:rPr>
              <a:t>“</a:t>
            </a:r>
            <a:r>
              <a:rPr lang="zh-CN" altLang="en-US" sz="3600" b="1" kern="100" dirty="0">
                <a:solidFill>
                  <a:srgbClr val="FF0000"/>
                </a:solidFill>
                <a:latin typeface="Calibri"/>
                <a:ea typeface="KaiTi"/>
                <a:cs typeface="Times New Roman"/>
              </a:rPr>
              <a:t>这样，你们不再作外人和客旅，是与圣徒同国，是神家里的人了；并且被建造在使徒和先知的根基上，有基督耶稣自己为房角石，各房靠祂联络得合式，渐渐成为主的圣殿。你们也靠祂同被建造，成为神籍着圣灵居住的所在。”</a:t>
            </a:r>
            <a:r>
              <a:rPr lang="en-US" sz="3200" kern="100" dirty="0">
                <a:solidFill>
                  <a:schemeClr val="tx1"/>
                </a:solidFill>
                <a:latin typeface="DengXian"/>
                <a:ea typeface="DengXian"/>
                <a:cs typeface="Times New Roman"/>
              </a:rPr>
              <a:t>	</a:t>
            </a:r>
            <a:endParaRPr lang="en-CA" sz="3200" kern="100" dirty="0">
              <a:solidFill>
                <a:schemeClr val="tx1"/>
              </a:solidFill>
              <a:latin typeface="Calibri"/>
              <a:ea typeface="DengXian"/>
              <a:cs typeface="Times New Roman"/>
            </a:endParaRPr>
          </a:p>
          <a:p>
            <a:pPr marL="0" indent="0">
              <a:buNone/>
            </a:pPr>
            <a:endParaRPr lang="en-CA" sz="3200" kern="100" dirty="0">
              <a:solidFill>
                <a:schemeClr val="tx1"/>
              </a:solidFill>
              <a:latin typeface="Calibri"/>
              <a:ea typeface="DengXian"/>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3018969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新约若要生效，必须待立约者死去（来九</a:t>
            </a:r>
            <a:r>
              <a:rPr lang="en-US" sz="3600" b="1" kern="100" dirty="0">
                <a:solidFill>
                  <a:schemeClr val="tx1"/>
                </a:solidFill>
                <a:latin typeface="DengXian" panose="02010600030101010101" pitchFamily="2" charset="-122"/>
                <a:ea typeface="DengXian" panose="02010600030101010101" pitchFamily="2" charset="-122"/>
                <a:cs typeface="Times New Roman"/>
              </a:rPr>
              <a:t>16</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r>
              <a:rPr lang="en-US" sz="3600" b="1" kern="100" dirty="0">
                <a:solidFill>
                  <a:schemeClr val="tx1"/>
                </a:solidFill>
                <a:latin typeface="DengXian" panose="02010600030101010101" pitchFamily="2" charset="-122"/>
                <a:ea typeface="DengXian" panose="02010600030101010101" pitchFamily="2" charset="-122"/>
                <a:cs typeface="Times New Roman"/>
              </a:rPr>
              <a:t>17</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因此，基督献上了自己作为一次而永远的祭物（来七</a:t>
            </a:r>
            <a:r>
              <a:rPr lang="en-US" sz="3600" b="1" kern="100" dirty="0">
                <a:solidFill>
                  <a:schemeClr val="tx1"/>
                </a:solidFill>
                <a:latin typeface="DengXian" panose="02010600030101010101" pitchFamily="2" charset="-122"/>
                <a:ea typeface="DengXian" panose="02010600030101010101" pitchFamily="2" charset="-122"/>
                <a:cs typeface="Times New Roman"/>
              </a:rPr>
              <a:t>27</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耶稣的死作为神救赎的恩典具有消极和积极（被动和主动）两面的意义。</a:t>
            </a:r>
            <a:r>
              <a:rPr lang="en-US" sz="3200" b="1" kern="100" dirty="0">
                <a:latin typeface="DengXian" panose="02010600030101010101" pitchFamily="2" charset="-122"/>
                <a:ea typeface="DengXian" panose="02010600030101010101" pitchFamily="2" charset="-122"/>
                <a:cs typeface="Times New Roman"/>
              </a:rPr>
              <a:t> </a:t>
            </a:r>
            <a:endParaRPr lang="en-CA" sz="3200" b="1" kern="100" dirty="0">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indent="0">
              <a:buNone/>
            </a:pPr>
            <a:r>
              <a:rPr lang="en-US" altLang="zh-CN" sz="3200" b="1" dirty="0">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从消极恩典来讲，祂的死作为挽回祭是替代性的赎罪。</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罪不仅玷污了人，更是触犯了神。耶稣的血满足了神公义的要求，平息了神的忿怒，付清了罪债，使人与神和好，罪得赦免。</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祂这样做成了神圣的交换：人类可以进入祂的义里，而祂则进入人的刑罚中（林后五</a:t>
            </a:r>
            <a:r>
              <a:rPr lang="en-US" sz="3200" b="1" dirty="0">
                <a:solidFill>
                  <a:schemeClr val="tx1"/>
                </a:solidFill>
                <a:latin typeface="DengXian" panose="02010600030101010101" pitchFamily="2" charset="-122"/>
                <a:ea typeface="DengXian" panose="02010600030101010101" pitchFamily="2" charset="-122"/>
              </a:rPr>
              <a:t>21</a:t>
            </a:r>
            <a:r>
              <a:rPr lang="zh-CN" altLang="en-US" sz="3200" b="1" dirty="0">
                <a:solidFill>
                  <a:schemeClr val="tx1"/>
                </a:solidFill>
                <a:latin typeface="DengXian" panose="02010600030101010101" pitchFamily="2" charset="-122"/>
                <a:ea typeface="DengXian" panose="02010600030101010101" pitchFamily="2" charset="-122"/>
              </a:rPr>
              <a:t>；彼前二</a:t>
            </a:r>
            <a:r>
              <a:rPr lang="en-US" sz="3200" b="1" dirty="0">
                <a:solidFill>
                  <a:schemeClr val="tx1"/>
                </a:solidFill>
                <a:latin typeface="DengXian" panose="02010600030101010101" pitchFamily="2" charset="-122"/>
                <a:ea typeface="DengXian" panose="02010600030101010101" pitchFamily="2" charset="-122"/>
              </a:rPr>
              <a:t>24</a:t>
            </a:r>
            <a:r>
              <a:rPr lang="zh-CN" altLang="en-US" sz="3200" b="1" dirty="0">
                <a:solidFill>
                  <a:schemeClr val="tx1"/>
                </a:solidFill>
                <a:latin typeface="DengXian" panose="02010600030101010101" pitchFamily="2" charset="-122"/>
                <a:ea typeface="DengXian" panose="02010600030101010101" pitchFamily="2" charset="-122"/>
              </a:rPr>
              <a:t>）。</a:t>
            </a:r>
            <a:endParaRPr lang="en-US" sz="3200" b="1" dirty="0">
              <a:solidFill>
                <a:schemeClr val="tx1"/>
              </a:solidFill>
              <a:latin typeface="DengXian" panose="02010600030101010101" pitchFamily="2" charset="-122"/>
              <a:ea typeface="DengXian" panose="02010600030101010101" pitchFamily="2" charset="-122"/>
            </a:endParaRPr>
          </a:p>
          <a:p>
            <a:pPr marL="0" marR="0" indent="914400">
              <a:spcBef>
                <a:spcPts val="600"/>
              </a:spcBef>
              <a:spcAft>
                <a:spcPts val="0"/>
              </a:spcAft>
              <a:buNone/>
            </a:pPr>
            <a:endParaRPr lang="en-CA" sz="36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0" indent="914400">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rPr>
              <a:t>从积极恩典来讲，基督的死作为燔祭和素祭</a:t>
            </a:r>
            <a:r>
              <a:rPr lang="zh-CN" altLang="en-US" sz="3600" b="1" kern="100" dirty="0">
                <a:solidFill>
                  <a:srgbClr val="7030A0"/>
                </a:solidFill>
                <a:latin typeface="DengXian" panose="02010600030101010101" pitchFamily="2" charset="-122"/>
                <a:ea typeface="DengXian" panose="02010600030101010101" pitchFamily="2" charset="-122"/>
                <a:cs typeface="Times New Roman"/>
              </a:rPr>
              <a:t>（祂的死与复活具有含括性）</a:t>
            </a:r>
            <a:r>
              <a:rPr lang="zh-CN" altLang="en-US" sz="3600" b="1" dirty="0">
                <a:latin typeface="DengXian" panose="02010600030101010101" pitchFamily="2" charset="-122"/>
                <a:ea typeface="DengXian" panose="02010600030101010101" pitchFamily="2" charset="-122"/>
              </a:rPr>
              <a:t>，</a:t>
            </a:r>
            <a:r>
              <a:rPr lang="zh-CN" altLang="en-US" sz="3600" b="1" dirty="0">
                <a:solidFill>
                  <a:schemeClr val="tx1"/>
                </a:solidFill>
                <a:latin typeface="DengXian" panose="02010600030101010101" pitchFamily="2" charset="-122"/>
                <a:ea typeface="DengXian" panose="02010600030101010101" pitchFamily="2" charset="-122"/>
              </a:rPr>
              <a:t>使信徒在基督里得以成圣和</a:t>
            </a:r>
            <a:r>
              <a:rPr lang="zh-CN" altLang="en-US" sz="3600" b="1" dirty="0" smtClean="0">
                <a:solidFill>
                  <a:schemeClr val="tx1"/>
                </a:solidFill>
                <a:latin typeface="DengXian" panose="02010600030101010101" pitchFamily="2" charset="-122"/>
                <a:ea typeface="DengXian" panose="02010600030101010101" pitchFamily="2" charset="-122"/>
              </a:rPr>
              <a:t>得胜</a:t>
            </a:r>
            <a:r>
              <a:rPr lang="zh-CN" altLang="en-US" sz="3600" b="1" dirty="0">
                <a:solidFill>
                  <a:schemeClr val="tx1"/>
                </a:solidFill>
                <a:latin typeface="DengXian" panose="02010600030101010101" pitchFamily="2" charset="-122"/>
                <a:ea typeface="DengXian" panose="02010600030101010101" pitchFamily="2" charset="-122"/>
              </a:rPr>
              <a:t>。</a:t>
            </a:r>
            <a:endParaRPr lang="en-CA" sz="3600"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来九</a:t>
            </a:r>
            <a:r>
              <a:rPr lang="en-US" sz="3600" b="1" kern="100" dirty="0">
                <a:solidFill>
                  <a:schemeClr val="tx1"/>
                </a:solidFill>
                <a:latin typeface="DengXian"/>
                <a:ea typeface="DengXian"/>
                <a:cs typeface="Times New Roman"/>
              </a:rPr>
              <a:t>14</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“何况基督籍着永远的灵，将自己无瑕无疵献给神，祂的血岂不更能洗净你们的心，除去你们的死行，使你们侍奉那永生神吗？”</a:t>
            </a:r>
            <a:endParaRPr lang="en-CA" sz="3600" kern="100" dirty="0">
              <a:solidFill>
                <a:srgbClr val="FF0000"/>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来十</a:t>
            </a:r>
            <a:r>
              <a:rPr lang="en-US" sz="3200" b="1" kern="100" dirty="0">
                <a:solidFill>
                  <a:schemeClr val="tx1"/>
                </a:solidFill>
                <a:latin typeface="DengXian"/>
                <a:ea typeface="DengXian"/>
                <a:cs typeface="Times New Roman"/>
              </a:rPr>
              <a:t>10</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14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“我们凭这旨意，靠耶稣基督只一次献上祂的身体，就得以成圣。</a:t>
            </a:r>
            <a:r>
              <a:rPr lang="en-US" altLang="zh-CN" sz="3200" b="1" kern="100" dirty="0">
                <a:solidFill>
                  <a:srgbClr val="FF0000"/>
                </a:solidFill>
                <a:latin typeface="Calibri"/>
                <a:ea typeface="KaiTi"/>
                <a:cs typeface="Times New Roman"/>
              </a:rPr>
              <a:t>……</a:t>
            </a:r>
            <a:r>
              <a:rPr lang="zh-CN" altLang="en-US" sz="3200" b="1" kern="100" dirty="0">
                <a:solidFill>
                  <a:srgbClr val="FF0000"/>
                </a:solidFill>
                <a:latin typeface="Calibri"/>
                <a:ea typeface="KaiTi"/>
                <a:cs typeface="Times New Roman"/>
              </a:rPr>
              <a:t>因为祂一次献祭，便叫那得以成圣的人永远完全。”</a:t>
            </a:r>
            <a:endParaRPr lang="en-CA" sz="3200" kern="100" dirty="0">
              <a:solidFill>
                <a:srgbClr val="FF0000"/>
              </a:solidFill>
              <a:latin typeface="Calibri"/>
              <a:ea typeface="DengXian"/>
              <a:cs typeface="Times New Roman"/>
            </a:endParaRPr>
          </a:p>
          <a:p>
            <a:pPr marL="0" marR="0" indent="0">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罗五</a:t>
            </a:r>
            <a:r>
              <a:rPr lang="en-US" sz="3200" b="1" kern="100" dirty="0">
                <a:solidFill>
                  <a:schemeClr val="tx1"/>
                </a:solidFill>
                <a:latin typeface="DengXian"/>
                <a:ea typeface="DengXian"/>
                <a:cs typeface="Times New Roman"/>
              </a:rPr>
              <a:t>18-19</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“如此说来，因一次的过犯，众人都被定罪；照样，因一次的义行，众人也就被称义得生命了。因一人的悖逆，众人成为罪人；照样，因一人的顺从，众人也成为义了。”</a:t>
            </a:r>
            <a:endParaRPr lang="en-CA" sz="3200" kern="100" dirty="0">
              <a:solidFill>
                <a:srgbClr val="FF0000"/>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indent="857250">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rPr>
              <a:t>耶稣的血洁净罪在我们内心或良心上留下的污秽感、不洁感、和不配感，除去我们良心上的控告、不安和罪疚感，抵挡和胜过撒旦的谎言、定罪和攻击。</a:t>
            </a:r>
            <a:endParaRPr lang="en-US" altLang="zh-CN" sz="3200" b="1" dirty="0">
              <a:solidFill>
                <a:schemeClr val="tx1"/>
              </a:solidFill>
              <a:latin typeface="DengXian" panose="02010600030101010101" pitchFamily="2" charset="-122"/>
              <a:ea typeface="DengXian" panose="02010600030101010101" pitchFamily="2" charset="-122"/>
            </a:endParaRPr>
          </a:p>
          <a:p>
            <a:pPr marL="0" indent="857250">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rPr>
              <a:t>这种内心的洁净是持续性的成圣过程。耶稣作为新人类的代表和头，祂籍着一次将自己献给神得以成圣，便使得所有与祂联合的人得以在祂里面持续地成圣、成义，并完全。</a:t>
            </a:r>
            <a:endParaRPr lang="en-US" sz="3200" b="1" dirty="0">
              <a:solidFill>
                <a:schemeClr val="tx1"/>
              </a:solidFill>
              <a:latin typeface="DengXian" panose="02010600030101010101" pitchFamily="2" charset="-122"/>
              <a:ea typeface="DengXian" panose="02010600030101010101" pitchFamily="2" charset="-122"/>
            </a:endParaRPr>
          </a:p>
          <a:p>
            <a:pPr marL="0" indent="857250">
              <a:lnSpc>
                <a:spcPct val="115000"/>
              </a:lnSpc>
              <a:spcBef>
                <a:spcPts val="600"/>
              </a:spcBef>
              <a:spcAft>
                <a:spcPts val="600"/>
              </a:spcAft>
              <a:buNone/>
            </a:pPr>
            <a:endParaRPr lang="en-CA" sz="36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39F027-3E73-10D3-021A-1E9739B65F91}"/>
              </a:ext>
            </a:extLst>
          </p:cNvPr>
          <p:cNvSpPr>
            <a:spLocks noGrp="1"/>
          </p:cNvSpPr>
          <p:nvPr>
            <p:ph type="title"/>
          </p:nvPr>
        </p:nvSpPr>
        <p:spPr>
          <a:xfrm>
            <a:off x="457200" y="136922"/>
            <a:ext cx="7543800" cy="833438"/>
          </a:xfrm>
        </p:spPr>
        <p:txBody>
          <a:bodyPr>
            <a:normAutofit fontScale="90000"/>
          </a:bodyPr>
          <a:lstStyle/>
          <a:p>
            <a:r>
              <a:rPr lang="zh-CN" altLang="en-US" sz="3600" b="1" kern="100" dirty="0">
                <a:solidFill>
                  <a:srgbClr val="FF0000"/>
                </a:solidFill>
                <a:effectLst/>
                <a:latin typeface="+mn-ea"/>
                <a:cs typeface="Times New Roman"/>
              </a:rPr>
              <a:t>二、新约的五个元素及教会成为一的根本</a:t>
            </a:r>
            <a:endParaRPr lang="en-US" sz="3600" dirty="0"/>
          </a:p>
        </p:txBody>
      </p:sp>
      <p:sp>
        <p:nvSpPr>
          <p:cNvPr id="3" name="Content Placeholder 2">
            <a:extLst>
              <a:ext uri="{FF2B5EF4-FFF2-40B4-BE49-F238E27FC236}">
                <a16:creationId xmlns="" xmlns:a16="http://schemas.microsoft.com/office/drawing/2014/main" id="{880EDEB7-A56C-CEE5-0A5F-5C77BEA17FA9}"/>
              </a:ext>
            </a:extLst>
          </p:cNvPr>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dirty="0">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耶稣的血满足了律法的所有要求，拆消了罪在律法上的权势，使得撒旦失去了控告信徒的合法地位和权柄。</a:t>
            </a:r>
            <a:endParaRPr lang="en-US" altLang="zh-CN" sz="3600" b="1" dirty="0">
              <a:solidFill>
                <a:schemeClr val="tx1"/>
              </a:solidFill>
              <a:latin typeface="DengXian" panose="02010600030101010101" pitchFamily="2" charset="-122"/>
              <a:ea typeface="DengXian" panose="02010600030101010101" pitchFamily="2" charset="-122"/>
            </a:endParaRPr>
          </a:p>
          <a:p>
            <a:pPr marL="0" indent="0">
              <a:spcBef>
                <a:spcPts val="600"/>
              </a:spcBef>
              <a:spcAft>
                <a:spcPts val="600"/>
              </a:spcAft>
              <a:buNone/>
            </a:pPr>
            <a:r>
              <a:rPr lang="en-US" altLang="zh-CN" sz="3600" b="1" dirty="0">
                <a:solidFill>
                  <a:schemeClr val="tx1"/>
                </a:solidFill>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我们凭着对宝血功效的信心，宣告这个事实，就能抵挡和胜过撒旦一切的谎言、定罪和攻击。（启十二</a:t>
            </a:r>
            <a:r>
              <a:rPr lang="en-US" sz="3600" b="1" dirty="0">
                <a:solidFill>
                  <a:schemeClr val="tx1"/>
                </a:solidFill>
                <a:latin typeface="DengXian" panose="02010600030101010101" pitchFamily="2" charset="-122"/>
                <a:ea typeface="DengXian" panose="02010600030101010101" pitchFamily="2" charset="-122"/>
              </a:rPr>
              <a:t>11</a:t>
            </a:r>
            <a:r>
              <a:rPr lang="zh-CN" altLang="en-US" sz="3600" b="1" dirty="0">
                <a:solidFill>
                  <a:schemeClr val="tx1"/>
                </a:solidFill>
                <a:latin typeface="DengXian" panose="02010600030101010101" pitchFamily="2" charset="-122"/>
                <a:ea typeface="DengXian" panose="02010600030101010101" pitchFamily="2" charset="-122"/>
              </a:rPr>
              <a:t>）</a:t>
            </a:r>
            <a:endParaRPr lang="en-US" sz="36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 xmlns:a16="http://schemas.microsoft.com/office/drawing/2014/main" id="{F62E2373-3FF5-B4F4-0ADB-C48A958F83D3}"/>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25</a:t>
            </a:fld>
            <a:endParaRPr lang="en-US" altLang="zh-CN">
              <a:solidFill>
                <a:srgbClr val="55554A"/>
              </a:solidFill>
            </a:endParaRPr>
          </a:p>
        </p:txBody>
      </p:sp>
    </p:spTree>
    <p:extLst>
      <p:ext uri="{BB962C8B-B14F-4D97-AF65-F5344CB8AC3E}">
        <p14:creationId xmlns:p14="http://schemas.microsoft.com/office/powerpoint/2010/main" val="3547539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sz="3600" b="1" kern="100" dirty="0">
                <a:solidFill>
                  <a:srgbClr val="2E24FC"/>
                </a:solidFill>
                <a:latin typeface="DengXian"/>
                <a:ea typeface="DengXian"/>
                <a:cs typeface="Times New Roman"/>
              </a:rPr>
              <a:t>	</a:t>
            </a:r>
            <a:r>
              <a:rPr lang="en-US" sz="3200" b="1" kern="100" dirty="0">
                <a:solidFill>
                  <a:srgbClr val="2E24FC"/>
                </a:solidFill>
                <a:latin typeface="DengXian" panose="02010600030101010101" pitchFamily="2" charset="-122"/>
                <a:ea typeface="DengXian" panose="02010600030101010101" pitchFamily="2" charset="-122"/>
                <a:cs typeface="Times New Roman"/>
              </a:rPr>
              <a:t>2</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、圣民</a:t>
            </a:r>
            <a:r>
              <a:rPr lang="en-US" altLang="zh-CN" sz="3200" b="1" kern="100" dirty="0">
                <a:solidFill>
                  <a:srgbClr val="2E24FC"/>
                </a:solidFill>
                <a:latin typeface="DengXian" panose="02010600030101010101" pitchFamily="2" charset="-122"/>
                <a:ea typeface="DengXian" panose="02010600030101010101" pitchFamily="2" charset="-122"/>
                <a:cs typeface="Times New Roman"/>
              </a:rPr>
              <a:t>——</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新约的承继者（新约的子民）</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新约的承继者是蒙恩得救、并进入新约的信徒。</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200" b="1" kern="100" dirty="0">
                <a:solidFill>
                  <a:srgbClr val="FF0000"/>
                </a:solidFill>
                <a:latin typeface="DengXian" panose="02010600030101010101" pitchFamily="2" charset="-122"/>
                <a:ea typeface="DengXian" panose="02010600030101010101" pitchFamily="2" charset="-122"/>
                <a:cs typeface="Times New Roman"/>
              </a:rPr>
              <a:t>“蒙恩得救”</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也就是</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“蒙召”</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“进入新约”</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也就是</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“被选”</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所以，新约的承继者是蒙召和被选的人。</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r>
              <a:rPr lang="en-US" sz="2800" b="1" kern="100" dirty="0">
                <a:latin typeface="DengXian" panose="02010600030101010101" pitchFamily="2" charset="-122"/>
                <a:ea typeface="DengXian" panose="02010600030101010101" pitchFamily="2" charset="-122"/>
                <a:cs typeface="Times New Roman"/>
              </a:rPr>
              <a:t> </a:t>
            </a:r>
            <a:endParaRPr lang="en-CA" sz="2800" b="1" kern="100" dirty="0">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请注意，太二十二</a:t>
            </a:r>
            <a:r>
              <a:rPr lang="en-US" sz="3600" b="1" kern="100" dirty="0">
                <a:solidFill>
                  <a:schemeClr val="tx1"/>
                </a:solidFill>
                <a:latin typeface="DengXian"/>
                <a:ea typeface="DengXian"/>
                <a:cs typeface="Times New Roman"/>
              </a:rPr>
              <a:t>14</a:t>
            </a:r>
            <a:r>
              <a:rPr lang="zh-CN" altLang="en-US" sz="3600" b="1" kern="100" dirty="0">
                <a:solidFill>
                  <a:schemeClr val="tx1"/>
                </a:solidFill>
                <a:latin typeface="Calibri"/>
                <a:ea typeface="DengXian"/>
                <a:cs typeface="Times New Roman"/>
              </a:rPr>
              <a:t>警告我们：</a:t>
            </a:r>
            <a:r>
              <a:rPr lang="zh-CN" altLang="en-US" sz="3600" b="1" kern="100" dirty="0">
                <a:solidFill>
                  <a:srgbClr val="FF0000"/>
                </a:solidFill>
                <a:latin typeface="Calibri"/>
                <a:ea typeface="KaiTi"/>
                <a:cs typeface="Times New Roman"/>
              </a:rPr>
              <a:t>“因为被召的人多，选上的人少。”</a:t>
            </a:r>
            <a:endParaRPr lang="en-CA" sz="3600" b="1" kern="100" dirty="0">
              <a:solidFill>
                <a:srgbClr val="FF0000"/>
              </a:solidFill>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由此可见，蒙召的不一定就是被选的，被选的一定是蒙召的。</a:t>
            </a:r>
            <a:endParaRPr lang="en-CA" sz="3600" b="1"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启十七</a:t>
            </a:r>
            <a:r>
              <a:rPr lang="en-US" sz="3600" b="1" kern="100" dirty="0">
                <a:solidFill>
                  <a:schemeClr val="tx1"/>
                </a:solidFill>
                <a:latin typeface="DengXian"/>
                <a:ea typeface="DengXian"/>
                <a:cs typeface="Times New Roman"/>
              </a:rPr>
              <a:t>14</a:t>
            </a:r>
            <a:r>
              <a:rPr lang="zh-CN" altLang="en-US" sz="3600" b="1" kern="100" dirty="0">
                <a:solidFill>
                  <a:schemeClr val="tx1"/>
                </a:solidFill>
                <a:latin typeface="Calibri"/>
                <a:ea typeface="DengXian"/>
                <a:cs typeface="Times New Roman"/>
              </a:rPr>
              <a:t>下又说：</a:t>
            </a:r>
            <a:r>
              <a:rPr lang="zh-CN" altLang="en-US" sz="3600" b="1" kern="100" dirty="0">
                <a:solidFill>
                  <a:srgbClr val="FF0000"/>
                </a:solidFill>
                <a:latin typeface="Calibri"/>
                <a:ea typeface="KaiTi"/>
                <a:cs typeface="Times New Roman"/>
              </a:rPr>
              <a:t>“同着羔羊的，就是蒙召、被选，有忠心的，也必得胜。”</a:t>
            </a:r>
            <a:endParaRPr lang="en-CA" sz="3600" kern="100" dirty="0">
              <a:solidFill>
                <a:srgbClr val="FF0000"/>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这里给出了得胜者的三个条件：他们是蒙召的，被选的，和有忠心的。</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前两个条件就是新约的承继者，第三个条件是满足新约条款的人。</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他们不仅是新约的承继者，而且是领受新约产业的人。</a:t>
            </a:r>
            <a:endParaRPr lang="en-CA" sz="3600" b="1" kern="100" dirty="0">
              <a:solidFill>
                <a:schemeClr val="tx1"/>
              </a:solidFill>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新约的承继者就是神的新约子民（类比一个公司的员工）。</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在西方后基督教时代里流行的一句哩语是：耶稣，</a:t>
            </a:r>
            <a:r>
              <a:rPr lang="en-US" sz="3200" b="1" kern="100" dirty="0">
                <a:solidFill>
                  <a:schemeClr val="tx1"/>
                </a:solidFill>
                <a:latin typeface="DengXian" panose="02010600030101010101" pitchFamily="2" charset="-122"/>
                <a:ea typeface="DengXian" panose="02010600030101010101" pitchFamily="2" charset="-122"/>
                <a:cs typeface="Times New Roman"/>
              </a:rPr>
              <a:t>YES</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！教会，</a:t>
            </a:r>
            <a:r>
              <a:rPr lang="en-US" sz="3200" b="1" kern="100" dirty="0">
                <a:solidFill>
                  <a:schemeClr val="tx1"/>
                </a:solidFill>
                <a:latin typeface="DengXian" panose="02010600030101010101" pitchFamily="2" charset="-122"/>
                <a:ea typeface="DengXian" panose="02010600030101010101" pitchFamily="2" charset="-122"/>
                <a:cs typeface="Times New Roman"/>
              </a:rPr>
              <a:t>NO</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最近，一些视频在华人网络上流传，例如：</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不去教会就是犯罪吗？不去教会就不得救吗？</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信仰是自由的，不要受教会的宗教绑架等等。</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2729351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600" kern="100" dirty="0">
                <a:solidFill>
                  <a:schemeClr val="tx1"/>
                </a:solidFill>
                <a:latin typeface="Calibri"/>
                <a:ea typeface="DengXian"/>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新约承继者的资格，主要包括了三个层面：</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spcBef>
                <a:spcPts val="600"/>
              </a:spcBef>
              <a:spcAft>
                <a:spcPts val="600"/>
              </a:spcAft>
              <a:buNone/>
            </a:pPr>
            <a:r>
              <a:rPr lang="en-US" altLang="zh-CN" sz="36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r>
              <a:rPr lang="en-US" sz="3600" b="1" kern="100" dirty="0">
                <a:solidFill>
                  <a:schemeClr val="tx1"/>
                </a:solidFill>
                <a:latin typeface="DengXian" panose="02010600030101010101" pitchFamily="2" charset="-122"/>
                <a:ea typeface="DengXian" panose="02010600030101010101" pitchFamily="2" charset="-122"/>
                <a:cs typeface="Times New Roman"/>
              </a:rPr>
              <a:t>1</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）信心：相信、接受、信靠、信赖</a:t>
            </a:r>
            <a:r>
              <a:rPr lang="en-US" altLang="zh-CN" sz="36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面对神和祂的话语（直陈语句）和作为。</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spcBef>
                <a:spcPts val="600"/>
              </a:spcBef>
              <a:spcAft>
                <a:spcPts val="600"/>
              </a:spcAft>
              <a:buNone/>
            </a:pPr>
            <a:r>
              <a:rPr lang="en-US" altLang="zh-CN" sz="36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r>
              <a:rPr lang="en-US" altLang="zh-CN" sz="3600" b="1" kern="100" dirty="0">
                <a:solidFill>
                  <a:schemeClr val="tx1"/>
                </a:solidFill>
                <a:latin typeface="DengXian" panose="02010600030101010101" pitchFamily="2" charset="-122"/>
                <a:ea typeface="DengXian" panose="02010600030101010101" pitchFamily="2" charset="-122"/>
                <a:cs typeface="Times New Roman"/>
              </a:rPr>
              <a:t>2</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）顺服：日常生活言行和人际关系</a:t>
            </a:r>
            <a:r>
              <a:rPr lang="en-US" altLang="zh-CN" sz="36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面对神的教训和吩咐（命令语句）。</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lnSpc>
                <a:spcPct val="115000"/>
              </a:lnSpc>
              <a:spcBef>
                <a:spcPts val="600"/>
              </a:spcBef>
              <a:spcAft>
                <a:spcPts val="600"/>
              </a:spcAft>
              <a:buNone/>
            </a:pPr>
            <a:r>
              <a:rPr lang="en-US" sz="3600" kern="100" dirty="0">
                <a:solidFill>
                  <a:schemeClr val="tx1"/>
                </a:solidFill>
                <a:latin typeface="Calibri"/>
                <a:ea typeface="DengXian"/>
                <a:cs typeface="Times New Roman"/>
              </a:rPr>
              <a:t> </a:t>
            </a:r>
            <a:endParaRPr lang="en-CA" sz="36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lvl="0" indent="0">
              <a:lnSpc>
                <a:spcPct val="115000"/>
              </a:lnSpc>
              <a:spcBef>
                <a:spcPts val="600"/>
              </a:spcBef>
              <a:spcAft>
                <a:spcPts val="600"/>
              </a:spcAft>
              <a:buNone/>
            </a:pPr>
            <a:r>
              <a:rPr lang="en-US" altLang="zh-CN" sz="3600" kern="100" dirty="0">
                <a:solidFill>
                  <a:schemeClr val="tx1"/>
                </a:solidFill>
                <a:latin typeface="Calibri"/>
                <a:ea typeface="DengXian"/>
                <a:cs typeface="Times New Roman"/>
              </a:rPr>
              <a:t>	</a:t>
            </a:r>
            <a:r>
              <a:rPr lang="zh-CN" altLang="en-US" sz="3600" b="1" kern="100" dirty="0">
                <a:solidFill>
                  <a:schemeClr val="tx1"/>
                </a:solidFill>
                <a:latin typeface="Calibri"/>
                <a:ea typeface="DengXian"/>
                <a:cs typeface="Times New Roman"/>
              </a:rPr>
              <a:t>（</a:t>
            </a:r>
            <a:r>
              <a:rPr lang="en-US" altLang="zh-CN" sz="3600" b="1" kern="100" dirty="0">
                <a:solidFill>
                  <a:schemeClr val="tx1"/>
                </a:solidFill>
                <a:latin typeface="Calibri"/>
                <a:ea typeface="DengXian"/>
                <a:cs typeface="Times New Roman"/>
              </a:rPr>
              <a:t>3</a:t>
            </a:r>
            <a:r>
              <a:rPr lang="zh-CN" altLang="en-US" sz="3600" b="1" kern="100" dirty="0">
                <a:solidFill>
                  <a:schemeClr val="tx1"/>
                </a:solidFill>
                <a:latin typeface="Calibri"/>
                <a:ea typeface="DengXian"/>
                <a:cs typeface="Times New Roman"/>
              </a:rPr>
              <a:t>）礼仪：奉献、敬拜、侍奉、服事</a:t>
            </a:r>
            <a:r>
              <a:rPr lang="en-US" altLang="zh-CN" sz="3600" b="1" kern="100" dirty="0">
                <a:solidFill>
                  <a:schemeClr val="tx1"/>
                </a:solidFill>
                <a:latin typeface="Calibri"/>
                <a:ea typeface="DengXian"/>
                <a:cs typeface="Times New Roman"/>
              </a:rPr>
              <a:t>——</a:t>
            </a:r>
            <a:r>
              <a:rPr lang="zh-CN" altLang="en-US" sz="3600" b="1" kern="100" dirty="0">
                <a:solidFill>
                  <a:schemeClr val="tx1"/>
                </a:solidFill>
                <a:latin typeface="Calibri"/>
                <a:ea typeface="DengXian"/>
                <a:cs typeface="Times New Roman"/>
              </a:rPr>
              <a:t>面对神的呼召、使命、托付和命定。</a:t>
            </a:r>
            <a:endParaRPr lang="en-CA" sz="3600" b="1" kern="100" dirty="0">
              <a:solidFill>
                <a:schemeClr val="tx1"/>
              </a:solidFill>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满足这些条件的人才被称为</a:t>
            </a:r>
            <a:r>
              <a:rPr lang="zh-CN" altLang="en-US" sz="3600" b="1" kern="100" dirty="0">
                <a:solidFill>
                  <a:srgbClr val="FF0000"/>
                </a:solidFill>
                <a:latin typeface="Calibri"/>
                <a:ea typeface="DengXian"/>
                <a:cs typeface="Times New Roman"/>
              </a:rPr>
              <a:t>“有忠心的”</a:t>
            </a:r>
            <a:r>
              <a:rPr lang="zh-CN" altLang="en-US" sz="3600" b="1" kern="100" dirty="0">
                <a:solidFill>
                  <a:schemeClr val="tx1"/>
                </a:solidFill>
                <a:latin typeface="Calibri"/>
                <a:ea typeface="DengXian"/>
                <a:cs typeface="Times New Roman"/>
              </a:rPr>
              <a:t>或得胜者。</a:t>
            </a:r>
            <a:endParaRPr lang="en-CA" sz="36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600"/>
              </a:spcAft>
              <a:buNone/>
            </a:pPr>
            <a:r>
              <a:rPr lang="en-US" sz="3200" b="1" kern="100" dirty="0">
                <a:solidFill>
                  <a:srgbClr val="412CC2"/>
                </a:solidFill>
                <a:latin typeface="DengXian"/>
                <a:ea typeface="DengXian"/>
                <a:cs typeface="Times New Roman"/>
              </a:rPr>
              <a:t>	3</a:t>
            </a:r>
            <a:r>
              <a:rPr lang="zh-CN" altLang="en-US" sz="3200" b="1" kern="100" dirty="0">
                <a:solidFill>
                  <a:srgbClr val="412CC2"/>
                </a:solidFill>
                <a:latin typeface="Calibri"/>
                <a:ea typeface="DengXian"/>
                <a:cs typeface="Times New Roman"/>
              </a:rPr>
              <a:t>、圣餐</a:t>
            </a:r>
            <a:endParaRPr lang="en-CA" sz="3200" kern="100" dirty="0">
              <a:latin typeface="Calibri"/>
              <a:ea typeface="DengXian"/>
              <a:cs typeface="Times New Roman"/>
            </a:endParaRPr>
          </a:p>
          <a:p>
            <a:pPr marL="0" marR="0" indent="914400">
              <a:spcBef>
                <a:spcPts val="600"/>
              </a:spcBef>
              <a:spcAft>
                <a:spcPts val="600"/>
              </a:spcAft>
              <a:buNone/>
            </a:pPr>
            <a:r>
              <a:rPr lang="zh-CN" altLang="en-US" sz="3200" b="1" kern="100" dirty="0">
                <a:solidFill>
                  <a:schemeClr val="tx1"/>
                </a:solidFill>
                <a:latin typeface="Calibri"/>
                <a:ea typeface="DengXian"/>
                <a:cs typeface="Times New Roman"/>
              </a:rPr>
              <a:t>三本符类福音书，加上保罗的书信，都记载耶稣与祂的门徒设立最后晚餐时所讲的话。</a:t>
            </a:r>
            <a:endParaRPr lang="en-CA" sz="32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200" b="1" kern="100" dirty="0">
                <a:solidFill>
                  <a:schemeClr val="tx1"/>
                </a:solidFill>
                <a:latin typeface="Calibri"/>
                <a:ea typeface="DengXian"/>
                <a:cs typeface="Times New Roman"/>
              </a:rPr>
              <a:t>马太福音（二十六</a:t>
            </a:r>
            <a:r>
              <a:rPr lang="en-US" sz="3200" b="1" kern="100" dirty="0">
                <a:solidFill>
                  <a:schemeClr val="tx1"/>
                </a:solidFill>
                <a:latin typeface="DengXian"/>
                <a:ea typeface="DengXian"/>
                <a:cs typeface="Times New Roman"/>
              </a:rPr>
              <a:t>28</a:t>
            </a:r>
            <a:r>
              <a:rPr lang="zh-CN" altLang="en-US" sz="3200" b="1" kern="100" dirty="0">
                <a:solidFill>
                  <a:schemeClr val="tx1"/>
                </a:solidFill>
                <a:latin typeface="Calibri"/>
                <a:ea typeface="DengXian"/>
                <a:cs typeface="Times New Roman"/>
              </a:rPr>
              <a:t>）遵照马可福音（十四</a:t>
            </a:r>
            <a:r>
              <a:rPr lang="en-US" sz="3200" b="1" kern="100" dirty="0">
                <a:solidFill>
                  <a:schemeClr val="tx1"/>
                </a:solidFill>
                <a:latin typeface="DengXian"/>
                <a:ea typeface="DengXian"/>
                <a:cs typeface="Times New Roman"/>
              </a:rPr>
              <a:t>24</a:t>
            </a:r>
            <a:r>
              <a:rPr lang="zh-CN" altLang="en-US" sz="3200" b="1" kern="100" dirty="0">
                <a:solidFill>
                  <a:schemeClr val="tx1"/>
                </a:solidFill>
                <a:latin typeface="Calibri"/>
                <a:ea typeface="DengXian"/>
                <a:cs typeface="Times New Roman"/>
              </a:rPr>
              <a:t>）的记载：</a:t>
            </a:r>
            <a:r>
              <a:rPr lang="zh-CN" altLang="en-US" sz="3200" b="1" kern="100" dirty="0">
                <a:solidFill>
                  <a:srgbClr val="FF0000"/>
                </a:solidFill>
                <a:latin typeface="Calibri"/>
                <a:ea typeface="KaiTi"/>
                <a:cs typeface="Times New Roman"/>
              </a:rPr>
              <a:t>“这是我立约的血，为多人流出来的。”</a:t>
            </a:r>
            <a:endParaRPr lang="en-CA" sz="3200" b="1" kern="100" dirty="0">
              <a:solidFill>
                <a:srgbClr val="FF0000"/>
              </a:solidFill>
              <a:latin typeface="Calibri"/>
              <a:ea typeface="DengXian"/>
              <a:cs typeface="Times New Roman"/>
            </a:endParaRPr>
          </a:p>
          <a:p>
            <a:pPr marL="0" marR="0" indent="914400">
              <a:spcBef>
                <a:spcPts val="600"/>
              </a:spcBef>
              <a:spcAft>
                <a:spcPts val="600"/>
              </a:spcAft>
              <a:buNone/>
            </a:pPr>
            <a:r>
              <a:rPr lang="zh-CN" altLang="en-US" sz="3200" b="1" kern="100" dirty="0">
                <a:solidFill>
                  <a:schemeClr val="tx1"/>
                </a:solidFill>
                <a:latin typeface="Calibri"/>
                <a:ea typeface="DengXian"/>
                <a:cs typeface="Times New Roman"/>
              </a:rPr>
              <a:t>只有马太福音加上了一句：</a:t>
            </a:r>
            <a:r>
              <a:rPr lang="zh-CN" altLang="en-US" sz="3200" b="1" kern="100" dirty="0">
                <a:solidFill>
                  <a:srgbClr val="FF0000"/>
                </a:solidFill>
                <a:latin typeface="Calibri"/>
                <a:ea typeface="KaiTi"/>
                <a:cs typeface="Times New Roman"/>
              </a:rPr>
              <a:t>“使罪得赦。”</a:t>
            </a:r>
            <a:endParaRPr lang="en-CA" sz="3200" kern="100" dirty="0">
              <a:solidFill>
                <a:srgbClr val="FF0000"/>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然后，马太福音再次依照马可福音的记载说：</a:t>
            </a:r>
            <a:r>
              <a:rPr lang="zh-CN" altLang="en-US" sz="3600" b="1" kern="100" dirty="0">
                <a:solidFill>
                  <a:srgbClr val="FF0000"/>
                </a:solidFill>
                <a:latin typeface="Calibri"/>
                <a:ea typeface="KaiTi"/>
                <a:cs typeface="Times New Roman"/>
              </a:rPr>
              <a:t>“我实在告诉你们，我不再喝这葡萄汁，直到我在神的国里，喝新的那日子”   </a:t>
            </a:r>
            <a:r>
              <a:rPr lang="zh-CN" altLang="en-US" sz="3600" b="1" kern="100" dirty="0">
                <a:solidFill>
                  <a:schemeClr val="tx1"/>
                </a:solidFill>
                <a:latin typeface="Calibri"/>
                <a:ea typeface="DengXian"/>
                <a:cs typeface="Times New Roman"/>
              </a:rPr>
              <a:t>（可十四</a:t>
            </a:r>
            <a:r>
              <a:rPr lang="en-US" sz="3600" b="1" kern="100" dirty="0">
                <a:solidFill>
                  <a:schemeClr val="tx1"/>
                </a:solidFill>
                <a:latin typeface="DengXian"/>
                <a:ea typeface="DengXian"/>
                <a:cs typeface="Times New Roman"/>
              </a:rPr>
              <a:t>25</a:t>
            </a:r>
            <a:r>
              <a:rPr lang="zh-CN" altLang="en-US" sz="3600" b="1" kern="100" dirty="0">
                <a:solidFill>
                  <a:schemeClr val="tx1"/>
                </a:solidFill>
                <a:latin typeface="Calibri"/>
                <a:ea typeface="DengXian"/>
                <a:cs typeface="Times New Roman"/>
              </a:rPr>
              <a:t>）。</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保罗增加一句带有带有末世论意味的解释：</a:t>
            </a:r>
            <a:r>
              <a:rPr lang="zh-CN" altLang="en-US" sz="3600" b="1" kern="100" dirty="0">
                <a:solidFill>
                  <a:srgbClr val="FF0000"/>
                </a:solidFill>
                <a:latin typeface="Calibri"/>
                <a:ea typeface="KaiTi"/>
                <a:cs typeface="Times New Roman"/>
              </a:rPr>
              <a:t>“你们每逢吃这饼，喝这杯，是表明主的死，直等到祂来。”</a:t>
            </a:r>
            <a:r>
              <a:rPr lang="zh-CN" altLang="en-US" sz="3600" b="1" kern="100" dirty="0">
                <a:solidFill>
                  <a:schemeClr val="tx1"/>
                </a:solidFill>
                <a:latin typeface="Calibri"/>
                <a:ea typeface="DengXian"/>
                <a:cs typeface="Times New Roman"/>
              </a:rPr>
              <a:t>（林前十一</a:t>
            </a:r>
            <a:r>
              <a:rPr lang="en-US" sz="3600" b="1" kern="100" dirty="0">
                <a:solidFill>
                  <a:schemeClr val="tx1"/>
                </a:solidFill>
                <a:latin typeface="DengXian"/>
                <a:ea typeface="DengXian"/>
                <a:cs typeface="Times New Roman"/>
              </a:rPr>
              <a:t>26</a:t>
            </a:r>
            <a:r>
              <a:rPr lang="zh-CN" altLang="en-US" sz="3600" b="1" kern="100" dirty="0">
                <a:solidFill>
                  <a:schemeClr val="tx1"/>
                </a:solidFill>
                <a:latin typeface="Calibri"/>
                <a:ea typeface="DengXian"/>
                <a:cs typeface="Times New Roman"/>
              </a:rPr>
              <a:t>）</a:t>
            </a:r>
            <a:endParaRPr lang="en-CA" sz="3600" b="1"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indent="914400">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rPr>
              <a:t>最后晚餐时，主耶稣所说的话，有献祭</a:t>
            </a:r>
            <a:r>
              <a:rPr lang="en-US" altLang="zh-CN" sz="3200" b="1" dirty="0">
                <a:solidFill>
                  <a:schemeClr val="tx1"/>
                </a:solidFill>
                <a:latin typeface="DengXian" panose="02010600030101010101" pitchFamily="2" charset="-122"/>
                <a:ea typeface="DengXian" panose="02010600030101010101" pitchFamily="2" charset="-122"/>
              </a:rPr>
              <a:t>——</a:t>
            </a:r>
            <a:r>
              <a:rPr lang="zh-CN" altLang="en-US" sz="3200" b="1" dirty="0">
                <a:solidFill>
                  <a:srgbClr val="FF0000"/>
                </a:solidFill>
                <a:latin typeface="DengXian" panose="02010600030101010101" pitchFamily="2" charset="-122"/>
                <a:ea typeface="DengXian" panose="02010600030101010101" pitchFamily="2" charset="-122"/>
              </a:rPr>
              <a:t>平安祭</a:t>
            </a:r>
            <a:r>
              <a:rPr lang="en-US" altLang="zh-CN" sz="3200" b="1" dirty="0">
                <a:solidFill>
                  <a:schemeClr val="tx1"/>
                </a:solidFill>
                <a:latin typeface="DengXian" panose="02010600030101010101" pitchFamily="2" charset="-122"/>
                <a:ea typeface="DengXian" panose="02010600030101010101" pitchFamily="2" charset="-122"/>
              </a:rPr>
              <a:t>——</a:t>
            </a:r>
            <a:r>
              <a:rPr lang="zh-CN" altLang="en-US" sz="3200" b="1" dirty="0">
                <a:solidFill>
                  <a:schemeClr val="tx1"/>
                </a:solidFill>
                <a:latin typeface="DengXian" panose="02010600030101010101" pitchFamily="2" charset="-122"/>
                <a:ea typeface="DengXian" panose="02010600030101010101" pitchFamily="2" charset="-122"/>
              </a:rPr>
              <a:t>的成分，与耶稣被擘开的身体，祂为多人流出的血密切相连。</a:t>
            </a:r>
            <a:endParaRPr lang="en-US" altLang="zh-CN" sz="3200" b="1" dirty="0">
              <a:solidFill>
                <a:schemeClr val="tx1"/>
              </a:solidFill>
              <a:latin typeface="DengXian" panose="02010600030101010101" pitchFamily="2" charset="-122"/>
              <a:ea typeface="DengXian" panose="02010600030101010101" pitchFamily="2" charset="-122"/>
            </a:endParaRPr>
          </a:p>
          <a:p>
            <a:pPr marL="0" indent="914400">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rPr>
              <a:t>它涉及一个基本的问题，就是流血</a:t>
            </a:r>
            <a:r>
              <a:rPr lang="en-US" altLang="zh-CN" sz="3200" b="1" dirty="0">
                <a:solidFill>
                  <a:schemeClr val="tx1"/>
                </a:solidFill>
                <a:latin typeface="DengXian" panose="02010600030101010101" pitchFamily="2" charset="-122"/>
                <a:ea typeface="DengXian" panose="02010600030101010101" pitchFamily="2" charset="-122"/>
              </a:rPr>
              <a:t>——</a:t>
            </a:r>
            <a:r>
              <a:rPr lang="zh-CN" altLang="en-US" sz="3200" b="1" dirty="0">
                <a:solidFill>
                  <a:srgbClr val="FF0000"/>
                </a:solidFill>
                <a:latin typeface="DengXian" panose="02010600030101010101" pitchFamily="2" charset="-122"/>
                <a:ea typeface="DengXian" panose="02010600030101010101" pitchFamily="2" charset="-122"/>
              </a:rPr>
              <a:t>平安祭</a:t>
            </a:r>
            <a:r>
              <a:rPr lang="en-US" altLang="zh-CN" sz="3200" b="1" dirty="0">
                <a:solidFill>
                  <a:schemeClr val="tx1"/>
                </a:solidFill>
                <a:latin typeface="DengXian" panose="02010600030101010101" pitchFamily="2" charset="-122"/>
                <a:ea typeface="DengXian" panose="02010600030101010101" pitchFamily="2" charset="-122"/>
              </a:rPr>
              <a:t>——</a:t>
            </a:r>
            <a:r>
              <a:rPr lang="zh-CN" altLang="en-US" sz="3200" b="1" dirty="0">
                <a:solidFill>
                  <a:schemeClr val="tx1"/>
                </a:solidFill>
                <a:latin typeface="DengXian" panose="02010600030101010101" pitchFamily="2" charset="-122"/>
                <a:ea typeface="DengXian" panose="02010600030101010101" pitchFamily="2" charset="-122"/>
              </a:rPr>
              <a:t>的意义。</a:t>
            </a:r>
            <a:endParaRPr lang="en-US" altLang="zh-CN" sz="3200" b="1" dirty="0">
              <a:solidFill>
                <a:schemeClr val="tx1"/>
              </a:solidFill>
              <a:latin typeface="DengXian" panose="02010600030101010101" pitchFamily="2" charset="-122"/>
              <a:ea typeface="DengXian" panose="02010600030101010101" pitchFamily="2" charset="-122"/>
            </a:endParaRPr>
          </a:p>
          <a:p>
            <a:pPr marL="0" indent="914400">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rPr>
              <a:t>根据圣经，耶稣的流血有三个层面的意义：</a:t>
            </a:r>
            <a:endParaRPr lang="en-US" sz="3200" b="1" dirty="0">
              <a:solidFill>
                <a:schemeClr val="tx1"/>
              </a:solidFill>
              <a:latin typeface="DengXian" panose="02010600030101010101" pitchFamily="2" charset="-122"/>
              <a:ea typeface="DengXian" panose="02010600030101010101" pitchFamily="2" charset="-122"/>
            </a:endParaRPr>
          </a:p>
          <a:p>
            <a:pPr marL="0" marR="0" indent="914400">
              <a:spcBef>
                <a:spcPts val="600"/>
              </a:spcBef>
              <a:spcAft>
                <a:spcPts val="0"/>
              </a:spcAft>
              <a:buNone/>
            </a:pPr>
            <a:endParaRPr lang="en-CA" sz="36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600"/>
              </a:spcBef>
              <a:spcAft>
                <a:spcPts val="0"/>
              </a:spcAft>
              <a:buNone/>
            </a:pPr>
            <a:r>
              <a:rPr lang="en-US" altLang="zh-CN" sz="3200" b="1" kern="100" dirty="0">
                <a:solidFill>
                  <a:srgbClr val="EE0000"/>
                </a:solidFill>
                <a:latin typeface="Calibri"/>
                <a:ea typeface="DengXian"/>
                <a:cs typeface="Times New Roman"/>
              </a:rPr>
              <a:t>	</a:t>
            </a:r>
            <a:r>
              <a:rPr lang="en-US" altLang="zh-CN" sz="3200" b="1" kern="100" dirty="0">
                <a:solidFill>
                  <a:srgbClr val="2E24FC"/>
                </a:solidFill>
                <a:latin typeface="DengXian" panose="02010600030101010101" pitchFamily="2" charset="-122"/>
                <a:ea typeface="DengXian" panose="02010600030101010101" pitchFamily="2" charset="-122"/>
                <a:cs typeface="Times New Roman"/>
              </a:rPr>
              <a:t>1</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、第一个层面，流血象征倾倒生命，使他人得蒙赦罪。</a:t>
            </a:r>
            <a:endParaRPr lang="en-CA" sz="3200" kern="100" dirty="0">
              <a:solidFill>
                <a:srgbClr val="2E24FC"/>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基督的血是基督之死的同义词，因为流血涉及生命的地位被摧毁。</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所以，基督的血描述基督受死的救赎意义：耶稣的血为多人流出来是指祂的献祭死亡使许多人得蒙赦罪。门徒喝这杯象征他们分享基督的救赎，就是籍着基督献祭死亡而成就的赦罪。</a:t>
            </a:r>
            <a:endParaRPr lang="zh-CN" altLang="en-US" b="1" dirty="0">
              <a:solidFill>
                <a:schemeClr val="tx1"/>
              </a:solidFill>
              <a:latin typeface="DengXian" panose="02010600030101010101" pitchFamily="2" charset="-122"/>
              <a:ea typeface="DengXian" panose="02010600030101010101" pitchFamily="2"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0" y="1047750"/>
            <a:ext cx="9144001" cy="4103594"/>
          </a:xfrm>
        </p:spPr>
        <p:txBody>
          <a:bodyPr/>
          <a:lstStyle/>
          <a:p>
            <a:pPr marL="0" marR="0" indent="0">
              <a:lnSpc>
                <a:spcPct val="115000"/>
              </a:lnSpc>
              <a:spcBef>
                <a:spcPts val="600"/>
              </a:spcBef>
              <a:spcAft>
                <a:spcPts val="600"/>
              </a:spcAft>
              <a:buNone/>
            </a:pPr>
            <a:r>
              <a:rPr lang="en-US" altLang="zh-CN" sz="3200" b="1" kern="100" dirty="0" smtClean="0">
                <a:solidFill>
                  <a:srgbClr val="2E24FC"/>
                </a:solidFill>
                <a:latin typeface="DengXian" panose="02010600030101010101" pitchFamily="2" charset="-122"/>
                <a:ea typeface="DengXian" panose="02010600030101010101" pitchFamily="2" charset="-122"/>
                <a:cs typeface="Times New Roman"/>
              </a:rPr>
              <a:t>2</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、第二个层面：流血象征为他人释放生命，使他人因此能有份于祂的生命。</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801688">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在这个层面，基督的血确是指基督的生命，自愿奉献，赐给众人；所以，门徒喝这杯象征他们有份于祂的生命。</a:t>
            </a:r>
            <a:r>
              <a:rPr lang="zh-CN" altLang="en-US" sz="3200" b="1" dirty="0">
                <a:solidFill>
                  <a:schemeClr val="tx1"/>
                </a:solidFill>
                <a:latin typeface="DengXian" panose="02010600030101010101" pitchFamily="2" charset="-122"/>
                <a:ea typeface="DengXian" panose="02010600030101010101" pitchFamily="2" charset="-122"/>
              </a:rPr>
              <a:t>耶稣在约翰福音第六章一连</a:t>
            </a:r>
            <a:r>
              <a:rPr lang="en-US" sz="3200" b="1" dirty="0">
                <a:solidFill>
                  <a:schemeClr val="tx1"/>
                </a:solidFill>
                <a:latin typeface="DengXian" panose="02010600030101010101" pitchFamily="2" charset="-122"/>
                <a:ea typeface="DengXian" panose="02010600030101010101" pitchFamily="2" charset="-122"/>
              </a:rPr>
              <a:t>4</a:t>
            </a:r>
            <a:r>
              <a:rPr lang="zh-CN" altLang="en-US" sz="3200" b="1" dirty="0">
                <a:solidFill>
                  <a:schemeClr val="tx1"/>
                </a:solidFill>
                <a:latin typeface="DengXian" panose="02010600030101010101" pitchFamily="2" charset="-122"/>
                <a:ea typeface="DengXian" panose="02010600030101010101" pitchFamily="2" charset="-122"/>
              </a:rPr>
              <a:t>次说</a:t>
            </a:r>
            <a:r>
              <a:rPr lang="zh-CN" altLang="en-US" sz="3200" b="1" dirty="0">
                <a:solidFill>
                  <a:srgbClr val="FF0000"/>
                </a:solidFill>
                <a:latin typeface="KaiTi" panose="02010609060101010101" pitchFamily="49" charset="-122"/>
                <a:ea typeface="KaiTi" panose="02010609060101010101" pitchFamily="49" charset="-122"/>
              </a:rPr>
              <a:t>“吃我肉喝我血的人就有永生”</a:t>
            </a:r>
            <a:r>
              <a:rPr lang="zh-CN" altLang="en-US" sz="3200" b="1" dirty="0">
                <a:solidFill>
                  <a:schemeClr val="tx1"/>
                </a:solidFill>
                <a:latin typeface="DengXian" panose="02010600030101010101" pitchFamily="2" charset="-122"/>
                <a:ea typeface="DengXian" panose="02010600030101010101" pitchFamily="2" charset="-122"/>
              </a:rPr>
              <a:t>或</a:t>
            </a:r>
            <a:r>
              <a:rPr lang="zh-CN" altLang="en-US" sz="3200" b="1" dirty="0">
                <a:solidFill>
                  <a:srgbClr val="FF0000"/>
                </a:solidFill>
                <a:latin typeface="KaiTi" panose="02010609060101010101" pitchFamily="49" charset="-122"/>
                <a:ea typeface="KaiTi" panose="02010609060101010101" pitchFamily="49" charset="-122"/>
              </a:rPr>
              <a:t>“因我活着”，“永远活著”</a:t>
            </a:r>
            <a:r>
              <a:rPr lang="zh-CN" altLang="en-US" sz="3200" b="1" dirty="0">
                <a:solidFill>
                  <a:schemeClr val="tx1"/>
                </a:solidFill>
                <a:latin typeface="DengXian" panose="02010600030101010101" pitchFamily="2" charset="-122"/>
                <a:ea typeface="DengXian" panose="02010600030101010101" pitchFamily="2" charset="-122"/>
              </a:rPr>
              <a:t>（第</a:t>
            </a:r>
            <a:r>
              <a:rPr lang="en-US" sz="3200" b="1" dirty="0">
                <a:solidFill>
                  <a:schemeClr val="tx1"/>
                </a:solidFill>
                <a:latin typeface="DengXian" panose="02010600030101010101" pitchFamily="2" charset="-122"/>
                <a:ea typeface="DengXian" panose="02010600030101010101" pitchFamily="2" charset="-122"/>
              </a:rPr>
              <a:t>51</a:t>
            </a:r>
            <a:r>
              <a:rPr lang="zh-CN" altLang="en-US" sz="3200" b="1" dirty="0">
                <a:solidFill>
                  <a:schemeClr val="tx1"/>
                </a:solidFill>
                <a:latin typeface="DengXian" panose="02010600030101010101" pitchFamily="2" charset="-122"/>
                <a:ea typeface="DengXian" panose="02010600030101010101" pitchFamily="2" charset="-122"/>
              </a:rPr>
              <a:t>、</a:t>
            </a:r>
            <a:r>
              <a:rPr lang="en-US" sz="3200" b="1" dirty="0">
                <a:solidFill>
                  <a:schemeClr val="tx1"/>
                </a:solidFill>
                <a:latin typeface="DengXian" panose="02010600030101010101" pitchFamily="2" charset="-122"/>
                <a:ea typeface="DengXian" panose="02010600030101010101" pitchFamily="2" charset="-122"/>
              </a:rPr>
              <a:t>54</a:t>
            </a:r>
            <a:r>
              <a:rPr lang="zh-CN" altLang="en-US" sz="3200" b="1" dirty="0">
                <a:solidFill>
                  <a:schemeClr val="tx1"/>
                </a:solidFill>
                <a:latin typeface="DengXian" panose="02010600030101010101" pitchFamily="2" charset="-122"/>
                <a:ea typeface="DengXian" panose="02010600030101010101" pitchFamily="2" charset="-122"/>
              </a:rPr>
              <a:t>、</a:t>
            </a:r>
            <a:r>
              <a:rPr lang="en-US" sz="3200" b="1" dirty="0">
                <a:solidFill>
                  <a:schemeClr val="tx1"/>
                </a:solidFill>
                <a:latin typeface="DengXian" panose="02010600030101010101" pitchFamily="2" charset="-122"/>
                <a:ea typeface="DengXian" panose="02010600030101010101" pitchFamily="2" charset="-122"/>
              </a:rPr>
              <a:t>57</a:t>
            </a:r>
            <a:r>
              <a:rPr lang="zh-CN" altLang="en-US" sz="3200" b="1" dirty="0">
                <a:solidFill>
                  <a:schemeClr val="tx1"/>
                </a:solidFill>
                <a:latin typeface="DengXian" panose="02010600030101010101" pitchFamily="2" charset="-122"/>
                <a:ea typeface="DengXian" panose="02010600030101010101" pitchFamily="2" charset="-122"/>
              </a:rPr>
              <a:t>、</a:t>
            </a:r>
            <a:r>
              <a:rPr lang="en-US" sz="3200" b="1" dirty="0">
                <a:solidFill>
                  <a:schemeClr val="tx1"/>
                </a:solidFill>
                <a:latin typeface="DengXian" panose="02010600030101010101" pitchFamily="2" charset="-122"/>
                <a:ea typeface="DengXian" panose="02010600030101010101" pitchFamily="2" charset="-122"/>
              </a:rPr>
              <a:t>58</a:t>
            </a:r>
            <a:r>
              <a:rPr lang="zh-CN" altLang="en-US" sz="3200" b="1" dirty="0">
                <a:solidFill>
                  <a:schemeClr val="tx1"/>
                </a:solidFill>
                <a:latin typeface="DengXian" panose="02010600030101010101" pitchFamily="2" charset="-122"/>
                <a:ea typeface="DengXian" panose="02010600030101010101" pitchFamily="2" charset="-122"/>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0ED166-4F45-1CA1-6D5D-1532F64A2C27}"/>
              </a:ext>
            </a:extLst>
          </p:cNvPr>
          <p:cNvSpPr>
            <a:spLocks noGrp="1"/>
          </p:cNvSpPr>
          <p:nvPr>
            <p:ph type="title"/>
          </p:nvPr>
        </p:nvSpPr>
        <p:spPr>
          <a:xfrm>
            <a:off x="457200" y="136922"/>
            <a:ext cx="7772400" cy="833438"/>
          </a:xfrm>
        </p:spPr>
        <p:txBody>
          <a:bodyPr>
            <a:normAutofit fontScale="90000"/>
          </a:bodyPr>
          <a:lstStyle/>
          <a:p>
            <a:r>
              <a:rPr lang="zh-CN" altLang="en-US" sz="3600" b="1" kern="100" dirty="0">
                <a:solidFill>
                  <a:srgbClr val="FF0000"/>
                </a:solidFill>
                <a:effectLst/>
                <a:latin typeface="+mn-ea"/>
                <a:cs typeface="Times New Roman"/>
              </a:rPr>
              <a:t>二、新约的五个元素及教会成为一的根本</a:t>
            </a:r>
            <a:endParaRPr lang="en-US" sz="3600" dirty="0"/>
          </a:p>
        </p:txBody>
      </p:sp>
      <p:sp>
        <p:nvSpPr>
          <p:cNvPr id="3" name="Content Placeholder 2">
            <a:extLst>
              <a:ext uri="{FF2B5EF4-FFF2-40B4-BE49-F238E27FC236}">
                <a16:creationId xmlns="" xmlns:a16="http://schemas.microsoft.com/office/drawing/2014/main" id="{97C14DA6-F5C8-4EDD-50D0-482581E1A71A}"/>
              </a:ext>
            </a:extLst>
          </p:cNvPr>
          <p:cNvSpPr>
            <a:spLocks noGrp="1"/>
          </p:cNvSpPr>
          <p:nvPr>
            <p:ph idx="1"/>
          </p:nvPr>
        </p:nvSpPr>
        <p:spPr>
          <a:xfrm>
            <a:off x="0" y="1200150"/>
            <a:ext cx="9144000" cy="3943349"/>
          </a:xfrm>
        </p:spPr>
        <p:txBody>
          <a:bodyPr/>
          <a:lstStyle/>
          <a:p>
            <a:pPr marL="0" indent="0">
              <a:buNone/>
            </a:pPr>
            <a:r>
              <a:rPr lang="en-US" altLang="zh-CN" sz="3600" b="1" dirty="0">
                <a:solidFill>
                  <a:schemeClr val="tx1"/>
                </a:solidFill>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祂又说：</a:t>
            </a:r>
            <a:r>
              <a:rPr lang="zh-CN" altLang="en-US" sz="3600" b="1" dirty="0">
                <a:solidFill>
                  <a:srgbClr val="FF0000"/>
                </a:solidFill>
                <a:latin typeface="KaiTi" panose="02010609060101010101" pitchFamily="49" charset="-122"/>
                <a:ea typeface="KaiTi" panose="02010609060101010101" pitchFamily="49" charset="-122"/>
              </a:rPr>
              <a:t>“我的肉真是可吃的；我的血真是可喝的。吃我肉喝我血的人常在我里面，我也常在他里面。”</a:t>
            </a:r>
            <a:r>
              <a:rPr lang="zh-CN" altLang="en-US" sz="3600" b="1" dirty="0">
                <a:solidFill>
                  <a:schemeClr val="tx1"/>
                </a:solidFill>
                <a:latin typeface="DengXian" panose="02010600030101010101" pitchFamily="2" charset="-122"/>
                <a:ea typeface="DengXian" panose="02010600030101010101" pitchFamily="2" charset="-122"/>
              </a:rPr>
              <a:t>（第</a:t>
            </a:r>
            <a:r>
              <a:rPr lang="en-US" sz="3600" b="1" dirty="0">
                <a:solidFill>
                  <a:schemeClr val="tx1"/>
                </a:solidFill>
                <a:latin typeface="DengXian" panose="02010600030101010101" pitchFamily="2" charset="-122"/>
                <a:ea typeface="DengXian" panose="02010600030101010101" pitchFamily="2" charset="-122"/>
              </a:rPr>
              <a:t>55-56</a:t>
            </a:r>
            <a:r>
              <a:rPr lang="zh-CN" altLang="en-US" sz="3600" b="1" dirty="0">
                <a:solidFill>
                  <a:schemeClr val="tx1"/>
                </a:solidFill>
                <a:latin typeface="DengXian" panose="02010600030101010101" pitchFamily="2" charset="-122"/>
                <a:ea typeface="DengXian" panose="02010600030101010101" pitchFamily="2" charset="-122"/>
              </a:rPr>
              <a:t>节）</a:t>
            </a:r>
            <a:endParaRPr lang="en-US" altLang="zh-CN" sz="36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600" b="1" dirty="0">
                <a:solidFill>
                  <a:schemeClr val="tx1"/>
                </a:solidFill>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这表明，耶稣的血和肉是属灵生命的真正源泉，是建立内在联合的关键。因此，吃喝耶稣的人就与祂联合、领受生命。</a:t>
            </a:r>
            <a:endParaRPr lang="en-US" sz="36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 xmlns:a16="http://schemas.microsoft.com/office/drawing/2014/main" id="{B6018110-5245-22FB-78DD-29DABE61CFE2}"/>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37</a:t>
            </a:fld>
            <a:endParaRPr lang="en-US" altLang="zh-CN">
              <a:solidFill>
                <a:srgbClr val="55554A"/>
              </a:solidFill>
            </a:endParaRPr>
          </a:p>
        </p:txBody>
      </p:sp>
    </p:spTree>
    <p:extLst>
      <p:ext uri="{BB962C8B-B14F-4D97-AF65-F5344CB8AC3E}">
        <p14:creationId xmlns:p14="http://schemas.microsoft.com/office/powerpoint/2010/main" val="851656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600"/>
              </a:spcBef>
              <a:spcAft>
                <a:spcPts val="600"/>
              </a:spcAft>
              <a:buNone/>
            </a:pPr>
            <a:r>
              <a:rPr lang="en-US" altLang="zh-CN" sz="3200" b="1" kern="100" dirty="0">
                <a:solidFill>
                  <a:srgbClr val="EE0000"/>
                </a:solidFill>
                <a:latin typeface="Calibri"/>
                <a:ea typeface="DengXian"/>
                <a:cs typeface="Times New Roman"/>
              </a:rPr>
              <a:t>	</a:t>
            </a:r>
            <a:r>
              <a:rPr lang="en-US" altLang="zh-CN" sz="3200" b="1" kern="100" dirty="0">
                <a:solidFill>
                  <a:srgbClr val="2E24FC"/>
                </a:solidFill>
                <a:latin typeface="Calibri"/>
                <a:ea typeface="DengXian"/>
                <a:cs typeface="Times New Roman"/>
              </a:rPr>
              <a:t>3</a:t>
            </a:r>
            <a:r>
              <a:rPr lang="zh-CN" altLang="en-US" sz="3200" b="1" kern="100" dirty="0">
                <a:solidFill>
                  <a:srgbClr val="2E24FC"/>
                </a:solidFill>
                <a:latin typeface="Calibri"/>
                <a:ea typeface="DengXian"/>
                <a:cs typeface="Times New Roman"/>
              </a:rPr>
              <a:t>、第三，基督的死有先锋或榜样的作用，使门徒可以效法。</a:t>
            </a:r>
            <a:endParaRPr lang="en-CA" sz="3200"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主耶稣在被卖的那一夜，拿起饼来，</a:t>
            </a:r>
            <a:r>
              <a:rPr lang="zh-CN" altLang="en-US" sz="3200" b="1" kern="100" dirty="0">
                <a:solidFill>
                  <a:srgbClr val="FF0000"/>
                </a:solidFill>
                <a:latin typeface="Calibri"/>
                <a:ea typeface="KaiTi"/>
                <a:cs typeface="Times New Roman"/>
              </a:rPr>
              <a:t>“祝谢了，就掰开，说：‘这是我的身体，为你们舍的，你们</a:t>
            </a:r>
            <a:r>
              <a:rPr lang="zh-CN" altLang="en-US" sz="3200" b="1" u="sng" kern="100" dirty="0">
                <a:solidFill>
                  <a:srgbClr val="FF0000"/>
                </a:solidFill>
                <a:latin typeface="Calibri"/>
                <a:ea typeface="KaiTi"/>
                <a:cs typeface="Times New Roman"/>
              </a:rPr>
              <a:t>应当如此行</a:t>
            </a:r>
            <a:r>
              <a:rPr lang="zh-CN" altLang="en-US" sz="3200" b="1" kern="100" dirty="0">
                <a:solidFill>
                  <a:srgbClr val="FF0000"/>
                </a:solidFill>
                <a:latin typeface="Calibri"/>
                <a:ea typeface="KaiTi"/>
                <a:cs typeface="Times New Roman"/>
              </a:rPr>
              <a:t>，为的是记念我。’饭后，也照样拿起杯来，说：‘这杯是用我的血所立的新约，你们每逢喝的时候，</a:t>
            </a:r>
            <a:r>
              <a:rPr lang="zh-CN" altLang="en-US" sz="3200" b="1" u="sng" kern="100" dirty="0">
                <a:solidFill>
                  <a:srgbClr val="FF0000"/>
                </a:solidFill>
                <a:latin typeface="Calibri"/>
                <a:ea typeface="KaiTi"/>
                <a:cs typeface="Times New Roman"/>
              </a:rPr>
              <a:t>要如此行</a:t>
            </a:r>
            <a:r>
              <a:rPr lang="zh-CN" altLang="en-US" sz="3200" b="1" kern="100" dirty="0">
                <a:solidFill>
                  <a:srgbClr val="FF0000"/>
                </a:solidFill>
                <a:latin typeface="Calibri"/>
                <a:ea typeface="KaiTi"/>
                <a:cs typeface="Times New Roman"/>
              </a:rPr>
              <a:t>，为的是记念我。’”</a:t>
            </a:r>
            <a:r>
              <a:rPr lang="zh-CN" altLang="en-US" sz="3200" kern="100" dirty="0">
                <a:solidFill>
                  <a:schemeClr val="tx1"/>
                </a:solidFill>
                <a:latin typeface="Calibri"/>
                <a:ea typeface="DengXian"/>
                <a:cs typeface="Times New Roman"/>
              </a:rPr>
              <a:t>（林前十一</a:t>
            </a:r>
            <a:r>
              <a:rPr lang="en-US" sz="3200" kern="100" dirty="0">
                <a:solidFill>
                  <a:schemeClr val="tx1"/>
                </a:solidFill>
                <a:latin typeface="DengXian"/>
                <a:ea typeface="DengXian"/>
                <a:cs typeface="Times New Roman"/>
              </a:rPr>
              <a:t>24-25</a:t>
            </a:r>
            <a:r>
              <a:rPr lang="zh-CN" altLang="en-US" sz="3200" kern="100" dirty="0">
                <a:solidFill>
                  <a:schemeClr val="tx1"/>
                </a:solidFill>
                <a:latin typeface="Calibri"/>
                <a:ea typeface="DengXian"/>
                <a:cs typeface="Times New Roman"/>
              </a:rPr>
              <a:t>）。 </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在这里主耶稣两次吩咐门徒</a:t>
            </a:r>
            <a:r>
              <a:rPr lang="zh-CN" altLang="en-US" sz="3600" b="1" kern="100" dirty="0">
                <a:solidFill>
                  <a:srgbClr val="FF0000"/>
                </a:solidFill>
                <a:latin typeface="Calibri"/>
                <a:ea typeface="KaiTi"/>
                <a:cs typeface="Times New Roman"/>
              </a:rPr>
              <a:t>“要如此行”</a:t>
            </a:r>
            <a:r>
              <a:rPr lang="zh-CN" altLang="en-US" sz="3600" b="1" kern="100" dirty="0">
                <a:solidFill>
                  <a:schemeClr val="tx1"/>
                </a:solidFill>
                <a:latin typeface="Calibri"/>
                <a:ea typeface="DengXian"/>
                <a:cs typeface="Times New Roman"/>
              </a:rPr>
              <a:t>，就是效法基督舍己爱人，这是新命令的圣餐表达形式。</a:t>
            </a:r>
            <a:endParaRPr lang="en-CA" sz="3600" b="1" kern="100" dirty="0">
              <a:solidFill>
                <a:schemeClr val="tx1"/>
              </a:solidFill>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上述耶稣在最后晚餐上设立圣餐记述本身暗示它只是新约建立的开始。</a:t>
            </a:r>
            <a:endParaRPr lang="en-CA" sz="3600" b="1"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047750"/>
            <a:ext cx="9144000" cy="4095749"/>
          </a:xfrm>
        </p:spPr>
        <p:txBody>
          <a:bodyPr/>
          <a:lstStyle/>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表面上看，这样的言论似乎并没有触及基要真理，如神论、基督论、圣经论、和救恩论，只是触及到教会论。</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然而实质上，这些攻击对于基督徒的信仰来说，无异于釜底抽薪、招招致命。</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en-US" sz="32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这里所针对的是新教救恩论上的漏洞，所涉及的关键问题是：</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救恩：关乎信徒个人还是教会群体？</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en-US" sz="3600" b="1" kern="100" dirty="0">
                <a:solidFill>
                  <a:srgbClr val="412CC2"/>
                </a:solidFill>
                <a:latin typeface="DengXian"/>
                <a:ea typeface="DengXian"/>
                <a:cs typeface="Times New Roman"/>
              </a:rPr>
              <a:t>	4</a:t>
            </a:r>
            <a:r>
              <a:rPr lang="zh-CN" altLang="en-US" sz="3600" b="1" kern="100" dirty="0">
                <a:solidFill>
                  <a:srgbClr val="412CC2"/>
                </a:solidFill>
                <a:latin typeface="Calibri"/>
                <a:ea typeface="DengXian"/>
                <a:cs typeface="Times New Roman"/>
              </a:rPr>
              <a:t>、圣道</a:t>
            </a:r>
            <a:endParaRPr lang="en-CA" sz="3600" kern="100" dirty="0">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广义地说，圣道包括全本圣经上的话，其中特别跟新约相关的有：</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lnSpc>
                <a:spcPct val="115000"/>
              </a:lnSpc>
              <a:spcBef>
                <a:spcPts val="600"/>
              </a:spcBef>
              <a:spcAft>
                <a:spcPts val="600"/>
              </a:spcAft>
              <a:buNone/>
            </a:pPr>
            <a:r>
              <a:rPr lang="en-US" altLang="zh-CN" sz="36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a:t>
            </a:r>
            <a:r>
              <a:rPr lang="en-US" altLang="zh-CN" sz="3600" b="1" kern="100" dirty="0">
                <a:solidFill>
                  <a:srgbClr val="FF0000"/>
                </a:solidFill>
                <a:latin typeface="DengXian" panose="02010600030101010101" pitchFamily="2" charset="-122"/>
                <a:ea typeface="DengXian" panose="02010600030101010101" pitchFamily="2" charset="-122"/>
                <a:cs typeface="Times New Roman"/>
              </a:rPr>
              <a:t>1</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）新约的条款</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：神的话</a:t>
            </a:r>
            <a:r>
              <a:rPr lang="en-US" sz="36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基督的吩咐，需要神的新约子民信服</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354432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lnSpc>
                <a:spcPct val="115000"/>
              </a:lnSpc>
              <a:spcBef>
                <a:spcPts val="600"/>
              </a:spcBef>
              <a:spcAft>
                <a:spcPts val="600"/>
              </a:spcAft>
              <a:buNone/>
            </a:pPr>
            <a:r>
              <a:rPr lang="en-US" altLang="zh-CN" sz="3600" kern="100" dirty="0">
                <a:solidFill>
                  <a:schemeClr val="tx1"/>
                </a:solidFill>
                <a:latin typeface="Calibri"/>
                <a:ea typeface="DengXian"/>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太二十八</a:t>
            </a:r>
            <a:r>
              <a:rPr lang="en-US" sz="3600" b="1" kern="100" dirty="0">
                <a:solidFill>
                  <a:schemeClr val="tx1"/>
                </a:solidFill>
                <a:latin typeface="DengXian" panose="02010600030101010101" pitchFamily="2" charset="-122"/>
                <a:ea typeface="DengXian" panose="02010600030101010101" pitchFamily="2" charset="-122"/>
                <a:cs typeface="Times New Roman"/>
              </a:rPr>
              <a:t>18-20</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600" b="1" kern="100" dirty="0">
                <a:solidFill>
                  <a:srgbClr val="FF0000"/>
                </a:solidFill>
                <a:latin typeface="Calibri"/>
                <a:ea typeface="KaiTi"/>
                <a:cs typeface="Times New Roman"/>
              </a:rPr>
              <a:t>“耶稣进前来，对他们说：‘天上地下所有的权柄都赐给我了。所以，你们要去使万民作我的门徒，奉父、子、圣灵的名给他们施洗。</a:t>
            </a:r>
            <a:r>
              <a:rPr lang="zh-CN" altLang="en-US" sz="3600" b="1" u="sng" kern="100" dirty="0">
                <a:solidFill>
                  <a:srgbClr val="FF0000"/>
                </a:solidFill>
                <a:latin typeface="Calibri"/>
                <a:ea typeface="KaiTi"/>
                <a:cs typeface="Times New Roman"/>
              </a:rPr>
              <a:t>凡我所吩咐你们的，都教训他们遵守</a:t>
            </a:r>
            <a:r>
              <a:rPr lang="zh-CN" altLang="en-US" sz="3600" b="1" kern="100" dirty="0">
                <a:solidFill>
                  <a:srgbClr val="FF0000"/>
                </a:solidFill>
                <a:latin typeface="Calibri"/>
                <a:ea typeface="KaiTi"/>
                <a:cs typeface="Times New Roman"/>
              </a:rPr>
              <a:t>，我就常与你们同在，直到世界的末了。’”</a:t>
            </a:r>
            <a:endParaRPr lang="en-CA" sz="36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lnSpc>
                <a:spcPct val="115000"/>
              </a:lnSpc>
              <a:spcBef>
                <a:spcPts val="600"/>
              </a:spcBef>
              <a:spcAft>
                <a:spcPts val="600"/>
              </a:spcAft>
              <a:buNone/>
            </a:pPr>
            <a:r>
              <a:rPr lang="en-US" altLang="zh-CN" sz="3600" b="1" kern="100" dirty="0">
                <a:solidFill>
                  <a:schemeClr val="tx1"/>
                </a:solidFill>
                <a:latin typeface="Calibri"/>
                <a:ea typeface="KaiTi"/>
                <a:cs typeface="Times New Roman"/>
              </a:rPr>
              <a:t>	</a:t>
            </a:r>
            <a:r>
              <a:rPr lang="zh-CN" altLang="en-US" sz="3600" b="1" kern="100" dirty="0">
                <a:solidFill>
                  <a:schemeClr val="tx1"/>
                </a:solidFill>
                <a:latin typeface="Calibri"/>
                <a:ea typeface="KaiTi"/>
                <a:cs typeface="Times New Roman"/>
              </a:rPr>
              <a:t>罗一</a:t>
            </a:r>
            <a:r>
              <a:rPr lang="en-US" sz="3600" b="1" kern="100" dirty="0">
                <a:solidFill>
                  <a:schemeClr val="tx1"/>
                </a:solidFill>
                <a:latin typeface="KaiTi"/>
                <a:ea typeface="DengXian"/>
                <a:cs typeface="Times New Roman"/>
              </a:rPr>
              <a:t>5</a:t>
            </a:r>
            <a:r>
              <a:rPr lang="zh-CN" altLang="en-US" sz="3600" b="1" kern="100" dirty="0">
                <a:solidFill>
                  <a:schemeClr val="tx1"/>
                </a:solidFill>
                <a:latin typeface="Calibri"/>
                <a:ea typeface="KaiTi"/>
                <a:cs typeface="Times New Roman"/>
              </a:rPr>
              <a:t>：</a:t>
            </a:r>
            <a:r>
              <a:rPr lang="zh-CN" altLang="en-US" sz="3600" b="1" kern="100" dirty="0">
                <a:solidFill>
                  <a:srgbClr val="FF0000"/>
                </a:solidFill>
                <a:latin typeface="Calibri"/>
                <a:ea typeface="KaiTi"/>
                <a:cs typeface="Times New Roman"/>
              </a:rPr>
              <a:t>“我们从祂受了恩惠，并使徒的职分，在万国之中叫人为祂的名</a:t>
            </a:r>
            <a:r>
              <a:rPr lang="zh-CN" altLang="en-US" sz="3600" b="1" u="sng" kern="100" dirty="0">
                <a:solidFill>
                  <a:srgbClr val="FF0000"/>
                </a:solidFill>
                <a:latin typeface="Calibri"/>
                <a:ea typeface="KaiTi"/>
                <a:cs typeface="Times New Roman"/>
              </a:rPr>
              <a:t>信服真道</a:t>
            </a:r>
            <a:r>
              <a:rPr lang="zh-CN" altLang="en-US" sz="3600" b="1" kern="100" dirty="0">
                <a:solidFill>
                  <a:srgbClr val="FF0000"/>
                </a:solidFill>
                <a:latin typeface="Calibri"/>
                <a:ea typeface="KaiTi"/>
                <a:cs typeface="Times New Roman"/>
              </a:rPr>
              <a:t>。”</a:t>
            </a:r>
            <a:endParaRPr lang="en-CA" sz="3600" kern="100" dirty="0">
              <a:solidFill>
                <a:srgbClr val="FF0000"/>
              </a:solidFill>
              <a:latin typeface="Calibri"/>
              <a:ea typeface="DengXian"/>
              <a:cs typeface="Times New Roman"/>
            </a:endParaRPr>
          </a:p>
          <a:p>
            <a:pPr marL="0" indent="0">
              <a:lnSpc>
                <a:spcPct val="115000"/>
              </a:lnSpc>
              <a:spcBef>
                <a:spcPts val="600"/>
              </a:spcBef>
              <a:spcAft>
                <a:spcPts val="600"/>
              </a:spcAft>
              <a:buNone/>
            </a:pPr>
            <a:r>
              <a:rPr lang="en-US" altLang="zh-CN" sz="3600" b="1" kern="100" dirty="0">
                <a:solidFill>
                  <a:schemeClr val="tx1"/>
                </a:solidFill>
                <a:latin typeface="Calibri"/>
                <a:ea typeface="KaiTi"/>
                <a:cs typeface="Times New Roman"/>
              </a:rPr>
              <a:t>	</a:t>
            </a:r>
            <a:r>
              <a:rPr lang="zh-CN" altLang="en-US" sz="3600" b="1" kern="100" dirty="0">
                <a:solidFill>
                  <a:schemeClr val="tx1"/>
                </a:solidFill>
                <a:latin typeface="Calibri"/>
                <a:ea typeface="KaiTi"/>
                <a:cs typeface="Times New Roman"/>
              </a:rPr>
              <a:t>罗十六</a:t>
            </a:r>
            <a:r>
              <a:rPr lang="en-US" sz="3600" b="1" kern="100" dirty="0">
                <a:solidFill>
                  <a:schemeClr val="tx1"/>
                </a:solidFill>
                <a:latin typeface="KaiTi"/>
                <a:ea typeface="DengXian"/>
                <a:cs typeface="Times New Roman"/>
              </a:rPr>
              <a:t>26</a:t>
            </a:r>
            <a:r>
              <a:rPr lang="zh-CN" altLang="en-US" sz="3600" b="1" kern="100" dirty="0">
                <a:solidFill>
                  <a:schemeClr val="tx1"/>
                </a:solidFill>
                <a:latin typeface="Calibri"/>
                <a:ea typeface="KaiTi"/>
                <a:cs typeface="Times New Roman"/>
              </a:rPr>
              <a:t>：</a:t>
            </a:r>
            <a:r>
              <a:rPr lang="zh-CN" altLang="en-US" sz="3600" b="1" kern="100" dirty="0">
                <a:solidFill>
                  <a:srgbClr val="FF0000"/>
                </a:solidFill>
                <a:latin typeface="Calibri"/>
                <a:ea typeface="KaiTi"/>
                <a:cs typeface="Times New Roman"/>
              </a:rPr>
              <a:t>“这奥秘如今显明出来，而且按着永生神的命，借众先知的书指示万国的民，使他们</a:t>
            </a:r>
            <a:r>
              <a:rPr lang="zh-CN" altLang="en-US" sz="3600" b="1" u="sng" kern="100" dirty="0">
                <a:solidFill>
                  <a:srgbClr val="FF0000"/>
                </a:solidFill>
                <a:latin typeface="Calibri"/>
                <a:ea typeface="KaiTi"/>
                <a:cs typeface="Times New Roman"/>
              </a:rPr>
              <a:t>信服真道</a:t>
            </a:r>
            <a:r>
              <a:rPr lang="zh-CN" altLang="en-US" sz="3600" b="1" kern="100" dirty="0">
                <a:solidFill>
                  <a:srgbClr val="FF0000"/>
                </a:solidFill>
                <a:latin typeface="Calibri"/>
                <a:ea typeface="KaiTi"/>
                <a:cs typeface="Times New Roman"/>
              </a:rPr>
              <a:t>。”</a:t>
            </a:r>
            <a:endParaRPr lang="en-CA" sz="36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600" b="1" kern="100" dirty="0">
                <a:solidFill>
                  <a:schemeClr val="tx1"/>
                </a:solidFill>
                <a:latin typeface="Calibri"/>
                <a:ea typeface="DengXian"/>
                <a:cs typeface="Times New Roman"/>
              </a:rPr>
              <a:t>	</a:t>
            </a:r>
            <a:r>
              <a:rPr lang="zh-CN" altLang="en-US" sz="3600" b="1" kern="100" dirty="0">
                <a:solidFill>
                  <a:srgbClr val="FF0000"/>
                </a:solidFill>
                <a:latin typeface="Calibri"/>
                <a:ea typeface="DengXian"/>
                <a:cs typeface="Times New Roman"/>
              </a:rPr>
              <a:t>（</a:t>
            </a:r>
            <a:r>
              <a:rPr lang="en-US" sz="3600" b="1" kern="100" dirty="0">
                <a:solidFill>
                  <a:srgbClr val="FF0000"/>
                </a:solidFill>
                <a:latin typeface="DengXian"/>
                <a:ea typeface="DengXian"/>
                <a:cs typeface="Times New Roman"/>
              </a:rPr>
              <a:t>2</a:t>
            </a:r>
            <a:r>
              <a:rPr lang="zh-CN" altLang="en-US" sz="3600" b="1" kern="100" dirty="0">
                <a:solidFill>
                  <a:srgbClr val="FF0000"/>
                </a:solidFill>
                <a:latin typeface="Calibri"/>
                <a:ea typeface="DengXian"/>
                <a:cs typeface="Times New Roman"/>
              </a:rPr>
              <a:t>）新约的产业</a:t>
            </a:r>
            <a:r>
              <a:rPr lang="zh-CN" altLang="en-US" sz="3600" kern="100" dirty="0">
                <a:solidFill>
                  <a:schemeClr val="tx1"/>
                </a:solidFill>
                <a:latin typeface="Calibri"/>
                <a:ea typeface="DengXian"/>
                <a:cs typeface="Times New Roman"/>
              </a:rPr>
              <a:t>（</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新约的应许和盼望）</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spcBef>
                <a:spcPts val="600"/>
              </a:spcBef>
              <a:spcAft>
                <a:spcPts val="600"/>
              </a:spcAft>
              <a:buNone/>
            </a:pPr>
            <a:r>
              <a:rPr lang="en-US" altLang="zh-CN" sz="36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新约的“产业”包括：</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457200" marR="0" indent="-457200">
              <a:spcBef>
                <a:spcPts val="600"/>
              </a:spcBef>
              <a:spcAft>
                <a:spcPts val="600"/>
              </a:spcAft>
              <a:buNone/>
            </a:pPr>
            <a:r>
              <a:rPr lang="en-US" sz="3600" b="1" kern="100" dirty="0">
                <a:solidFill>
                  <a:srgbClr val="2E24FC"/>
                </a:solidFill>
                <a:latin typeface="DengXian" panose="02010600030101010101" pitchFamily="2" charset="-122"/>
                <a:ea typeface="DengXian" panose="02010600030101010101" pitchFamily="2" charset="-122"/>
                <a:cs typeface="Times New Roman"/>
              </a:rPr>
              <a:t>a. </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个人救恩：</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赦罪、称义、得救、复和、作神的儿女；</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457200" marR="0" indent="-457200">
              <a:spcBef>
                <a:spcPts val="600"/>
              </a:spcBef>
              <a:spcAft>
                <a:spcPts val="600"/>
              </a:spcAft>
              <a:buNone/>
            </a:pPr>
            <a:r>
              <a:rPr lang="en-US" sz="3600" b="1" kern="100" dirty="0">
                <a:solidFill>
                  <a:srgbClr val="2E24FC"/>
                </a:solidFill>
                <a:latin typeface="DengXian" panose="02010600030101010101" pitchFamily="2" charset="-122"/>
                <a:ea typeface="DengXian" panose="02010600030101010101" pitchFamily="2" charset="-122"/>
                <a:cs typeface="Times New Roman"/>
              </a:rPr>
              <a:t>b. </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身体复活</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endParaRPr lang="en-CA" sz="3600" b="1" kern="100" dirty="0">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0" y="1118276"/>
            <a:ext cx="9144000" cy="3951194"/>
          </a:xfrm>
        </p:spPr>
        <p:txBody>
          <a:bodyPr/>
          <a:lstStyle/>
          <a:p>
            <a:pPr marL="457200" marR="0" indent="-457200">
              <a:lnSpc>
                <a:spcPct val="115000"/>
              </a:lnSpc>
              <a:spcBef>
                <a:spcPts val="600"/>
              </a:spcBef>
              <a:spcAft>
                <a:spcPts val="600"/>
              </a:spcAft>
              <a:buNone/>
            </a:pPr>
            <a:r>
              <a:rPr lang="en-US" sz="3600" b="1" kern="100" dirty="0">
                <a:solidFill>
                  <a:srgbClr val="2E24FC"/>
                </a:solidFill>
                <a:latin typeface="DengXian" panose="02010600030101010101" pitchFamily="2" charset="-122"/>
                <a:ea typeface="DengXian" panose="02010600030101010101" pitchFamily="2" charset="-122"/>
                <a:cs typeface="Times New Roman"/>
              </a:rPr>
              <a:t>c.  </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永生；</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457200" marR="0" indent="-457200">
              <a:lnSpc>
                <a:spcPct val="115000"/>
              </a:lnSpc>
              <a:spcBef>
                <a:spcPts val="600"/>
              </a:spcBef>
              <a:spcAft>
                <a:spcPts val="600"/>
              </a:spcAft>
              <a:buNone/>
            </a:pPr>
            <a:r>
              <a:rPr lang="en-US" sz="3600" b="1" kern="100" dirty="0">
                <a:solidFill>
                  <a:srgbClr val="2E24FC"/>
                </a:solidFill>
                <a:latin typeface="DengXian" panose="02010600030101010101" pitchFamily="2" charset="-122"/>
                <a:ea typeface="DengXian" panose="02010600030101010101" pitchFamily="2" charset="-122"/>
                <a:cs typeface="Times New Roman"/>
              </a:rPr>
              <a:t>d.  </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在千禧年与新天新地永远作基督的新妇及神和基督的祭司国度。</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6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sz="3200" b="1" kern="100" dirty="0">
                <a:solidFill>
                  <a:schemeClr val="tx1"/>
                </a:solidFill>
                <a:latin typeface="DengXian"/>
                <a:ea typeface="DengXian"/>
                <a:cs typeface="Times New Roman"/>
              </a:rPr>
              <a:t>	</a:t>
            </a:r>
            <a:r>
              <a:rPr lang="en-US" sz="3200" b="1" kern="100" dirty="0">
                <a:solidFill>
                  <a:srgbClr val="2E24FC"/>
                </a:solidFill>
                <a:latin typeface="DengXian"/>
                <a:ea typeface="DengXian"/>
                <a:cs typeface="Times New Roman"/>
              </a:rPr>
              <a:t>5</a:t>
            </a:r>
            <a:r>
              <a:rPr lang="zh-CN" altLang="en-US" sz="3200" b="1" kern="100" dirty="0">
                <a:solidFill>
                  <a:srgbClr val="2E24FC"/>
                </a:solidFill>
                <a:latin typeface="Calibri"/>
                <a:ea typeface="DengXian"/>
                <a:cs typeface="Times New Roman"/>
              </a:rPr>
              <a:t>、圣灵：新约的执行者（另一位保惠师，类比于一个公司的总裁</a:t>
            </a:r>
            <a:r>
              <a:rPr lang="en-US" sz="3200" b="1" kern="100" dirty="0">
                <a:solidFill>
                  <a:srgbClr val="2E24FC"/>
                </a:solidFill>
                <a:latin typeface="DengXian"/>
                <a:ea typeface="DengXian"/>
                <a:cs typeface="Times New Roman"/>
              </a:rPr>
              <a:t>/</a:t>
            </a:r>
            <a:r>
              <a:rPr lang="zh-CN" altLang="en-US" sz="3200" b="1" kern="100" dirty="0">
                <a:solidFill>
                  <a:srgbClr val="2E24FC"/>
                </a:solidFill>
                <a:latin typeface="Calibri"/>
                <a:ea typeface="DengXian"/>
                <a:cs typeface="Times New Roman"/>
              </a:rPr>
              <a:t>主管）</a:t>
            </a:r>
            <a:endParaRPr lang="en-CA" sz="3200"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圣灵在新约中扮演一位执行者的角色。祂是另一位保惠师，在新约中的地位与基督非常接近，只是稍逊一筹。</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如果把基督比作一个公司的主人</a:t>
            </a:r>
            <a:r>
              <a:rPr lang="en-US"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董事长，圣灵则好比该公司的总裁</a:t>
            </a:r>
            <a:r>
              <a:rPr lang="en-US"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主管。</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r>
              <a:rPr lang="en-US" sz="3200" kern="100" dirty="0">
                <a:solidFill>
                  <a:schemeClr val="tx1"/>
                </a:solidFill>
                <a:latin typeface="DengXian"/>
                <a:ea typeface="DengXian"/>
                <a:cs typeface="Times New Roman"/>
              </a:rPr>
              <a:t> </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smtClean="0">
                <a:solidFill>
                  <a:srgbClr val="FF0000"/>
                </a:solidFill>
                <a:latin typeface="Calibri"/>
                <a:ea typeface="DengXian"/>
                <a:cs typeface="Times New Roman"/>
              </a:rPr>
              <a:t>（</a:t>
            </a:r>
            <a:r>
              <a:rPr lang="zh-CN" altLang="en-US" sz="3200" b="1" kern="100" dirty="0">
                <a:solidFill>
                  <a:srgbClr val="FF0000"/>
                </a:solidFill>
                <a:latin typeface="Calibri"/>
                <a:ea typeface="DengXian"/>
                <a:cs typeface="Times New Roman"/>
              </a:rPr>
              <a:t>二）教会成为一的根本</a:t>
            </a:r>
            <a:endParaRPr lang="en-CA" sz="3200" b="1" kern="100" dirty="0">
              <a:solidFill>
                <a:srgbClr val="FF0000"/>
              </a:solidFill>
              <a:latin typeface="Calibri"/>
              <a:ea typeface="DengXian"/>
              <a:cs typeface="Times New Roman"/>
            </a:endParaRPr>
          </a:p>
          <a:p>
            <a:pPr marL="0" marR="0" indent="0">
              <a:spcBef>
                <a:spcPts val="600"/>
              </a:spcBef>
              <a:spcAft>
                <a:spcPts val="600"/>
              </a:spcAft>
              <a:buNone/>
            </a:pPr>
            <a:r>
              <a:rPr lang="en-US" sz="3200" b="1" kern="100" dirty="0">
                <a:solidFill>
                  <a:schemeClr val="tx1"/>
                </a:solidFill>
                <a:latin typeface="DengXian"/>
                <a:ea typeface="DengXian"/>
                <a:cs typeface="Times New Roman"/>
              </a:rPr>
              <a:t>     </a:t>
            </a:r>
            <a:r>
              <a:rPr lang="en-US" sz="3200" b="1" kern="100" dirty="0">
                <a:solidFill>
                  <a:srgbClr val="2E24FC"/>
                </a:solidFill>
                <a:latin typeface="DengXian" panose="02010600030101010101" pitchFamily="2" charset="-122"/>
                <a:ea typeface="DengXian" panose="02010600030101010101" pitchFamily="2" charset="-122"/>
                <a:cs typeface="Times New Roman"/>
              </a:rPr>
              <a:t>1</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、五旬节三千人归主</a:t>
            </a:r>
            <a:r>
              <a:rPr lang="en-US" altLang="zh-CN" sz="3200" b="1" kern="100" dirty="0">
                <a:solidFill>
                  <a:srgbClr val="2E24FC"/>
                </a:solidFill>
                <a:latin typeface="DengXian" panose="02010600030101010101" pitchFamily="2" charset="-122"/>
                <a:ea typeface="DengXian" panose="02010600030101010101" pitchFamily="2" charset="-122"/>
                <a:cs typeface="Times New Roman"/>
              </a:rPr>
              <a:t>——</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教会诞生，新约完成</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徒二</a:t>
            </a:r>
            <a:r>
              <a:rPr lang="en-US" sz="3200" b="1" kern="100" dirty="0">
                <a:solidFill>
                  <a:schemeClr val="tx1"/>
                </a:solidFill>
                <a:latin typeface="Calibri"/>
                <a:ea typeface="DengXian"/>
                <a:cs typeface="Times New Roman"/>
              </a:rPr>
              <a:t>37-42</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DengXian"/>
              </a:rPr>
              <a:t>“</a:t>
            </a:r>
            <a:r>
              <a:rPr lang="zh-CN" altLang="en-US" sz="3200" b="1" kern="100" dirty="0">
                <a:solidFill>
                  <a:srgbClr val="FF0000"/>
                </a:solidFill>
                <a:latin typeface="Calibri"/>
                <a:ea typeface="KaiTi"/>
                <a:cs typeface="DengXian"/>
              </a:rPr>
              <a:t>众人听见这话，觉得扎心，就对彼得和其余的使徒说：‘弟兄们，我们当怎样行？’彼得说：‘你们各人要悔改，奉耶稣基督的名受洗，叫你们的罪得赦，</a:t>
            </a:r>
            <a:r>
              <a:rPr lang="zh-CN" altLang="en-US" sz="3200" b="1" u="sng" kern="100" dirty="0">
                <a:solidFill>
                  <a:srgbClr val="FF0000"/>
                </a:solidFill>
                <a:latin typeface="Calibri"/>
                <a:ea typeface="KaiTi"/>
                <a:cs typeface="DengXian"/>
              </a:rPr>
              <a:t>就必领受所赐的圣灵。</a:t>
            </a:r>
            <a:endParaRPr lang="en-CA" sz="3200" u="sng"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spcBef>
                <a:spcPts val="600"/>
              </a:spcBef>
              <a:spcAft>
                <a:spcPts val="600"/>
              </a:spcAft>
              <a:buNone/>
            </a:pPr>
            <a:r>
              <a:rPr lang="zh-CN" altLang="en-US" sz="3600" b="1" kern="100" dirty="0">
                <a:solidFill>
                  <a:srgbClr val="FF0000"/>
                </a:solidFill>
                <a:latin typeface="Calibri"/>
                <a:ea typeface="KaiTi"/>
                <a:cs typeface="DengXian"/>
              </a:rPr>
              <a:t>因为这应许是给你们和你们的儿女，并一切在远方的人，就是主我们神召来的。’彼得还用许多话作见证，劝勉他们说：‘你们当救自己脱离这弯曲的世代。’于是，</a:t>
            </a:r>
            <a:r>
              <a:rPr lang="zh-CN" altLang="en-US" sz="3600" b="1" u="sng" kern="100" dirty="0">
                <a:solidFill>
                  <a:srgbClr val="EE0000"/>
                </a:solidFill>
                <a:latin typeface="Calibri"/>
                <a:ea typeface="KaiTi"/>
                <a:cs typeface="DengXian"/>
              </a:rPr>
              <a:t>领受他话的人就受了洗。那一天，门徒约添了三千人，都恒心遵守使徒的教训、彼此交接、掰饼、祈祷。</a:t>
            </a:r>
            <a:r>
              <a:rPr lang="zh-CN" altLang="en-US" sz="3600" u="sng" kern="100" dirty="0">
                <a:solidFill>
                  <a:srgbClr val="FF0000"/>
                </a:solidFill>
                <a:latin typeface="KaiTi" panose="02010609060101010101" pitchFamily="49" charset="-122"/>
                <a:ea typeface="KaiTi" panose="02010609060101010101" pitchFamily="49" charset="-122"/>
                <a:cs typeface="DengXian"/>
              </a:rPr>
              <a:t>”</a:t>
            </a:r>
            <a:endParaRPr lang="en-CA" sz="3600" u="sng" kern="100" dirty="0">
              <a:solidFill>
                <a:srgbClr val="FF0000"/>
              </a:solidFill>
              <a:latin typeface="KaiTi" panose="02010609060101010101" pitchFamily="49" charset="-122"/>
              <a:ea typeface="KaiTi" panose="02010609060101010101" pitchFamily="49"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15000"/>
              </a:lnSpc>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DengXian"/>
              </a:rPr>
              <a:t>上述这段经文代表新约立约过程的完成：</a:t>
            </a:r>
            <a:r>
              <a:rPr lang="zh-CN" altLang="en-US" sz="3600" b="1" kern="100" dirty="0">
                <a:solidFill>
                  <a:srgbClr val="2E24FC"/>
                </a:solidFill>
                <a:latin typeface="DengXian" panose="02010600030101010101" pitchFamily="2" charset="-122"/>
                <a:ea typeface="DengXian" panose="02010600030101010101" pitchFamily="2" charset="-122"/>
                <a:cs typeface="DengXian"/>
              </a:rPr>
              <a:t>以耶稣在逾越节将最后的晚餐设立为圣餐开始，</a:t>
            </a:r>
            <a:r>
              <a:rPr lang="zh-CN" altLang="en-US" sz="3600" b="1" kern="100" dirty="0">
                <a:solidFill>
                  <a:srgbClr val="7030A0"/>
                </a:solidFill>
                <a:latin typeface="DengXian" panose="02010600030101010101" pitchFamily="2" charset="-122"/>
                <a:ea typeface="DengXian" panose="02010600030101010101" pitchFamily="2" charset="-122"/>
                <a:cs typeface="DengXian"/>
              </a:rPr>
              <a:t>到五旬节那天圣灵浇灌三千人归主</a:t>
            </a:r>
            <a:r>
              <a:rPr lang="zh-CN" altLang="en-US" sz="3600" b="1" kern="100" dirty="0">
                <a:solidFill>
                  <a:schemeClr val="tx1"/>
                </a:solidFill>
                <a:latin typeface="DengXian" panose="02010600030101010101" pitchFamily="2" charset="-122"/>
                <a:ea typeface="DengXian" panose="02010600030101010101" pitchFamily="2" charset="-122"/>
                <a:cs typeface="DengXian"/>
              </a:rPr>
              <a:t>，</a:t>
            </a:r>
            <a:r>
              <a:rPr lang="zh-CN" altLang="en-US" sz="3600" b="1" kern="100" dirty="0">
                <a:solidFill>
                  <a:srgbClr val="7030A0"/>
                </a:solidFill>
                <a:latin typeface="DengXian" panose="02010600030101010101" pitchFamily="2" charset="-122"/>
                <a:ea typeface="DengXian" panose="02010600030101010101" pitchFamily="2" charset="-122"/>
                <a:cs typeface="DengXian"/>
              </a:rPr>
              <a:t>受洗并</a:t>
            </a:r>
            <a:r>
              <a:rPr lang="zh-CN" altLang="en-US" sz="3600" b="1" kern="100" dirty="0">
                <a:solidFill>
                  <a:srgbClr val="2E24FC"/>
                </a:solidFill>
                <a:latin typeface="DengXian" panose="02010600030101010101" pitchFamily="2" charset="-122"/>
                <a:ea typeface="DengXian" panose="02010600030101010101" pitchFamily="2" charset="-122"/>
                <a:cs typeface="DengXian"/>
              </a:rPr>
              <a:t>掰饼（就是教会第一次圣餐）结束</a:t>
            </a:r>
            <a:r>
              <a:rPr lang="zh-CN" altLang="en-US" sz="3600" b="1" kern="100" dirty="0">
                <a:solidFill>
                  <a:schemeClr val="tx1"/>
                </a:solidFill>
                <a:latin typeface="DengXian" panose="02010600030101010101" pitchFamily="2" charset="-122"/>
                <a:ea typeface="DengXian" panose="02010600030101010101" pitchFamily="2" charset="-122"/>
                <a:cs typeface="DengXian"/>
              </a:rPr>
              <a:t>，</a:t>
            </a:r>
            <a:r>
              <a:rPr lang="zh-CN" altLang="en-US" sz="3600" b="1" kern="100" dirty="0">
                <a:solidFill>
                  <a:srgbClr val="FF0000"/>
                </a:solidFill>
                <a:latin typeface="DengXian" panose="02010600030101010101" pitchFamily="2" charset="-122"/>
                <a:ea typeface="DengXian" panose="02010600030101010101" pitchFamily="2" charset="-122"/>
                <a:cs typeface="DengXian"/>
              </a:rPr>
              <a:t>标志着新约设立过程的完成</a:t>
            </a:r>
            <a:r>
              <a:rPr lang="zh-CN" altLang="en-US" sz="3600" b="1" kern="100" dirty="0">
                <a:solidFill>
                  <a:schemeClr val="tx1"/>
                </a:solidFill>
                <a:latin typeface="DengXian" panose="02010600030101010101" pitchFamily="2" charset="-122"/>
                <a:ea typeface="DengXian" panose="02010600030101010101" pitchFamily="2" charset="-122"/>
                <a:cs typeface="DengXi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48</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0" marR="0" indent="0">
              <a:spcBef>
                <a:spcPts val="600"/>
              </a:spcBef>
              <a:spcAft>
                <a:spcPts val="0"/>
              </a:spcAft>
              <a:buNone/>
            </a:pPr>
            <a:r>
              <a:rPr lang="en-US" sz="3200" kern="100" dirty="0">
                <a:solidFill>
                  <a:schemeClr val="tx1"/>
                </a:solidFill>
                <a:latin typeface="DengXian"/>
                <a:ea typeface="DengXian"/>
                <a:cs typeface="DengXian"/>
              </a:rPr>
              <a:t>	</a:t>
            </a:r>
            <a:r>
              <a:rPr lang="en-US" sz="3200" b="1" kern="100" dirty="0">
                <a:solidFill>
                  <a:srgbClr val="FF0000"/>
                </a:solidFill>
                <a:latin typeface="DengXian"/>
                <a:ea typeface="DengXian"/>
                <a:cs typeface="DengXian"/>
              </a:rPr>
              <a:t>2</a:t>
            </a:r>
            <a:r>
              <a:rPr lang="zh-CN" altLang="en-US" sz="3200" b="1" kern="100" dirty="0">
                <a:solidFill>
                  <a:srgbClr val="FF0000"/>
                </a:solidFill>
                <a:latin typeface="Calibri"/>
                <a:ea typeface="DengXian"/>
                <a:cs typeface="DengXian"/>
              </a:rPr>
              <a:t>、教会成为一的灵浸</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五旬节那天第二次圣灵浇灌</a:t>
            </a:r>
            <a:r>
              <a:rPr lang="en-US" altLang="zh-CN" sz="3200" b="1" kern="100" dirty="0">
                <a:solidFill>
                  <a:srgbClr val="FF0000"/>
                </a:solidFill>
                <a:latin typeface="Calibri"/>
                <a:ea typeface="KaiTi"/>
                <a:cs typeface="Times New Roman"/>
              </a:rPr>
              <a:t>——“</a:t>
            </a:r>
            <a:r>
              <a:rPr lang="zh-CN" altLang="en-US" sz="3200" b="1" kern="100" dirty="0">
                <a:solidFill>
                  <a:srgbClr val="FF0000"/>
                </a:solidFill>
                <a:latin typeface="Calibri"/>
                <a:ea typeface="KaiTi"/>
                <a:cs typeface="Times New Roman"/>
              </a:rPr>
              <a:t>就必领受所赐的圣灵”</a:t>
            </a:r>
            <a:r>
              <a:rPr lang="en-US" altLang="zh-CN" sz="32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本质上是教会成为一的浸，也是一次性的（教会诞生只有一次，正如人的重生也只有一次）。</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林前十三</a:t>
            </a:r>
            <a:r>
              <a:rPr lang="en-US" sz="3200" b="1" kern="100" dirty="0">
                <a:solidFill>
                  <a:schemeClr val="tx1"/>
                </a:solidFill>
                <a:latin typeface="DengXian"/>
                <a:ea typeface="DengXian"/>
                <a:cs typeface="Times New Roman"/>
              </a:rPr>
              <a:t>12-13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“我们不拘是犹太人，是希利尼人，是为奴的、是自主的，都从一位圣灵受浸，成了一个身体，饮于一位圣灵。”</a:t>
            </a:r>
            <a:endParaRPr lang="en-CA" sz="32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49</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047750"/>
            <a:ext cx="9144000" cy="4095749"/>
          </a:xfrm>
        </p:spPr>
        <p:txBody>
          <a:bodyPr/>
          <a:lstStyle/>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无疑，自宗教改革五百年来，因信称义的教义得以在新教教会中普遍恢复。</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一个事实已经变得非常清楚，那就是：进入救恩的途径是个人性的，无论悔改、相信、赦罪、称义、重生、或得救都是个人性的。</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当然，没有人怀疑，个人与耶稣的连结总是籍由教会作为中介的</a:t>
            </a:r>
            <a:r>
              <a:rPr lang="en-US" altLang="zh-CN"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例如籍着教会对福音的宣讲和水礼的实行</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0" y="1192306"/>
            <a:ext cx="9144000" cy="3951194"/>
          </a:xfrm>
        </p:spPr>
        <p:txBody>
          <a:bodyPr/>
          <a:lstStyle/>
          <a:p>
            <a:pPr marL="0" marR="0" indent="0">
              <a:lnSpc>
                <a:spcPct val="115000"/>
              </a:lnSpc>
              <a:spcBef>
                <a:spcPts val="600"/>
              </a:spcBef>
              <a:spcAft>
                <a:spcPts val="600"/>
              </a:spcAft>
              <a:buNone/>
            </a:pPr>
            <a:r>
              <a:rPr lang="en-US" sz="3600" kern="100" dirty="0">
                <a:solidFill>
                  <a:schemeClr val="tx1"/>
                </a:solidFill>
                <a:latin typeface="DengXian"/>
                <a:ea typeface="DengXian"/>
                <a:cs typeface="Times New Roman"/>
              </a:rPr>
              <a:t>	</a:t>
            </a:r>
            <a:r>
              <a:rPr lang="en-US" sz="3600" b="1" kern="100" dirty="0">
                <a:solidFill>
                  <a:srgbClr val="FF0000"/>
                </a:solidFill>
                <a:latin typeface="DengXian"/>
                <a:ea typeface="DengXian"/>
                <a:cs typeface="Times New Roman"/>
              </a:rPr>
              <a:t>3</a:t>
            </a:r>
            <a:r>
              <a:rPr lang="zh-CN" altLang="en-US" sz="3600" b="1" kern="100" dirty="0">
                <a:solidFill>
                  <a:srgbClr val="FF0000"/>
                </a:solidFill>
                <a:latin typeface="Calibri"/>
                <a:ea typeface="DengXian"/>
                <a:cs typeface="Times New Roman"/>
              </a:rPr>
              <a:t>、圣餐的饼是教会成为一的一个根本</a:t>
            </a:r>
            <a:endParaRPr lang="en-CA" sz="3600" b="1" kern="100" dirty="0">
              <a:solidFill>
                <a:srgbClr val="FF0000"/>
              </a:solidFill>
              <a:latin typeface="Calibri"/>
              <a:ea typeface="DengXian"/>
              <a:cs typeface="Times New Roman"/>
            </a:endParaRPr>
          </a:p>
          <a:p>
            <a:pPr marL="0" marR="0" indent="914400">
              <a:lnSpc>
                <a:spcPct val="115000"/>
              </a:lnSpc>
              <a:spcBef>
                <a:spcPts val="600"/>
              </a:spcBef>
              <a:spcAft>
                <a:spcPts val="600"/>
              </a:spcAft>
              <a:buNone/>
            </a:pPr>
            <a:r>
              <a:rPr lang="zh-CN" altLang="en-US" sz="3600" b="1" kern="100" dirty="0">
                <a:solidFill>
                  <a:schemeClr val="tx1"/>
                </a:solidFill>
                <a:latin typeface="Calibri"/>
                <a:ea typeface="KaiTi"/>
                <a:cs typeface="Times New Roman"/>
              </a:rPr>
              <a:t>林前十</a:t>
            </a:r>
            <a:r>
              <a:rPr lang="en-US" sz="3600" b="1" kern="100" dirty="0">
                <a:solidFill>
                  <a:schemeClr val="tx1"/>
                </a:solidFill>
                <a:latin typeface="KaiTi"/>
                <a:ea typeface="DengXian"/>
                <a:cs typeface="Times New Roman"/>
              </a:rPr>
              <a:t>16-17</a:t>
            </a:r>
            <a:r>
              <a:rPr lang="zh-CN" altLang="en-US" sz="3600" b="1" kern="100" dirty="0">
                <a:solidFill>
                  <a:schemeClr val="tx1"/>
                </a:solidFill>
                <a:latin typeface="Calibri"/>
                <a:ea typeface="KaiTi"/>
                <a:cs typeface="Times New Roman"/>
              </a:rPr>
              <a:t>：</a:t>
            </a:r>
            <a:r>
              <a:rPr lang="zh-CN" altLang="en-US" sz="3600" b="1" kern="100" dirty="0">
                <a:solidFill>
                  <a:srgbClr val="FF0000"/>
                </a:solidFill>
                <a:latin typeface="Calibri"/>
                <a:ea typeface="KaiTi"/>
                <a:cs typeface="Times New Roman"/>
              </a:rPr>
              <a:t>“我们所祝福的杯，岂不是同领基督的血吗？我们所掰开的饼，岂不是同领基督的身体吗？我们虽多，仍是一个饼，一个身体，因为我们都是分受这一个饼。</a:t>
            </a:r>
            <a:r>
              <a:rPr lang="zh-CN" altLang="en-US" sz="3200" b="1" kern="100" dirty="0">
                <a:solidFill>
                  <a:srgbClr val="FF0000"/>
                </a:solidFill>
                <a:latin typeface="Calibri"/>
                <a:ea typeface="KaiTi"/>
                <a:cs typeface="Times New Roman"/>
              </a:rPr>
              <a:t>”</a:t>
            </a:r>
            <a:endParaRPr lang="en-CA" sz="3200" kern="100" dirty="0">
              <a:solidFill>
                <a:srgbClr val="FF0000"/>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50</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kern="100" dirty="0">
                <a:solidFill>
                  <a:srgbClr val="FF0000"/>
                </a:solidFill>
                <a:effectLst/>
                <a:latin typeface="+mn-ea"/>
                <a:cs typeface="Times New Roman"/>
              </a:rPr>
              <a:t>二、新约的五个元素及教会成为一的根本</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15000"/>
              </a:lnSpc>
              <a:spcBef>
                <a:spcPts val="600"/>
              </a:spcBef>
              <a:spcAft>
                <a:spcPts val="600"/>
              </a:spcAft>
              <a:buNone/>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由此可见，教会成为一的灵浸与教会成为一的圣餐饼都是教会成为一的根本，所不同的是，</a:t>
            </a:r>
            <a:r>
              <a:rPr lang="zh-CN" altLang="en-US" sz="3600" b="1" kern="100" dirty="0">
                <a:solidFill>
                  <a:srgbClr val="7030A0"/>
                </a:solidFill>
                <a:latin typeface="DengXian" panose="02010600030101010101" pitchFamily="2" charset="-122"/>
                <a:ea typeface="DengXian" panose="02010600030101010101" pitchFamily="2" charset="-122"/>
                <a:cs typeface="Times New Roman"/>
              </a:rPr>
              <a:t>前者是一次性的</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a:t>
            </a:r>
            <a:r>
              <a:rPr lang="zh-CN" altLang="en-US" sz="3600" b="1" kern="100" dirty="0">
                <a:solidFill>
                  <a:srgbClr val="FF0000"/>
                </a:solidFill>
                <a:latin typeface="DengXian" panose="02010600030101010101" pitchFamily="2" charset="-122"/>
                <a:ea typeface="DengXian" panose="02010600030101010101" pitchFamily="2" charset="-122"/>
                <a:cs typeface="Times New Roman"/>
              </a:rPr>
              <a:t>后者是重复性的</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51</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dirty="0">
                <a:solidFill>
                  <a:srgbClr val="FF0000"/>
                </a:solidFill>
                <a:effectLst/>
                <a:latin typeface="+mn-ea"/>
                <a:cs typeface="Times New Roman"/>
              </a:rPr>
              <a:t>三、救恩：关乎信徒个人还是教会群体？</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现在我们回到开头提到的那个问题：救恩：关乎信徒个人还是教会群体？</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答案是</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：信徒进入救恩的途径虽是个人性的：悔改、相信、重生、得救；然而，信徒持守在救恩里却是教会群体性的。</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52</a:t>
            </a:fld>
            <a:endParaRPr lang="en-US" altLang="zh-CN" dirty="0">
              <a:solidFill>
                <a:srgbClr val="55554A"/>
              </a:solidFill>
            </a:endParaRPr>
          </a:p>
        </p:txBody>
      </p:sp>
    </p:spTree>
    <p:extLst>
      <p:ext uri="{BB962C8B-B14F-4D97-AF65-F5344CB8AC3E}">
        <p14:creationId xmlns:p14="http://schemas.microsoft.com/office/powerpoint/2010/main" val="40494710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dirty="0">
                <a:solidFill>
                  <a:srgbClr val="FF0000"/>
                </a:solidFill>
                <a:effectLst/>
                <a:latin typeface="+mn-ea"/>
                <a:cs typeface="Times New Roman"/>
              </a:rPr>
              <a:t>三、救恩：关乎信徒个人还是教会群体？</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0"/>
              </a:spcAft>
              <a:buNone/>
            </a:pPr>
            <a:r>
              <a:rPr lang="zh-CN" altLang="en-US" sz="3200" b="1" kern="100" dirty="0">
                <a:solidFill>
                  <a:srgbClr val="2E24FC"/>
                </a:solidFill>
                <a:latin typeface="DengXian" panose="02010600030101010101" pitchFamily="2" charset="-122"/>
                <a:ea typeface="DengXian" panose="02010600030101010101" pitchFamily="2" charset="-122"/>
                <a:cs typeface="Times New Roman"/>
              </a:rPr>
              <a:t>这就是说，任何蒙恩得救的人，都在基督耶稣里，也就在新创造和新约里面，也就是在天国和神家里面。</a:t>
            </a:r>
            <a:endParaRPr lang="en-US" altLang="zh-CN"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耶稣是否在教会群体之外，跟信徒保持救恩和立约的关系？答案是否定的。</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0"/>
              </a:spcAft>
              <a:buNone/>
            </a:pPr>
            <a:r>
              <a:rPr lang="zh-CN" altLang="en-US" sz="3200" b="1" kern="100" dirty="0">
                <a:solidFill>
                  <a:srgbClr val="2E24FC"/>
                </a:solidFill>
                <a:latin typeface="DengXian" panose="02010600030101010101" pitchFamily="2" charset="-122"/>
                <a:ea typeface="DengXian" panose="02010600030101010101" pitchFamily="2" charset="-122"/>
                <a:cs typeface="Times New Roman"/>
              </a:rPr>
              <a:t>教会既是基督的身体，神的家，和圣灵的殿，任何跟耶稣的救恩和立约关系也就同时在教会里面。</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53</a:t>
            </a:fld>
            <a:endParaRPr lang="en-US" altLang="zh-CN" dirty="0">
              <a:solidFill>
                <a:srgbClr val="55554A"/>
              </a:solidFill>
            </a:endParaRPr>
          </a:p>
        </p:txBody>
      </p:sp>
    </p:spTree>
    <p:extLst>
      <p:ext uri="{BB962C8B-B14F-4D97-AF65-F5344CB8AC3E}">
        <p14:creationId xmlns:p14="http://schemas.microsoft.com/office/powerpoint/2010/main" val="41947846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dirty="0">
                <a:solidFill>
                  <a:srgbClr val="FF0000"/>
                </a:solidFill>
                <a:effectLst/>
                <a:latin typeface="+mn-ea"/>
                <a:cs typeface="Times New Roman"/>
              </a:rPr>
              <a:t>三、救恩：关乎信徒个人还是教会群体？</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这并不是说，任何信徒只能固定在一间地方教会才能得救，而是说，任何信徒都不能一方面完全脱离教会，另一方面却仍保持与基督的救恩和立约关系。</a:t>
            </a:r>
            <a:endParaRPr lang="en-US" altLang="zh-CN" sz="3200" b="1" kern="100" dirty="0">
              <a:solidFill>
                <a:schemeClr val="tx1"/>
              </a:solidFill>
              <a:latin typeface="DengXian" panose="02010600030101010101" pitchFamily="2" charset="-122"/>
              <a:ea typeface="DengXian" panose="02010600030101010101" pitchFamily="2" charset="-122"/>
              <a:cs typeface="Times New Roman"/>
            </a:endParaRPr>
          </a:p>
          <a:p>
            <a:pPr marL="0" indent="914400">
              <a:lnSpc>
                <a:spcPct val="115000"/>
              </a:lnSpc>
              <a:spcBef>
                <a:spcPts val="600"/>
              </a:spcBef>
              <a:spcAft>
                <a:spcPts val="600"/>
              </a:spcAft>
              <a:buNone/>
            </a:pPr>
            <a:r>
              <a:rPr lang="zh-CN" altLang="en-US" sz="3600" b="1" kern="100" dirty="0">
                <a:solidFill>
                  <a:schemeClr val="tx1"/>
                </a:solidFill>
                <a:latin typeface="Calibri"/>
                <a:ea typeface="DengXian"/>
                <a:cs typeface="Times New Roman"/>
              </a:rPr>
              <a:t>林后五</a:t>
            </a:r>
            <a:r>
              <a:rPr lang="en-US" sz="3600" b="1" kern="100" dirty="0">
                <a:solidFill>
                  <a:schemeClr val="tx1"/>
                </a:solidFill>
                <a:latin typeface="DengXian"/>
                <a:ea typeface="DengXian"/>
                <a:cs typeface="Times New Roman"/>
              </a:rPr>
              <a:t>17</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a:t>
            </a:r>
            <a:r>
              <a:rPr lang="zh-CN" altLang="en-US" sz="3600" b="1" kern="100">
                <a:solidFill>
                  <a:srgbClr val="FF0000"/>
                </a:solidFill>
                <a:latin typeface="Calibri"/>
                <a:ea typeface="KaiTi"/>
                <a:cs typeface="Times New Roman"/>
              </a:rPr>
              <a:t>若有人在</a:t>
            </a:r>
            <a:r>
              <a:rPr lang="zh-CN" altLang="en-US" sz="3600" b="1" kern="100" dirty="0">
                <a:solidFill>
                  <a:srgbClr val="FF0000"/>
                </a:solidFill>
                <a:latin typeface="Calibri"/>
                <a:ea typeface="KaiTi"/>
                <a:cs typeface="Times New Roman"/>
              </a:rPr>
              <a:t>基督里，他就是新造的人，旧事已过，都变成新的了。”</a:t>
            </a:r>
            <a:endParaRPr lang="en-CA" sz="3600" kern="100" dirty="0">
              <a:solidFill>
                <a:srgbClr val="FF0000"/>
              </a:solidFill>
              <a:latin typeface="Calibri"/>
              <a:ea typeface="DengXian"/>
              <a:cs typeface="Times New Roman"/>
            </a:endParaRPr>
          </a:p>
          <a:p>
            <a:pPr marL="0" indent="914400">
              <a:lnSpc>
                <a:spcPct val="115000"/>
              </a:lnSpc>
              <a:spcBef>
                <a:spcPts val="600"/>
              </a:spcBef>
              <a:spcAft>
                <a:spcPts val="600"/>
              </a:spcAft>
              <a:buNone/>
            </a:pPr>
            <a:endParaRPr lang="en-CA" sz="36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54</a:t>
            </a:fld>
            <a:endParaRPr lang="en-US" altLang="zh-CN" dirty="0">
              <a:solidFill>
                <a:srgbClr val="55554A"/>
              </a:solidFill>
            </a:endParaRPr>
          </a:p>
        </p:txBody>
      </p:sp>
    </p:spTree>
    <p:extLst>
      <p:ext uri="{BB962C8B-B14F-4D97-AF65-F5344CB8AC3E}">
        <p14:creationId xmlns:p14="http://schemas.microsoft.com/office/powerpoint/2010/main" val="41947846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3200" b="1" dirty="0">
                <a:solidFill>
                  <a:srgbClr val="FF0000"/>
                </a:solidFill>
                <a:effectLst/>
                <a:latin typeface="+mn-ea"/>
                <a:cs typeface="Times New Roman"/>
              </a:rPr>
              <a:t>三、救恩：关乎信徒个人还是教会群体？</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44001" cy="3951194"/>
          </a:xfrm>
        </p:spPr>
        <p:txBody>
          <a:bodyPr/>
          <a:lstStyle/>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弗二</a:t>
            </a:r>
            <a:r>
              <a:rPr lang="en-US" sz="3600" b="1" kern="100" dirty="0">
                <a:solidFill>
                  <a:schemeClr val="tx1"/>
                </a:solidFill>
                <a:latin typeface="DengXian"/>
                <a:ea typeface="DengXian"/>
                <a:cs typeface="Times New Roman"/>
              </a:rPr>
              <a:t>19</a:t>
            </a:r>
            <a:r>
              <a:rPr lang="zh-CN" altLang="en-US" sz="3600" b="1" kern="100" dirty="0">
                <a:solidFill>
                  <a:schemeClr val="tx1"/>
                </a:solidFill>
                <a:latin typeface="Calibri"/>
                <a:ea typeface="DengXian"/>
                <a:cs typeface="Times New Roman"/>
              </a:rPr>
              <a:t>：</a:t>
            </a:r>
            <a:r>
              <a:rPr lang="zh-CN" altLang="en-US" sz="3600" b="1" kern="100" dirty="0">
                <a:solidFill>
                  <a:srgbClr val="FF0000"/>
                </a:solidFill>
                <a:latin typeface="Calibri"/>
                <a:ea typeface="KaiTi"/>
                <a:cs typeface="Times New Roman"/>
              </a:rPr>
              <a:t>“这样，你们不再作外人和客旅，是与圣徒同国，是神家里的人了。”</a:t>
            </a:r>
            <a:endParaRPr lang="en-CA" sz="3600" kern="100" dirty="0">
              <a:solidFill>
                <a:srgbClr val="FF0000"/>
              </a:solidFill>
              <a:latin typeface="Calibri"/>
              <a:ea typeface="DengXian"/>
              <a:cs typeface="Times New Roman"/>
            </a:endParaRPr>
          </a:p>
          <a:p>
            <a:pPr marL="0" marR="0" indent="914400">
              <a:spcBef>
                <a:spcPts val="600"/>
              </a:spcBef>
              <a:spcAft>
                <a:spcPts val="600"/>
              </a:spcAft>
              <a:buNone/>
            </a:pPr>
            <a:r>
              <a:rPr lang="zh-CN" altLang="en-US" sz="3600" b="1" kern="100" dirty="0">
                <a:solidFill>
                  <a:srgbClr val="2E24FC"/>
                </a:solidFill>
                <a:latin typeface="DengXian" panose="02010600030101010101" pitchFamily="2" charset="-122"/>
                <a:ea typeface="DengXian" panose="02010600030101010101" pitchFamily="2" charset="-122"/>
                <a:cs typeface="Times New Roman"/>
              </a:rPr>
              <a:t>一个人蒙恩得救之后不可能仍然保持为一个独立自主的个体，而是意味着转化成为新创造的一员、神国的一员、和神家的一员。</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55</a:t>
            </a:fld>
            <a:endParaRPr lang="en-US" altLang="zh-CN" dirty="0">
              <a:solidFill>
                <a:srgbClr val="55554A"/>
              </a:solidFill>
            </a:endParaRPr>
          </a:p>
        </p:txBody>
      </p:sp>
    </p:spTree>
    <p:extLst>
      <p:ext uri="{BB962C8B-B14F-4D97-AF65-F5344CB8AC3E}">
        <p14:creationId xmlns:p14="http://schemas.microsoft.com/office/powerpoint/2010/main" val="419478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然而，不太清楚或者对许多人来说很不清楚的是：</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这种以教会为救恩中介的关系究竟是一劳永逸的，还是持续一生、永不中断的</a:t>
            </a:r>
            <a:r>
              <a:rPr lang="zh-CN" altLang="en-US" sz="3600" b="1" kern="100" dirty="0" smtClean="0">
                <a:solidFill>
                  <a:schemeClr val="tx1"/>
                </a:solidFill>
                <a:latin typeface="DengXian" panose="02010600030101010101" pitchFamily="2" charset="-122"/>
                <a:ea typeface="DengXian" panose="02010600030101010101" pitchFamily="2" charset="-122"/>
                <a:cs typeface="Times New Roman"/>
              </a:rPr>
              <a:t>？</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6</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123950"/>
            <a:ext cx="9144000" cy="4019549"/>
          </a:xfrm>
        </p:spPr>
        <p:txBody>
          <a:bodyPr/>
          <a:lstStyle/>
          <a:p>
            <a:pPr marL="0" marR="0" indent="914400">
              <a:spcBef>
                <a:spcPts val="600"/>
              </a:spcBef>
              <a:spcAft>
                <a:spcPts val="600"/>
              </a:spcAft>
              <a:buNone/>
            </a:pPr>
            <a:r>
              <a:rPr lang="zh-CN" altLang="en-US" sz="3600" b="1" kern="100" dirty="0" smtClean="0">
                <a:solidFill>
                  <a:schemeClr val="tx1"/>
                </a:solidFill>
                <a:latin typeface="DengXian" panose="02010600030101010101" pitchFamily="2" charset="-122"/>
                <a:ea typeface="DengXian" panose="02010600030101010101" pitchFamily="2" charset="-122"/>
                <a:cs typeface="Times New Roman"/>
              </a:rPr>
              <a:t>如果</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是前者，那么，教会的作用就像房屋中介或婚姻中介一样，一旦大功告成，也就功成身退了。</a:t>
            </a:r>
            <a:endParaRPr lang="en-US" altLang="zh-CN"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如果是后者，那么，教会的作用就像一个家，婴孩诞生在一个家中，就一生都离不开这个家？</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sz="32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7</a:t>
            </a:fld>
            <a:endParaRPr lang="en-US" altLang="zh-CN">
              <a:solidFill>
                <a:srgbClr val="55554A"/>
              </a:solidFill>
            </a:endParaRPr>
          </a:p>
        </p:txBody>
      </p:sp>
    </p:spTree>
    <p:extLst>
      <p:ext uri="{BB962C8B-B14F-4D97-AF65-F5344CB8AC3E}">
        <p14:creationId xmlns:p14="http://schemas.microsoft.com/office/powerpoint/2010/main" val="396464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123950"/>
            <a:ext cx="9144000" cy="4019549"/>
          </a:xfrm>
        </p:spPr>
        <p:txBody>
          <a:bodyPr/>
          <a:lstStyle/>
          <a:p>
            <a:pPr marL="0" marR="0" indent="914400">
              <a:spcBef>
                <a:spcPts val="600"/>
              </a:spcBef>
              <a:spcAft>
                <a:spcPts val="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让我们来看一位教父的名言：</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凡不以教会为母的，也不能以上帝为父。</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这句名言其实也代表了罗马天主教和东正教的教会立场。</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0"/>
              </a:spcAft>
              <a:buNone/>
            </a:pPr>
            <a:r>
              <a:rPr lang="zh-CN" altLang="en-US" sz="3600" b="1" kern="100" dirty="0">
                <a:solidFill>
                  <a:schemeClr val="tx1"/>
                </a:solidFill>
                <a:latin typeface="DengXian" panose="02010600030101010101" pitchFamily="2" charset="-122"/>
                <a:ea typeface="DengXian" panose="02010600030101010101" pitchFamily="2" charset="-122"/>
                <a:cs typeface="Times New Roman"/>
              </a:rPr>
              <a:t>关于新教的教会立场及其跟罗马天主教的区别，现代神学之父士来马赫有一句十分著名的话：</a:t>
            </a:r>
            <a:endParaRPr lang="en-CA" sz="36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8</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047750"/>
            <a:ext cx="9144000" cy="4095749"/>
          </a:xfrm>
        </p:spPr>
        <p:txBody>
          <a:bodyPr/>
          <a:lstStyle/>
          <a:p>
            <a:pPr marL="0" marR="0" indent="800100">
              <a:spcBef>
                <a:spcPts val="600"/>
              </a:spcBef>
              <a:spcAft>
                <a:spcPts val="0"/>
              </a:spcAft>
              <a:buNone/>
            </a:pPr>
            <a:r>
              <a:rPr lang="zh-CN" altLang="en-US" sz="3200" b="1" kern="100" dirty="0">
                <a:solidFill>
                  <a:srgbClr val="2E24FC"/>
                </a:solidFill>
                <a:latin typeface="Calibri"/>
                <a:ea typeface="DengXian"/>
                <a:cs typeface="Times New Roman"/>
              </a:rPr>
              <a:t>那将新教从罗马天主教区分出来的就是：新教令个人与教会的关系取决于个人与基督的关系；而罗马天主教则令个人与基督的关系取决于个人与教会的关系。</a:t>
            </a:r>
            <a:endParaRPr lang="en-US" altLang="zh-CN" sz="32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rgbClr val="7030A0"/>
                </a:solidFill>
                <a:latin typeface="Calibri"/>
                <a:ea typeface="DengXian"/>
                <a:cs typeface="Times New Roman"/>
              </a:rPr>
              <a:t>意思是：新教认为信徒跟基督的个人关系较比个人跟教会的关系更基本；而罗马天主教则认即信徒跟教会的关系较比跟个人跟基督的关系更基本。</a:t>
            </a:r>
            <a:endParaRPr lang="en-US" altLang="zh-CN" sz="3200" b="1" kern="100" dirty="0">
              <a:solidFill>
                <a:srgbClr val="7030A0"/>
              </a:solidFill>
              <a:latin typeface="Calibri"/>
              <a:ea typeface="DengXian"/>
              <a:cs typeface="Times New Roman"/>
            </a:endParaRPr>
          </a:p>
          <a:p>
            <a:pPr marL="0" marR="0" indent="800100">
              <a:spcBef>
                <a:spcPts val="600"/>
              </a:spcBef>
              <a:spcAft>
                <a:spcPts val="0"/>
              </a:spcAft>
              <a:buNone/>
            </a:pPr>
            <a:r>
              <a:rPr lang="zh-CN" altLang="en-US" sz="3200" b="1" kern="100" dirty="0">
                <a:solidFill>
                  <a:srgbClr val="FF0000"/>
                </a:solidFill>
                <a:latin typeface="Calibri"/>
                <a:ea typeface="DengXian"/>
                <a:cs typeface="Times New Roman"/>
              </a:rPr>
              <a:t>这两种观点究竟谁更正确？</a:t>
            </a:r>
            <a:endParaRPr lang="en-CA" sz="3200" kern="100" dirty="0">
              <a:solidFill>
                <a:srgbClr val="FF0000"/>
              </a:solidFill>
              <a:latin typeface="Calibri"/>
              <a:ea typeface="DengXian"/>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9</a:t>
            </a:fld>
            <a:endParaRPr lang="en-US" altLang="zh-CN">
              <a:solidFill>
                <a:srgbClr val="55554A"/>
              </a:solidFill>
            </a:endParaRPr>
          </a:p>
        </p:txBody>
      </p:sp>
    </p:spTree>
    <p:extLst>
      <p:ext uri="{BB962C8B-B14F-4D97-AF65-F5344CB8AC3E}">
        <p14:creationId xmlns:p14="http://schemas.microsoft.com/office/powerpoint/2010/main" val="3483719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2639</TotalTime>
  <Words>2762</Words>
  <Application>Microsoft Office PowerPoint</Application>
  <PresentationFormat>On-screen Show (16:9)</PresentationFormat>
  <Paragraphs>320</Paragraphs>
  <Slides>55</Slides>
  <Notes>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TS101790490[1]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一、新约教会的建造蓝图</vt:lpstr>
      <vt:lpstr>一、新约教会的建造蓝图</vt:lpstr>
      <vt:lpstr>一、新约教会的建造蓝图</vt:lpstr>
      <vt:lpstr>一、新约教会的建造蓝图</vt:lpstr>
      <vt:lpstr>一、新约教会的建造蓝图</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二、新约的五个元素及教会成为一的根本</vt:lpstr>
      <vt:lpstr>三、救恩：关乎信徒个人还是教会群体？</vt:lpstr>
      <vt:lpstr>三、救恩：关乎信徒个人还是教会群体？</vt:lpstr>
      <vt:lpstr>三、救恩：关乎信徒个人还是教会群体？</vt:lpstr>
      <vt:lpstr>三、救恩：关乎信徒个人还是教会群体？</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1013</cp:revision>
  <dcterms:created xsi:type="dcterms:W3CDTF">2021-02-28T22:09:00Z</dcterms:created>
  <dcterms:modified xsi:type="dcterms:W3CDTF">2025-08-26T23:36:22Z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