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  <p:sldMasterId id="2147483659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embeddedFontLst>
    <p:embeddedFont>
      <p:font typeface="SimHei" panose="02010609060101010101" pitchFamily="49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imSun" panose="02010600030101010101" pitchFamily="2" charset="-122"/>
      <p:regular r:id="rId35"/>
    </p:embeddedFont>
    <p:embeddedFont>
      <p:font typeface="Libre Franklin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1277" y="211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486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01fc6be1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2" name="Google Shape;82;g3701fc6be14_1_5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701fc6be14_1_57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f3b2395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6f3b2395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01fc6be14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7" name="Google Shape;217;g3701fc6be14_1_11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701fc6be14_1_11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e9b6d038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6e9b6d038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e9b6d038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6e9b6d038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e9b6d038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6e9b6d038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01fc6be14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1" name="Google Shape;91;g3701fc6be14_1_10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701fc6be14_1_10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e9b6d0385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6e9b6d0385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e9b6d0385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6e9b6d038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e9b6d038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6e9b6d038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701fc6be14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701fc6be14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01fc6be14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701fc6be14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701fc6be1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5" name="Google Shape;275;g3701fc6be14_1_15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701fc6be14_1_15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01fc6be14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8" name="Google Shape;148;g3701fc6be14_1_12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701fc6be14_1_12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f32c77c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6f32c77c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0" y="100012"/>
            <a:ext cx="9144000" cy="14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0" y="168275"/>
            <a:ext cx="9144000" cy="11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0" y="1368425"/>
            <a:ext cx="9144000" cy="1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6" name="Google Shape;46;p7" descr="AGCF_Logo150透明背景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8125" y="285750"/>
            <a:ext cx="881062" cy="881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Ya1uj9tV4&amp;list=RDxSYa1uj9tV4&amp;start_radio=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7000" b="1" dirty="0" err="1">
                <a:solidFill>
                  <a:schemeClr val="tx1"/>
                </a:solidFill>
              </a:rPr>
              <a:t>迎接复兴</a:t>
            </a:r>
            <a:endParaRPr sz="7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408373" y="1050925"/>
            <a:ext cx="837164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1.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个人生命复兴-胜过冒犯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58775" marR="0" lvl="0" indent="-358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为了使我们生命成熟，神在末日会让我们更多被人</a:t>
            </a:r>
            <a:r>
              <a:rPr lang="en-US" sz="2800" b="0" i="0" u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冒犯和得罪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，使我们的老我有机会被对付</a:t>
            </a:r>
            <a:r>
              <a:rPr lang="en-US" sz="2800" b="0" i="0" u="none" dirty="0" smtClean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b="0" i="0" u="none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0" y="2879725"/>
            <a:ext cx="9144000" cy="39766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12559" y="3233737"/>
            <a:ext cx="8167457" cy="31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那时，人要把你们陷在患难里，也要杀害你们；你们又要为我的名被万民恨恶。那时，</a:t>
            </a:r>
            <a:r>
              <a:rPr lang="en-US" sz="2800" b="0" i="0" u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必有许多人跌倒</a:t>
            </a:r>
            <a:r>
              <a:rPr lang="en-US" sz="2800" b="0" i="0" u="none" dirty="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dirty="0" err="1">
                <a:solidFill>
                  <a:schemeClr val="accent2"/>
                </a:solidFill>
                <a:sym typeface="Arial"/>
              </a:rPr>
              <a:t>KJV译作offended</a:t>
            </a:r>
            <a:r>
              <a:rPr lang="en-US" sz="2800" b="0" i="0" u="none" dirty="0" err="1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，被冒犯</a:t>
            </a:r>
            <a:r>
              <a:rPr lang="en-US" sz="2800" b="0" i="0" u="none" dirty="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也要彼此陷害，彼此恨恶；且有好些假先知起来，迷惑多人。只因不法的事增多，许多人的爱心才渐渐冷淡了。惟有忍耐到底的，必然得救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r>
              <a:rPr lang="en-US" sz="2800" b="0" i="0" u="none" dirty="0">
                <a:solidFill>
                  <a:schemeClr val="lt2"/>
                </a:solidFill>
                <a:latin typeface="SimHei"/>
                <a:ea typeface="SimHei"/>
                <a:cs typeface="SimHei"/>
                <a:sym typeface="SimHei"/>
              </a:rPr>
              <a:t>(太24:9-13)</a:t>
            </a:r>
            <a:endParaRPr sz="1600" dirty="0"/>
          </a:p>
        </p:txBody>
      </p:sp>
      <p:sp>
        <p:nvSpPr>
          <p:cNvPr id="169" name="Google Shape;169;p22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2645546" y="379766"/>
            <a:ext cx="41103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3200" b="0" i="0" u="none" dirty="0" err="1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预备迎见大复兴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154450" y="1235989"/>
            <a:ext cx="8895424" cy="5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Sun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为了使我们生命成熟，神在末日会让我们更多被人</a:t>
            </a:r>
            <a:r>
              <a:rPr lang="en-US" sz="2800" b="0" i="0" u="none" dirty="0" err="1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冒犯和得罪</a:t>
            </a:r>
            <a:r>
              <a:rPr lang="en-US" sz="28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，使我们的老我有机会被对付</a:t>
            </a:r>
            <a:r>
              <a:rPr lang="en-US" sz="28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600" dirty="0"/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Sun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人冒犯我的事，和冒犯我的话，不会影响我在永恒里的地位，但我的反应，却绝对会有影响</a:t>
            </a:r>
            <a:r>
              <a:rPr lang="en-US" sz="28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600" dirty="0"/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Sun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人的肉体、老我才会被人冒犯，当我感到被冒犯时，是我里面的骄傲被触动</a:t>
            </a:r>
            <a:r>
              <a:rPr lang="en-US" sz="28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600" dirty="0"/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Sun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当我选择谦卑、下来、原谅、祝福的时候，这件冒犯我的事，就摸不着我，我就得胜了老我</a:t>
            </a:r>
            <a:r>
              <a:rPr lang="en-US" sz="28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600" dirty="0"/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Sun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当我不肯饶恕，选择顶撞回去，或怀怨在心时，就是吞下撒但的诱饵，我的灵性就受亏损</a:t>
            </a:r>
            <a:r>
              <a:rPr lang="en-US" sz="24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dirty="0"/>
          </a:p>
        </p:txBody>
      </p:sp>
      <p:sp>
        <p:nvSpPr>
          <p:cNvPr id="176" name="Google Shape;176;p23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2805344" y="444669"/>
            <a:ext cx="37374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预备迎见大复兴</a:t>
            </a:r>
            <a:endParaRPr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937" y="1563687"/>
            <a:ext cx="2779712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6338887" y="1830387"/>
            <a:ext cx="1708150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SimHei"/>
              <a:buNone/>
            </a:pPr>
            <a:r>
              <a:rPr lang="en-US" sz="2800" b="0" i="0" u="none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被冒犯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996633"/>
              </a:buClr>
              <a:buSzPts val="2400"/>
              <a:buFont typeface="SimHei"/>
              <a:buNone/>
            </a:pPr>
            <a:r>
              <a:rPr lang="en-US" sz="2400" b="0" i="0" u="none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(看见诱饵)</a:t>
            </a:r>
            <a:endParaRPr/>
          </a:p>
        </p:txBody>
      </p:sp>
      <p:cxnSp>
        <p:nvCxnSpPr>
          <p:cNvPr id="184" name="Google Shape;184;p24"/>
          <p:cNvCxnSpPr/>
          <p:nvPr/>
        </p:nvCxnSpPr>
        <p:spPr>
          <a:xfrm rot="10800000" flipH="1">
            <a:off x="2706687" y="2790825"/>
            <a:ext cx="549275" cy="146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5" name="Google Shape;185;p24"/>
          <p:cNvSpPr txBox="1"/>
          <p:nvPr/>
        </p:nvSpPr>
        <p:spPr>
          <a:xfrm>
            <a:off x="1912937" y="2722562"/>
            <a:ext cx="79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400" b="0" i="0" u="none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冒犯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710213" y="3978275"/>
            <a:ext cx="4279037" cy="275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2" marR="0" lvl="0" indent="-271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别人不好的脸色和态度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别人鲁莽无礼的言语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别人老是不改的恶习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被轻看藐视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被言语霸凌</a:t>
            </a:r>
            <a:endParaRPr sz="1600" dirty="0"/>
          </a:p>
        </p:txBody>
      </p:sp>
      <p:sp>
        <p:nvSpPr>
          <p:cNvPr id="187" name="Google Shape;187;p24"/>
          <p:cNvSpPr txBox="1"/>
          <p:nvPr/>
        </p:nvSpPr>
        <p:spPr>
          <a:xfrm>
            <a:off x="5771594" y="3947496"/>
            <a:ext cx="2674937" cy="282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2" marR="0" lvl="0" indent="-271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被肢体攻击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被性侵犯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被倒帐骗钱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被侵犯权益</a:t>
            </a:r>
            <a:endParaRPr sz="1600" dirty="0"/>
          </a:p>
          <a:p>
            <a:pPr marL="271462" marR="0" lvl="0" indent="-2714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遭欺骗背叛</a:t>
            </a:r>
            <a:endParaRPr sz="1600" dirty="0"/>
          </a:p>
        </p:txBody>
      </p:sp>
      <p:sp>
        <p:nvSpPr>
          <p:cNvPr id="188" name="Google Shape;188;p24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2309812" y="456907"/>
            <a:ext cx="40520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3200" b="0" i="0" u="none" dirty="0" err="1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预备迎见大复兴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0" y="4708525"/>
            <a:ext cx="9144000" cy="21494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256542" y="1204153"/>
            <a:ext cx="8691239" cy="337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当我不肯饶恕，就不被神饶恕，我就失去喜乐、平安、神的同在和祝福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反之，当我愿意饶恕冒犯我的人，我就被神饶恕，进而领受神的喜乐、平安、同在和祝福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乐于饶恕人，是神的性情，我们选择饶恕人，就在彰显神，就是像神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  <p:sp>
        <p:nvSpPr>
          <p:cNvPr id="196" name="Google Shape;196;p25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734322" y="338137"/>
            <a:ext cx="36753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3200" b="0" i="0" u="none" dirty="0" err="1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预备迎见大复兴</a:t>
            </a:r>
            <a:endParaRPr dirty="0"/>
          </a:p>
        </p:txBody>
      </p:sp>
      <p:sp>
        <p:nvSpPr>
          <p:cNvPr id="198" name="Google Shape;198;p25"/>
          <p:cNvSpPr txBox="1"/>
          <p:nvPr/>
        </p:nvSpPr>
        <p:spPr>
          <a:xfrm>
            <a:off x="585926" y="4948237"/>
            <a:ext cx="8247355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主啊，你本为良善，</a:t>
            </a:r>
            <a:r>
              <a:rPr lang="en-US" sz="2800" b="0" i="0" u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乐意饶恕人，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有丰盛的慈爱，赐给凡求告你的人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r>
              <a:rPr lang="en-US" sz="2800" b="0" i="0" u="none" dirty="0">
                <a:solidFill>
                  <a:schemeClr val="lt2"/>
                </a:solidFill>
                <a:latin typeface="SimHei"/>
                <a:ea typeface="SimHei"/>
                <a:cs typeface="SimHei"/>
                <a:sym typeface="SimHei"/>
              </a:rPr>
              <a:t>(诗86:5)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372862" y="1164837"/>
            <a:ext cx="8451542" cy="544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2.个人生命复兴-胜过仇敌谎言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特别提醒一点：冒犯不仅有从人来的，也有撒旦直接来的，如：直接向我们射箭，如谎言、恶意猜测射进人心思意念里、明亮人只看事实辨别是非的分别善恶树的眼睛，关闭我们看见真理的眼睛，使我们心生批评论断骄傲自义。许多复兴就是这样被毁掉的，神撒麦子的时候，仇敌跟着就撒稗子，当神正在作工时，人要特别警醒仇敌这个工作，随时警醒抵挡它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0" y="0"/>
            <a:ext cx="9144000" cy="105090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2734322" y="453547"/>
            <a:ext cx="36664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3200" b="0" i="0" u="none" dirty="0" err="1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预备迎见大复兴</a:t>
            </a:r>
            <a:endParaRPr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/>
          <p:nvPr/>
        </p:nvSpPr>
        <p:spPr>
          <a:xfrm>
            <a:off x="0" y="-124287"/>
            <a:ext cx="9144000" cy="1050925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3413100" y="341903"/>
            <a:ext cx="2317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3200" dirty="0" err="1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总结</a:t>
            </a:r>
            <a:endParaRPr sz="1800" dirty="0"/>
          </a:p>
        </p:txBody>
      </p:sp>
      <p:sp>
        <p:nvSpPr>
          <p:cNvPr id="212" name="Google Shape;212;p27"/>
          <p:cNvSpPr txBox="1"/>
          <p:nvPr/>
        </p:nvSpPr>
        <p:spPr>
          <a:xfrm>
            <a:off x="470517" y="1068104"/>
            <a:ext cx="8220721" cy="15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迎接大复兴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：</a:t>
            </a:r>
            <a:endParaRPr sz="1600" dirty="0"/>
          </a:p>
          <a:p>
            <a:pPr marL="630237" marR="0" lvl="1" indent="-365124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骆驼毛的衣服、皮带：对付冒犯，向己死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630237" marR="0" lvl="1" indent="-365124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蝗虫、野蜜：以仇敌、神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直接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的话为粮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dirty="0"/>
          </a:p>
        </p:txBody>
      </p:sp>
      <p:sp>
        <p:nvSpPr>
          <p:cNvPr id="213" name="Google Shape;213;p27"/>
          <p:cNvSpPr txBox="1"/>
          <p:nvPr/>
        </p:nvSpPr>
        <p:spPr>
          <a:xfrm>
            <a:off x="470517" y="2880353"/>
            <a:ext cx="8220721" cy="15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预备主再来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：</a:t>
            </a:r>
            <a:endParaRPr sz="1600" dirty="0"/>
          </a:p>
          <a:p>
            <a:pPr marL="630237" marR="0" lvl="1" indent="-365125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与主连结，住在主里面，舍己顺服主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630237" marR="0" lvl="1" indent="-365125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装备自己，好在大复兴中能被主所用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  <p:sp>
        <p:nvSpPr>
          <p:cNvPr id="214" name="Google Shape;214;p27"/>
          <p:cNvSpPr txBox="1"/>
          <p:nvPr/>
        </p:nvSpPr>
        <p:spPr>
          <a:xfrm>
            <a:off x="470517" y="4692603"/>
            <a:ext cx="8220721" cy="19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说明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：</a:t>
            </a:r>
            <a:endParaRPr sz="1600" dirty="0"/>
          </a:p>
          <a:p>
            <a:pPr marL="630237" marR="0" lvl="1" indent="-365125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这里只是讲到个人生命预备，群体也是有功课的，就是建造教会：家国建造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630237" marR="0" lvl="1" indent="-365125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就是：修身，齐家，治国，平天下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7000" b="1" dirty="0">
                <a:solidFill>
                  <a:schemeClr val="tx1"/>
                </a:solidFill>
              </a:rPr>
              <a:t>三. </a:t>
            </a:r>
            <a:r>
              <a:rPr lang="en-US" sz="7000" b="1" dirty="0" err="1">
                <a:solidFill>
                  <a:schemeClr val="tx1"/>
                </a:solidFill>
              </a:rPr>
              <a:t>祷告与复兴</a:t>
            </a:r>
            <a:endParaRPr sz="7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/>
        </p:nvSpPr>
        <p:spPr>
          <a:xfrm>
            <a:off x="133164" y="541230"/>
            <a:ext cx="8904303" cy="242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当圣徒的祷告如香升到神的宝座前，天使就将香坛上的炭火倒在地上，然后有雷轰、大声、闪电、地震</a:t>
            </a:r>
            <a:r>
              <a:rPr lang="en-US" sz="2800" b="0" i="0" u="none" dirty="0">
                <a:solidFill>
                  <a:schemeClr val="lt2"/>
                </a:solidFill>
                <a:latin typeface="SimHei"/>
                <a:ea typeface="SimHei"/>
                <a:cs typeface="SimHei"/>
                <a:sym typeface="SimHei"/>
              </a:rPr>
              <a:t>(启8:5)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意味地上会发生震撼人心的灾难和复兴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历史上的每一场属灵大复兴，都是从祷告开始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五旬节圣灵浇灌下来前，门徒同心合意祷告了十天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656" y="3049787"/>
            <a:ext cx="5442012" cy="374162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/>
        </p:nvSpPr>
        <p:spPr>
          <a:xfrm>
            <a:off x="221942" y="107074"/>
            <a:ext cx="8708994" cy="666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</a:rPr>
              <a:t>人不能凭己力促使复兴来到；但是当神的时候满足，人配合神，向神发出祷告，圣灵就如春雨沛降</a:t>
            </a:r>
            <a:r>
              <a:rPr lang="en-US" sz="2800" dirty="0">
                <a:solidFill>
                  <a:schemeClr val="dk1"/>
                </a:solidFill>
              </a:rPr>
              <a:t>。</a:t>
            </a:r>
            <a:endParaRPr sz="2800" dirty="0">
              <a:solidFill>
                <a:srgbClr val="003366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SimHei"/>
              <a:buNone/>
            </a:pPr>
            <a:endParaRPr sz="2800" dirty="0">
              <a:solidFill>
                <a:srgbClr val="003366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rgbClr val="003366"/>
                </a:solidFill>
                <a:latin typeface="SimHei"/>
                <a:ea typeface="SimHei"/>
                <a:cs typeface="SimHei"/>
                <a:sym typeface="SimHei"/>
              </a:rPr>
              <a:t>当</a:t>
            </a:r>
            <a:r>
              <a:rPr lang="en-US" sz="2800" b="0" i="0" u="none" dirty="0" err="1">
                <a:solidFill>
                  <a:srgbClr val="CC0000"/>
                </a:solidFill>
                <a:latin typeface="SimHei"/>
                <a:ea typeface="SimHei"/>
                <a:cs typeface="SimHei"/>
                <a:sym typeface="SimHei"/>
              </a:rPr>
              <a:t>春雨的时候</a:t>
            </a:r>
            <a:r>
              <a:rPr lang="en-US" sz="2800" b="0" i="0" u="none" dirty="0" err="1">
                <a:solidFill>
                  <a:srgbClr val="003366"/>
                </a:solidFill>
                <a:latin typeface="SimHei"/>
                <a:ea typeface="SimHei"/>
                <a:cs typeface="SimHei"/>
                <a:sym typeface="SimHei"/>
              </a:rPr>
              <a:t>，你们要向发闪电的耶和华求雨。祂必为众人降下甘霖，使田园生长菜蔬</a:t>
            </a:r>
            <a:r>
              <a:rPr lang="en-US" sz="2800" b="0" i="0" u="none" dirty="0">
                <a:solidFill>
                  <a:srgbClr val="003366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r>
              <a:rPr lang="en-US" sz="2800" b="0" i="0" u="none" dirty="0">
                <a:solidFill>
                  <a:schemeClr val="lt2"/>
                </a:solidFill>
                <a:latin typeface="SimHei"/>
                <a:ea typeface="SimHei"/>
                <a:cs typeface="SimHei"/>
                <a:sym typeface="SimHei"/>
              </a:rPr>
              <a:t>(亚10:1)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使徒行传的五旬节圣灵大浇灌，是教会时代的</a:t>
            </a:r>
            <a:r>
              <a:rPr lang="en-US" sz="2800" b="0" i="0" u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秋雨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dirty="0" err="1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早雨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为了使地软和，预备播种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dirty="0" err="1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教会诞生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基督再来之前的圣灵大浇灌，是教会时代的</a:t>
            </a:r>
            <a:r>
              <a:rPr lang="en-US" sz="2800" b="0" i="0" u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春雨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dirty="0" err="1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晚雨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，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为了使谷粒饱满，准备收割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dirty="0" err="1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得胜者被提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</a:t>
            </a: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需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要认得出来，现在就是春雨的时刻，我们当向发闪电的耶和华，祈求末后的圣灵大浇灌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/>
        </p:nvSpPr>
        <p:spPr>
          <a:xfrm>
            <a:off x="230819" y="541125"/>
            <a:ext cx="8682362" cy="626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现在是人类历史走到最后一刻之时，我们能活在这最伟大的时刻，是远超过我们所能求，所能想的福分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endParaRPr sz="20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我们能在这最伟大的时刻，与神同工，呼求复兴，使神降下圣灵烈焰，让全地遍满神的荣耀，这更是无法言喻，极其神圣、可畏的使命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！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endParaRPr sz="20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所以我们不能作糊涂人，让这历世历代圣徒所切望，却无福见到的机会，从我们眼前白白流失，那会成为我们在永世里，最深的懊悔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b="0" i="0" u="none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endParaRPr sz="20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灾难是孕育出复兴的温床，今天神也藉由各样灾难在预备环境，准备赐下大复兴。我们要看见神的手，就抓住时机，趁势而作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7000" b="1" dirty="0">
                <a:solidFill>
                  <a:schemeClr val="tx1"/>
                </a:solidFill>
              </a:rPr>
              <a:t>一. </a:t>
            </a:r>
            <a:r>
              <a:rPr lang="en-US" sz="7000" b="1" dirty="0" err="1">
                <a:solidFill>
                  <a:schemeClr val="tx1"/>
                </a:solidFill>
              </a:rPr>
              <a:t>末日真有一场</a:t>
            </a:r>
            <a:endParaRPr sz="7000" b="1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7000" b="1" dirty="0">
                <a:solidFill>
                  <a:schemeClr val="tx1"/>
                </a:solidFill>
              </a:rPr>
              <a:t>  </a:t>
            </a:r>
            <a:r>
              <a:rPr lang="en-US" sz="7000" b="1" dirty="0" err="1">
                <a:solidFill>
                  <a:schemeClr val="tx1"/>
                </a:solidFill>
              </a:rPr>
              <a:t>大复兴吗</a:t>
            </a:r>
            <a:r>
              <a:rPr lang="en-US" sz="7000" b="1" dirty="0">
                <a:solidFill>
                  <a:schemeClr val="tx1"/>
                </a:solidFill>
              </a:rPr>
              <a:t>？</a:t>
            </a:r>
            <a:endParaRPr sz="7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/>
        </p:nvSpPr>
        <p:spPr>
          <a:xfrm>
            <a:off x="470516" y="692150"/>
            <a:ext cx="8238477" cy="21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当我们呼求复兴时，复兴也将从我们身上开始。末后七年大灾难爆发之前，天使要为144,000人盖上神的印记，这印记就是圣灵，意味他们将领受双倍的圣灵，成为神的长子</a:t>
            </a:r>
            <a:r>
              <a:rPr lang="en-US" sz="2800" b="0" i="0" u="none" dirty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dirty="0" err="1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长子得的祝福是双倍的</a:t>
            </a:r>
            <a:r>
              <a:rPr lang="en-US" sz="2800" b="0" i="0" u="none" dirty="0" smtClean="0">
                <a:solidFill>
                  <a:srgbClr val="996633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b="0" i="0" u="none" dirty="0" smtClean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4897"/>
          <a:stretch/>
        </p:blipFill>
        <p:spPr>
          <a:xfrm>
            <a:off x="1979720" y="2852702"/>
            <a:ext cx="5166803" cy="38676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/>
        </p:nvSpPr>
        <p:spPr>
          <a:xfrm>
            <a:off x="470517" y="3490727"/>
            <a:ext cx="8229600" cy="328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因此我们鼓励弟兄姊妹，要组织或加入祷告会，为家人、亲友的病得医治、灵魂得救祷告，为职场和社区祝福守望，求主降下末后的春雨，也求主加添我们的渴慕，扩充我们的度量，领受双倍的圣灵。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endParaRPr sz="20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现在正是关键的时刻，主必垂听这样的祷告，做快速的工作，我们也必看见神的荣耀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742" y="71021"/>
            <a:ext cx="5069150" cy="33468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/>
        </p:nvSpPr>
        <p:spPr>
          <a:xfrm>
            <a:off x="239697" y="1196975"/>
            <a:ext cx="8664606" cy="553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362" marR="0" lvl="0" indent="-3603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基督再来之前，神将降下圣灵的春雨，爆发大复兴。我们要认清神的时候，为神的旨意祷告祈求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360362" marR="0" lvl="0" indent="-360362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许多</a:t>
            </a: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默默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无闻的平信徒，会在这波大复兴中被神大大使用，就像祷告会大复兴和东非大复兴那样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360362" marR="0" lvl="0" indent="-360362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这些平信徒，就是一手做工，一手拿兵器的人；他们也像基甸的三百勇士，即使忙于生计，灵里仍是儆醒的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  <a:p>
            <a:pPr marL="360362" marR="0" lvl="0" indent="-360362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他们带着极大的使命感和企图心进入职场或社区，成为守望者，为神攻城掠地，抢救灵魂。职场和社区，就是他们的禾场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0" y="404812"/>
            <a:ext cx="2268600" cy="647700"/>
          </a:xfrm>
          <a:prstGeom prst="rect">
            <a:avLst/>
          </a:prstGeom>
          <a:solidFill>
            <a:srgbClr val="A5002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656948" y="476250"/>
            <a:ext cx="1109708" cy="52318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总结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/>
        </p:nvSpPr>
        <p:spPr>
          <a:xfrm>
            <a:off x="248575" y="1099330"/>
            <a:ext cx="8664605" cy="5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362" marR="0" lvl="0" indent="-360362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复兴有很多型式（上面只是讲了祷告大复兴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）：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1）祷告大复兴（含祷告会、个人和小组祷告）；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2）敬拜大会大复兴；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3）渴慕神话语大复兴，到处充满查经学习讲道，门徒训练等；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4）传福音大复兴：布道会，街头布道，个人布道，街头发单张布道（如：刘爸使用的12福单张），</a:t>
            </a: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幸福小组，超越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；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5）关怀人群需要大复兴：为街头流浪者上瘾者、社区、家庭、医院病人祷告，募捐，服务等。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0" y="404812"/>
            <a:ext cx="2268600" cy="647700"/>
          </a:xfrm>
          <a:prstGeom prst="rect">
            <a:avLst/>
          </a:prstGeom>
          <a:solidFill>
            <a:srgbClr val="A5002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461638" y="476250"/>
            <a:ext cx="1358283" cy="52318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总结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/>
        </p:nvSpPr>
        <p:spPr>
          <a:xfrm>
            <a:off x="239697" y="1196975"/>
            <a:ext cx="8673484" cy="68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362" marR="0" lvl="0" indent="-360362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结语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：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60362" marR="0" lvl="0" indent="-360362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复兴需由神发起，但人需要回应。人若不回应，神必从别处兴起人，若人都不回应，复兴就会耽延直到有人起来回应。回应是需要付代价的，不回应将付更大代价。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60362" marR="0" lvl="0" indent="-360362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回应错误也是无效的，比如一般来讲复兴是从认罪悔改开始的，但人可能专注在其它属灵项目上而忘记了“认罪悔改”。所以我们特别需要智慧启示的圣灵指导我们每一步。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60362" marR="0" lvl="0" indent="-360362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让我们每一位神的儿女，每一教会行动起来，正确而完全地回应神对末日复兴的呼召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0" y="404812"/>
            <a:ext cx="2268600" cy="647700"/>
          </a:xfrm>
          <a:prstGeom prst="rect">
            <a:avLst/>
          </a:prstGeom>
          <a:solidFill>
            <a:srgbClr val="A5002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479394" y="476250"/>
            <a:ext cx="1141493" cy="52318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总结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回应诗歌：《复兴的火》</a:t>
            </a:r>
            <a:endParaRPr sz="360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(1873) 【復興的火 The Fire of Revival】官方歌詞版MV (Official Lyrics MV) - 讚美之泉敬拜讚美 (6) - YouTube(1873) 【復興的火 The Fire of Revival】官方歌詞版MV (Official Lyrics MV) - 讚美之泉敬拜讚美 (6) - YouTube</a:t>
            </a:r>
            <a:endParaRPr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81" name="Google Shape;281;p3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25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175" y="1050925"/>
            <a:ext cx="3552825" cy="58070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3" name="Google Shape;103;p15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2673350" y="338137"/>
            <a:ext cx="3841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末日真会有一场大复兴吗？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54062" y="1373187"/>
            <a:ext cx="4403725" cy="490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Sun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基督第一次来的时候，在他出来尽职之前，犹太地先发生了一场属灵的大复兴</a:t>
            </a:r>
            <a:r>
              <a:rPr lang="en-US" sz="32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800" dirty="0"/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Sun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施洗约翰为耶稣开路，传讲悔改的道，使人意识到自己的罪，需要神的救恩</a:t>
            </a:r>
            <a:r>
              <a:rPr lang="en-US" sz="32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2673350" y="338137"/>
            <a:ext cx="3841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末日真会有一场大复兴吗？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754062" y="1373187"/>
            <a:ext cx="3452812" cy="422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200" b="0" i="0" u="none" dirty="0" err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圣灵大大作工，以致民众纷纷放下自己的工作，从四面八方涌向犹大旷野，要听约翰讲道，承认自己的罪，接受约翰的洗礼</a:t>
            </a:r>
            <a:r>
              <a:rPr lang="en-US" sz="2400" b="0" i="0" u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dirty="0"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l="10000" t="312" b="407"/>
          <a:stretch/>
        </p:blipFill>
        <p:spPr>
          <a:xfrm>
            <a:off x="4572000" y="1454150"/>
            <a:ext cx="4572000" cy="5048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4" name="Google Shape;114;p16"/>
          <p:cNvSpPr/>
          <p:nvPr/>
        </p:nvSpPr>
        <p:spPr>
          <a:xfrm>
            <a:off x="6559550" y="3965575"/>
            <a:ext cx="73025" cy="71437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5280025" y="3735387"/>
            <a:ext cx="1123950" cy="352425"/>
          </a:xfrm>
          <a:prstGeom prst="wedgeRectCallout">
            <a:avLst>
              <a:gd name="adj1" fmla="val 24468"/>
              <a:gd name="adj2" fmla="val 15568"/>
            </a:avLst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耶路撒冷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6062662" y="3094037"/>
            <a:ext cx="1162050" cy="352425"/>
          </a:xfrm>
          <a:prstGeom prst="wedgeRectCallout">
            <a:avLst>
              <a:gd name="adj1" fmla="val 19652"/>
              <a:gd name="adj2" fmla="val 40281"/>
            </a:avLst>
          </a:prstGeom>
          <a:solidFill>
            <a:srgbClr val="A5002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犹大旷野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7913687" y="2770187"/>
            <a:ext cx="901700" cy="352425"/>
          </a:xfrm>
          <a:prstGeom prst="wedgeRectCallout">
            <a:avLst>
              <a:gd name="adj1" fmla="val -4754"/>
              <a:gd name="adj2" fmla="val 16832"/>
            </a:avLst>
          </a:prstGeom>
          <a:solidFill>
            <a:srgbClr val="0033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约但河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5230812" y="4706937"/>
            <a:ext cx="996950" cy="579437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犹太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7172325" y="3181350"/>
            <a:ext cx="1181100" cy="563562"/>
          </a:xfrm>
          <a:custGeom>
            <a:avLst/>
            <a:gdLst/>
            <a:ahLst/>
            <a:cxnLst/>
            <a:rect l="l" t="t" r="r" b="b"/>
            <a:pathLst>
              <a:path w="744" h="355" extrusionOk="0">
                <a:moveTo>
                  <a:pt x="744" y="0"/>
                </a:moveTo>
                <a:cubicBezTo>
                  <a:pt x="585" y="42"/>
                  <a:pt x="426" y="85"/>
                  <a:pt x="302" y="144"/>
                </a:cubicBezTo>
                <a:cubicBezTo>
                  <a:pt x="178" y="203"/>
                  <a:pt x="66" y="309"/>
                  <a:pt x="0" y="355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6653212" y="3787775"/>
            <a:ext cx="419100" cy="182562"/>
          </a:xfrm>
          <a:custGeom>
            <a:avLst/>
            <a:gdLst/>
            <a:ahLst/>
            <a:cxnLst/>
            <a:rect l="l" t="t" r="r" b="b"/>
            <a:pathLst>
              <a:path w="264" h="115" extrusionOk="0">
                <a:moveTo>
                  <a:pt x="0" y="115"/>
                </a:moveTo>
                <a:cubicBezTo>
                  <a:pt x="41" y="89"/>
                  <a:pt x="83" y="64"/>
                  <a:pt x="127" y="45"/>
                </a:cubicBezTo>
                <a:cubicBezTo>
                  <a:pt x="171" y="26"/>
                  <a:pt x="217" y="13"/>
                  <a:pt x="264" y="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6242050" y="3844925"/>
            <a:ext cx="860425" cy="846137"/>
          </a:xfrm>
          <a:custGeom>
            <a:avLst/>
            <a:gdLst/>
            <a:ahLst/>
            <a:cxnLst/>
            <a:rect l="l" t="t" r="r" b="b"/>
            <a:pathLst>
              <a:path w="542" h="533" extrusionOk="0">
                <a:moveTo>
                  <a:pt x="0" y="533"/>
                </a:moveTo>
                <a:cubicBezTo>
                  <a:pt x="100" y="421"/>
                  <a:pt x="200" y="310"/>
                  <a:pt x="290" y="221"/>
                </a:cubicBezTo>
                <a:cubicBezTo>
                  <a:pt x="380" y="132"/>
                  <a:pt x="461" y="66"/>
                  <a:pt x="542" y="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315200" y="1417637"/>
            <a:ext cx="646112" cy="2047875"/>
          </a:xfrm>
          <a:custGeom>
            <a:avLst/>
            <a:gdLst/>
            <a:ahLst/>
            <a:cxnLst/>
            <a:rect l="l" t="t" r="r" b="b"/>
            <a:pathLst>
              <a:path w="407" h="1290" extrusionOk="0">
                <a:moveTo>
                  <a:pt x="369" y="0"/>
                </a:moveTo>
                <a:cubicBezTo>
                  <a:pt x="388" y="203"/>
                  <a:pt x="407" y="407"/>
                  <a:pt x="346" y="622"/>
                </a:cubicBezTo>
                <a:cubicBezTo>
                  <a:pt x="285" y="837"/>
                  <a:pt x="73" y="1163"/>
                  <a:pt x="0" y="129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2673350" y="338137"/>
            <a:ext cx="3841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2400" b="0" i="0" u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末日真会有一场大复兴吗？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426128" y="1096967"/>
            <a:ext cx="837164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约珥书2:28-31的预言，先是应验在五旬节时，还会终极应验在末日。前者是秋雨(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早雨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)，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使教会诞生；后者是春雨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晚雨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)，</a:t>
            </a: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使教会成熟被提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600" dirty="0"/>
          </a:p>
        </p:txBody>
      </p:sp>
      <p:sp>
        <p:nvSpPr>
          <p:cNvPr id="130" name="Google Shape;130;p17"/>
          <p:cNvSpPr/>
          <p:nvPr/>
        </p:nvSpPr>
        <p:spPr>
          <a:xfrm>
            <a:off x="0" y="3027362"/>
            <a:ext cx="9144000" cy="38290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50415" y="3136082"/>
            <a:ext cx="8238478" cy="380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以后，我要将我的灵浇灌凡有血气的。你们的儿女要说预言；你们的老年人要做异梦，少年人要见异象。在那些日子，我要将我的灵浇灌我的仆人和使女。</a:t>
            </a:r>
            <a:endParaRPr sz="1600" dirty="0"/>
          </a:p>
          <a:p>
            <a:pPr marL="0" marR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在天上地下，我要显出奇事，有血，有火，有烟柱。日头要变为黑暗，月亮要变为血，</a:t>
            </a:r>
            <a:r>
              <a:rPr lang="en-US" sz="2800" b="0" i="0" u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这都在耶和华大而可畏的日子未到以前</a:t>
            </a:r>
            <a:r>
              <a:rPr lang="en-US" sz="2800" b="0" i="0" u="none" dirty="0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r>
              <a:rPr lang="en-US" sz="2800" b="0" i="0" u="none" dirty="0">
                <a:solidFill>
                  <a:schemeClr val="lt2"/>
                </a:solidFill>
                <a:latin typeface="SimHei"/>
                <a:ea typeface="SimHei"/>
                <a:cs typeface="SimHei"/>
                <a:sym typeface="SimHei"/>
              </a:rPr>
              <a:t>(珥2:28-31)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775533" y="453546"/>
            <a:ext cx="55130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末日真会有一场大复兴吗</a:t>
            </a: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800" dirty="0"/>
          </a:p>
        </p:txBody>
      </p:sp>
      <p:sp>
        <p:nvSpPr>
          <p:cNvPr id="138" name="Google Shape;138;p18"/>
          <p:cNvSpPr txBox="1"/>
          <p:nvPr/>
        </p:nvSpPr>
        <p:spPr>
          <a:xfrm>
            <a:off x="310719" y="1142367"/>
            <a:ext cx="8655728" cy="578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基督第二次来的时候，也会在全地爆发一场属灵大复兴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58775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这场大复兴会预备人心，迎见基督的再来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58775" marR="0" lvl="0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圣灵也使渴望基督再来的渴慕临到众人，超过以往任何时代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基督再来之前，祂的新妇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教会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)</a:t>
            </a: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必须预备整齐，等候丈夫；所以圣灵会藉由复兴，使新妇加速成熟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教会面临末日大灾难，也需要接受圣灵大浇灌，才能挺过大灾难，胜过敌基督的逼迫，最终或是殉道，或是被提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/>
        </p:nvSpPr>
        <p:spPr>
          <a:xfrm>
            <a:off x="230819" y="1021440"/>
            <a:ext cx="8762261" cy="5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我们不是恐惧战兢的等候大灾难的临到，担忧大灾难中如何生存；也不是消极的等候主的再来，等主救拔我们脱离灾难；而是欢欢喜喜，积极的预备迎见大复兴，要看见主的荣耀充满全地，主的救恩临到万民。</a:t>
            </a:r>
            <a:endParaRPr sz="2800" b="0" i="0" u="none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457200" lvl="0" indent="-3810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主再来必然伴随：</a:t>
            </a:r>
            <a:r>
              <a:rPr lang="en-US" sz="2800" b="1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大灾难，大复兴，大收割。</a:t>
            </a:r>
            <a:r>
              <a:rPr lang="en-US" sz="28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预备主第一次来的先锋是施洗约翰，预备主第二次来的先锋是先锋教会，就是佳恩，就是你我</a:t>
            </a:r>
            <a:r>
              <a:rPr lang="en-US" sz="28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28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58775" marR="0" lvl="0" indent="-35877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预备主再来的最好方法有二</a:t>
            </a:r>
            <a:r>
              <a:rPr lang="en-US" sz="2800" b="0" i="0" u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：</a:t>
            </a:r>
            <a:endParaRPr sz="1600" dirty="0"/>
          </a:p>
          <a:p>
            <a:pPr marL="989012" marR="0" lvl="1" indent="-365124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与主连结，住在主里面，舍己顺服主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🡨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生命</a:t>
            </a:r>
            <a:endParaRPr sz="1600" dirty="0"/>
          </a:p>
          <a:p>
            <a:pPr marL="989012" marR="0" lvl="1" indent="-365124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装备自己，好在大复兴中能被主所用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🡨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工作</a:t>
            </a:r>
            <a:endParaRPr sz="1600" dirty="0"/>
          </a:p>
        </p:txBody>
      </p:sp>
      <p:sp>
        <p:nvSpPr>
          <p:cNvPr id="144" name="Google Shape;144;p19"/>
          <p:cNvSpPr/>
          <p:nvPr/>
        </p:nvSpPr>
        <p:spPr>
          <a:xfrm>
            <a:off x="0" y="0"/>
            <a:ext cx="9144000" cy="1050925"/>
          </a:xfrm>
          <a:prstGeom prst="rect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673350" y="338137"/>
            <a:ext cx="3841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2400" b="0" i="0" u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末日真会有一场大复兴吗？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7000" b="1" dirty="0">
                <a:solidFill>
                  <a:schemeClr val="tx1"/>
                </a:solidFill>
              </a:rPr>
              <a:t>二. </a:t>
            </a:r>
            <a:r>
              <a:rPr lang="en-US" sz="7000" b="1" dirty="0" err="1">
                <a:solidFill>
                  <a:schemeClr val="tx1"/>
                </a:solidFill>
              </a:rPr>
              <a:t>预备迎接</a:t>
            </a:r>
            <a:endParaRPr sz="7000" b="1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r>
              <a:rPr lang="en-US" sz="7000" b="1" dirty="0">
                <a:solidFill>
                  <a:schemeClr val="tx1"/>
                </a:solidFill>
              </a:rPr>
              <a:t>  </a:t>
            </a:r>
            <a:r>
              <a:rPr lang="en-US" sz="7000" b="1" dirty="0" err="1">
                <a:solidFill>
                  <a:schemeClr val="tx1"/>
                </a:solidFill>
              </a:rPr>
              <a:t>大复兴</a:t>
            </a:r>
            <a:endParaRPr sz="7000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754062" y="1373187"/>
            <a:ext cx="7635900" cy="460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46075" lvl="0" indent="-3460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上面我们说到预备主第一次来的先锋是施洗约翰，预备主第二次来的先锋是先锋教会，就是佳恩，就是你我</a:t>
            </a:r>
            <a:r>
              <a:rPr lang="en-US" sz="32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3200" dirty="0">
              <a:solidFill>
                <a:schemeClr val="dk1"/>
              </a:solidFill>
              <a:latin typeface="SimHei"/>
              <a:ea typeface="SimHei"/>
              <a:cs typeface="SimHei"/>
              <a:sym typeface="SimHei"/>
            </a:endParaRPr>
          </a:p>
          <a:p>
            <a:pPr marL="358775" marR="0" lvl="0" indent="-358775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mHei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今天我们</a:t>
            </a:r>
            <a:r>
              <a:rPr lang="en-US" sz="3200" b="0" i="0" u="none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预备主再来的</a:t>
            </a:r>
            <a:r>
              <a:rPr lang="en-US" sz="3200" dirty="0" err="1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先锋们，施洗约翰的生命样式和服侍形态，是我们学习效法的榜样</a:t>
            </a:r>
            <a:r>
              <a:rPr lang="en-US" sz="3200" dirty="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。</a:t>
            </a:r>
            <a:endParaRPr sz="1800" dirty="0"/>
          </a:p>
          <a:p>
            <a:pPr marL="914400" marR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21"/>
          <p:cNvSpPr/>
          <p:nvPr/>
        </p:nvSpPr>
        <p:spPr>
          <a:xfrm>
            <a:off x="12" y="-34664"/>
            <a:ext cx="9144000" cy="1050900"/>
          </a:xfrm>
          <a:prstGeom prst="rect">
            <a:avLst/>
          </a:prstGeom>
          <a:solidFill>
            <a:srgbClr val="6600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673350" y="409159"/>
            <a:ext cx="3841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imHei"/>
              <a:buNone/>
            </a:pPr>
            <a:r>
              <a:rPr lang="en-US" sz="3200" dirty="0" err="1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预备迎见大复兴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841</Words>
  <Application>Microsoft Office PowerPoint</Application>
  <PresentationFormat>On-screen Show (4:3)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SimHei</vt:lpstr>
      <vt:lpstr>Noto Sans Symbols</vt:lpstr>
      <vt:lpstr>Courier New</vt:lpstr>
      <vt:lpstr>Calibri</vt:lpstr>
      <vt:lpstr>SimSun</vt:lpstr>
      <vt:lpstr>Libre Franklin</vt:lpstr>
      <vt:lpstr>Default Design</vt:lpstr>
      <vt:lpstr>Default Design</vt:lpstr>
      <vt:lpstr>TS101790490[1]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Leon Yang</cp:lastModifiedBy>
  <cp:revision>3</cp:revision>
  <dcterms:modified xsi:type="dcterms:W3CDTF">2025-07-19T14:36:55Z</dcterms:modified>
</cp:coreProperties>
</file>