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8"/>
  </p:notesMasterIdLst>
  <p:sldIdLst>
    <p:sldId id="849" r:id="rId2"/>
    <p:sldId id="1337" r:id="rId3"/>
    <p:sldId id="1351" r:id="rId4"/>
    <p:sldId id="1291" r:id="rId5"/>
    <p:sldId id="1352" r:id="rId6"/>
    <p:sldId id="1353" r:id="rId7"/>
    <p:sldId id="1354" r:id="rId8"/>
    <p:sldId id="1355" r:id="rId9"/>
    <p:sldId id="1356" r:id="rId10"/>
    <p:sldId id="1357" r:id="rId11"/>
    <p:sldId id="1358" r:id="rId12"/>
    <p:sldId id="1359" r:id="rId13"/>
    <p:sldId id="1360" r:id="rId14"/>
    <p:sldId id="1361" r:id="rId15"/>
    <p:sldId id="1362" r:id="rId16"/>
    <p:sldId id="1363" r:id="rId17"/>
    <p:sldId id="1364" r:id="rId18"/>
    <p:sldId id="1365" r:id="rId19"/>
    <p:sldId id="1366" r:id="rId20"/>
    <p:sldId id="1367" r:id="rId21"/>
    <p:sldId id="1368" r:id="rId22"/>
    <p:sldId id="1369" r:id="rId23"/>
    <p:sldId id="1370" r:id="rId24"/>
    <p:sldId id="1371" r:id="rId25"/>
    <p:sldId id="1372" r:id="rId26"/>
    <p:sldId id="1373" r:id="rId27"/>
    <p:sldId id="1374" r:id="rId28"/>
    <p:sldId id="1375" r:id="rId29"/>
    <p:sldId id="1376" r:id="rId30"/>
    <p:sldId id="1377" r:id="rId31"/>
    <p:sldId id="1378" r:id="rId32"/>
    <p:sldId id="1379" r:id="rId33"/>
    <p:sldId id="1380" r:id="rId34"/>
    <p:sldId id="1381" r:id="rId35"/>
    <p:sldId id="1382" r:id="rId36"/>
    <p:sldId id="1383" r:id="rId37"/>
    <p:sldId id="1384" r:id="rId38"/>
    <p:sldId id="1385" r:id="rId39"/>
    <p:sldId id="1386" r:id="rId40"/>
    <p:sldId id="1387" r:id="rId41"/>
    <p:sldId id="1388" r:id="rId42"/>
    <p:sldId id="1389" r:id="rId43"/>
    <p:sldId id="1390" r:id="rId44"/>
    <p:sldId id="1391" r:id="rId45"/>
    <p:sldId id="1392" r:id="rId46"/>
    <p:sldId id="1393" r:id="rId47"/>
    <p:sldId id="1399" r:id="rId48"/>
    <p:sldId id="1394" r:id="rId49"/>
    <p:sldId id="1395" r:id="rId50"/>
    <p:sldId id="1396" r:id="rId51"/>
    <p:sldId id="1397" r:id="rId52"/>
    <p:sldId id="1398" r:id="rId53"/>
    <p:sldId id="1400" r:id="rId54"/>
    <p:sldId id="1401" r:id="rId55"/>
    <p:sldId id="1402" r:id="rId56"/>
    <p:sldId id="1403" r:id="rId57"/>
  </p:sldIdLst>
  <p:sldSz cx="9144000" cy="5143500" type="screen16x9"/>
  <p:notesSz cx="6858000" cy="9144000"/>
  <p:custDataLst>
    <p:tags r:id="rId5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a:srgbClr val="3A3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61" autoAdjust="0"/>
    <p:restoredTop sz="0" autoAdjust="0"/>
  </p:normalViewPr>
  <p:slideViewPr>
    <p:cSldViewPr showGuides="1">
      <p:cViewPr>
        <p:scale>
          <a:sx n="80" d="100"/>
          <a:sy n="80" d="100"/>
        </p:scale>
        <p:origin x="-77" y="-494"/>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2025-06-30</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2025年6月30日星期一</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886200"/>
          </a:xfrm>
        </p:spPr>
        <p:txBody>
          <a:bodyPr/>
          <a:lstStyle/>
          <a:p>
            <a:pPr marL="0" marR="0" indent="0" algn="ctr">
              <a:lnSpc>
                <a:spcPct val="200000"/>
              </a:lnSpc>
              <a:spcBef>
                <a:spcPts val="600"/>
              </a:spcBef>
              <a:spcAft>
                <a:spcPts val="600"/>
              </a:spcAft>
              <a:buNone/>
            </a:pPr>
            <a:r>
              <a:rPr lang="zh-CN" altLang="en-US" sz="5400" b="1" dirty="0">
                <a:solidFill>
                  <a:srgbClr val="FF0000"/>
                </a:solidFill>
                <a:ea typeface="KaiTi"/>
                <a:cs typeface="Times New Roman"/>
              </a:rPr>
              <a:t>十一奉献的神学与实践</a:t>
            </a:r>
            <a:r>
              <a:rPr lang="zh-CN" altLang="en-US" sz="5400" b="1" dirty="0" smtClean="0">
                <a:solidFill>
                  <a:srgbClr val="FF0000"/>
                </a:solidFill>
                <a:ea typeface="KaiTi"/>
                <a:cs typeface="Times New Roman"/>
              </a:rPr>
              <a:t>（下）</a:t>
            </a:r>
            <a:endParaRPr lang="en-CA" sz="5400" kern="100" dirty="0">
              <a:solidFill>
                <a:srgbClr val="FF0000"/>
              </a:solidFill>
              <a:latin typeface="Calibri"/>
              <a:ea typeface="DengXian"/>
              <a:cs typeface="Times New Roman"/>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7</a:t>
            </a:r>
            <a:r>
              <a:rPr lang="zh-CN" altLang="en-US" sz="3600" b="1" kern="100" dirty="0" smtClean="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smtClean="0">
                <a:solidFill>
                  <a:srgbClr val="0070C0"/>
                </a:solidFill>
                <a:latin typeface="KaiTi" panose="02010609060101010101" charset="-122"/>
                <a:ea typeface="KaiTi" panose="02010609060101010101" charset="-122"/>
                <a:cs typeface="DengXian" panose="02010600030101010101" charset="-122"/>
                <a:sym typeface="+mn-ea"/>
              </a:rPr>
              <a:t>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这些利未祭司</a:t>
            </a:r>
            <a:r>
              <a:rPr lang="zh-CN" altLang="en-US" sz="3200" b="1" kern="100" dirty="0">
                <a:solidFill>
                  <a:schemeClr val="tx1"/>
                </a:solidFill>
                <a:latin typeface="Calibri"/>
                <a:ea typeface="KaiTi"/>
                <a:cs typeface="Times New Roman"/>
              </a:rPr>
              <a:t>“领命照例向百姓取十分之一”</a:t>
            </a:r>
            <a:r>
              <a:rPr lang="zh-CN" altLang="en-US" sz="3200" kern="100" dirty="0">
                <a:solidFill>
                  <a:schemeClr val="tx1"/>
                </a:solidFill>
                <a:latin typeface="Calibri"/>
                <a:ea typeface="DengXian"/>
                <a:cs typeface="Times New Roman"/>
              </a:rPr>
              <a:t>。</a:t>
            </a:r>
            <a:r>
              <a:rPr lang="zh-CN" altLang="en-US" sz="3200" b="1" kern="100" dirty="0">
                <a:solidFill>
                  <a:schemeClr val="tx1"/>
                </a:solidFill>
                <a:latin typeface="Calibri"/>
                <a:ea typeface="KaiTi"/>
                <a:cs typeface="Times New Roman"/>
              </a:rPr>
              <a:t>“领命照例”</a:t>
            </a:r>
            <a:r>
              <a:rPr lang="zh-CN" altLang="en-US" sz="3200" kern="100" dirty="0">
                <a:solidFill>
                  <a:schemeClr val="tx1"/>
                </a:solidFill>
                <a:latin typeface="Calibri"/>
                <a:ea typeface="DengXian"/>
                <a:cs typeface="Times New Roman"/>
              </a:rPr>
              <a:t>的意思是遵照律法有关十一奉献的律例。利未祭司收取十分之一的对象是</a:t>
            </a:r>
            <a:r>
              <a:rPr lang="zh-CN" altLang="en-US" sz="3200" b="1" kern="100" dirty="0">
                <a:solidFill>
                  <a:schemeClr val="tx1"/>
                </a:solidFill>
                <a:latin typeface="Calibri"/>
                <a:ea typeface="KaiTi"/>
                <a:cs typeface="Times New Roman"/>
              </a:rPr>
              <a:t>“自己的弟兄”</a:t>
            </a:r>
            <a:r>
              <a:rPr lang="zh-CN" altLang="en-US" sz="3200" kern="100" dirty="0">
                <a:solidFill>
                  <a:schemeClr val="tx1"/>
                </a:solidFill>
                <a:latin typeface="Calibri"/>
                <a:ea typeface="DengXian"/>
                <a:cs typeface="Times New Roman"/>
              </a:rPr>
              <a:t>，也就是</a:t>
            </a:r>
            <a:r>
              <a:rPr lang="zh-CN" altLang="en-US" sz="3200" b="1" kern="100" dirty="0">
                <a:solidFill>
                  <a:schemeClr val="tx1"/>
                </a:solidFill>
                <a:latin typeface="Calibri"/>
                <a:ea typeface="KaiTi"/>
                <a:cs typeface="Times New Roman"/>
              </a:rPr>
              <a:t>“自己的同胞”</a:t>
            </a:r>
            <a:r>
              <a:rPr lang="zh-CN" altLang="en-US" sz="3200" kern="100" dirty="0">
                <a:solidFill>
                  <a:schemeClr val="tx1"/>
                </a:solidFill>
                <a:latin typeface="Calibri"/>
                <a:ea typeface="DengXian"/>
                <a:cs typeface="Times New Roman"/>
              </a:rPr>
              <a:t>，他们</a:t>
            </a:r>
            <a:r>
              <a:rPr lang="zh-CN" altLang="en-US" sz="3200" b="1" kern="100" dirty="0">
                <a:solidFill>
                  <a:schemeClr val="tx1"/>
                </a:solidFill>
                <a:latin typeface="Calibri"/>
                <a:ea typeface="KaiTi"/>
                <a:cs typeface="Times New Roman"/>
              </a:rPr>
              <a:t>“是从亚伯拉罕腰中生的”</a:t>
            </a:r>
            <a:r>
              <a:rPr lang="zh-CN" altLang="en-US" sz="3200" kern="100" dirty="0">
                <a:solidFill>
                  <a:schemeClr val="tx1"/>
                </a:solidFill>
                <a:latin typeface="Calibri"/>
                <a:ea typeface="DengXian"/>
                <a:cs typeface="Times New Roman"/>
              </a:rPr>
              <a:t>，即他们也</a:t>
            </a:r>
            <a:r>
              <a:rPr lang="zh-CN" altLang="en-US" sz="3200" b="1" kern="100" dirty="0">
                <a:solidFill>
                  <a:schemeClr val="tx1"/>
                </a:solidFill>
                <a:latin typeface="Calibri"/>
                <a:ea typeface="KaiTi"/>
                <a:cs typeface="Times New Roman"/>
              </a:rPr>
              <a:t>“同样是亚伯拉罕的子孙”</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由此表明一件事实：利未祭司并不是本身有什么比自己的同胞优胜之处，使他们可以向他们的弟兄以色列民收取十分之一；他们之所以有权这样作，完全是</a:t>
            </a:r>
            <a:r>
              <a:rPr lang="zh-CN" altLang="en-US" sz="3200" b="1" kern="100" dirty="0">
                <a:solidFill>
                  <a:schemeClr val="tx1"/>
                </a:solidFill>
                <a:latin typeface="Calibri"/>
                <a:ea typeface="KaiTi"/>
                <a:cs typeface="Times New Roman"/>
              </a:rPr>
              <a:t>“按照律法的有关规定”</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这就是说，利未祭司所具备的只是一种律法所赋予的权利，不是他们本身所具有的优越，但麦基洗德的情形却不是这样。</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第</a:t>
            </a:r>
            <a:r>
              <a:rPr lang="en-US" sz="3200" kern="100" dirty="0">
                <a:solidFill>
                  <a:schemeClr val="tx1"/>
                </a:solidFill>
                <a:latin typeface="DengXian"/>
                <a:ea typeface="DengXian"/>
                <a:cs typeface="Times New Roman"/>
              </a:rPr>
              <a:t>6-7</a:t>
            </a:r>
            <a:r>
              <a:rPr lang="zh-CN" altLang="en-US" sz="3200" kern="100" dirty="0">
                <a:solidFill>
                  <a:schemeClr val="tx1"/>
                </a:solidFill>
                <a:latin typeface="Calibri"/>
                <a:ea typeface="DengXian"/>
                <a:cs typeface="Times New Roman"/>
              </a:rPr>
              <a:t>节：</a:t>
            </a:r>
            <a:r>
              <a:rPr lang="zh-CN" altLang="en-US" sz="3200" b="1" kern="100" dirty="0">
                <a:solidFill>
                  <a:schemeClr val="tx1"/>
                </a:solidFill>
                <a:latin typeface="Calibri"/>
                <a:ea typeface="KaiTi"/>
                <a:cs typeface="Times New Roman"/>
              </a:rPr>
              <a:t>“独有麦基洗德，不与他们同谱，倒收纳亚伯拉罕的</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，为那蒙应许的亚伯拉罕祝福。从来位分大的给位分小的祝福，这是驳不倒的理。”</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麦</a:t>
            </a:r>
            <a:r>
              <a:rPr lang="zh-CN" altLang="en-US" sz="3200" kern="100" dirty="0">
                <a:solidFill>
                  <a:schemeClr val="tx1"/>
                </a:solidFill>
                <a:latin typeface="Calibri"/>
                <a:ea typeface="DengXian"/>
                <a:cs typeface="Times New Roman"/>
              </a:rPr>
              <a:t>基洗德的独特之处是：他跟利未祭司的族谱没有关系，他的祭司职分也跟利未祭司的族谱没有关系</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言下之意，他的收纳亚伯拉罕的十分之一，不是律法所赋予他的特权，而是他本身的尊贵伟大。这是他比利未祭司优胜之证据。</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0"/>
              </a:spcBef>
              <a:spcAft>
                <a:spcPts val="0"/>
              </a:spcAft>
              <a:buNone/>
            </a:pPr>
            <a:r>
              <a:rPr lang="zh-CN" altLang="en-US" sz="3200" kern="100" dirty="0">
                <a:solidFill>
                  <a:schemeClr val="tx1"/>
                </a:solidFill>
                <a:latin typeface="Calibri"/>
                <a:ea typeface="DengXian"/>
                <a:cs typeface="Times New Roman"/>
              </a:rPr>
              <a:t>此外，麦基洗德超越亚伯拉罕的另一个明证，就是前者祝福了后者。</a:t>
            </a:r>
            <a:endParaRPr lang="en-CA" sz="3200"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kern="100" dirty="0">
                <a:solidFill>
                  <a:schemeClr val="tx1"/>
                </a:solidFill>
                <a:latin typeface="Calibri"/>
                <a:ea typeface="DengXian"/>
                <a:cs typeface="Times New Roman"/>
              </a:rPr>
              <a:t>这是根据一个自明之理：</a:t>
            </a:r>
            <a:r>
              <a:rPr lang="zh-CN" altLang="en-US" sz="3200" b="1" kern="100" dirty="0">
                <a:solidFill>
                  <a:schemeClr val="tx1"/>
                </a:solidFill>
                <a:latin typeface="Calibri"/>
                <a:ea typeface="KaiTi"/>
                <a:cs typeface="Times New Roman"/>
              </a:rPr>
              <a:t>“位分小的接受位分大的祝福”</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kern="100" dirty="0">
                <a:solidFill>
                  <a:schemeClr val="tx1"/>
                </a:solidFill>
                <a:latin typeface="Calibri"/>
                <a:ea typeface="DengXian"/>
                <a:cs typeface="Times New Roman"/>
              </a:rPr>
              <a:t>当然，这个自明之理并不是一条绝对的逻辑定理，而是一项一般的原则（允许有例外）。</a:t>
            </a:r>
            <a:endParaRPr lang="en-CA" sz="3200"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kern="100" dirty="0">
                <a:solidFill>
                  <a:schemeClr val="tx1"/>
                </a:solidFill>
                <a:latin typeface="Calibri"/>
                <a:ea typeface="DengXian"/>
                <a:cs typeface="Times New Roman"/>
              </a:rPr>
              <a:t>按此原则推论，那位分小的自然是亚伯拉罕，位分大的是麦基洗德</a:t>
            </a:r>
            <a:r>
              <a:rPr lang="zh-CN" altLang="en-US" sz="3200" kern="100" dirty="0" smtClean="0">
                <a:solidFill>
                  <a:schemeClr val="tx1"/>
                </a:solidFill>
                <a:latin typeface="Calibri"/>
                <a:ea typeface="DengXian"/>
                <a:cs typeface="Times New Roman"/>
              </a:rPr>
              <a:t>。</a:t>
            </a:r>
            <a:r>
              <a:rPr lang="en-US" sz="3200" kern="100" dirty="0">
                <a:solidFill>
                  <a:schemeClr val="tx1"/>
                </a:solidFill>
                <a:latin typeface="DengXian"/>
                <a:ea typeface="DengXian"/>
                <a:cs typeface="Times New Roman"/>
              </a:rPr>
              <a:t> </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en-US" sz="3200" kern="100" dirty="0">
                <a:solidFill>
                  <a:schemeClr val="tx1"/>
                </a:solidFill>
                <a:latin typeface="DengXian"/>
                <a:ea typeface="DengXian"/>
                <a:cs typeface="Times New Roman"/>
              </a:rPr>
              <a:t>2</a:t>
            </a:r>
            <a:r>
              <a:rPr lang="zh-CN" altLang="en-US" sz="3200" kern="100" dirty="0">
                <a:solidFill>
                  <a:schemeClr val="tx1"/>
                </a:solidFill>
                <a:latin typeface="Calibri"/>
                <a:ea typeface="DengXian"/>
                <a:cs typeface="Times New Roman"/>
              </a:rPr>
              <a:t>、七</a:t>
            </a:r>
            <a:r>
              <a:rPr lang="en-US" sz="3200" kern="100" dirty="0">
                <a:solidFill>
                  <a:schemeClr val="tx1"/>
                </a:solidFill>
                <a:latin typeface="DengXian"/>
                <a:ea typeface="DengXian"/>
                <a:cs typeface="Times New Roman"/>
              </a:rPr>
              <a:t>8-10</a:t>
            </a:r>
            <a:r>
              <a:rPr lang="zh-CN" altLang="en-US" sz="3200" kern="100" dirty="0">
                <a:solidFill>
                  <a:schemeClr val="tx1"/>
                </a:solidFill>
                <a:latin typeface="Calibri"/>
                <a:ea typeface="DengXian"/>
                <a:cs typeface="Times New Roman"/>
              </a:rPr>
              <a:t>：麦基洗德超越利未祭司</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smtClean="0">
                <a:solidFill>
                  <a:schemeClr val="tx1"/>
                </a:solidFill>
                <a:latin typeface="Calibri"/>
                <a:ea typeface="DengXian"/>
                <a:cs typeface="Times New Roman"/>
              </a:rPr>
              <a:t>第</a:t>
            </a:r>
            <a:r>
              <a:rPr lang="en-US" sz="3200" kern="100" dirty="0">
                <a:solidFill>
                  <a:schemeClr val="tx1"/>
                </a:solidFill>
                <a:latin typeface="DengXian"/>
                <a:ea typeface="DengXian"/>
                <a:cs typeface="Times New Roman"/>
              </a:rPr>
              <a:t>8</a:t>
            </a:r>
            <a:r>
              <a:rPr lang="zh-CN" altLang="en-US" sz="3200" kern="100" dirty="0">
                <a:solidFill>
                  <a:schemeClr val="tx1"/>
                </a:solidFill>
                <a:latin typeface="Calibri"/>
                <a:ea typeface="DengXian"/>
                <a:cs typeface="Times New Roman"/>
              </a:rPr>
              <a:t>节：“</a:t>
            </a:r>
            <a:r>
              <a:rPr lang="zh-CN" altLang="en-US" sz="3200" b="1" kern="100" dirty="0">
                <a:solidFill>
                  <a:schemeClr val="tx1"/>
                </a:solidFill>
                <a:latin typeface="Calibri"/>
                <a:ea typeface="KaiTi"/>
                <a:cs typeface="Times New Roman"/>
              </a:rPr>
              <a:t>在这里收</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的都是必死的人，但在那里收</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的，有为祂作见证的说，祂是活的。</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b="1" kern="100" dirty="0" smtClean="0">
                <a:solidFill>
                  <a:schemeClr val="tx1"/>
                </a:solidFill>
                <a:latin typeface="Calibri"/>
                <a:ea typeface="KaiTi"/>
                <a:cs typeface="Times New Roman"/>
              </a:rPr>
              <a:t>“在这里”</a:t>
            </a:r>
            <a:r>
              <a:rPr lang="zh-CN" altLang="en-US" sz="3200" kern="100" dirty="0">
                <a:solidFill>
                  <a:schemeClr val="tx1"/>
                </a:solidFill>
                <a:latin typeface="Calibri"/>
                <a:ea typeface="DengXian"/>
                <a:cs typeface="Times New Roman"/>
              </a:rPr>
              <a:t>指的是利未祭司，</a:t>
            </a:r>
            <a:r>
              <a:rPr lang="zh-CN" altLang="en-US" sz="3200" b="1" kern="100" dirty="0">
                <a:solidFill>
                  <a:schemeClr val="tx1"/>
                </a:solidFill>
                <a:latin typeface="Calibri"/>
                <a:ea typeface="KaiTi"/>
                <a:cs typeface="Times New Roman"/>
              </a:rPr>
              <a:t>“在那里”</a:t>
            </a:r>
            <a:r>
              <a:rPr lang="zh-CN" altLang="en-US" sz="3200" kern="100" dirty="0">
                <a:solidFill>
                  <a:schemeClr val="tx1"/>
                </a:solidFill>
                <a:latin typeface="Calibri"/>
                <a:ea typeface="DengXian"/>
                <a:cs typeface="Times New Roman"/>
              </a:rPr>
              <a:t>则是指麦基洗德。</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他们虽都接受十分之一，但是，利未祭司是</a:t>
            </a:r>
            <a:r>
              <a:rPr lang="zh-CN" altLang="en-US" sz="3200" b="1" kern="100" dirty="0">
                <a:solidFill>
                  <a:schemeClr val="tx1"/>
                </a:solidFill>
                <a:latin typeface="Calibri"/>
                <a:ea typeface="KaiTi"/>
                <a:cs typeface="Times New Roman"/>
              </a:rPr>
              <a:t>“必死”</a:t>
            </a:r>
            <a:r>
              <a:rPr lang="zh-CN" altLang="en-US" sz="3200" kern="100" dirty="0">
                <a:solidFill>
                  <a:schemeClr val="tx1"/>
                </a:solidFill>
                <a:latin typeface="Calibri"/>
                <a:ea typeface="DengXian"/>
                <a:cs typeface="Times New Roman"/>
              </a:rPr>
              <a:t>的人；而麦基洗德则是</a:t>
            </a:r>
            <a:r>
              <a:rPr lang="zh-CN" altLang="en-US" sz="3200" b="1" kern="100" dirty="0">
                <a:solidFill>
                  <a:schemeClr val="tx1"/>
                </a:solidFill>
                <a:latin typeface="Calibri"/>
                <a:ea typeface="KaiTi"/>
                <a:cs typeface="Times New Roman"/>
              </a:rPr>
              <a:t>“活的”</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b="1" kern="100" dirty="0">
                <a:solidFill>
                  <a:schemeClr val="tx1"/>
                </a:solidFill>
                <a:latin typeface="Calibri"/>
                <a:ea typeface="KaiTi"/>
                <a:cs typeface="Times New Roman"/>
              </a:rPr>
              <a:t>“为他作见证的”</a:t>
            </a:r>
            <a:r>
              <a:rPr lang="zh-CN" altLang="en-US" sz="3200" kern="100" dirty="0">
                <a:solidFill>
                  <a:schemeClr val="tx1"/>
                </a:solidFill>
                <a:latin typeface="Calibri"/>
                <a:ea typeface="DengXian"/>
                <a:cs typeface="Times New Roman"/>
              </a:rPr>
              <a:t>指的是圣经的见证；根据圣经创世记对麦基洗德的记载，并没有他死亡的记录。</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由此可见，麦基洗德超越利未祭司。</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zh-CN" altLang="en-US" sz="3200" kern="100" dirty="0">
                <a:solidFill>
                  <a:schemeClr val="tx1"/>
                </a:solidFill>
                <a:latin typeface="Calibri"/>
                <a:ea typeface="DengXian"/>
                <a:cs typeface="Times New Roman"/>
              </a:rPr>
              <a:t>第</a:t>
            </a:r>
            <a:r>
              <a:rPr lang="en-US" sz="3200" kern="100" dirty="0">
                <a:solidFill>
                  <a:schemeClr val="tx1"/>
                </a:solidFill>
                <a:latin typeface="DengXian"/>
                <a:ea typeface="DengXian"/>
                <a:cs typeface="Times New Roman"/>
              </a:rPr>
              <a:t>9-10</a:t>
            </a:r>
            <a:r>
              <a:rPr lang="zh-CN" altLang="en-US" sz="3200" kern="100" dirty="0">
                <a:solidFill>
                  <a:schemeClr val="tx1"/>
                </a:solidFill>
                <a:latin typeface="Calibri"/>
                <a:ea typeface="DengXian"/>
                <a:cs typeface="Times New Roman"/>
              </a:rPr>
              <a:t>节</a:t>
            </a:r>
            <a:r>
              <a:rPr lang="zh-CN" altLang="en-US" sz="3200" kern="100" dirty="0" smtClean="0">
                <a:solidFill>
                  <a:schemeClr val="tx1"/>
                </a:solidFill>
                <a:latin typeface="Calibri"/>
                <a:ea typeface="DengXian"/>
                <a:cs typeface="Times New Roman"/>
              </a:rPr>
              <a:t>：</a:t>
            </a:r>
            <a:endParaRPr lang="en-US" altLang="zh-CN" sz="3200" kern="100" dirty="0" smtClean="0">
              <a:solidFill>
                <a:schemeClr val="tx1"/>
              </a:solidFill>
              <a:latin typeface="Calibri"/>
              <a:ea typeface="DengXian"/>
              <a:cs typeface="Times New Roman"/>
            </a:endParaRPr>
          </a:p>
          <a:p>
            <a:pPr marL="0" marR="0" indent="0">
              <a:spcBef>
                <a:spcPts val="600"/>
              </a:spcBef>
              <a:spcAft>
                <a:spcPts val="600"/>
              </a:spcAft>
              <a:buNone/>
            </a:pPr>
            <a:r>
              <a:rPr lang="zh-CN" altLang="en-US" sz="3200" b="1" kern="100" dirty="0" smtClean="0">
                <a:solidFill>
                  <a:schemeClr val="tx1"/>
                </a:solidFill>
                <a:latin typeface="Calibri"/>
                <a:ea typeface="KaiTi"/>
                <a:cs typeface="Times New Roman"/>
              </a:rPr>
              <a:t>“</a:t>
            </a:r>
            <a:r>
              <a:rPr lang="zh-CN" altLang="en-US" sz="3200" b="1" kern="100" dirty="0">
                <a:solidFill>
                  <a:schemeClr val="tx1"/>
                </a:solidFill>
                <a:latin typeface="Calibri"/>
                <a:ea typeface="KaiTi"/>
                <a:cs typeface="Times New Roman"/>
              </a:rPr>
              <a:t>并且可说，那受</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的利未也是籍着亚伯拉罕纳了</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，因为麦基洗德迎接亚伯拉罕的时候，利未人已经在他先祖的腰中。</a:t>
            </a:r>
            <a:r>
              <a:rPr lang="zh-CN" altLang="en-US" sz="3200" b="1" kern="100" dirty="0" smtClean="0">
                <a:solidFill>
                  <a:schemeClr val="tx1"/>
                </a:solidFill>
                <a:latin typeface="Calibri"/>
                <a:ea typeface="KaiTi"/>
                <a:cs typeface="Times New Roman"/>
              </a:rPr>
              <a:t>”</a:t>
            </a:r>
            <a:endParaRPr lang="en-CA" sz="36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600" kern="100" dirty="0">
                <a:solidFill>
                  <a:schemeClr val="tx1"/>
                </a:solidFill>
                <a:latin typeface="Calibri"/>
                <a:ea typeface="DengXian"/>
                <a:cs typeface="Times New Roman"/>
              </a:rPr>
              <a:t> </a:t>
            </a:r>
            <a:endParaRPr lang="en-CA" sz="36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这</a:t>
            </a:r>
            <a:r>
              <a:rPr lang="en-US" sz="3200" kern="100" dirty="0">
                <a:solidFill>
                  <a:schemeClr val="tx1"/>
                </a:solidFill>
                <a:latin typeface="DengXian"/>
                <a:ea typeface="DengXian"/>
                <a:cs typeface="Times New Roman"/>
              </a:rPr>
              <a:t>9</a:t>
            </a:r>
            <a:r>
              <a:rPr lang="zh-CN" altLang="en-US" sz="3200" kern="100" dirty="0">
                <a:solidFill>
                  <a:schemeClr val="tx1"/>
                </a:solidFill>
                <a:latin typeface="Calibri"/>
                <a:ea typeface="DengXian"/>
                <a:cs typeface="Times New Roman"/>
              </a:rPr>
              <a:t>节说明麦基洗德超越利未祭司的另一个理由，就是后者的先祖利未籍着亚伯拉罕向前者缴纳了十分之一。</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第</a:t>
            </a:r>
            <a:r>
              <a:rPr lang="en-US" sz="3200" kern="100" dirty="0">
                <a:solidFill>
                  <a:schemeClr val="tx1"/>
                </a:solidFill>
                <a:latin typeface="DengXian"/>
                <a:ea typeface="DengXian"/>
                <a:cs typeface="Times New Roman"/>
              </a:rPr>
              <a:t>10</a:t>
            </a:r>
            <a:r>
              <a:rPr lang="zh-CN" altLang="en-US" sz="3200" kern="100" dirty="0">
                <a:solidFill>
                  <a:schemeClr val="tx1"/>
                </a:solidFill>
                <a:latin typeface="Calibri"/>
                <a:ea typeface="DengXian"/>
                <a:cs typeface="Times New Roman"/>
              </a:rPr>
              <a:t>节所要解释的，就是利未如何</a:t>
            </a:r>
            <a:r>
              <a:rPr lang="zh-CN" altLang="en-US" sz="3200" b="1" kern="100" dirty="0">
                <a:solidFill>
                  <a:schemeClr val="tx1"/>
                </a:solidFill>
                <a:latin typeface="Calibri"/>
                <a:ea typeface="KaiTi"/>
                <a:cs typeface="Times New Roman"/>
              </a:rPr>
              <a:t>“透过亚伯拉罕向麦基洗德缴纳了十分之一”</a:t>
            </a:r>
            <a:r>
              <a:rPr lang="zh-CN" altLang="en-US" sz="3200" kern="100" dirty="0">
                <a:solidFill>
                  <a:schemeClr val="tx1"/>
                </a:solidFill>
                <a:latin typeface="Calibri"/>
                <a:ea typeface="DengXian"/>
                <a:cs typeface="Times New Roman"/>
              </a:rPr>
              <a:t>：利未是雅各由利亚所生的第三个儿子（创二十九</a:t>
            </a:r>
            <a:r>
              <a:rPr lang="en-US" sz="3200" kern="100" dirty="0">
                <a:solidFill>
                  <a:schemeClr val="tx1"/>
                </a:solidFill>
                <a:latin typeface="DengXian"/>
                <a:ea typeface="DengXian"/>
                <a:cs typeface="Times New Roman"/>
              </a:rPr>
              <a:t>34</a:t>
            </a:r>
            <a:r>
              <a:rPr lang="zh-CN" altLang="en-US" sz="3200" kern="100" dirty="0">
                <a:solidFill>
                  <a:schemeClr val="tx1"/>
                </a:solidFill>
                <a:latin typeface="Calibri"/>
                <a:ea typeface="DengXian"/>
                <a:cs typeface="Times New Roman"/>
              </a:rPr>
              <a:t>；三十五</a:t>
            </a:r>
            <a:r>
              <a:rPr lang="en-US" sz="3200" kern="100" dirty="0">
                <a:solidFill>
                  <a:schemeClr val="tx1"/>
                </a:solidFill>
                <a:latin typeface="DengXian"/>
                <a:ea typeface="DengXian"/>
                <a:cs typeface="Times New Roman"/>
              </a:rPr>
              <a:t>23</a:t>
            </a:r>
            <a:r>
              <a:rPr lang="zh-CN" altLang="en-US" sz="3200" kern="100" dirty="0">
                <a:solidFill>
                  <a:schemeClr val="tx1"/>
                </a:solidFill>
                <a:latin typeface="Calibri"/>
                <a:ea typeface="DengXian"/>
                <a:cs typeface="Times New Roman"/>
              </a:rPr>
              <a:t>），即是亚伯拉罕的曾孙。</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18</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根据圣经的一贯看法，就是一位祖先代表了他所有的后裔，因此，亚伯拉罕不单是为自己，也可说同时代表了利未向麦基洗德纳了十分之一。</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根据作者没有明言的假定：</a:t>
            </a:r>
            <a:r>
              <a:rPr lang="zh-CN" altLang="en-US" sz="3200" b="1" kern="100" dirty="0">
                <a:solidFill>
                  <a:srgbClr val="EE0000"/>
                </a:solidFill>
                <a:latin typeface="Calibri"/>
                <a:ea typeface="DengXian"/>
                <a:cs typeface="Times New Roman"/>
              </a:rPr>
              <a:t>“接受十一奉献的人较献上十分之一的人为大，或更超越。”</a:t>
            </a:r>
            <a:endParaRPr lang="en-CA" sz="3200" kern="100" dirty="0">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所以，我们可以得出一个结论：</a:t>
            </a:r>
            <a:r>
              <a:rPr lang="zh-CN" altLang="en-US" sz="3200" b="1" kern="100" dirty="0">
                <a:solidFill>
                  <a:srgbClr val="EE0000"/>
                </a:solidFill>
                <a:latin typeface="Calibri"/>
                <a:ea typeface="DengXian"/>
                <a:cs typeface="Times New Roman"/>
              </a:rPr>
              <a:t>麦基洗德比利未祭司更超越。</a:t>
            </a: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123950"/>
            <a:ext cx="9144000" cy="4019549"/>
          </a:xfrm>
        </p:spPr>
        <p:txBody>
          <a:bodyPr/>
          <a:lstStyle/>
          <a:p>
            <a:pPr marL="0" indent="0">
              <a:buNone/>
            </a:pPr>
            <a:r>
              <a:rPr lang="zh-CN" altLang="en-US" sz="3200" kern="100" dirty="0" smtClean="0">
                <a:solidFill>
                  <a:schemeClr val="tx1"/>
                </a:solidFill>
                <a:latin typeface="Calibri"/>
                <a:ea typeface="DengXian"/>
                <a:cs typeface="Times New Roman"/>
              </a:rPr>
              <a:t>来</a:t>
            </a:r>
            <a:r>
              <a:rPr lang="zh-CN" altLang="en-US" sz="3200" kern="100" dirty="0">
                <a:solidFill>
                  <a:schemeClr val="tx1"/>
                </a:solidFill>
                <a:latin typeface="Calibri"/>
                <a:ea typeface="DengXian"/>
                <a:cs typeface="Times New Roman"/>
              </a:rPr>
              <a:t>七</a:t>
            </a:r>
            <a:r>
              <a:rPr lang="en-US" sz="3200" kern="100" dirty="0">
                <a:solidFill>
                  <a:schemeClr val="tx1"/>
                </a:solidFill>
                <a:latin typeface="Calibri"/>
                <a:ea typeface="DengXian"/>
                <a:cs typeface="Times New Roman"/>
              </a:rPr>
              <a:t>4-10</a:t>
            </a:r>
            <a:r>
              <a:rPr lang="zh-CN" altLang="en-US" sz="3200" kern="100" dirty="0" smtClean="0">
                <a:solidFill>
                  <a:schemeClr val="tx1"/>
                </a:solidFill>
                <a:latin typeface="Calibri"/>
                <a:ea typeface="DengXian"/>
                <a:cs typeface="Times New Roman"/>
              </a:rPr>
              <a:t>：</a:t>
            </a:r>
            <a:endParaRPr lang="en-US" altLang="zh-CN" sz="3200" kern="100" dirty="0" smtClean="0">
              <a:solidFill>
                <a:schemeClr val="tx1"/>
              </a:solidFill>
              <a:latin typeface="Calibri"/>
              <a:ea typeface="DengXian"/>
              <a:cs typeface="Times New Roman"/>
            </a:endParaRPr>
          </a:p>
          <a:p>
            <a:pPr marL="0" indent="0">
              <a:buNone/>
            </a:pPr>
            <a:r>
              <a:rPr lang="zh-CN" altLang="en-US" sz="3200" b="1" kern="100" dirty="0" smtClean="0">
                <a:solidFill>
                  <a:schemeClr val="tx1"/>
                </a:solidFill>
                <a:latin typeface="Calibri"/>
                <a:ea typeface="KaiTi"/>
                <a:cs typeface="Times New Roman"/>
              </a:rPr>
              <a:t>“</a:t>
            </a:r>
            <a:r>
              <a:rPr lang="zh-CN" altLang="en-US" sz="3200" b="1" kern="100" dirty="0">
                <a:solidFill>
                  <a:schemeClr val="tx1"/>
                </a:solidFill>
                <a:latin typeface="Calibri"/>
                <a:ea typeface="KaiTi"/>
                <a:cs typeface="Times New Roman"/>
              </a:rPr>
              <a:t>你们想一想，先祖亚伯拉罕，将自己所掳来上等之物取</a:t>
            </a:r>
            <a:r>
              <a:rPr lang="zh-CN" altLang="en-US" sz="3200" b="1" kern="100" dirty="0">
                <a:solidFill>
                  <a:srgbClr val="EE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给他，这人是何等尊贵呢？那得祭司职任的利未子孙，领命照例向百姓取</a:t>
            </a:r>
            <a:r>
              <a:rPr lang="zh-CN" altLang="en-US" sz="3200" b="1" kern="100" dirty="0">
                <a:solidFill>
                  <a:srgbClr val="EE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，这百姓是自己的弟兄，虽是从亚伯拉罕腰中生的，还是照例取</a:t>
            </a:r>
            <a:r>
              <a:rPr lang="zh-CN" altLang="en-US" sz="3200" b="1" kern="100" dirty="0">
                <a:solidFill>
                  <a:srgbClr val="EE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。独有麦基洗德，不与他们同谱，倒收纳亚伯拉罕的</a:t>
            </a:r>
            <a:r>
              <a:rPr lang="zh-CN" altLang="en-US" sz="3200" b="1" kern="100" dirty="0">
                <a:solidFill>
                  <a:srgbClr val="EE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，为那蒙应许的亚伯拉罕祝福。</a:t>
            </a:r>
            <a:endParaRPr lang="en-CA" sz="3200" kern="100" dirty="0">
              <a:solidFill>
                <a:schemeClr val="tx1"/>
              </a:solidFill>
              <a:latin typeface="Calibri"/>
              <a:ea typeface="DengXian"/>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3018969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600"/>
              </a:spcAft>
              <a:buNone/>
            </a:pPr>
            <a:r>
              <a:rPr lang="zh-CN" altLang="en-US" sz="3200" kern="100" dirty="0">
                <a:solidFill>
                  <a:schemeClr val="tx1"/>
                </a:solidFill>
                <a:latin typeface="Calibri"/>
                <a:ea typeface="DengXian"/>
                <a:cs typeface="Times New Roman"/>
              </a:rPr>
              <a:t>（三）根据七</a:t>
            </a:r>
            <a:r>
              <a:rPr lang="en-US" sz="3200" kern="100" dirty="0">
                <a:solidFill>
                  <a:schemeClr val="tx1"/>
                </a:solidFill>
                <a:latin typeface="DengXian"/>
                <a:ea typeface="DengXian"/>
                <a:cs typeface="Times New Roman"/>
              </a:rPr>
              <a:t>4-10</a:t>
            </a:r>
            <a:r>
              <a:rPr lang="zh-CN" altLang="en-US" sz="3200" kern="100" dirty="0">
                <a:solidFill>
                  <a:schemeClr val="tx1"/>
                </a:solidFill>
                <a:latin typeface="Calibri"/>
                <a:ea typeface="DengXian"/>
                <a:cs typeface="Times New Roman"/>
              </a:rPr>
              <a:t>所作的一个推论：</a:t>
            </a:r>
            <a:r>
              <a:rPr lang="zh-CN" altLang="en-US" sz="3200" b="1" kern="100" dirty="0">
                <a:solidFill>
                  <a:srgbClr val="7030A0"/>
                </a:solidFill>
                <a:latin typeface="Calibri"/>
                <a:ea typeface="DengXian"/>
                <a:cs typeface="Times New Roman"/>
              </a:rPr>
              <a:t>十一奉献（实质内容）的长久有效性。</a:t>
            </a:r>
            <a:endParaRPr lang="en-CA" sz="3200" kern="100" dirty="0">
              <a:latin typeface="Calibri"/>
              <a:ea typeface="DengXian"/>
              <a:cs typeface="Times New Roman"/>
            </a:endParaRPr>
          </a:p>
          <a:p>
            <a:pPr marL="0" marR="0" indent="800100">
              <a:spcBef>
                <a:spcPts val="600"/>
              </a:spcBef>
              <a:spcAft>
                <a:spcPts val="600"/>
              </a:spcAft>
              <a:buNone/>
            </a:pPr>
            <a:r>
              <a:rPr lang="en-US" sz="3200" kern="100" dirty="0">
                <a:latin typeface="DengXian"/>
                <a:ea typeface="DengXian"/>
                <a:cs typeface="Times New Roman"/>
              </a:rPr>
              <a:t>	</a:t>
            </a:r>
            <a:r>
              <a:rPr lang="zh-CN" altLang="en-US" sz="3200" kern="100" dirty="0">
                <a:solidFill>
                  <a:schemeClr val="tx1"/>
                </a:solidFill>
                <a:latin typeface="Calibri"/>
                <a:ea typeface="DengXian"/>
                <a:cs typeface="Times New Roman"/>
              </a:rPr>
              <a:t>在进行推论之前，我们对</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希伯来书</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的读者作一点介绍。</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一些释经者认为读者主要是外邦基督徒。但此说主要的困难，就是书中没有（像一些保罗书信上所作的）提到异教社会的信仰和习俗；</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此外，若读者是有重新陷入异教之危险的外邦基督徒，则作者如此详尽地比较基督教与旧约律法制度，是令人费解的。</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smtClean="0">
                <a:solidFill>
                  <a:schemeClr val="tx1"/>
                </a:solidFill>
                <a:latin typeface="Calibri"/>
                <a:ea typeface="DengXian"/>
                <a:cs typeface="Times New Roman"/>
              </a:rPr>
              <a:t>反之</a:t>
            </a:r>
            <a:r>
              <a:rPr lang="zh-CN" altLang="en-US" sz="3200" kern="100" dirty="0">
                <a:solidFill>
                  <a:schemeClr val="tx1"/>
                </a:solidFill>
                <a:latin typeface="Calibri"/>
                <a:ea typeface="DengXian"/>
                <a:cs typeface="Times New Roman"/>
              </a:rPr>
              <a:t>，若读者主要是犹太基督徒，则比较好理解。再者，我们有很强的理由支持读者主要是犹太基督徒。</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例如：作者重复申述旧的约已被新的约所取代；正好符合读者有重新回到此旧约之下的试探或趋势。</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又例如：作者显然预期读者完全熟悉旧约圣经人物、制度、经文以及摩西的律法。</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rgbClr val="EE0000"/>
                </a:solidFill>
                <a:latin typeface="Calibri"/>
                <a:ea typeface="DengXian"/>
                <a:cs typeface="Times New Roman"/>
              </a:rPr>
              <a:t>由此可见，希伯来书的读者主要是犹太基督徒。</a:t>
            </a: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0"/>
              </a:spcAft>
              <a:buNone/>
            </a:pPr>
            <a:r>
              <a:rPr lang="zh-CN" altLang="en-US" sz="3200" kern="100" dirty="0">
                <a:solidFill>
                  <a:schemeClr val="tx1"/>
                </a:solidFill>
                <a:latin typeface="Calibri"/>
                <a:ea typeface="DengXian"/>
                <a:cs typeface="Times New Roman"/>
              </a:rPr>
              <a:t>七</a:t>
            </a:r>
            <a:r>
              <a:rPr lang="en-US" sz="3200" kern="100" dirty="0">
                <a:solidFill>
                  <a:schemeClr val="tx1"/>
                </a:solidFill>
                <a:latin typeface="DengXian"/>
                <a:ea typeface="DengXian"/>
                <a:cs typeface="Times New Roman"/>
              </a:rPr>
              <a:t>4-10</a:t>
            </a:r>
            <a:r>
              <a:rPr lang="zh-CN" altLang="en-US" sz="3200" kern="100" dirty="0">
                <a:solidFill>
                  <a:schemeClr val="tx1"/>
                </a:solidFill>
                <a:latin typeface="Calibri"/>
                <a:ea typeface="DengXian"/>
                <a:cs typeface="Times New Roman"/>
              </a:rPr>
              <a:t>这段经文的目的和主题是要证明麦基洗德的超越性，祂既超越亚伯拉罕，也超越利未祭司。</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然而，它是根据什么来证明麦基洗德的超越性呢？</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答案是：根据十一奉献，更确切地说，</a:t>
            </a:r>
            <a:r>
              <a:rPr lang="zh-CN" altLang="en-US" sz="3200" kern="0" dirty="0">
                <a:solidFill>
                  <a:schemeClr val="tx1"/>
                </a:solidFill>
                <a:latin typeface="Calibri"/>
                <a:ea typeface="DengXian"/>
                <a:cs typeface="Times New Roman"/>
              </a:rPr>
              <a:t>是根据旧约历史中从亚伯拉罕时代到摩西时代的十一奉献来论证麦基洗德的超越性。</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00100">
              <a:spcBef>
                <a:spcPts val="600"/>
              </a:spcBef>
              <a:spcAft>
                <a:spcPts val="600"/>
              </a:spcAft>
              <a:buNone/>
            </a:pPr>
            <a:r>
              <a:rPr lang="zh-CN" altLang="en-US" sz="3200" kern="0" dirty="0">
                <a:solidFill>
                  <a:schemeClr val="tx1"/>
                </a:solidFill>
                <a:latin typeface="Calibri"/>
                <a:ea typeface="DengXian"/>
                <a:cs typeface="Times New Roman"/>
              </a:rPr>
              <a:t>这反过来证明了十一奉献（实质内容）的长久有效性，因为如果十一奉献（实质内容）已经过时了，或被废除了；它又如何成为麦基洗德的超越性这个永恒不变真理的根据呢？</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0" dirty="0">
                <a:solidFill>
                  <a:schemeClr val="tx1"/>
                </a:solidFill>
                <a:latin typeface="Calibri"/>
                <a:ea typeface="DengXian"/>
                <a:cs typeface="Times New Roman"/>
              </a:rPr>
              <a:t>此外，十一奉献的实质内容其实就是将属于神的归给神，这正是敬拜的本质。所以，十一奉献就其实质内容而言，是一种敬拜的方式。它对于神的子民是长久有效的。</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0" dirty="0">
                <a:solidFill>
                  <a:schemeClr val="tx1"/>
                </a:solidFill>
                <a:latin typeface="Calibri"/>
                <a:ea typeface="DengXian"/>
                <a:cs typeface="Times New Roman"/>
              </a:rPr>
              <a:t>总之，七</a:t>
            </a:r>
            <a:r>
              <a:rPr lang="en-US" sz="3200" kern="0" dirty="0">
                <a:solidFill>
                  <a:schemeClr val="tx1"/>
                </a:solidFill>
                <a:latin typeface="Calibri"/>
                <a:ea typeface="DengXian"/>
                <a:cs typeface="Times New Roman"/>
              </a:rPr>
              <a:t>4-10</a:t>
            </a:r>
            <a:r>
              <a:rPr lang="zh-CN" altLang="en-US" sz="3200" kern="0" dirty="0">
                <a:solidFill>
                  <a:schemeClr val="tx1"/>
                </a:solidFill>
                <a:latin typeface="Calibri"/>
                <a:ea typeface="DengXian"/>
                <a:cs typeface="Times New Roman"/>
              </a:rPr>
              <a:t>这段经文根据以色列人十一奉献的历史来论证麦基洗德的超越性，与此同时也就肯定了十一奉献（实质内容）的长久有效性。</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而且，作者以此为前提进行论证，没有为这前提作任何解释，说明这前提也是读者所接受的。</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现在我们来看七</a:t>
            </a:r>
            <a:r>
              <a:rPr lang="en-US" sz="3200" kern="100" dirty="0">
                <a:solidFill>
                  <a:schemeClr val="tx1"/>
                </a:solidFill>
                <a:latin typeface="Calibri"/>
                <a:ea typeface="DengXian"/>
                <a:cs typeface="Times New Roman"/>
              </a:rPr>
              <a:t>4-10</a:t>
            </a:r>
            <a:r>
              <a:rPr lang="zh-CN" altLang="en-US" sz="3200" kern="100" dirty="0">
                <a:solidFill>
                  <a:schemeClr val="tx1"/>
                </a:solidFill>
                <a:latin typeface="Calibri"/>
                <a:ea typeface="DengXian"/>
                <a:cs typeface="Times New Roman"/>
              </a:rPr>
              <a:t>这段经文在今日教会的应用，目的是将十一奉献对以色列人的长久有效性应用到外邦基督徒群体身上。</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从经文原意到今日应用的关键在于：找到经文中的一组关键人物</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会幕献祭体制、以色列百姓、祭司利未人，和耶和华神</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在新约教会中的类比： </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0">
              <a:lnSpc>
                <a:spcPct val="115000"/>
              </a:lnSpc>
              <a:spcBef>
                <a:spcPts val="600"/>
              </a:spcBef>
              <a:spcAft>
                <a:spcPts val="0"/>
              </a:spcAft>
              <a:buNone/>
            </a:pPr>
            <a:r>
              <a:rPr lang="zh-CN" altLang="en-US" sz="2800" b="1" kern="100" dirty="0" smtClean="0">
                <a:solidFill>
                  <a:schemeClr val="tx1"/>
                </a:solidFill>
                <a:latin typeface="Calibri"/>
                <a:ea typeface="DengXian"/>
                <a:cs typeface="Times New Roman"/>
              </a:rPr>
              <a:t>（一）摩</a:t>
            </a:r>
            <a:r>
              <a:rPr lang="zh-CN" altLang="en-US" sz="2800" b="1" kern="100" dirty="0">
                <a:solidFill>
                  <a:schemeClr val="tx1"/>
                </a:solidFill>
                <a:latin typeface="Calibri"/>
                <a:ea typeface="DengXian"/>
                <a:cs typeface="Times New Roman"/>
              </a:rPr>
              <a:t>西时代（旧约时代）和新约圣经时代的十一奉献与现今教会时代十一奉献的类比</a:t>
            </a:r>
            <a:endParaRPr lang="en-CA" sz="2800" b="1" kern="100" dirty="0">
              <a:solidFill>
                <a:schemeClr val="tx1"/>
              </a:solidFill>
              <a:latin typeface="Calibri"/>
              <a:ea typeface="DengXian"/>
              <a:cs typeface="Times New Roman"/>
            </a:endParaRPr>
          </a:p>
          <a:p>
            <a:pPr marL="0" marR="0" indent="0">
              <a:spcBef>
                <a:spcPts val="600"/>
              </a:spcBef>
              <a:spcAft>
                <a:spcPts val="0"/>
              </a:spcAft>
              <a:buNone/>
            </a:pPr>
            <a:r>
              <a:rPr lang="zh-CN" altLang="en-US" sz="2800" kern="100" dirty="0">
                <a:solidFill>
                  <a:schemeClr val="tx1"/>
                </a:solidFill>
                <a:latin typeface="Calibri"/>
                <a:ea typeface="DengXian"/>
                <a:cs typeface="Times New Roman"/>
              </a:rPr>
              <a:t>从摩西时代到新约圣经时代的十一奉献</a:t>
            </a:r>
            <a:r>
              <a:rPr lang="en-US" sz="2800" kern="100" dirty="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类比</a:t>
            </a:r>
            <a:r>
              <a:rPr lang="en-US" sz="2800" kern="100" dirty="0" smtClean="0">
                <a:solidFill>
                  <a:schemeClr val="tx1"/>
                </a:solidFill>
                <a:latin typeface="Calibri"/>
                <a:ea typeface="DengXian"/>
                <a:cs typeface="Times New Roman"/>
              </a:rPr>
              <a:t>      </a:t>
            </a:r>
            <a:br>
              <a:rPr lang="en-US" sz="2800" kern="100" dirty="0" smtClean="0">
                <a:solidFill>
                  <a:schemeClr val="tx1"/>
                </a:solidFill>
                <a:latin typeface="Calibri"/>
                <a:ea typeface="DengXian"/>
                <a:cs typeface="Times New Roman"/>
              </a:rPr>
            </a:br>
            <a:r>
              <a:rPr lang="en-US"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现今</a:t>
            </a:r>
            <a:r>
              <a:rPr lang="zh-CN" altLang="en-US" sz="2800" kern="100" dirty="0">
                <a:solidFill>
                  <a:schemeClr val="tx1"/>
                </a:solidFill>
                <a:latin typeface="Calibri"/>
                <a:ea typeface="DengXian"/>
                <a:cs typeface="Times New Roman"/>
              </a:rPr>
              <a:t>教会时代的十一奉献</a:t>
            </a:r>
            <a:endParaRPr lang="en-CA" sz="2800" kern="100" dirty="0">
              <a:solidFill>
                <a:schemeClr val="tx1"/>
              </a:solidFill>
              <a:latin typeface="Calibri"/>
              <a:ea typeface="DengXian"/>
              <a:cs typeface="Times New Roman"/>
            </a:endParaRPr>
          </a:p>
          <a:p>
            <a:pPr marL="0" marR="0" indent="0">
              <a:spcBef>
                <a:spcPts val="600"/>
              </a:spcBef>
              <a:spcAft>
                <a:spcPts val="0"/>
              </a:spcAft>
              <a:buNone/>
            </a:pPr>
            <a:r>
              <a:rPr lang="zh-CN" altLang="en-US" sz="2800" kern="100" dirty="0">
                <a:solidFill>
                  <a:schemeClr val="tx1"/>
                </a:solidFill>
                <a:latin typeface="Calibri"/>
                <a:ea typeface="DengXian"/>
                <a:cs typeface="Times New Roman"/>
              </a:rPr>
              <a:t>会幕献祭体制</a:t>
            </a:r>
            <a:r>
              <a:rPr lang="en-US" sz="2800" kern="100" dirty="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类比</a:t>
            </a:r>
            <a:r>
              <a:rPr lang="en-US" altLang="zh-CN"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教会</a:t>
            </a:r>
            <a:r>
              <a:rPr lang="zh-CN" altLang="en-US" sz="2800" kern="100" dirty="0">
                <a:solidFill>
                  <a:schemeClr val="tx1"/>
                </a:solidFill>
                <a:latin typeface="Calibri"/>
                <a:ea typeface="DengXian"/>
                <a:cs typeface="Times New Roman"/>
              </a:rPr>
              <a:t>牧养体制</a:t>
            </a:r>
            <a:endParaRPr lang="en-CA" sz="2800" kern="100" dirty="0">
              <a:solidFill>
                <a:schemeClr val="tx1"/>
              </a:solidFill>
              <a:latin typeface="Calibri"/>
              <a:ea typeface="DengXian"/>
              <a:cs typeface="Times New Roman"/>
            </a:endParaRPr>
          </a:p>
          <a:p>
            <a:pPr marL="0" marR="0" indent="0">
              <a:spcBef>
                <a:spcPts val="600"/>
              </a:spcBef>
              <a:spcAft>
                <a:spcPts val="0"/>
              </a:spcAft>
              <a:buNone/>
            </a:pPr>
            <a:r>
              <a:rPr lang="zh-CN" altLang="en-US" sz="2800" kern="100" dirty="0">
                <a:solidFill>
                  <a:schemeClr val="tx1"/>
                </a:solidFill>
                <a:latin typeface="Calibri"/>
                <a:ea typeface="DengXian"/>
                <a:cs typeface="Times New Roman"/>
              </a:rPr>
              <a:t>以色列百姓</a:t>
            </a:r>
            <a:r>
              <a:rPr lang="en-US" sz="2800" kern="100" dirty="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类比</a:t>
            </a:r>
            <a:r>
              <a:rPr lang="en-US"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新约</a:t>
            </a:r>
            <a:r>
              <a:rPr lang="zh-CN" altLang="en-US" sz="2800" kern="100" dirty="0">
                <a:solidFill>
                  <a:schemeClr val="tx1"/>
                </a:solidFill>
                <a:latin typeface="Calibri"/>
                <a:ea typeface="DengXian"/>
                <a:cs typeface="Times New Roman"/>
              </a:rPr>
              <a:t>子民</a:t>
            </a:r>
            <a:endParaRPr lang="en-CA" sz="2800" kern="100" dirty="0">
              <a:solidFill>
                <a:schemeClr val="tx1"/>
              </a:solidFill>
              <a:latin typeface="Calibri"/>
              <a:ea typeface="DengXian"/>
              <a:cs typeface="Times New Roman"/>
            </a:endParaRPr>
          </a:p>
          <a:p>
            <a:pPr marL="0" marR="0" indent="0">
              <a:spcBef>
                <a:spcPts val="600"/>
              </a:spcBef>
              <a:spcAft>
                <a:spcPts val="0"/>
              </a:spcAft>
              <a:buNone/>
            </a:pPr>
            <a:r>
              <a:rPr lang="zh-CN" altLang="en-US" sz="2800" kern="100" dirty="0">
                <a:solidFill>
                  <a:schemeClr val="tx1"/>
                </a:solidFill>
                <a:latin typeface="Calibri"/>
                <a:ea typeface="DengXian"/>
                <a:cs typeface="Times New Roman"/>
              </a:rPr>
              <a:t>祭司利未人 </a:t>
            </a:r>
            <a:r>
              <a:rPr lang="en-US" sz="2800" kern="100" dirty="0">
                <a:solidFill>
                  <a:schemeClr val="tx1"/>
                </a:solidFill>
                <a:latin typeface="Calibri"/>
                <a:ea typeface="DengXian"/>
                <a:cs typeface="Times New Roman"/>
              </a:rPr>
              <a:t>            </a:t>
            </a:r>
            <a:r>
              <a:rPr lang="en-US"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类比</a:t>
            </a:r>
            <a:r>
              <a:rPr lang="en-US"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牧</a:t>
            </a:r>
            <a:r>
              <a:rPr lang="zh-CN" altLang="en-US" sz="2800" kern="100" dirty="0">
                <a:solidFill>
                  <a:schemeClr val="tx1"/>
                </a:solidFill>
                <a:latin typeface="Calibri"/>
                <a:ea typeface="DengXian"/>
                <a:cs typeface="Times New Roman"/>
              </a:rPr>
              <a:t>者同工（授薪或带职）</a:t>
            </a:r>
            <a:endParaRPr lang="en-CA" sz="2800" kern="100" dirty="0">
              <a:solidFill>
                <a:schemeClr val="tx1"/>
              </a:solidFill>
              <a:latin typeface="Calibri"/>
              <a:ea typeface="DengXian"/>
              <a:cs typeface="Times New Roman"/>
            </a:endParaRPr>
          </a:p>
          <a:p>
            <a:pPr marL="0" marR="0" indent="0">
              <a:lnSpc>
                <a:spcPct val="115000"/>
              </a:lnSpc>
              <a:spcBef>
                <a:spcPts val="600"/>
              </a:spcBef>
              <a:spcAft>
                <a:spcPts val="0"/>
              </a:spcAft>
              <a:buNone/>
            </a:pPr>
            <a:r>
              <a:rPr lang="zh-CN" altLang="en-US" sz="2800" kern="100" dirty="0">
                <a:solidFill>
                  <a:schemeClr val="tx1"/>
                </a:solidFill>
                <a:latin typeface="Calibri"/>
                <a:ea typeface="DengXian"/>
                <a:cs typeface="Times New Roman"/>
              </a:rPr>
              <a:t>耶和华</a:t>
            </a:r>
            <a:r>
              <a:rPr lang="zh-CN" altLang="en-US" sz="2800" kern="100" dirty="0" smtClean="0">
                <a:solidFill>
                  <a:schemeClr val="tx1"/>
                </a:solidFill>
                <a:latin typeface="Calibri"/>
                <a:ea typeface="DengXian"/>
                <a:cs typeface="Times New Roman"/>
              </a:rPr>
              <a:t>神</a:t>
            </a:r>
            <a:r>
              <a:rPr lang="en-US" altLang="zh-CN"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类比</a:t>
            </a:r>
            <a:r>
              <a:rPr lang="en-US" altLang="zh-CN" sz="2800" kern="100" dirty="0" smtClean="0">
                <a:solidFill>
                  <a:schemeClr val="tx1"/>
                </a:solidFill>
                <a:latin typeface="Calibri"/>
                <a:ea typeface="DengXian"/>
                <a:cs typeface="Times New Roman"/>
              </a:rPr>
              <a:t>	</a:t>
            </a:r>
            <a:r>
              <a:rPr lang="zh-CN" altLang="en-US" sz="2800" kern="100" dirty="0" smtClean="0">
                <a:solidFill>
                  <a:schemeClr val="tx1"/>
                </a:solidFill>
                <a:latin typeface="Calibri"/>
                <a:ea typeface="DengXian"/>
                <a:cs typeface="Times New Roman"/>
              </a:rPr>
              <a:t>圣父</a:t>
            </a:r>
            <a:r>
              <a:rPr lang="zh-CN" altLang="en-US" sz="2800" kern="100" dirty="0">
                <a:solidFill>
                  <a:schemeClr val="tx1"/>
                </a:solidFill>
                <a:latin typeface="Calibri"/>
                <a:ea typeface="DengXian"/>
                <a:cs typeface="Times New Roman"/>
              </a:rPr>
              <a:t>、圣子、圣灵</a:t>
            </a:r>
            <a:endParaRPr lang="en-CA" sz="28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800100">
              <a:spcBef>
                <a:spcPts val="600"/>
              </a:spcBef>
              <a:spcAft>
                <a:spcPts val="0"/>
              </a:spcAft>
              <a:buNone/>
            </a:pPr>
            <a:r>
              <a:rPr lang="zh-CN" altLang="en-US" sz="3200" kern="100" dirty="0">
                <a:solidFill>
                  <a:schemeClr val="tx1"/>
                </a:solidFill>
                <a:latin typeface="Calibri"/>
                <a:ea typeface="DengXian"/>
                <a:cs typeface="Times New Roman"/>
              </a:rPr>
              <a:t>根据上述类比，我们的结论是：七</a:t>
            </a:r>
            <a:r>
              <a:rPr lang="en-US" sz="3200" kern="100" dirty="0">
                <a:solidFill>
                  <a:schemeClr val="tx1"/>
                </a:solidFill>
                <a:latin typeface="DengXian"/>
                <a:ea typeface="DengXian"/>
                <a:cs typeface="Times New Roman"/>
              </a:rPr>
              <a:t>4-10</a:t>
            </a:r>
            <a:r>
              <a:rPr lang="zh-CN" altLang="en-US" sz="3200" kern="100" dirty="0">
                <a:solidFill>
                  <a:schemeClr val="tx1"/>
                </a:solidFill>
                <a:latin typeface="Calibri"/>
                <a:ea typeface="DengXian"/>
                <a:cs typeface="Times New Roman"/>
              </a:rPr>
              <a:t>所描述的有关十分之一的奉献制度（举祭）可以应用在新约教会的信仰实践（举祭的新约预表）中。</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换言之，在神学意义上，十一奉献（实质内容）不仅对犹太基督徒群体有效（就如上述来七</a:t>
            </a:r>
            <a:r>
              <a:rPr lang="en-US" sz="3200" kern="100" dirty="0">
                <a:solidFill>
                  <a:schemeClr val="tx1"/>
                </a:solidFill>
                <a:latin typeface="DengXian"/>
                <a:ea typeface="DengXian"/>
                <a:cs typeface="Times New Roman"/>
              </a:rPr>
              <a:t>4-10</a:t>
            </a:r>
            <a:r>
              <a:rPr lang="zh-CN" altLang="en-US" sz="3200" kern="100" dirty="0">
                <a:solidFill>
                  <a:schemeClr val="tx1"/>
                </a:solidFill>
                <a:latin typeface="Calibri"/>
                <a:ea typeface="DengXian"/>
                <a:cs typeface="Times New Roman"/>
              </a:rPr>
              <a:t>的推论），而且对外邦基督徒群体同样有效。</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我们甚至可以说，在神学意义上，新约教会的十一奉献超越了旧约以色列人的十一奉献。</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rgbClr val="000000"/>
                </a:solidFill>
                <a:latin typeface="Calibri"/>
                <a:ea typeface="DengXian"/>
                <a:cs typeface="Times New Roman"/>
              </a:rPr>
              <a:t>十一奉献对旧约时期的以色列人来说，主要具有三个层面的意义：</a:t>
            </a:r>
            <a:endParaRPr lang="en-CA" sz="3200" kern="100" dirty="0">
              <a:latin typeface="Calibri"/>
              <a:ea typeface="DengXian"/>
              <a:cs typeface="Times New Roman"/>
            </a:endParaRPr>
          </a:p>
          <a:p>
            <a:pPr lvl="0">
              <a:lnSpc>
                <a:spcPct val="115000"/>
              </a:lnSpc>
              <a:spcBef>
                <a:spcPts val="600"/>
              </a:spcBef>
              <a:spcAft>
                <a:spcPts val="600"/>
              </a:spcAft>
              <a:buFont typeface="+mj-lt"/>
              <a:buAutoNum type="arabicPeriod"/>
            </a:pPr>
            <a:r>
              <a:rPr lang="zh-CN" altLang="en-US" sz="3200" kern="100" dirty="0">
                <a:solidFill>
                  <a:srgbClr val="000000"/>
                </a:solidFill>
                <a:latin typeface="Calibri"/>
                <a:ea typeface="DengXian"/>
                <a:cs typeface="Times New Roman"/>
              </a:rPr>
              <a:t>感恩敬拜：将属于神的十分之一归还给神。</a:t>
            </a:r>
            <a:endParaRPr lang="en-CA" sz="3200" kern="100" dirty="0">
              <a:latin typeface="Calibri"/>
              <a:ea typeface="DengXian"/>
              <a:cs typeface="Times New Roman"/>
            </a:endParaRPr>
          </a:p>
          <a:p>
            <a:pPr lvl="0">
              <a:lnSpc>
                <a:spcPct val="115000"/>
              </a:lnSpc>
              <a:spcBef>
                <a:spcPts val="600"/>
              </a:spcBef>
              <a:spcAft>
                <a:spcPts val="600"/>
              </a:spcAft>
              <a:buFont typeface="+mj-lt"/>
              <a:buAutoNum type="arabicPeriod"/>
            </a:pPr>
            <a:r>
              <a:rPr lang="zh-CN" altLang="en-US" sz="3200" kern="100" dirty="0">
                <a:solidFill>
                  <a:srgbClr val="000000"/>
                </a:solidFill>
                <a:latin typeface="Calibri"/>
                <a:ea typeface="DengXian"/>
                <a:cs typeface="Times New Roman"/>
              </a:rPr>
              <a:t>标示身份：以此表明自己是属于神的子民。</a:t>
            </a:r>
            <a:endParaRPr lang="en-CA" sz="3200" kern="100" dirty="0">
              <a:latin typeface="Calibri"/>
              <a:ea typeface="DengXian"/>
              <a:cs typeface="Times New Roman"/>
            </a:endParaRPr>
          </a:p>
          <a:p>
            <a:pPr lvl="0">
              <a:lnSpc>
                <a:spcPct val="115000"/>
              </a:lnSpc>
              <a:spcBef>
                <a:spcPts val="600"/>
              </a:spcBef>
              <a:spcAft>
                <a:spcPts val="600"/>
              </a:spcAft>
              <a:buFont typeface="+mj-lt"/>
              <a:buAutoNum type="arabicPeriod"/>
            </a:pPr>
            <a:r>
              <a:rPr lang="zh-CN" altLang="en-US" sz="3200" kern="100" dirty="0">
                <a:solidFill>
                  <a:srgbClr val="000000"/>
                </a:solidFill>
                <a:latin typeface="Calibri"/>
                <a:ea typeface="DengXian"/>
                <a:cs typeface="Times New Roman"/>
              </a:rPr>
              <a:t>支持会幕献祭体制，确保神的同在，见证神的同在。</a:t>
            </a: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F3FD2F2-56F0-0B47-69E3-9A94615D06C3}"/>
              </a:ext>
            </a:extLst>
          </p:cNvPr>
          <p:cNvSpPr>
            <a:spLocks noGrp="1"/>
          </p:cNvSpPr>
          <p:nvPr>
            <p:ph idx="1"/>
          </p:nvPr>
        </p:nvSpPr>
        <p:spPr>
          <a:xfrm>
            <a:off x="0" y="1200150"/>
            <a:ext cx="9144000" cy="3943349"/>
          </a:xfrm>
        </p:spPr>
        <p:txBody>
          <a:bodyPr/>
          <a:lstStyle/>
          <a:p>
            <a:pPr marL="0" indent="0">
              <a:buNone/>
            </a:pPr>
            <a:r>
              <a:rPr lang="en-US" altLang="zh-CN" dirty="0"/>
              <a:t>	</a:t>
            </a:r>
            <a:r>
              <a:rPr lang="zh-CN" altLang="en-US" sz="3200" b="1" kern="100" dirty="0">
                <a:solidFill>
                  <a:schemeClr val="tx1"/>
                </a:solidFill>
                <a:latin typeface="Calibri"/>
                <a:ea typeface="KaiTi"/>
                <a:cs typeface="Times New Roman"/>
              </a:rPr>
              <a:t>续：“从来位分大的给位分小的祝福，这是驳不倒的理。在这里收</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的都是必死的人，但在那里收</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的，有为祂作见证的说，祂是活的。并且可说，那受</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的利未也是籍着亚伯拉罕纳了</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，因为麦基洗德迎接亚伯拉罕的时候，利未人已经在他先祖的腰中。”</a:t>
            </a:r>
            <a:endParaRPr lang="en-CA" sz="3200" kern="100" dirty="0">
              <a:solidFill>
                <a:schemeClr val="tx1"/>
              </a:solidFill>
              <a:latin typeface="Calibri"/>
              <a:ea typeface="DengXian"/>
              <a:cs typeface="Times New Roman"/>
            </a:endParaRPr>
          </a:p>
          <a:p>
            <a:pPr marL="0" indent="0">
              <a:buNone/>
            </a:pPr>
            <a:endParaRPr lang="en-US" sz="2800" b="1" dirty="0">
              <a:solidFill>
                <a:schemeClr val="tx1"/>
              </a:solidFill>
              <a:latin typeface="DengXian" panose="02010600030101010101" pitchFamily="2" charset="-122"/>
              <a:ea typeface="DengXian" panose="02010600030101010101" pitchFamily="2" charset="-122"/>
            </a:endParaRPr>
          </a:p>
        </p:txBody>
      </p:sp>
      <p:sp>
        <p:nvSpPr>
          <p:cNvPr id="4" name="Slide Number Placeholder 3">
            <a:extLst>
              <a:ext uri="{FF2B5EF4-FFF2-40B4-BE49-F238E27FC236}">
                <a16:creationId xmlns="" xmlns:a16="http://schemas.microsoft.com/office/drawing/2014/main" id="{057AF5DC-805D-EAF0-31CA-554EA58B7175}"/>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2729351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742950">
              <a:spcBef>
                <a:spcPts val="0"/>
              </a:spcBef>
              <a:spcAft>
                <a:spcPts val="0"/>
              </a:spcAft>
              <a:buNone/>
            </a:pPr>
            <a:r>
              <a:rPr lang="zh-CN" altLang="en-US" sz="2800" kern="100" dirty="0">
                <a:solidFill>
                  <a:schemeClr val="tx1"/>
                </a:solidFill>
                <a:latin typeface="Calibri"/>
                <a:ea typeface="DengXian"/>
                <a:cs typeface="Times New Roman"/>
              </a:rPr>
              <a:t>十一奉献对新约时期的教会来说，主要有四个层面的意义：</a:t>
            </a:r>
            <a:endParaRPr lang="en-CA" sz="2800" kern="100" dirty="0">
              <a:solidFill>
                <a:schemeClr val="tx1"/>
              </a:solidFill>
              <a:latin typeface="Calibri"/>
              <a:ea typeface="DengXian"/>
              <a:cs typeface="Times New Roman"/>
            </a:endParaRPr>
          </a:p>
          <a:p>
            <a:pPr lvl="0">
              <a:spcBef>
                <a:spcPts val="0"/>
              </a:spcBef>
              <a:spcAft>
                <a:spcPts val="0"/>
              </a:spcAft>
              <a:buFont typeface="+mj-lt"/>
              <a:buAutoNum type="arabicPeriod"/>
            </a:pPr>
            <a:r>
              <a:rPr lang="zh-CN" altLang="en-US" sz="2800" kern="100" dirty="0">
                <a:solidFill>
                  <a:schemeClr val="tx1"/>
                </a:solidFill>
                <a:latin typeface="Calibri"/>
                <a:ea typeface="DengXian"/>
                <a:cs typeface="Times New Roman"/>
              </a:rPr>
              <a:t>感恩敬拜：将属于神的十分之一归还给神。</a:t>
            </a:r>
            <a:endParaRPr lang="en-CA" sz="2800" kern="100" dirty="0">
              <a:solidFill>
                <a:schemeClr val="tx1"/>
              </a:solidFill>
              <a:latin typeface="Calibri"/>
              <a:ea typeface="DengXian"/>
              <a:cs typeface="Times New Roman"/>
            </a:endParaRPr>
          </a:p>
          <a:p>
            <a:pPr lvl="0">
              <a:spcBef>
                <a:spcPts val="0"/>
              </a:spcBef>
              <a:spcAft>
                <a:spcPts val="0"/>
              </a:spcAft>
              <a:buFont typeface="+mj-lt"/>
              <a:buAutoNum type="arabicPeriod"/>
            </a:pPr>
            <a:r>
              <a:rPr lang="zh-CN" altLang="en-US" sz="2800" kern="100" dirty="0">
                <a:solidFill>
                  <a:schemeClr val="tx1"/>
                </a:solidFill>
                <a:latin typeface="Calibri"/>
                <a:ea typeface="DengXian"/>
                <a:cs typeface="Times New Roman"/>
              </a:rPr>
              <a:t>标示身份：以此表明自己是属于神的子民。</a:t>
            </a:r>
            <a:endParaRPr lang="en-CA" sz="2800" kern="100" dirty="0">
              <a:solidFill>
                <a:schemeClr val="tx1"/>
              </a:solidFill>
              <a:latin typeface="Calibri"/>
              <a:ea typeface="DengXian"/>
              <a:cs typeface="Times New Roman"/>
            </a:endParaRPr>
          </a:p>
          <a:p>
            <a:pPr lvl="0">
              <a:spcBef>
                <a:spcPts val="0"/>
              </a:spcBef>
              <a:spcAft>
                <a:spcPts val="0"/>
              </a:spcAft>
              <a:buFont typeface="+mj-lt"/>
              <a:buAutoNum type="arabicPeriod"/>
            </a:pPr>
            <a:r>
              <a:rPr lang="zh-CN" altLang="en-US" sz="2800" kern="100" dirty="0">
                <a:solidFill>
                  <a:schemeClr val="tx1"/>
                </a:solidFill>
                <a:latin typeface="Calibri"/>
                <a:ea typeface="DengXian"/>
                <a:cs typeface="Times New Roman"/>
              </a:rPr>
              <a:t>支持教会牧养系统，让教会成为神的家和信徒的家，见证神的同在。</a:t>
            </a:r>
            <a:endParaRPr lang="en-CA" sz="2800" kern="100" dirty="0">
              <a:solidFill>
                <a:schemeClr val="tx1"/>
              </a:solidFill>
              <a:latin typeface="Calibri"/>
              <a:ea typeface="DengXian"/>
              <a:cs typeface="Times New Roman"/>
            </a:endParaRPr>
          </a:p>
          <a:p>
            <a:pPr lvl="0">
              <a:spcBef>
                <a:spcPts val="0"/>
              </a:spcBef>
              <a:spcAft>
                <a:spcPts val="0"/>
              </a:spcAft>
              <a:buFont typeface="+mj-lt"/>
              <a:buAutoNum type="arabicPeriod"/>
            </a:pPr>
            <a:r>
              <a:rPr lang="zh-CN" altLang="en-US" sz="2800" kern="100" dirty="0">
                <a:solidFill>
                  <a:schemeClr val="tx1"/>
                </a:solidFill>
                <a:latin typeface="Calibri"/>
                <a:ea typeface="DengXian"/>
                <a:cs typeface="Times New Roman"/>
              </a:rPr>
              <a:t>推动天国在地上扩展。</a:t>
            </a:r>
            <a:endParaRPr lang="en-CA" sz="2800"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kern="100" dirty="0">
                <a:solidFill>
                  <a:schemeClr val="tx1"/>
                </a:solidFill>
                <a:latin typeface="Calibri"/>
                <a:ea typeface="DengXian"/>
                <a:cs typeface="Times New Roman"/>
              </a:rPr>
              <a:t>当然，在信仰实践层面，旧约和新约之间确实存在一些根本的不同（详见下一节）。</a:t>
            </a:r>
            <a:endParaRPr lang="en-CA" sz="28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zh-CN" altLang="en-US" sz="3200" b="1" kern="100" dirty="0">
                <a:solidFill>
                  <a:schemeClr val="tx1"/>
                </a:solidFill>
                <a:latin typeface="Calibri"/>
                <a:ea typeface="DengXian"/>
                <a:cs typeface="Times New Roman"/>
              </a:rPr>
              <a:t>（二）一个推论：希伯来书的读者群体很可能在认真遵守十一奉献。</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来七</a:t>
            </a:r>
            <a:r>
              <a:rPr lang="en-US" sz="3200" kern="100" dirty="0">
                <a:solidFill>
                  <a:schemeClr val="tx1"/>
                </a:solidFill>
                <a:latin typeface="Calibri"/>
                <a:ea typeface="DengXian"/>
                <a:cs typeface="Times New Roman"/>
              </a:rPr>
              <a:t>4-10</a:t>
            </a:r>
            <a:r>
              <a:rPr lang="zh-CN" altLang="en-US" sz="3200" kern="100" dirty="0">
                <a:solidFill>
                  <a:schemeClr val="tx1"/>
                </a:solidFill>
                <a:latin typeface="Calibri"/>
                <a:ea typeface="DengXian"/>
                <a:cs typeface="Times New Roman"/>
              </a:rPr>
              <a:t>中不仅谈到了亚伯拉罕献上十分之一给麦基洗德（第</a:t>
            </a:r>
            <a:r>
              <a:rPr lang="en-US" sz="3200" kern="100" dirty="0">
                <a:solidFill>
                  <a:schemeClr val="tx1"/>
                </a:solidFill>
                <a:latin typeface="Calibri"/>
                <a:ea typeface="DengXian"/>
                <a:cs typeface="Times New Roman"/>
              </a:rPr>
              <a:t>4</a:t>
            </a:r>
            <a:r>
              <a:rPr lang="zh-CN" altLang="en-US" sz="3200" kern="100" dirty="0">
                <a:solidFill>
                  <a:schemeClr val="tx1"/>
                </a:solidFill>
                <a:latin typeface="Calibri"/>
                <a:ea typeface="DengXian"/>
                <a:cs typeface="Times New Roman"/>
              </a:rPr>
              <a:t>节），而且还讲到了利未子孙向百姓取十分之一（第</a:t>
            </a:r>
            <a:r>
              <a:rPr lang="en-US" sz="3200" kern="100" dirty="0">
                <a:solidFill>
                  <a:schemeClr val="tx1"/>
                </a:solidFill>
                <a:latin typeface="Calibri"/>
                <a:ea typeface="DengXian"/>
                <a:cs typeface="Times New Roman"/>
              </a:rPr>
              <a:t>5</a:t>
            </a:r>
            <a:r>
              <a:rPr lang="zh-CN" altLang="en-US" sz="3200" kern="100" dirty="0">
                <a:solidFill>
                  <a:schemeClr val="tx1"/>
                </a:solidFill>
                <a:latin typeface="Calibri"/>
                <a:ea typeface="DengXian"/>
                <a:cs typeface="Times New Roman"/>
              </a:rPr>
              <a:t>节）。根据推论</a:t>
            </a: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，既然十一奉献是长久有效的，也是读者没有异议的，那么，读者也一定在认真遵守十一奉献</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742950">
              <a:spcBef>
                <a:spcPts val="600"/>
              </a:spcBef>
              <a:spcAft>
                <a:spcPts val="600"/>
              </a:spcAft>
              <a:buNone/>
            </a:pPr>
            <a:r>
              <a:rPr lang="zh-CN" altLang="en-US" sz="3200" kern="100" dirty="0">
                <a:solidFill>
                  <a:schemeClr val="tx1"/>
                </a:solidFill>
                <a:latin typeface="Calibri"/>
                <a:ea typeface="DengXian"/>
                <a:cs typeface="Times New Roman"/>
              </a:rPr>
              <a:t>否则，就会出现表里不一的矛盾：一方面，读者心里赞同十一奉献，另一方面，读者却没有实行十一奉献。</a:t>
            </a:r>
            <a:endParaRPr lang="en-CA" sz="3200"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kern="100" dirty="0">
                <a:solidFill>
                  <a:schemeClr val="tx1"/>
                </a:solidFill>
                <a:latin typeface="Calibri"/>
                <a:ea typeface="DengXian"/>
                <a:cs typeface="Times New Roman"/>
              </a:rPr>
              <a:t>如果这种情况确实存在的话，作者不会不知道</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rgbClr val="000000"/>
                </a:solidFill>
                <a:latin typeface="Calibri"/>
                <a:ea typeface="DengXian"/>
                <a:cs typeface="Times New Roman"/>
              </a:rPr>
              <a:t>而作者如果知道的话，他却在这里只字不提，这是令人难以置信的：因为这会损害他在这里的论证和结果。</a:t>
            </a:r>
            <a:endParaRPr lang="en-CA" sz="3200" kern="100" dirty="0">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rgbClr val="000000"/>
                </a:solidFill>
                <a:latin typeface="Calibri"/>
                <a:ea typeface="DengXian"/>
                <a:cs typeface="Times New Roman"/>
              </a:rPr>
              <a:t>因为如果读者根本就不把十一奉献当一回事，作者为何如此倚重十一奉献来进行</a:t>
            </a:r>
            <a:r>
              <a:rPr lang="zh-CN" altLang="en-US" sz="3200" kern="100" dirty="0" smtClean="0">
                <a:solidFill>
                  <a:srgbClr val="000000"/>
                </a:solidFill>
                <a:latin typeface="Calibri"/>
                <a:ea typeface="DengXian"/>
                <a:cs typeface="Times New Roman"/>
              </a:rPr>
              <a:t>论证</a:t>
            </a:r>
            <a:r>
              <a:rPr lang="zh-CN" altLang="en-US" sz="3200" kern="100" dirty="0">
                <a:solidFill>
                  <a:srgbClr val="000000"/>
                </a:solidFill>
                <a:latin typeface="Calibri"/>
                <a:ea typeface="DengXian"/>
                <a:cs typeface="Times New Roman"/>
              </a:rPr>
              <a:t>呢？</a:t>
            </a:r>
            <a:endParaRPr lang="en-CA" sz="3200" kern="100" dirty="0">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33</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57250">
              <a:lnSpc>
                <a:spcPct val="115000"/>
              </a:lnSpc>
              <a:spcBef>
                <a:spcPts val="600"/>
              </a:spcBef>
              <a:spcAft>
                <a:spcPts val="600"/>
              </a:spcAft>
              <a:buNone/>
            </a:pPr>
            <a:r>
              <a:rPr lang="zh-CN" altLang="en-US" sz="3200" kern="100" dirty="0">
                <a:solidFill>
                  <a:schemeClr val="tx1"/>
                </a:solidFill>
                <a:latin typeface="Calibri"/>
                <a:ea typeface="DengXian"/>
                <a:cs typeface="Times New Roman"/>
              </a:rPr>
              <a:t>虽然这是一种“缄默论证法”，但是由于作者在这段经文中</a:t>
            </a:r>
            <a:r>
              <a:rPr lang="en-US" sz="3200" kern="100" dirty="0">
                <a:solidFill>
                  <a:schemeClr val="tx1"/>
                </a:solidFill>
                <a:latin typeface="Calibri"/>
                <a:ea typeface="DengXian"/>
                <a:cs typeface="Times New Roman"/>
              </a:rPr>
              <a:t>8</a:t>
            </a:r>
            <a:r>
              <a:rPr lang="zh-CN" altLang="en-US" sz="3200" kern="100" dirty="0">
                <a:solidFill>
                  <a:schemeClr val="tx1"/>
                </a:solidFill>
                <a:latin typeface="Calibri"/>
                <a:ea typeface="DengXian"/>
                <a:cs typeface="Times New Roman"/>
              </a:rPr>
              <a:t>次提到十一奉献，它是整段经文论证的根据，如果作者希望自己的论证和结论有说服力的话，那么他的论证和结论所依重的十一奉献本身一定是有说服力的，也就是读者正在认真实行的。</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二、来七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在今日教会的应用</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反之，如果作者明明知道读者没有实行十一奉献，却如此倚重十一奉献来进行论证，那是完全不可理喻的。</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因此，作者如此倚重十一奉献来进行他的论证这一点，就构成了有力的“推定的证据”，表示本书读者一定在认真实行十一奉献。</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0"/>
              </a:spcAft>
              <a:buNone/>
            </a:pPr>
            <a:r>
              <a:rPr lang="zh-CN" altLang="en-US" sz="3200" b="1" kern="100" dirty="0">
                <a:solidFill>
                  <a:schemeClr val="tx1"/>
                </a:solidFill>
                <a:latin typeface="Calibri"/>
                <a:ea typeface="DengXian"/>
                <a:cs typeface="Times New Roman"/>
              </a:rPr>
              <a:t>（一）初期外邦人教会中为什么没有强调十一奉献？</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smtClean="0">
                <a:solidFill>
                  <a:schemeClr val="tx1"/>
                </a:solidFill>
                <a:latin typeface="Calibri"/>
                <a:ea typeface="DengXian"/>
                <a:cs typeface="Times New Roman"/>
              </a:rPr>
              <a:t>我们</a:t>
            </a:r>
            <a:r>
              <a:rPr lang="zh-CN" altLang="en-US" sz="3200" kern="100" dirty="0">
                <a:solidFill>
                  <a:schemeClr val="tx1"/>
                </a:solidFill>
                <a:latin typeface="Calibri"/>
                <a:ea typeface="DengXian"/>
                <a:cs typeface="Times New Roman"/>
              </a:rPr>
              <a:t>知道，初代耶路撒冷教会曾实行</a:t>
            </a:r>
            <a:r>
              <a:rPr lang="zh-CN" altLang="en-US" sz="3200" b="1" kern="100" dirty="0">
                <a:solidFill>
                  <a:schemeClr val="tx1"/>
                </a:solidFill>
                <a:latin typeface="Calibri"/>
                <a:ea typeface="KaiTi"/>
                <a:cs typeface="Times New Roman"/>
              </a:rPr>
              <a:t>“凡物公用”</a:t>
            </a:r>
            <a:r>
              <a:rPr lang="zh-CN" altLang="en-US" sz="3200" kern="100" dirty="0">
                <a:solidFill>
                  <a:schemeClr val="tx1"/>
                </a:solidFill>
                <a:latin typeface="Calibri"/>
                <a:ea typeface="DengXian"/>
                <a:cs typeface="Times New Roman"/>
              </a:rPr>
              <a:t>的模式。不过，这一模式显然没有持续下去。</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当福音传到外邦人当中，并建立了外邦人或外邦人为主的教会时，新约圣经中没有强调十一奉献，而强调的是自愿奉献（素祭的新约形式）</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2116537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根据</a:t>
            </a:r>
            <a:r>
              <a:rPr lang="zh-CN" altLang="en-US" sz="3200" kern="100" dirty="0">
                <a:solidFill>
                  <a:schemeClr val="tx1"/>
                </a:solidFill>
                <a:latin typeface="Calibri"/>
                <a:ea typeface="DengXian"/>
                <a:cs typeface="Times New Roman"/>
              </a:rPr>
              <a:t>上述的分析，这并不表示十一奉献的圣经原则有所改变，或者说已经过时了，或无效了，而是暗示十一奉献在信仰实践上有所改变。</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笔者推测，以犹太人为主的教会，如马太福音和希伯来书的最早读者群体很可能沿用了十一奉献的模式。但外邦人和外邦人为主的教会则没有采用十一奉献的模式。</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0"/>
              </a:spcAft>
              <a:buNone/>
            </a:pPr>
            <a:r>
              <a:rPr lang="zh-CN" altLang="en-US" sz="3200" kern="100" dirty="0">
                <a:solidFill>
                  <a:schemeClr val="tx1"/>
                </a:solidFill>
                <a:latin typeface="Calibri"/>
                <a:ea typeface="DengXian"/>
                <a:cs typeface="Times New Roman"/>
              </a:rPr>
              <a:t>这很可能主要是因为如下三个原因：</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、当时外邦人或外邦人为主的教会采用了家庭教会的模式，他们因此没有建造教堂和维护教堂的经济压力。</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en-US" sz="3200" kern="100" dirty="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、当时他们采用了长老（复数）或监督（复数）制作为教会管理和牧养的体制。而当时大部分的长老或监督们很可能都是带职侍奉的，或没有固定薪金的。</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en-US" sz="3200" kern="100" dirty="0">
                <a:solidFill>
                  <a:schemeClr val="tx1"/>
                </a:solidFill>
                <a:latin typeface="Calibri"/>
                <a:ea typeface="DengXian"/>
                <a:cs typeface="Times New Roman"/>
              </a:rPr>
              <a:t>3</a:t>
            </a:r>
            <a:r>
              <a:rPr lang="zh-CN" altLang="en-US" sz="3200" kern="100" dirty="0">
                <a:solidFill>
                  <a:schemeClr val="tx1"/>
                </a:solidFill>
                <a:latin typeface="Calibri"/>
                <a:ea typeface="DengXian"/>
                <a:cs typeface="Times New Roman"/>
              </a:rPr>
              <a:t>、当时外邦人或外邦人为主的教会中，大部分会众都是社会底层人士，其中许多人都是奴隶、寡妇、老年人，孩童，他们都没有固定的收入。</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当然，上述情况并非教会普遍的情况，更非长期不变的。因此，可以预期，随著教会会众社会成份和经济状况的变化，教会的奉献模式作为信仰实践也会有相应的变化。</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lnSpc>
                <a:spcPct val="115000"/>
              </a:lnSpc>
              <a:spcBef>
                <a:spcPts val="600"/>
              </a:spcBef>
              <a:spcAft>
                <a:spcPts val="600"/>
              </a:spcAft>
              <a:buNone/>
            </a:pPr>
            <a:r>
              <a:rPr lang="zh-CN" altLang="en-US" sz="3200" b="1" kern="100" dirty="0">
                <a:solidFill>
                  <a:schemeClr val="tx1"/>
                </a:solidFill>
                <a:latin typeface="Calibri"/>
                <a:ea typeface="DengXian"/>
                <a:cs typeface="Times New Roman"/>
              </a:rPr>
              <a:t>（一）来七</a:t>
            </a:r>
            <a:r>
              <a:rPr lang="en-US" sz="3200" b="1" kern="100" dirty="0">
                <a:solidFill>
                  <a:schemeClr val="tx1"/>
                </a:solidFill>
                <a:latin typeface="Calibri"/>
                <a:ea typeface="DengXian"/>
                <a:cs typeface="Times New Roman"/>
              </a:rPr>
              <a:t>4-10</a:t>
            </a:r>
            <a:r>
              <a:rPr lang="zh-CN" altLang="en-US" sz="3200" b="1" kern="100" dirty="0">
                <a:solidFill>
                  <a:schemeClr val="tx1"/>
                </a:solidFill>
                <a:latin typeface="Calibri"/>
                <a:ea typeface="DengXian"/>
                <a:cs typeface="Times New Roman"/>
              </a:rPr>
              <a:t>的结构分析</a:t>
            </a:r>
            <a:endParaRPr lang="en-CA" sz="3200" b="1"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smtClean="0">
                <a:solidFill>
                  <a:schemeClr val="tx1"/>
                </a:solidFill>
                <a:latin typeface="Calibri"/>
                <a:ea typeface="DengXian"/>
                <a:cs typeface="Times New Roman"/>
              </a:rPr>
              <a:t>主题</a:t>
            </a:r>
            <a:r>
              <a:rPr lang="zh-CN" altLang="en-US" sz="3200" kern="100" dirty="0">
                <a:solidFill>
                  <a:schemeClr val="tx1"/>
                </a:solidFill>
                <a:latin typeface="Calibri"/>
                <a:ea typeface="DengXian"/>
                <a:cs typeface="Times New Roman"/>
              </a:rPr>
              <a:t>：从亚伯兰奉献十分之一这件事看麦基洗德的超越性。</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它可以分为两个小段：</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、七</a:t>
            </a:r>
            <a:r>
              <a:rPr lang="en-US" sz="3200" kern="100" dirty="0">
                <a:solidFill>
                  <a:schemeClr val="tx1"/>
                </a:solidFill>
                <a:latin typeface="Calibri"/>
                <a:ea typeface="DengXian"/>
                <a:cs typeface="Times New Roman"/>
              </a:rPr>
              <a:t>4-7</a:t>
            </a:r>
            <a:r>
              <a:rPr lang="zh-CN" altLang="en-US" sz="3200" kern="100" dirty="0">
                <a:solidFill>
                  <a:schemeClr val="tx1"/>
                </a:solidFill>
                <a:latin typeface="Calibri"/>
                <a:ea typeface="DengXian"/>
                <a:cs typeface="Times New Roman"/>
              </a:rPr>
              <a:t>：麦基洗德超越亚伯拉罕；</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en-US" sz="3200" kern="100" dirty="0" smtClean="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、七</a:t>
            </a:r>
            <a:r>
              <a:rPr lang="en-US" sz="3200" kern="100" dirty="0">
                <a:solidFill>
                  <a:schemeClr val="tx1"/>
                </a:solidFill>
                <a:latin typeface="Calibri"/>
                <a:ea typeface="DengXian"/>
                <a:cs typeface="Times New Roman"/>
              </a:rPr>
              <a:t>8-10</a:t>
            </a:r>
            <a:r>
              <a:rPr lang="zh-CN" altLang="en-US" sz="3200" kern="100" dirty="0">
                <a:solidFill>
                  <a:schemeClr val="tx1"/>
                </a:solidFill>
                <a:latin typeface="Calibri"/>
                <a:ea typeface="DengXian"/>
                <a:cs typeface="Times New Roman"/>
              </a:rPr>
              <a:t>：麦基洗德超越利未祭司。</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a:t>
            </a:fld>
            <a:endParaRPr lang="en-US" altLang="zh-CN" dirty="0">
              <a:solidFill>
                <a:srgbClr val="55554A"/>
              </a:solidFill>
            </a:endParaRPr>
          </a:p>
        </p:txBody>
      </p:sp>
    </p:spTree>
    <p:extLst>
      <p:ext uri="{BB962C8B-B14F-4D97-AF65-F5344CB8AC3E}">
        <p14:creationId xmlns:p14="http://schemas.microsoft.com/office/powerpoint/2010/main" val="1434689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实际上，当年以色列人在西奈山颁布了十一奉献的律法条例，但在旷野漂流期间，并没有实施，只是实行了自愿奉献。</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直到他们进入迦南应许之地之后，才开始实行十一奉献。（民数记十五</a:t>
            </a:r>
            <a:r>
              <a:rPr lang="en-US" sz="3200" kern="100" dirty="0">
                <a:solidFill>
                  <a:schemeClr val="tx1"/>
                </a:solidFill>
                <a:latin typeface="Calibri"/>
                <a:ea typeface="DengXian"/>
                <a:cs typeface="Times New Roman"/>
              </a:rPr>
              <a:t>17-21</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047750"/>
            <a:ext cx="9144000" cy="4103594"/>
          </a:xfrm>
        </p:spPr>
        <p:txBody>
          <a:bodyPr/>
          <a:lstStyle/>
          <a:p>
            <a:pPr marL="0" marR="0" indent="0">
              <a:spcBef>
                <a:spcPts val="600"/>
              </a:spcBef>
              <a:spcAft>
                <a:spcPts val="0"/>
              </a:spcAft>
              <a:buNone/>
            </a:pPr>
            <a:r>
              <a:rPr lang="zh-CN" altLang="en-US" sz="3200" b="1" kern="100" dirty="0" smtClean="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二）十一奉献的信仰实践原则</a:t>
            </a:r>
            <a:endParaRPr lang="en-CA" sz="3200" b="1" kern="100" dirty="0">
              <a:solidFill>
                <a:schemeClr val="tx1"/>
              </a:solidFill>
              <a:latin typeface="Calibri"/>
              <a:ea typeface="DengXian"/>
              <a:cs typeface="Times New Roman"/>
            </a:endParaRPr>
          </a:p>
          <a:p>
            <a:pPr marL="0" marR="0" indent="0">
              <a:spcBef>
                <a:spcPts val="600"/>
              </a:spcBef>
              <a:spcAft>
                <a:spcPts val="0"/>
              </a:spcAft>
              <a:buNone/>
            </a:pP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、恩典优先于律法。</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十一奉献的目的不是为了赢得救恩，而是救恩的结果，是在恩典的感召下感恩和喜乐的奉献。</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这就是说，新约教会的十一奉献（如果存在的话）超越了律法的要求，它既是当纳的（不同于自愿的素祭），也是理所当然的，即在神学和圣经原则上是顺理成章的，没有问题的。</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然而在实际操作或实践时，却可以因地制宜，灵活可变。</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例如，对于新信徒，十一奉献可以作为靶心，鼓励他们来瞄准，却不必（如现代欧洲教会那样）作硬性要求。</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42</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57250">
              <a:lnSpc>
                <a:spcPct val="115000"/>
              </a:lnSpc>
              <a:spcBef>
                <a:spcPts val="600"/>
              </a:spcBef>
              <a:spcAft>
                <a:spcPts val="600"/>
              </a:spcAft>
              <a:buNone/>
            </a:pPr>
            <a:r>
              <a:rPr lang="zh-CN" altLang="en-US" sz="3200" kern="0" dirty="0" smtClean="0">
                <a:solidFill>
                  <a:schemeClr val="tx1"/>
                </a:solidFill>
                <a:latin typeface="Calibri"/>
                <a:ea typeface="DengXian"/>
                <a:cs typeface="Times New Roman"/>
              </a:rPr>
              <a:t>对于</a:t>
            </a:r>
            <a:r>
              <a:rPr lang="zh-CN" altLang="en-US" sz="3200" kern="0" dirty="0">
                <a:solidFill>
                  <a:schemeClr val="tx1"/>
                </a:solidFill>
                <a:latin typeface="Calibri"/>
                <a:ea typeface="DengXian"/>
                <a:cs typeface="Times New Roman"/>
              </a:rPr>
              <a:t>已经委身教会和十一奉献的基督徒，可以将它当作一个参考标准，鼓励他们以此为基础，不断追求更高层次的奉献心志。</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对于牧者同工来说，由于他们已成为其他信徒的榜样，十一奉献则应是基本的要求。</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43</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0" y="1047750"/>
            <a:ext cx="9144000" cy="4095750"/>
          </a:xfrm>
        </p:spPr>
        <p:txBody>
          <a:bodyPr/>
          <a:lstStyle/>
          <a:p>
            <a:pPr marL="0" marR="0" indent="0">
              <a:spcBef>
                <a:spcPts val="600"/>
              </a:spcBef>
              <a:spcAft>
                <a:spcPts val="0"/>
              </a:spcAft>
              <a:buNone/>
            </a:pPr>
            <a:r>
              <a:rPr lang="en-US" sz="3200" kern="100" dirty="0" smtClean="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、促进信徒灵性成长。</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十一奉献有助于信徒破除对钱财的贪恋，学会在知足中看到教会、国度和他人的需要；从自我中心和物质主义的陷阱中释放出来，打破“自我中心”的狭隘思维。</a:t>
            </a:r>
            <a:endParaRPr lang="en-CA" sz="3200"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kern="100" dirty="0">
                <a:solidFill>
                  <a:schemeClr val="tx1"/>
                </a:solidFill>
                <a:latin typeface="Calibri"/>
                <a:ea typeface="DengXian"/>
                <a:cs typeface="Times New Roman"/>
              </a:rPr>
              <a:t>每个参与十一奉献的基督徒，也在这一过程中完成从“接受恩典”到“传递恩典”的属灵成长，体验“施比受更为有福”的真理。</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44</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en-US" sz="3200" kern="100" dirty="0" smtClean="0">
                <a:solidFill>
                  <a:schemeClr val="tx1"/>
                </a:solidFill>
                <a:latin typeface="Calibri"/>
                <a:ea typeface="DengXian"/>
                <a:cs typeface="Times New Roman"/>
              </a:rPr>
              <a:t>3</a:t>
            </a:r>
            <a:r>
              <a:rPr lang="zh-CN" altLang="en-US" sz="3200" kern="100" dirty="0">
                <a:solidFill>
                  <a:schemeClr val="tx1"/>
                </a:solidFill>
                <a:latin typeface="Calibri"/>
                <a:ea typeface="DengXian"/>
                <a:cs typeface="Times New Roman"/>
              </a:rPr>
              <a:t>、内心奉献的态度大过金钱数量的价值。</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根据可十二</a:t>
            </a:r>
            <a:r>
              <a:rPr lang="en-US" sz="3200" kern="100" dirty="0">
                <a:solidFill>
                  <a:schemeClr val="tx1"/>
                </a:solidFill>
                <a:latin typeface="Calibri"/>
                <a:ea typeface="DengXian"/>
                <a:cs typeface="Times New Roman"/>
              </a:rPr>
              <a:t>41-44</a:t>
            </a:r>
            <a:r>
              <a:rPr lang="zh-CN" altLang="en-US" sz="3200" kern="100" dirty="0">
                <a:solidFill>
                  <a:schemeClr val="tx1"/>
                </a:solidFill>
                <a:latin typeface="Calibri"/>
                <a:ea typeface="DengXian"/>
                <a:cs typeface="Times New Roman"/>
              </a:rPr>
              <a:t>，寡妇的两个小钱代表她将自己的心全部献给了祂，以真诚的爱和敬畏来对待奉献。</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同时，内心态度又不能与外在行动分开，实际上它们两者是不可分隔的。</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45</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lnSpc>
                <a:spcPct val="115000"/>
              </a:lnSpc>
              <a:spcBef>
                <a:spcPts val="600"/>
              </a:spcBef>
              <a:spcAft>
                <a:spcPts val="600"/>
              </a:spcAft>
              <a:buNone/>
            </a:pPr>
            <a:r>
              <a:rPr lang="en-US" sz="3200" kern="100" dirty="0" smtClean="0">
                <a:solidFill>
                  <a:schemeClr val="tx1"/>
                </a:solidFill>
                <a:latin typeface="Calibri"/>
                <a:ea typeface="DengXian"/>
                <a:cs typeface="Times New Roman"/>
              </a:rPr>
              <a:t>4</a:t>
            </a:r>
            <a:r>
              <a:rPr lang="zh-CN" altLang="en-US" sz="3200" kern="100" dirty="0">
                <a:solidFill>
                  <a:schemeClr val="tx1"/>
                </a:solidFill>
                <a:latin typeface="Calibri"/>
                <a:ea typeface="DengXian"/>
                <a:cs typeface="Times New Roman"/>
              </a:rPr>
              <a:t>、管家（得胜者）神学是理解十一奉献的另一个重要视角。</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林前四</a:t>
            </a:r>
            <a:r>
              <a:rPr lang="en-US" sz="3200" kern="100" dirty="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中提到：所求于管家的是要他有忠心</a:t>
            </a:r>
            <a:r>
              <a:rPr lang="zh-CN" altLang="en-US" sz="3200" kern="100" dirty="0" smtClean="0">
                <a:solidFill>
                  <a:schemeClr val="tx1"/>
                </a:solidFill>
                <a:latin typeface="Calibri"/>
                <a:ea typeface="DengXian"/>
                <a:cs typeface="Times New Roman"/>
              </a:rPr>
              <a:t>。</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46</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圣经</a:t>
            </a:r>
            <a:r>
              <a:rPr lang="zh-CN" altLang="en-US" sz="3200" kern="100" dirty="0">
                <a:solidFill>
                  <a:schemeClr val="tx1"/>
                </a:solidFill>
                <a:latin typeface="Calibri"/>
                <a:ea typeface="DengXian"/>
                <a:cs typeface="Times New Roman"/>
              </a:rPr>
              <a:t>将我们信徒视为神所赐资源的管家，我们所拥有的一切无论是物质财富，还是其他资源，都并非真正属于我们自己，而是神托付给我们管理和使用的。</a:t>
            </a:r>
            <a:endParaRPr lang="en-CA" sz="3200" kern="100" dirty="0">
              <a:solidFill>
                <a:schemeClr val="tx1"/>
              </a:solidFill>
              <a:latin typeface="Calibri"/>
              <a:ea typeface="DengXian"/>
              <a:cs typeface="Times New Roman"/>
            </a:endParaRPr>
          </a:p>
          <a:p>
            <a:pPr marL="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我们通过十一奉献将一部分资源归还给神，实际上是在承认</a:t>
            </a:r>
            <a:r>
              <a:rPr lang="zh-CN" altLang="en-US" sz="3200" b="1" kern="100" dirty="0">
                <a:solidFill>
                  <a:schemeClr val="tx1"/>
                </a:solidFill>
                <a:latin typeface="Calibri"/>
                <a:ea typeface="KaiTi"/>
                <a:cs typeface="Times New Roman"/>
              </a:rPr>
              <a:t>“万物归主”</a:t>
            </a:r>
            <a:r>
              <a:rPr lang="zh-CN" altLang="en-US" sz="3200" kern="100" dirty="0">
                <a:solidFill>
                  <a:schemeClr val="tx1"/>
                </a:solidFill>
                <a:latin typeface="Calibri"/>
                <a:ea typeface="DengXian"/>
                <a:cs typeface="Times New Roman"/>
              </a:rPr>
              <a:t>这一基本真理。</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47</a:t>
            </a:fld>
            <a:endParaRPr lang="en-US" altLang="zh-CN" dirty="0">
              <a:solidFill>
                <a:srgbClr val="55554A"/>
              </a:solidFill>
            </a:endParaRPr>
          </a:p>
        </p:txBody>
      </p:sp>
    </p:spTree>
    <p:extLst>
      <p:ext uri="{BB962C8B-B14F-4D97-AF65-F5344CB8AC3E}">
        <p14:creationId xmlns:p14="http://schemas.microsoft.com/office/powerpoint/2010/main" val="41459560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00100">
              <a:lnSpc>
                <a:spcPct val="115000"/>
              </a:lnSpc>
              <a:spcBef>
                <a:spcPts val="600"/>
              </a:spcBef>
              <a:spcAft>
                <a:spcPts val="600"/>
              </a:spcAft>
              <a:buNone/>
            </a:pPr>
            <a:r>
              <a:rPr lang="zh-CN" altLang="en-US" sz="3200" kern="100" dirty="0" smtClean="0">
                <a:solidFill>
                  <a:schemeClr val="tx1"/>
                </a:solidFill>
                <a:latin typeface="Calibri"/>
                <a:ea typeface="DengXian"/>
                <a:cs typeface="Times New Roman"/>
              </a:rPr>
              <a:t>我们的奉献并非是在损失什么，而是在履行作为管家的职责，合理地运用神所赋予的资源，以推动神的国度在这个世界上的拓展，为他人带来祝福。</a:t>
            </a:r>
            <a:endParaRPr lang="en-US" altLang="zh-CN" sz="3200" kern="100" dirty="0" smtClean="0">
              <a:solidFill>
                <a:schemeClr val="tx1"/>
              </a:solidFill>
              <a:latin typeface="Calibri"/>
              <a:ea typeface="DengXian"/>
              <a:cs typeface="Times New Roman"/>
            </a:endParaRPr>
          </a:p>
          <a:p>
            <a:pPr marL="0" marR="0" indent="800100">
              <a:lnSpc>
                <a:spcPct val="115000"/>
              </a:lnSpc>
              <a:spcBef>
                <a:spcPts val="600"/>
              </a:spcBef>
              <a:spcAft>
                <a:spcPts val="600"/>
              </a:spcAft>
              <a:buNone/>
            </a:pPr>
            <a:endParaRPr lang="en-CA" sz="3200"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48</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当我们将金钱奉献给教会，支持教会开展神的各项事工，包括支付牧师和其他授薪同工的薪资，支持宣教事工和帮助贫困人群时，我们就是在以实际行动参与神的救赎计划，让更多的人感受到神的爱和恩典。</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这种管家意识能够帮助我们正确看待自己所拥有的财富，以一种更加负责任的态度去奉献。</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49</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0">
              <a:spcBef>
                <a:spcPts val="600"/>
              </a:spcBef>
              <a:spcAft>
                <a:spcPts val="600"/>
              </a:spcAft>
              <a:buNone/>
            </a:pPr>
            <a:r>
              <a:rPr lang="zh-CN" altLang="en-US" sz="3200" b="1" kern="100" dirty="0">
                <a:solidFill>
                  <a:schemeClr val="tx1"/>
                </a:solidFill>
                <a:latin typeface="Calibri"/>
                <a:ea typeface="DengXian"/>
                <a:cs typeface="Times New Roman"/>
              </a:rPr>
              <a:t>（二）来七</a:t>
            </a:r>
            <a:r>
              <a:rPr lang="en-US" sz="3200" b="1" kern="100" dirty="0">
                <a:solidFill>
                  <a:schemeClr val="tx1"/>
                </a:solidFill>
                <a:latin typeface="Calibri"/>
                <a:ea typeface="DengXian"/>
                <a:cs typeface="Times New Roman"/>
              </a:rPr>
              <a:t>4-10</a:t>
            </a:r>
            <a:r>
              <a:rPr lang="zh-CN" altLang="en-US" sz="3200" b="1" kern="100" dirty="0">
                <a:solidFill>
                  <a:schemeClr val="tx1"/>
                </a:solidFill>
                <a:latin typeface="Calibri"/>
                <a:ea typeface="DengXian"/>
                <a:cs typeface="Times New Roman"/>
              </a:rPr>
              <a:t>的主题分析</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r>
              <a:rPr lang="en-US" sz="3200" kern="100" dirty="0" smtClean="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、七</a:t>
            </a:r>
            <a:r>
              <a:rPr lang="en-US" sz="3200" kern="100" dirty="0">
                <a:solidFill>
                  <a:schemeClr val="tx1"/>
                </a:solidFill>
                <a:latin typeface="Calibri"/>
                <a:ea typeface="DengXian"/>
                <a:cs typeface="Times New Roman"/>
              </a:rPr>
              <a:t>4-7</a:t>
            </a:r>
            <a:r>
              <a:rPr lang="zh-CN" altLang="en-US" sz="3200" kern="100" dirty="0">
                <a:solidFill>
                  <a:schemeClr val="tx1"/>
                </a:solidFill>
                <a:latin typeface="Calibri"/>
                <a:ea typeface="DengXian"/>
                <a:cs typeface="Times New Roman"/>
              </a:rPr>
              <a:t>：麦基洗德超越亚伯拉罕</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第</a:t>
            </a:r>
            <a:r>
              <a:rPr lang="en-US" sz="3200" kern="100" dirty="0">
                <a:solidFill>
                  <a:schemeClr val="tx1"/>
                </a:solidFill>
                <a:latin typeface="Calibri"/>
                <a:ea typeface="DengXian"/>
                <a:cs typeface="Times New Roman"/>
              </a:rPr>
              <a:t>4</a:t>
            </a:r>
            <a:r>
              <a:rPr lang="zh-CN" altLang="en-US" sz="3200" kern="100" dirty="0">
                <a:solidFill>
                  <a:schemeClr val="tx1"/>
                </a:solidFill>
                <a:latin typeface="Calibri"/>
                <a:ea typeface="DengXian"/>
                <a:cs typeface="Times New Roman"/>
              </a:rPr>
              <a:t>节：</a:t>
            </a:r>
            <a:r>
              <a:rPr lang="zh-CN" altLang="en-US" sz="3200" b="1" kern="100" dirty="0">
                <a:solidFill>
                  <a:schemeClr val="tx1"/>
                </a:solidFill>
                <a:latin typeface="Calibri"/>
                <a:ea typeface="KaiTi"/>
                <a:cs typeface="Times New Roman"/>
              </a:rPr>
              <a:t>“你们想一想，先祖亚伯拉罕，将自己所掳来上等之物取</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给他，这人是何等尊贵呢？”</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这</a:t>
            </a:r>
            <a:r>
              <a:rPr lang="zh-CN" altLang="en-US" sz="3200" kern="100" dirty="0">
                <a:solidFill>
                  <a:schemeClr val="tx1"/>
                </a:solidFill>
                <a:latin typeface="Calibri"/>
                <a:ea typeface="DengXian"/>
                <a:cs typeface="Times New Roman"/>
              </a:rPr>
              <a:t>节的意思很明白：</a:t>
            </a:r>
            <a:r>
              <a:rPr lang="zh-CN" altLang="en-US" sz="3200" b="1" kern="100" dirty="0">
                <a:solidFill>
                  <a:schemeClr val="tx1"/>
                </a:solidFill>
                <a:latin typeface="Calibri"/>
                <a:ea typeface="KaiTi"/>
                <a:cs typeface="Times New Roman"/>
              </a:rPr>
              <a:t>“他”</a:t>
            </a:r>
            <a:r>
              <a:rPr lang="zh-CN" altLang="en-US" sz="3200" kern="100" dirty="0">
                <a:solidFill>
                  <a:schemeClr val="tx1"/>
                </a:solidFill>
                <a:latin typeface="Calibri"/>
                <a:ea typeface="DengXian"/>
                <a:cs typeface="Times New Roman"/>
              </a:rPr>
              <a:t>这人超越亚伯拉罕，因他收纳亚伯拉罕的十一奉献。</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en-US" sz="3200" kern="100" dirty="0">
                <a:solidFill>
                  <a:schemeClr val="tx1"/>
                </a:solidFill>
                <a:latin typeface="Calibri"/>
                <a:ea typeface="DengXian"/>
                <a:cs typeface="Times New Roman"/>
              </a:rPr>
              <a:t>5</a:t>
            </a:r>
            <a:r>
              <a:rPr lang="zh-CN" altLang="en-US" sz="3200" kern="100" dirty="0">
                <a:solidFill>
                  <a:schemeClr val="tx1"/>
                </a:solidFill>
                <a:latin typeface="Calibri"/>
                <a:ea typeface="DengXian"/>
                <a:cs typeface="Times New Roman"/>
              </a:rPr>
              <a:t>、最后，十一奉献为信徒提供了一个实际经历主耶稣有关</a:t>
            </a:r>
            <a:r>
              <a:rPr lang="zh-CN" altLang="en-US" sz="3200" b="1" kern="100" dirty="0">
                <a:solidFill>
                  <a:schemeClr val="tx1"/>
                </a:solidFill>
                <a:latin typeface="Calibri"/>
                <a:ea typeface="KaiTi"/>
                <a:cs typeface="Times New Roman"/>
              </a:rPr>
              <a:t>“今生得百倍、来世得永生”</a:t>
            </a:r>
            <a:r>
              <a:rPr lang="zh-CN" altLang="en-US" sz="3200" kern="100" dirty="0">
                <a:solidFill>
                  <a:schemeClr val="tx1"/>
                </a:solidFill>
                <a:latin typeface="Calibri"/>
                <a:ea typeface="DengXian"/>
                <a:cs typeface="Times New Roman"/>
              </a:rPr>
              <a:t>（路十八</a:t>
            </a:r>
            <a:r>
              <a:rPr lang="en-US" sz="3200" kern="100" dirty="0">
                <a:solidFill>
                  <a:schemeClr val="tx1"/>
                </a:solidFill>
                <a:latin typeface="Calibri"/>
                <a:ea typeface="DengXian"/>
                <a:cs typeface="Times New Roman"/>
              </a:rPr>
              <a:t>30</a:t>
            </a:r>
            <a:r>
              <a:rPr lang="zh-CN" altLang="en-US" sz="3200" kern="100" dirty="0">
                <a:solidFill>
                  <a:schemeClr val="tx1"/>
                </a:solidFill>
                <a:latin typeface="Calibri"/>
                <a:ea typeface="DengXian"/>
                <a:cs typeface="Times New Roman"/>
              </a:rPr>
              <a:t>）的应许的途径。</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a:solidFill>
                  <a:schemeClr val="tx1"/>
                </a:solidFill>
                <a:latin typeface="Calibri"/>
                <a:ea typeface="DengXian"/>
                <a:cs typeface="Times New Roman"/>
              </a:rPr>
              <a:t>与一般人的想法相反，十一奉献不是一个宗教规条、不是一个令人作难的重担，而是一个蒙福的机会，让那些有信心回应神的应许的门徒经历神的恩典和祝福。</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50</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0">
              <a:spcBef>
                <a:spcPts val="600"/>
              </a:spcBef>
              <a:spcAft>
                <a:spcPts val="600"/>
              </a:spcAft>
              <a:buNone/>
            </a:pPr>
            <a:r>
              <a:rPr lang="zh-CN" altLang="en-US" sz="3200" b="1" kern="100" dirty="0" smtClean="0">
                <a:solidFill>
                  <a:schemeClr val="tx1"/>
                </a:solidFill>
                <a:latin typeface="Calibri"/>
                <a:ea typeface="DengXian"/>
                <a:cs typeface="Times New Roman"/>
              </a:rPr>
              <a:t>（三）十一</a:t>
            </a:r>
            <a:r>
              <a:rPr lang="zh-CN" altLang="en-US" sz="3200" b="1" kern="100" dirty="0">
                <a:solidFill>
                  <a:schemeClr val="tx1"/>
                </a:solidFill>
                <a:latin typeface="Calibri"/>
                <a:ea typeface="DengXian"/>
                <a:cs typeface="Times New Roman"/>
              </a:rPr>
              <a:t>奉献的实际用途</a:t>
            </a:r>
            <a:endParaRPr lang="en-CA" sz="3200" b="1"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kern="100" dirty="0">
                <a:solidFill>
                  <a:schemeClr val="tx1"/>
                </a:solidFill>
                <a:latin typeface="Calibri"/>
                <a:ea typeface="DengXian"/>
                <a:cs typeface="Times New Roman"/>
              </a:rPr>
              <a:t>现在我们来到十一奉献的现实层面，就是十一奉献的实际用途。</a:t>
            </a:r>
            <a:endParaRPr lang="en-CA" sz="3200" kern="100" dirty="0">
              <a:solidFill>
                <a:schemeClr val="tx1"/>
              </a:solidFill>
              <a:latin typeface="Calibri"/>
              <a:ea typeface="DengXian"/>
              <a:cs typeface="Times New Roman"/>
            </a:endParaRPr>
          </a:p>
          <a:p>
            <a:pPr marL="0" marR="0" indent="742950">
              <a:spcBef>
                <a:spcPts val="600"/>
              </a:spcBef>
              <a:spcAft>
                <a:spcPts val="600"/>
              </a:spcAft>
              <a:buNone/>
            </a:pPr>
            <a:r>
              <a:rPr lang="zh-CN" altLang="en-US" sz="3200" kern="100" dirty="0">
                <a:solidFill>
                  <a:schemeClr val="tx1"/>
                </a:solidFill>
                <a:latin typeface="Calibri"/>
                <a:ea typeface="DengXian"/>
                <a:cs typeface="Times New Roman"/>
              </a:rPr>
              <a:t>在这个层面，十一奉献主要用于教会的日常运营和牧者和一些同工的薪资，这一点无可争议，新旧约时期都一样。当然，这只是奉献目的的一部分</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51</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除此之外，教会也需要参与差派宣教和怜悯慈善。前者需要优先考虑，后者也是不可分开，更不可忽视的。</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还有购地建堂，改善硬件设施应该放在与差派宣教同等的位置</a:t>
            </a:r>
            <a:r>
              <a:rPr lang="zh-CN" altLang="en-US" sz="3200" kern="100" dirty="0" smtClean="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52</a:t>
            </a:fld>
            <a:endParaRPr lang="en-US" altLang="zh-CN" dirty="0">
              <a:solidFill>
                <a:srgbClr val="55554A"/>
              </a:solidFill>
            </a:endParaRPr>
          </a:p>
        </p:txBody>
      </p:sp>
    </p:spTree>
    <p:extLst>
      <p:ext uri="{BB962C8B-B14F-4D97-AF65-F5344CB8AC3E}">
        <p14:creationId xmlns:p14="http://schemas.microsoft.com/office/powerpoint/2010/main" val="38748658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如果一间教会财物富足，却对宣教事工和怜悯慈善毫无投入，只是一味热衷于教会自身的建造，或聚会场所的扩建，就需要考虑一下是否掉入自我中心的陷阱了。</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由此可见，十一奉献的实际用途跟神学教义同等重要，我们不可对此掉以轻心。</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53</a:t>
            </a:fld>
            <a:endParaRPr lang="en-US" altLang="zh-CN" dirty="0">
              <a:solidFill>
                <a:srgbClr val="55554A"/>
              </a:solidFill>
            </a:endParaRPr>
          </a:p>
        </p:txBody>
      </p:sp>
    </p:spTree>
    <p:extLst>
      <p:ext uri="{BB962C8B-B14F-4D97-AF65-F5344CB8AC3E}">
        <p14:creationId xmlns:p14="http://schemas.microsoft.com/office/powerpoint/2010/main" val="41459560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以下是一些教会使用十一奉献时基于圣经的优先次序原则：</a:t>
            </a:r>
            <a:endParaRPr lang="en-CA" sz="3200" kern="100" dirty="0">
              <a:solidFill>
                <a:schemeClr val="tx1"/>
              </a:solidFill>
              <a:latin typeface="Calibri"/>
              <a:ea typeface="DengXian"/>
              <a:cs typeface="Times New Roman"/>
            </a:endParaRPr>
          </a:p>
          <a:p>
            <a:pPr marL="628650" marR="0" indent="-628650">
              <a:lnSpc>
                <a:spcPct val="115000"/>
              </a:lnSpc>
              <a:spcBef>
                <a:spcPts val="600"/>
              </a:spcBef>
              <a:spcAft>
                <a:spcPts val="600"/>
              </a:spcAft>
              <a:buNone/>
            </a:pPr>
            <a:r>
              <a:rPr lang="en-US" sz="3200" kern="100" dirty="0">
                <a:solidFill>
                  <a:schemeClr val="tx1"/>
                </a:solidFill>
                <a:latin typeface="Calibri"/>
                <a:ea typeface="DengXian"/>
                <a:cs typeface="Times New Roman"/>
              </a:rPr>
              <a:t>1</a:t>
            </a:r>
            <a:r>
              <a:rPr lang="zh-CN" altLang="en-US" sz="3200" kern="100" dirty="0">
                <a:solidFill>
                  <a:schemeClr val="tx1"/>
                </a:solidFill>
                <a:latin typeface="Calibri"/>
                <a:ea typeface="DengXian"/>
                <a:cs typeface="Times New Roman"/>
              </a:rPr>
              <a:t>、首先是支持教会日常运转以及信徒团契活动；</a:t>
            </a:r>
            <a:endParaRPr lang="en-CA" sz="3200" kern="100" dirty="0">
              <a:solidFill>
                <a:schemeClr val="tx1"/>
              </a:solidFill>
              <a:latin typeface="Calibri"/>
              <a:ea typeface="DengXian"/>
              <a:cs typeface="Times New Roman"/>
            </a:endParaRPr>
          </a:p>
          <a:p>
            <a:pPr marL="628650" marR="0" indent="-628650">
              <a:lnSpc>
                <a:spcPct val="115000"/>
              </a:lnSpc>
              <a:spcBef>
                <a:spcPts val="600"/>
              </a:spcBef>
              <a:spcAft>
                <a:spcPts val="600"/>
              </a:spcAft>
              <a:buNone/>
            </a:pPr>
            <a:r>
              <a:rPr lang="en-US" sz="3200" kern="100" dirty="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、其次是保障牧者及教会工人的生活所需，使他们能全身心投入教会的服事；</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54</a:t>
            </a:fld>
            <a:endParaRPr lang="en-US" altLang="zh-CN" dirty="0">
              <a:solidFill>
                <a:srgbClr val="55554A"/>
              </a:solidFill>
            </a:endParaRPr>
          </a:p>
        </p:txBody>
      </p:sp>
    </p:spTree>
    <p:extLst>
      <p:ext uri="{BB962C8B-B14F-4D97-AF65-F5344CB8AC3E}">
        <p14:creationId xmlns:p14="http://schemas.microsoft.com/office/powerpoint/2010/main" val="4145956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628650" marR="0" indent="-628650">
              <a:lnSpc>
                <a:spcPct val="115000"/>
              </a:lnSpc>
              <a:spcBef>
                <a:spcPts val="600"/>
              </a:spcBef>
              <a:spcAft>
                <a:spcPts val="600"/>
              </a:spcAft>
              <a:buNone/>
            </a:pPr>
            <a:r>
              <a:rPr lang="en-US" sz="3200" kern="100" dirty="0">
                <a:solidFill>
                  <a:schemeClr val="tx1"/>
                </a:solidFill>
                <a:latin typeface="Calibri"/>
                <a:ea typeface="DengXian"/>
                <a:cs typeface="Times New Roman"/>
              </a:rPr>
              <a:t>3</a:t>
            </a:r>
            <a:r>
              <a:rPr lang="zh-CN" altLang="en-US" sz="3200" kern="100" dirty="0">
                <a:solidFill>
                  <a:schemeClr val="tx1"/>
                </a:solidFill>
                <a:latin typeface="Calibri"/>
                <a:ea typeface="DengXian"/>
                <a:cs typeface="Times New Roman"/>
              </a:rPr>
              <a:t>、教会使用奉献收入的一部分用于扩建教堂或教会的硬件设施，此外地方教会也应奉献十分之一用于支持国度宣教事工和其他国度事工；</a:t>
            </a:r>
            <a:endParaRPr lang="en-CA" sz="3200" kern="100" dirty="0">
              <a:solidFill>
                <a:schemeClr val="tx1"/>
              </a:solidFill>
              <a:latin typeface="Calibri"/>
              <a:ea typeface="DengXian"/>
              <a:cs typeface="Times New Roman"/>
            </a:endParaRPr>
          </a:p>
          <a:p>
            <a:pPr marL="628650" indent="-628650">
              <a:lnSpc>
                <a:spcPct val="115000"/>
              </a:lnSpc>
              <a:spcBef>
                <a:spcPts val="600"/>
              </a:spcBef>
              <a:spcAft>
                <a:spcPts val="600"/>
              </a:spcAft>
              <a:buNone/>
            </a:pPr>
            <a:r>
              <a:rPr lang="en-US" altLang="zh-CN" sz="3200" kern="100" dirty="0" smtClean="0">
                <a:solidFill>
                  <a:schemeClr val="tx1"/>
                </a:solidFill>
                <a:latin typeface="Calibri"/>
                <a:ea typeface="DengXian"/>
                <a:cs typeface="Times New Roman"/>
              </a:rPr>
              <a:t>4</a:t>
            </a:r>
            <a:r>
              <a:rPr lang="zh-CN" altLang="en-US" sz="3200" kern="100" dirty="0" smtClean="0">
                <a:solidFill>
                  <a:schemeClr val="tx1"/>
                </a:solidFill>
                <a:latin typeface="Calibri"/>
                <a:ea typeface="DengXian"/>
                <a:cs typeface="Times New Roman"/>
              </a:rPr>
              <a:t>、最后</a:t>
            </a:r>
            <a:r>
              <a:rPr lang="zh-CN" altLang="en-US" sz="3200" kern="100" dirty="0">
                <a:solidFill>
                  <a:schemeClr val="tx1"/>
                </a:solidFill>
                <a:latin typeface="Calibri"/>
                <a:ea typeface="DengXian"/>
                <a:cs typeface="Times New Roman"/>
              </a:rPr>
              <a:t>是对社会弱势群体的关怀，通过慈善事工将恩典延伸至有需要的人群。</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55</a:t>
            </a:fld>
            <a:endParaRPr lang="en-US" altLang="zh-CN" dirty="0">
              <a:solidFill>
                <a:srgbClr val="55554A"/>
              </a:solidFill>
            </a:endParaRPr>
          </a:p>
        </p:txBody>
      </p:sp>
    </p:spTree>
    <p:extLst>
      <p:ext uri="{BB962C8B-B14F-4D97-AF65-F5344CB8AC3E}">
        <p14:creationId xmlns:p14="http://schemas.microsoft.com/office/powerpoint/2010/main" val="41459560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三、十一奉献的新约信仰实践</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早期耶路撒冷教会的信徒变卖田产家业，周济穷人展现出了一种无私的奉献精神，是值得今日生活在</a:t>
            </a:r>
            <a:r>
              <a:rPr lang="en-US" sz="3200" kern="100" dirty="0">
                <a:solidFill>
                  <a:schemeClr val="tx1"/>
                </a:solidFill>
                <a:latin typeface="Calibri"/>
                <a:ea typeface="DengXian"/>
                <a:cs typeface="Times New Roman"/>
              </a:rPr>
              <a:t>21</a:t>
            </a:r>
            <a:r>
              <a:rPr lang="zh-CN" altLang="en-US" sz="3200" kern="100" dirty="0">
                <a:solidFill>
                  <a:schemeClr val="tx1"/>
                </a:solidFill>
                <a:latin typeface="Calibri"/>
                <a:ea typeface="DengXian"/>
                <a:cs typeface="Times New Roman"/>
              </a:rPr>
              <a:t>世纪的教会和信徒们效法的榜样。</a:t>
            </a: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56</a:t>
            </a:fld>
            <a:endParaRPr lang="en-US" altLang="zh-CN" dirty="0">
              <a:solidFill>
                <a:srgbClr val="55554A"/>
              </a:solidFill>
            </a:endParaRPr>
          </a:p>
        </p:txBody>
      </p:sp>
    </p:spTree>
    <p:extLst>
      <p:ext uri="{BB962C8B-B14F-4D97-AF65-F5344CB8AC3E}">
        <p14:creationId xmlns:p14="http://schemas.microsoft.com/office/powerpoint/2010/main" val="4145956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123950"/>
            <a:ext cx="9144000" cy="4027394"/>
          </a:xfrm>
        </p:spPr>
        <p:txBody>
          <a:bodyPr/>
          <a:lstStyle/>
          <a:p>
            <a:pPr marL="0" marR="0" indent="857250">
              <a:lnSpc>
                <a:spcPct val="115000"/>
              </a:lnSpc>
              <a:spcBef>
                <a:spcPts val="600"/>
              </a:spcBef>
              <a:spcAft>
                <a:spcPts val="600"/>
              </a:spcAft>
              <a:buNone/>
            </a:pPr>
            <a:r>
              <a:rPr lang="zh-CN" altLang="en-US" sz="3200" kern="100" dirty="0">
                <a:solidFill>
                  <a:schemeClr val="tx1"/>
                </a:solidFill>
                <a:latin typeface="Calibri"/>
                <a:ea typeface="DengXian"/>
                <a:cs typeface="Times New Roman"/>
              </a:rPr>
              <a:t>虽然作者没有明说，但他显然假定：</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r>
              <a:rPr lang="zh-CN" altLang="en-US" sz="3200" b="1" kern="100" dirty="0">
                <a:solidFill>
                  <a:srgbClr val="FF0000"/>
                </a:solidFill>
                <a:latin typeface="Calibri"/>
                <a:ea typeface="DengXian"/>
                <a:cs typeface="Times New Roman"/>
              </a:rPr>
              <a:t>“接受十一奉献的人较献上十分之一的人为大，或更超越。”</a:t>
            </a:r>
            <a:endParaRPr lang="en-CA" sz="3200" kern="100" dirty="0">
              <a:solidFill>
                <a:srgbClr val="FF0000"/>
              </a:solidFill>
              <a:latin typeface="Calibri"/>
              <a:ea typeface="DengXian"/>
              <a:cs typeface="Times New Roman"/>
            </a:endParaRPr>
          </a:p>
          <a:p>
            <a:pPr marL="0" marR="0" indent="85725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值得特别留意的是，经文将亚伯拉罕献上的十分之一称为“</a:t>
            </a:r>
            <a:r>
              <a:rPr lang="zh-CN" altLang="en-US" sz="3200" b="1" kern="100" dirty="0">
                <a:solidFill>
                  <a:schemeClr val="tx1"/>
                </a:solidFill>
                <a:latin typeface="Calibri"/>
                <a:ea typeface="KaiTi"/>
                <a:cs typeface="Times New Roman"/>
              </a:rPr>
              <a:t>自己所掳来上等之物</a:t>
            </a:r>
            <a:r>
              <a:rPr lang="zh-CN" altLang="en-US" sz="3200" kern="100" dirty="0">
                <a:solidFill>
                  <a:schemeClr val="tx1"/>
                </a:solidFill>
                <a:latin typeface="Calibri"/>
                <a:ea typeface="DengXian"/>
                <a:cs typeface="Times New Roman"/>
              </a:rPr>
              <a:t>”，也就是</a:t>
            </a:r>
            <a:r>
              <a:rPr lang="zh-CN" altLang="en-US" sz="3200" b="1" kern="100" dirty="0">
                <a:solidFill>
                  <a:schemeClr val="tx1"/>
                </a:solidFill>
                <a:latin typeface="Calibri"/>
                <a:ea typeface="KaiTi"/>
                <a:cs typeface="Times New Roman"/>
              </a:rPr>
              <a:t>“战利品最好的十分之一”</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这一点暗示亚伯拉罕所献的十分之一是素祭，因为在利未记所记载的献祭制度中，素祭才要求所献上的必须是</a:t>
            </a:r>
            <a:r>
              <a:rPr lang="zh-CN" altLang="en-US" sz="3200" b="1" kern="100" dirty="0">
                <a:solidFill>
                  <a:schemeClr val="tx1"/>
                </a:solidFill>
                <a:latin typeface="Calibri"/>
                <a:ea typeface="KaiTi"/>
                <a:cs typeface="Times New Roman"/>
              </a:rPr>
              <a:t>“上好的”</a:t>
            </a:r>
            <a:r>
              <a:rPr lang="zh-CN" altLang="en-US" sz="3200" kern="100" dirty="0">
                <a:solidFill>
                  <a:schemeClr val="tx1"/>
                </a:solidFill>
                <a:latin typeface="Calibri"/>
                <a:ea typeface="DengXian"/>
                <a:cs typeface="Times New Roman"/>
              </a:rPr>
              <a:t>。</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KaiTi"/>
                <a:cs typeface="Times New Roman"/>
              </a:rPr>
              <a:t>“十一奉献”</a:t>
            </a:r>
            <a:r>
              <a:rPr lang="zh-CN" altLang="en-US" sz="3200" kern="100" dirty="0">
                <a:solidFill>
                  <a:schemeClr val="tx1"/>
                </a:solidFill>
                <a:latin typeface="Calibri"/>
                <a:ea typeface="DengXian"/>
                <a:cs typeface="Times New Roman"/>
              </a:rPr>
              <a:t>没有这个要求。</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KaiTi"/>
                <a:cs typeface="Times New Roman"/>
              </a:rPr>
              <a:t>“十一奉献”</a:t>
            </a:r>
            <a:r>
              <a:rPr lang="zh-CN" altLang="en-US" sz="3200" kern="100" dirty="0">
                <a:solidFill>
                  <a:schemeClr val="tx1"/>
                </a:solidFill>
                <a:latin typeface="Calibri"/>
                <a:ea typeface="DengXian"/>
                <a:cs typeface="Times New Roman"/>
              </a:rPr>
              <a:t>的要求是：既不是最好的，也不是最差的，而是从自己的所得中随机地取出十分之一</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是什么就是什么</a:t>
            </a:r>
            <a:r>
              <a:rPr lang="en-US" altLang="zh-CN" sz="3200" kern="100" dirty="0">
                <a:solidFill>
                  <a:schemeClr val="tx1"/>
                </a:solidFill>
                <a:latin typeface="Calibri"/>
                <a:ea typeface="DengXian"/>
                <a:cs typeface="Times New Roman"/>
              </a:rPr>
              <a:t>——</a:t>
            </a:r>
            <a:r>
              <a:rPr lang="zh-CN" altLang="en-US" sz="3200" kern="100" dirty="0">
                <a:solidFill>
                  <a:schemeClr val="tx1"/>
                </a:solidFill>
                <a:latin typeface="Calibri"/>
                <a:ea typeface="DengXian"/>
                <a:cs typeface="Times New Roman"/>
              </a:rPr>
              <a:t>来奉献给神。</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spcBef>
                <a:spcPts val="600"/>
              </a:spcBef>
              <a:spcAft>
                <a:spcPts val="600"/>
              </a:spcAft>
              <a:buNone/>
            </a:pPr>
            <a:r>
              <a:rPr lang="zh-CN" altLang="en-US" sz="3200" kern="100" dirty="0">
                <a:solidFill>
                  <a:schemeClr val="tx1"/>
                </a:solidFill>
                <a:latin typeface="Calibri"/>
                <a:ea typeface="DengXian"/>
                <a:cs typeface="Times New Roman"/>
              </a:rPr>
              <a:t>第</a:t>
            </a:r>
            <a:r>
              <a:rPr lang="en-US" sz="3200" kern="100" dirty="0">
                <a:solidFill>
                  <a:schemeClr val="tx1"/>
                </a:solidFill>
                <a:latin typeface="DengXian"/>
                <a:ea typeface="DengXian"/>
                <a:cs typeface="Times New Roman"/>
              </a:rPr>
              <a:t>5</a:t>
            </a:r>
            <a:r>
              <a:rPr lang="zh-CN" altLang="en-US" sz="3200" kern="100" dirty="0">
                <a:solidFill>
                  <a:schemeClr val="tx1"/>
                </a:solidFill>
                <a:latin typeface="Calibri"/>
                <a:ea typeface="DengXian"/>
                <a:cs typeface="Times New Roman"/>
              </a:rPr>
              <a:t>节：</a:t>
            </a:r>
            <a:r>
              <a:rPr lang="zh-CN" altLang="en-US" sz="3200" b="1" kern="100" dirty="0">
                <a:solidFill>
                  <a:schemeClr val="tx1"/>
                </a:solidFill>
                <a:latin typeface="Calibri"/>
                <a:ea typeface="KaiTi"/>
                <a:cs typeface="Times New Roman"/>
              </a:rPr>
              <a:t>“那得祭司职任的利未子孙，领命照例向百姓取</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，这百姓是自己的弟兄，虽是从亚伯拉罕腰中生的，还是照例取</a:t>
            </a:r>
            <a:r>
              <a:rPr lang="zh-CN" altLang="en-US" sz="3200" b="1" kern="100" dirty="0">
                <a:solidFill>
                  <a:srgbClr val="FF0000"/>
                </a:solidFill>
                <a:latin typeface="Calibri"/>
                <a:ea typeface="KaiTi"/>
                <a:cs typeface="Times New Roman"/>
              </a:rPr>
              <a:t>十分之一</a:t>
            </a:r>
            <a:r>
              <a:rPr lang="zh-CN" altLang="en-US" sz="3200" b="1" kern="100" dirty="0">
                <a:solidFill>
                  <a:schemeClr val="tx1"/>
                </a:solidFill>
                <a:latin typeface="Calibri"/>
                <a:ea typeface="KaiTi"/>
                <a:cs typeface="Times New Roman"/>
              </a:rPr>
              <a:t>。”</a:t>
            </a:r>
            <a:endParaRPr lang="en-CA" sz="3200"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kern="100" dirty="0" smtClean="0">
                <a:solidFill>
                  <a:schemeClr val="tx1"/>
                </a:solidFill>
                <a:latin typeface="Calibri"/>
                <a:ea typeface="DengXian"/>
                <a:cs typeface="Times New Roman"/>
              </a:rPr>
              <a:t>作者</a:t>
            </a:r>
            <a:r>
              <a:rPr lang="zh-CN" altLang="en-US" sz="3200" kern="100" dirty="0">
                <a:solidFill>
                  <a:schemeClr val="tx1"/>
                </a:solidFill>
                <a:latin typeface="Calibri"/>
                <a:ea typeface="DengXian"/>
                <a:cs typeface="Times New Roman"/>
              </a:rPr>
              <a:t>从亚伯拉罕身上转到利未人身上，是因为他在本段所关注的焦点并不是亚伯拉罕，而是利未祭司。</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3350"/>
            <a:ext cx="7620000" cy="837010"/>
          </a:xfrm>
        </p:spPr>
        <p:txBody>
          <a:bodyPr>
            <a:noAutofit/>
          </a:bodyPr>
          <a:lstStyle/>
          <a:p>
            <a:pPr>
              <a:tabLst>
                <a:tab pos="4457700" algn="l"/>
              </a:tabLst>
            </a:pPr>
            <a:r>
              <a:rPr lang="zh-CN" altLang="en-US" sz="4000" b="1" dirty="0">
                <a:solidFill>
                  <a:srgbClr val="FF0000"/>
                </a:solidFill>
                <a:effectLst/>
                <a:latin typeface="+mn-ea"/>
                <a:cs typeface="Times New Roman"/>
              </a:rPr>
              <a:t>一、来七</a:t>
            </a:r>
            <a:r>
              <a:rPr lang="en-US" sz="4000" b="1" dirty="0">
                <a:solidFill>
                  <a:srgbClr val="FF0000"/>
                </a:solidFill>
                <a:effectLst/>
                <a:latin typeface="+mn-ea"/>
                <a:cs typeface="Times New Roman"/>
              </a:rPr>
              <a:t>4-10</a:t>
            </a:r>
            <a:r>
              <a:rPr lang="zh-CN" altLang="en-US" sz="4000" b="1" dirty="0">
                <a:solidFill>
                  <a:srgbClr val="FF0000"/>
                </a:solidFill>
                <a:effectLst/>
                <a:latin typeface="+mn-ea"/>
                <a:cs typeface="Times New Roman"/>
              </a:rPr>
              <a:t>的解经</a:t>
            </a:r>
            <a:endParaRPr lang="zh-CN" altLang="en-US" sz="3200" dirty="0">
              <a:solidFill>
                <a:srgbClr val="FF0000"/>
              </a:solidFill>
              <a:latin typeface="+mn-ea"/>
            </a:endParaRPr>
          </a:p>
        </p:txBody>
      </p:sp>
      <p:sp>
        <p:nvSpPr>
          <p:cNvPr id="3" name="内容占位符 2"/>
          <p:cNvSpPr>
            <a:spLocks noGrp="1"/>
          </p:cNvSpPr>
          <p:nvPr>
            <p:ph idx="1"/>
          </p:nvPr>
        </p:nvSpPr>
        <p:spPr>
          <a:xfrm>
            <a:off x="1" y="1200150"/>
            <a:ext cx="9144000" cy="3951194"/>
          </a:xfrm>
        </p:spPr>
        <p:txBody>
          <a:bodyPr/>
          <a:lstStyle/>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利未的子孙分为两班人：</a:t>
            </a:r>
            <a:endParaRPr lang="en-CA" sz="3200" kern="100" dirty="0">
              <a:solidFill>
                <a:schemeClr val="tx1"/>
              </a:solidFill>
              <a:latin typeface="Calibri"/>
              <a:ea typeface="DengXian"/>
              <a:cs typeface="Times New Roman"/>
            </a:endParaRPr>
          </a:p>
          <a:p>
            <a:pPr marL="0" marR="0" indent="800100">
              <a:lnSpc>
                <a:spcPct val="115000"/>
              </a:lnSpc>
              <a:spcBef>
                <a:spcPts val="600"/>
              </a:spcBef>
              <a:spcAft>
                <a:spcPts val="600"/>
              </a:spcAft>
              <a:buNone/>
            </a:pPr>
            <a:r>
              <a:rPr lang="zh-CN" altLang="en-US" sz="3200" kern="100" dirty="0">
                <a:solidFill>
                  <a:schemeClr val="tx1"/>
                </a:solidFill>
                <a:latin typeface="Calibri"/>
                <a:ea typeface="DengXian"/>
                <a:cs typeface="Times New Roman"/>
              </a:rPr>
              <a:t>一班人是亚伦的后代，领受了圣殿里的祭司职；另一班人非亚伦家族的利未人，领受了外院作协助祭司的工作。</a:t>
            </a:r>
            <a:endParaRPr lang="en-CA" sz="3200" kern="100" dirty="0">
              <a:solidFill>
                <a:schemeClr val="tx1"/>
              </a:solidFill>
              <a:latin typeface="Calibri"/>
              <a:ea typeface="DengXian"/>
              <a:cs typeface="Times New Roman"/>
            </a:endParaRPr>
          </a:p>
          <a:p>
            <a:pPr marL="0" marR="0" indent="857250">
              <a:lnSpc>
                <a:spcPct val="115000"/>
              </a:lnSpc>
              <a:spcBef>
                <a:spcPts val="600"/>
              </a:spcBef>
              <a:spcAft>
                <a:spcPts val="600"/>
              </a:spcAft>
              <a:buNone/>
            </a:pPr>
            <a:endParaRPr lang="en-CA" sz="3200" kern="100" dirty="0">
              <a:solidFill>
                <a:schemeClr val="tx1"/>
              </a:solidFill>
              <a:latin typeface="Calibri"/>
              <a:ea typeface="DengXian"/>
              <a:cs typeface="Times New Roman"/>
            </a:endParaRPr>
          </a:p>
          <a:p>
            <a:pPr marL="0" marR="0" indent="0">
              <a:lnSpc>
                <a:spcPct val="115000"/>
              </a:lnSpc>
              <a:spcBef>
                <a:spcPts val="600"/>
              </a:spcBef>
              <a:spcAft>
                <a:spcPts val="600"/>
              </a:spcAft>
              <a:buNone/>
            </a:pPr>
            <a:r>
              <a:rPr lang="en-US" sz="3200" kern="100" dirty="0">
                <a:latin typeface="Calibri"/>
                <a:ea typeface="DengXian"/>
                <a:cs typeface="Times New Roman"/>
              </a:rPr>
              <a:t> </a:t>
            </a:r>
            <a:endParaRPr lang="en-CA" sz="3200" kern="100" dirty="0">
              <a:latin typeface="Calibri"/>
              <a:ea typeface="DengXian"/>
              <a:cs typeface="Times New Roman"/>
            </a:endParaRPr>
          </a:p>
          <a:p>
            <a:pPr marL="0" marR="0" indent="0">
              <a:lnSpc>
                <a:spcPct val="115000"/>
              </a:lnSpc>
              <a:spcBef>
                <a:spcPts val="600"/>
              </a:spcBef>
              <a:spcAft>
                <a:spcPts val="600"/>
              </a:spcAft>
              <a:buNone/>
            </a:pPr>
            <a:endParaRPr lang="zh-CN" altLang="en-US" b="1" dirty="0">
              <a:solidFill>
                <a:srgbClr val="FF0000"/>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12704061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2465</TotalTime>
  <Words>4103</Words>
  <Application>Microsoft Office PowerPoint</Application>
  <PresentationFormat>On-screen Show (16:9)</PresentationFormat>
  <Paragraphs>313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TS101790490[1]</vt:lpstr>
      <vt:lpstr>PowerPoint Presentation</vt:lpstr>
      <vt:lpstr>PowerPoint Presentation</vt:lpstr>
      <vt:lpstr>PowerPoint Presentation</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一、来七4-10的解经</vt:lpstr>
      <vt:lpstr>二、来七4-10在今日教会的应用</vt:lpstr>
      <vt:lpstr>二、来七4-10在今日教会的应用</vt:lpstr>
      <vt:lpstr>二、来七4-10在今日教会的应用</vt:lpstr>
      <vt:lpstr>二、来七4-10在今日教会的应用</vt:lpstr>
      <vt:lpstr>二、来七4-10在今日教会的应用</vt:lpstr>
      <vt:lpstr>二、来七4-10在今日教会的应用</vt:lpstr>
      <vt:lpstr>二、来七4-10在今日教会的应用</vt:lpstr>
      <vt:lpstr>二、来七4-10在今日教会的应用</vt:lpstr>
      <vt:lpstr>二、来七4-10在今日教会的应用</vt:lpstr>
      <vt:lpstr>二、来七4-10在今日教会的应用</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lpstr>三、十一奉献的新约信仰实践</vt:lpstr>
    </vt:vector>
  </TitlesOfParts>
  <Company>AGCF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Leon Yang</cp:lastModifiedBy>
  <cp:revision>986</cp:revision>
  <dcterms:created xsi:type="dcterms:W3CDTF">2021-02-28T22:09:00Z</dcterms:created>
  <dcterms:modified xsi:type="dcterms:W3CDTF">2025-07-01T00:49:53Z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