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849" r:id="rId2"/>
    <p:sldId id="1337" r:id="rId3"/>
    <p:sldId id="1291" r:id="rId4"/>
    <p:sldId id="1338" r:id="rId5"/>
    <p:sldId id="1339" r:id="rId6"/>
    <p:sldId id="1340" r:id="rId7"/>
    <p:sldId id="1341" r:id="rId8"/>
    <p:sldId id="1342" r:id="rId9"/>
    <p:sldId id="1343" r:id="rId10"/>
    <p:sldId id="1344" r:id="rId11"/>
    <p:sldId id="1345" r:id="rId12"/>
    <p:sldId id="1346" r:id="rId13"/>
  </p:sldIdLst>
  <p:sldSz cx="9144000" cy="5143500" type="screen16x9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4FC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1" autoAdjust="0"/>
    <p:restoredTop sz="0" autoAdjust="0"/>
  </p:normalViewPr>
  <p:slideViewPr>
    <p:cSldViewPr showGuides="1">
      <p:cViewPr>
        <p:scale>
          <a:sx n="80" d="100"/>
          <a:sy n="80" d="100"/>
        </p:scale>
        <p:origin x="-77" y="-542"/>
      </p:cViewPr>
      <p:guideLst>
        <p:guide orient="horz" pos="1620"/>
        <p:guide pos="2876"/>
      </p:guideLst>
    </p:cSldViewPr>
  </p:slideViewPr>
  <p:outlineViewPr>
    <p:cViewPr>
      <p:scale>
        <a:sx n="33" d="100"/>
        <a:sy n="33" d="100"/>
      </p:scale>
      <p:origin x="34" y="9931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2E1D3-F534-4B3C-9EB2-6DCC39E34294}" type="datetimeFigureOut">
              <a:rPr lang="en-CA" smtClean="0"/>
              <a:t>2025-06-28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F03A-D942-4AFF-81B7-D344BF8BA0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0738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F03A-D942-4AFF-81B7-D344BF8BA018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114550"/>
            <a:ext cx="8686800" cy="1102519"/>
          </a:xfrm>
        </p:spPr>
        <p:txBody>
          <a:bodyPr anchor="b">
            <a:noAutofit/>
          </a:bodyPr>
          <a:lstStyle>
            <a:lvl1pPr>
              <a:defRPr sz="6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0450"/>
            <a:ext cx="8001000" cy="4000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C9B6-C6AA-4521-A0A0-771A4DD55D70}" type="datetime3">
              <a:rPr lang="zh-CN" altLang="en-US">
                <a:solidFill>
                  <a:srgbClr val="55554A"/>
                </a:solidFill>
              </a:rPr>
              <a:t>2025年6月28日星期六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448300" y="1552575"/>
            <a:ext cx="51435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5525294" y="1713706"/>
            <a:ext cx="51435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4538663" y="2497138"/>
            <a:ext cx="51435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017974"/>
            <a:ext cx="1447800" cy="3576649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353175" cy="4388644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EC54-6D4C-4162-B571-EF9EA81DC2C0}" type="datetime3">
              <a:rPr lang="zh-CN" altLang="en-US">
                <a:solidFill>
                  <a:srgbClr val="55554A"/>
                </a:solidFill>
              </a:rPr>
              <a:t>2025年6月28日星期六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4767263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114550"/>
            <a:ext cx="8686800" cy="1097280"/>
          </a:xfrm>
        </p:spPr>
        <p:txBody>
          <a:bodyPr anchor="b">
            <a:noAutofit/>
          </a:bodyPr>
          <a:lstStyle>
            <a:lvl1pPr algn="ctr">
              <a:defRPr sz="6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3600450"/>
            <a:ext cx="8001000" cy="41148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67263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6" y="3292079"/>
            <a:ext cx="1216025" cy="273844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0439-0681-4786-9A87-1A0F99C608BC}" type="datetime3">
              <a:rPr lang="zh-CN" altLang="en-US">
                <a:solidFill>
                  <a:srgbClr val="55554A"/>
                </a:solidFill>
              </a:rPr>
              <a:t>2025年6月28日星期六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55F9-20D3-466A-BBB9-7B310D7DB210}" type="datetime3">
              <a:rPr lang="zh-CN" altLang="en-US">
                <a:solidFill>
                  <a:srgbClr val="55554A"/>
                </a:solidFill>
              </a:rPr>
              <a:t>2025年6月28日星期六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5638800" cy="709613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89304"/>
            <a:ext cx="8247888" cy="340156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05740"/>
            <a:ext cx="2743200" cy="70866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A40-33CF-4A79-933F-B5FC3BC9902B}" type="datetime3">
              <a:rPr lang="zh-CN" altLang="en-US">
                <a:solidFill>
                  <a:srgbClr val="55554A"/>
                </a:solidFill>
              </a:rPr>
              <a:t>2025年6月28日星期六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287780"/>
            <a:ext cx="8249920" cy="339852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5638800" cy="75438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71450"/>
            <a:ext cx="2819400" cy="7543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A213-04D5-49A6-A31A-AFB86F89DD35}" type="datetime3">
              <a:rPr lang="zh-CN" altLang="en-US">
                <a:solidFill>
                  <a:srgbClr val="55554A"/>
                </a:solidFill>
              </a:rPr>
              <a:t>2025年6月28日星期六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010"/>
            <a:ext cx="9144000" cy="109061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207"/>
            <a:ext cx="9144000" cy="86558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922"/>
            <a:ext cx="7329488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chemeClr val="tx2"/>
                </a:solidFill>
                <a:latin typeface="Franklin Gothic Book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chemeClr val="tx2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26319"/>
            <a:ext cx="9144000" cy="1119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" y="1123950"/>
            <a:ext cx="9144000" cy="4019550"/>
          </a:xfrm>
        </p:spPr>
        <p:txBody>
          <a:bodyPr/>
          <a:lstStyle/>
          <a:p>
            <a:pPr marL="0" marR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54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预备自己见</a:t>
            </a:r>
            <a:r>
              <a:rPr lang="zh-CN" altLang="en-US" sz="54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主面</a:t>
            </a:r>
            <a:endParaRPr lang="en-CA" sz="54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rgbClr val="002060"/>
                </a:solidFill>
                <a:latin typeface="+mj-ea"/>
                <a:ea typeface="+mj-ea"/>
                <a:cs typeface="Times New Roman"/>
              </a:rPr>
              <a:t>太</a:t>
            </a:r>
            <a:r>
              <a:rPr lang="en-CA" sz="3600" dirty="0">
                <a:solidFill>
                  <a:srgbClr val="002060"/>
                </a:solidFill>
                <a:latin typeface="+mj-ea"/>
                <a:ea typeface="+mj-ea"/>
                <a:cs typeface="Times New Roman"/>
              </a:rPr>
              <a:t>25:14-30; </a:t>
            </a:r>
            <a:r>
              <a:rPr lang="zh-CN" altLang="en-US" sz="3600" dirty="0">
                <a:solidFill>
                  <a:srgbClr val="002060"/>
                </a:solidFill>
                <a:latin typeface="+mj-ea"/>
                <a:ea typeface="+mj-ea"/>
                <a:cs typeface="Times New Roman"/>
              </a:rPr>
              <a:t>林后</a:t>
            </a:r>
            <a:r>
              <a:rPr lang="en-CA" sz="3600" dirty="0">
                <a:solidFill>
                  <a:srgbClr val="002060"/>
                </a:solidFill>
                <a:latin typeface="+mj-ea"/>
                <a:ea typeface="+mj-ea"/>
                <a:cs typeface="Times New Roman"/>
              </a:rPr>
              <a:t>5:10; </a:t>
            </a:r>
            <a:r>
              <a:rPr lang="zh-CN" altLang="en-US" sz="3600" dirty="0">
                <a:solidFill>
                  <a:srgbClr val="002060"/>
                </a:solidFill>
                <a:latin typeface="+mj-ea"/>
                <a:ea typeface="+mj-ea"/>
                <a:cs typeface="Times New Roman"/>
              </a:rPr>
              <a:t>罗</a:t>
            </a:r>
            <a:r>
              <a:rPr lang="en-CA" sz="3600" dirty="0">
                <a:solidFill>
                  <a:srgbClr val="002060"/>
                </a:solidFill>
                <a:latin typeface="+mj-ea"/>
                <a:ea typeface="+mj-ea"/>
                <a:cs typeface="Times New Roman"/>
              </a:rPr>
              <a:t>14:10-12; </a:t>
            </a:r>
            <a:r>
              <a:rPr lang="zh-CN" altLang="en-US" sz="3600" dirty="0">
                <a:solidFill>
                  <a:srgbClr val="002060"/>
                </a:solidFill>
                <a:latin typeface="+mj-ea"/>
                <a:ea typeface="+mj-ea"/>
                <a:cs typeface="Times New Roman"/>
              </a:rPr>
              <a:t>弥</a:t>
            </a:r>
            <a:r>
              <a:rPr lang="en-CA" sz="3600" dirty="0">
                <a:solidFill>
                  <a:srgbClr val="002060"/>
                </a:solidFill>
                <a:latin typeface="+mj-ea"/>
                <a:ea typeface="+mj-ea"/>
                <a:cs typeface="Times New Roman"/>
              </a:rPr>
              <a:t>6:8</a:t>
            </a:r>
            <a:endParaRPr lang="en-US" altLang="zh-CN" sz="3600" b="1" kern="100" dirty="0">
              <a:solidFill>
                <a:srgbClr val="002060"/>
              </a:solidFill>
              <a:latin typeface="+mj-ea"/>
              <a:ea typeface="+mj-ea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b="1" kern="100" dirty="0" smtClean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常彦牧师</a:t>
            </a:r>
            <a:endParaRPr lang="en-CA" sz="3600" b="1" kern="100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Times New Roman" panose="02020603050405020304"/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2025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年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6</a:t>
            </a:r>
            <a:r>
              <a:rPr lang="zh-CN" altLang="en-US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月</a:t>
            </a:r>
            <a:r>
              <a:rPr lang="en-US" altLang="zh-CN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29</a:t>
            </a:r>
            <a:r>
              <a:rPr lang="zh-CN" altLang="en-US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日</a:t>
            </a:r>
            <a:endParaRPr lang="en-US" altLang="zh-CN" sz="3600" b="1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</a:endParaRPr>
          </a:p>
          <a:p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467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三、在不多的事上忠心（太</a:t>
            </a:r>
            <a:r>
              <a:rPr lang="en-CA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25:22</a:t>
            </a:r>
            <a:r>
              <a:rPr lang="en-CA" sz="36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)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）培养我们有谦卑的心（弥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6:8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8001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我们骄傲的本性并没有完全改变，骄傲的本性最容易在实行“不多的事上有忠心”时显露出来。求圣灵在我们生命中掌权，把主耶稣的谦卑性情制作在我们身上，就能把骄傲的本性从我们心中除掉。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25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467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四、永恒的奖赏</a:t>
            </a:r>
            <a:endParaRPr lang="zh-CN" altLang="en-US" sz="3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主说：我要把许多事派你管理，可以进来享受你主人的快乐”（太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25:21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、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23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US" altLang="zh-CN" sz="32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由此可见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，在小事上忠心就能领受更多的托付。这是很重要的属灵原则，忠心的奖赏就是能享受主一切的丰富。我们在教会的服事，与将来永恒的国度有密切的关系。</a:t>
            </a:r>
            <a:endParaRPr lang="zh-CN" altLang="en-US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25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467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四、永恒的奖赏</a:t>
            </a:r>
            <a:endParaRPr lang="zh-CN" altLang="en-US" sz="3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今天，我们邀请福音朋友、关怀弟兄姐妹，带领门徒培训、参与国度宣教，我们在今生所付出的代价都是在为永恒的国度做预备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。</a:t>
            </a:r>
            <a:endParaRPr lang="en-US" altLang="zh-CN" sz="32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愿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神怜悯我们，圣灵帮助我们把握好今天的机会，活在主的呼召中，将来我们见主面的时候，都能得着主的称赞和奖赏。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28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3FD2F2-56F0-0B47-69E3-9A94615D0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49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	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如今任何一个在灵里警醒和敏锐的基督徒都能感受到：现在我们已活在末世，基督再来的脚步很近了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。</a:t>
            </a:r>
            <a:endParaRPr lang="en-US" altLang="zh-CN" sz="32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我们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应当以怎样的态度和生活方式迎接主基督再来呢？这是每个基督徒都需要认真面对的问题。在太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25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章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19-23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节这段经文中，包括四个我们要格外留意的要点。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57AF5DC-805D-EAF0-31CA-554EA58B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96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6200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一、有一天每个基督徒都要向主交账</a:t>
            </a:r>
            <a:endParaRPr lang="zh-CN" altLang="en-US" sz="3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“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过了许久，那些仆人的主人来了和他们算账。这段经文十分重要，这是许多基督徒所忽略的，这个真理就是有一天我们每个人要向主交账。（林后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5:10; 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罗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14:10-13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US" altLang="zh-CN" sz="32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就是说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神的儿女都得了“银子”，都受了托付。首先我们得到救恩成为神的儿女，神托付我们要广传福音、建造教会，在恩赐上彼此配搭，让神的儿女领受更丰盛的生命，进入神的命定。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6200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一、有一天每个基督徒都要向主交账</a:t>
            </a:r>
            <a:endParaRPr lang="zh-CN" altLang="en-US" sz="3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indent="8001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其次我们从神那里领受了各样的恩赐和能力，是否将它们用于神的事工，让神的国度更加复兴呢？主耶稣在来时每个基督徒都要面临这样的考试，都要非常真实的面对主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。</a:t>
            </a:r>
            <a:endParaRPr lang="en-US" altLang="zh-CN" sz="32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今日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许多基督徒以为：一个人信主受洗后就只等着上天堂了，他们几乎没有想过他们的托付，也几乎没想过有一天他们将要向主交账。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47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620000" cy="97036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一、有一天每个基督徒都要向主交账</a:t>
            </a:r>
            <a:endParaRPr lang="zh-CN" altLang="en-US" sz="3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当门徒面对主时，那些好仆人将欢欢喜喜地将他们忠心的结果向主人交账。一个说；“主啊，你交给我五千银子，请看，我又赚了五千。”另一个说：“主啊，你交给我两千银子，请看，我又赚了两千。”（太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25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；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20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，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22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47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467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二、又良善又忠心的仆人</a:t>
            </a:r>
            <a:endParaRPr lang="zh-CN" altLang="en-US" sz="3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主人对他们说了同样称赞的话：好，你这又良善又忠心的仆人。（太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25:21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，</a:t>
            </a: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23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US" altLang="zh-CN" sz="32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良善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又忠心的定义是：在最小的事上尽自己的本分，主耶稣衡量我们是否忠心的标准不是恩赐的大小，他所在乎的是我们有没有把所负责的几件“非常小”“最小”的事忠心地做好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。</a:t>
            </a:r>
            <a:endParaRPr lang="zh-CN" altLang="en-US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47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467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二、又良善又忠心的仆人</a:t>
            </a:r>
            <a:endParaRPr lang="zh-CN" altLang="en-US" sz="3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“良善”指我们的性情像主耶稣，做任何事都是为主做，没有抱怨和怒气，有成就时不自夸将荣耀归给神，有挑战时不沮丧，凡事感恩赞美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。</a:t>
            </a:r>
            <a:endParaRPr lang="en-US" altLang="zh-CN" sz="32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“忠心”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指的服事态度尽职尽责，要始终抓住主在你身上的托付和活在主的呼召中。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220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467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三、在不多的事上忠心（太</a:t>
            </a:r>
            <a:r>
              <a:rPr lang="en-CA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25:22</a:t>
            </a:r>
            <a:r>
              <a:rPr lang="en-CA" sz="36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)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123950"/>
            <a:ext cx="9144000" cy="4027394"/>
          </a:xfrm>
        </p:spPr>
        <p:txBody>
          <a:bodyPr/>
          <a:lstStyle/>
          <a:p>
            <a:pPr marL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主耶稣教导我们服事的重要关键点就是在不多的事上有忠心。什么是“不多的事”呢？它有狭义和广义之分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。</a:t>
            </a:r>
            <a:endParaRPr lang="en-US" altLang="zh-CN" sz="32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spcBef>
                <a:spcPts val="600"/>
              </a:spcBef>
              <a:spcAft>
                <a:spcPts val="0"/>
              </a:spcAft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狭义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就是在别人眼里是最小的事，例如在教会服事做清洁、摆放桌椅等等。广义指任何今世的服事相对永恒的奖赏来说都是“不多的事”。在这里教导我们“在不多的事上有忠心”有两方面，主要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理由如下：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001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220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467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三、在不多的事上忠心（太</a:t>
            </a:r>
            <a:r>
              <a:rPr lang="en-CA" sz="36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25:22</a:t>
            </a:r>
            <a:r>
              <a:rPr lang="en-CA" sz="36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)</a:t>
            </a:r>
            <a:endParaRPr lang="zh-CN" altLang="en-US" sz="36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CA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1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）炼净我们的服事动机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：</a:t>
            </a:r>
            <a:endParaRPr lang="en-US" altLang="zh-CN" sz="32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我们</a:t>
            </a: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里面隐藏的一些不良动机往往在小事上显露出来，每一次显露、就是一次炼净的机会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。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25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6879e44-dabe-44df-9d80-704a5c3c2e0f"/>
  <p:tag name="COMMONDATA" val="eyJoZGlkIjoiYTNmNGMxYmY0MzM5Nzc4ZmViMmY5YjU0NWE1ZmM3MW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2400</TotalTime>
  <Words>904</Words>
  <Application>Microsoft Office PowerPoint</Application>
  <PresentationFormat>On-screen Show (16:9)</PresentationFormat>
  <Paragraphs>49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TS101790490[1]</vt:lpstr>
      <vt:lpstr>PowerPoint Presentation</vt:lpstr>
      <vt:lpstr>PowerPoint Presentation</vt:lpstr>
      <vt:lpstr>一、有一天每个基督徒都要向主交账</vt:lpstr>
      <vt:lpstr>一、有一天每个基督徒都要向主交账</vt:lpstr>
      <vt:lpstr>一、有一天每个基督徒都要向主交账</vt:lpstr>
      <vt:lpstr>二、又良善又忠心的仆人</vt:lpstr>
      <vt:lpstr>二、又良善又忠心的仆人</vt:lpstr>
      <vt:lpstr>三、在不多的事上忠心（太25:22)</vt:lpstr>
      <vt:lpstr>三、在不多的事上忠心（太25:22)</vt:lpstr>
      <vt:lpstr>三、在不多的事上忠心（太25:22)</vt:lpstr>
      <vt:lpstr>四、永恒的奖赏</vt:lpstr>
      <vt:lpstr>四、永恒的奖赏</vt:lpstr>
    </vt:vector>
  </TitlesOfParts>
  <Company>AGCF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Yang</dc:creator>
  <cp:lastModifiedBy>Leon Yang</cp:lastModifiedBy>
  <cp:revision>980</cp:revision>
  <dcterms:created xsi:type="dcterms:W3CDTF">2021-02-28T22:09:00Z</dcterms:created>
  <dcterms:modified xsi:type="dcterms:W3CDTF">2025-06-28T20:15:02Z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1889F7E977E2449282041897C006D1A4_13</vt:lpwstr>
  </property>
</Properties>
</file>