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849" r:id="rId2"/>
    <p:sldId id="1326" r:id="rId3"/>
    <p:sldId id="1327" r:id="rId4"/>
    <p:sldId id="1328" r:id="rId5"/>
    <p:sldId id="1290" r:id="rId6"/>
    <p:sldId id="1291" r:id="rId7"/>
    <p:sldId id="1292" r:id="rId8"/>
    <p:sldId id="1293" r:id="rId9"/>
    <p:sldId id="1294" r:id="rId10"/>
    <p:sldId id="1295" r:id="rId11"/>
    <p:sldId id="1296" r:id="rId12"/>
    <p:sldId id="1297" r:id="rId13"/>
    <p:sldId id="1298" r:id="rId14"/>
    <p:sldId id="1299" r:id="rId15"/>
    <p:sldId id="1300" r:id="rId16"/>
    <p:sldId id="1301" r:id="rId17"/>
    <p:sldId id="1303" r:id="rId18"/>
    <p:sldId id="1304" r:id="rId19"/>
    <p:sldId id="1305" r:id="rId20"/>
    <p:sldId id="1306" r:id="rId21"/>
    <p:sldId id="1307" r:id="rId22"/>
    <p:sldId id="1308" r:id="rId23"/>
    <p:sldId id="1309" r:id="rId24"/>
    <p:sldId id="1310" r:id="rId25"/>
    <p:sldId id="1302" r:id="rId26"/>
    <p:sldId id="1311" r:id="rId27"/>
    <p:sldId id="1312" r:id="rId28"/>
    <p:sldId id="1313" r:id="rId29"/>
    <p:sldId id="1314" r:id="rId30"/>
    <p:sldId id="1315" r:id="rId31"/>
    <p:sldId id="1316" r:id="rId32"/>
    <p:sldId id="1317" r:id="rId33"/>
    <p:sldId id="1318" r:id="rId34"/>
    <p:sldId id="1319" r:id="rId35"/>
    <p:sldId id="1320" r:id="rId36"/>
    <p:sldId id="1321" r:id="rId37"/>
    <p:sldId id="1322" r:id="rId38"/>
    <p:sldId id="1323" r:id="rId39"/>
    <p:sldId id="1324" r:id="rId40"/>
    <p:sldId id="1325" r:id="rId41"/>
  </p:sldIdLst>
  <p:sldSz cx="9144000" cy="5143500" type="screen16x9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C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0" autoAdjust="0"/>
  </p:normalViewPr>
  <p:slideViewPr>
    <p:cSldViewPr showGuides="1">
      <p:cViewPr>
        <p:scale>
          <a:sx n="113" d="100"/>
          <a:sy n="113" d="100"/>
        </p:scale>
        <p:origin x="-730" y="38"/>
      </p:cViewPr>
      <p:guideLst>
        <p:guide orient="horz" pos="1620"/>
        <p:guide pos="2876"/>
      </p:guideLst>
    </p:cSldViewPr>
  </p:slideViewPr>
  <p:outlineViewPr>
    <p:cViewPr>
      <p:scale>
        <a:sx n="33" d="100"/>
        <a:sy n="33" d="100"/>
      </p:scale>
      <p:origin x="34" y="9931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2025-03-30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3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F03A-D942-4AFF-81B7-D344BF8BA018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2025年3月30日星期日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" y="1200150"/>
            <a:ext cx="9144000" cy="3886200"/>
          </a:xfrm>
        </p:spPr>
        <p:txBody>
          <a:bodyPr/>
          <a:lstStyle/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让我们竭力追求神的旨意（下）</a:t>
            </a:r>
            <a:endParaRPr lang="en-CA" sz="4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——</a:t>
            </a:r>
            <a:r>
              <a:rPr lang="zh-CN" altLang="en-US" sz="4800" b="1" dirty="0">
                <a:solidFill>
                  <a:srgbClr val="FF0000"/>
                </a:solidFill>
                <a:ea typeface="KaiTi"/>
                <a:cs typeface="Times New Roman"/>
              </a:rPr>
              <a:t>何谓“竭力追求”</a:t>
            </a:r>
            <a:r>
              <a:rPr lang="zh-CN" altLang="en-US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神的旨意</a:t>
            </a:r>
            <a:endParaRPr lang="en-CA" sz="4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周小安牧师</a:t>
            </a:r>
            <a:endParaRPr lang="en-CA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3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30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</a:endParaRPr>
          </a:p>
          <a:p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于是导致教会里更多人对神的旨意误解或无知，从而偏离神的旨意。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所以主对此提出最严重的警告：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“凡使这信我的一个小子跌倒的，倒不如把大磨石拴在这人的颈项上，沉在深海里。”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（太十八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6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由此可见，如果我们今天不愿意为不妥协真理付出代价、顶住压力，我们将来付出的代价会更大。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 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（三）竭力追求</a:t>
            </a:r>
            <a:endParaRPr lang="en-CA" sz="30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第三种对待神旨意的态度是竭力追求；这是最合神心意的态度。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圣经中有一节经文可以视为对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“竭力追求”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神的旨意的最佳定义，它就是罗十二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罗十二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“不要仿效这个世界，只要籍着心意的更新而被转化，叫你们能赞同神的旨意，也就是那善良、完美的、和（对神来说）可喜悦的。”</a:t>
            </a:r>
            <a:endParaRPr lang="en-CA" sz="30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下面我们根据罗十二</a:t>
            </a:r>
            <a:r>
              <a:rPr 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来看何谓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“竭力追求”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神的旨意，其中包含了三个要素：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、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“不要仿效这个世代”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；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、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“只要籍着心意的更新而被转化”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；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3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、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“能察验和赞同神的旨意”</a:t>
            </a:r>
            <a:r>
              <a:rPr lang="zh-CN" altLang="en-US" sz="3200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“这个世界”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的希腊原文是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“这个世代”</a:t>
            </a:r>
            <a:r>
              <a:rPr lang="zh-CN" altLang="en-US" sz="3200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 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这是一个圣经末世观的概念。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（一）两个世代：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“今世和来世”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论到圣经末世观，其出发点是犹太人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“两个世代”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观念，通常称为今世和来世。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  举两个例子：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太十二</a:t>
            </a:r>
            <a:r>
              <a:rPr lang="en-US" sz="3200" b="1" kern="100" dirty="0">
                <a:solidFill>
                  <a:schemeClr val="tx1"/>
                </a:solidFill>
                <a:latin typeface="KaiTi"/>
                <a:ea typeface="DengXian"/>
                <a:cs typeface="Times New Roman"/>
              </a:rPr>
              <a:t>32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：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“凡说话干犯人子的还可得赦免，唯独说话干犯圣灵的，</a:t>
            </a:r>
            <a:r>
              <a:rPr lang="zh-CN" altLang="en-US" sz="3200" b="1" kern="100" dirty="0">
                <a:solidFill>
                  <a:srgbClr val="7030A0"/>
                </a:solidFill>
                <a:latin typeface="Calibri"/>
                <a:ea typeface="KaiTi"/>
                <a:cs typeface="Times New Roman"/>
              </a:rPr>
              <a:t>今世来世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总不得赦免。”</a:t>
            </a:r>
            <a:endParaRPr lang="en-CA" sz="32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弗一</a:t>
            </a:r>
            <a:r>
              <a:rPr lang="en-US" sz="3200" b="1" kern="100" dirty="0">
                <a:solidFill>
                  <a:schemeClr val="tx1"/>
                </a:solidFill>
                <a:latin typeface="KaiTi"/>
                <a:ea typeface="DengXian"/>
                <a:cs typeface="Times New Roman"/>
              </a:rPr>
              <a:t>21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：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“远超过一切执政的、掌权的、有能的、主治的，和一切有名的。不但是</a:t>
            </a:r>
            <a:r>
              <a:rPr lang="zh-CN" altLang="en-US" sz="3200" b="1" kern="100" dirty="0">
                <a:solidFill>
                  <a:srgbClr val="7030A0"/>
                </a:solidFill>
                <a:latin typeface="Calibri"/>
                <a:ea typeface="KaiTi"/>
                <a:cs typeface="Times New Roman"/>
              </a:rPr>
              <a:t>今世的，连来世的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也都超过了。”</a:t>
            </a:r>
            <a:endParaRPr lang="en-CA" sz="32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这样的例子还有很多。总之，现今这个世代是由上帝的创造开始，不幸却已经因撒旦堕落和始祖犯罪而遭到了破坏。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籍着弥赛亚的降临和死人复活，将来的世代将一直延续下去而</a:t>
            </a:r>
            <a:r>
              <a:rPr lang="zh-CN" altLang="en-US" sz="3000" b="1" kern="1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没有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终结。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虽然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“两个世代”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这个词语在旧约并未出现，这个观念却源自旧约，新约的作者及当时的犹太人，都同时拥有这种概念。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当我们查考圣经对两个世代的教导时，就会发现一个很强烈的对比。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现今这个世代充满了苦难、邪恶、犯罪，死亡，是属撒旦的，被撒旦掌控的；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而将来的那个世代则是上帝完全掌权、没有痛苦、没有眼泪和悲伤，没有罪恶、也没有死亡的世代。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图示</a:t>
            </a:r>
            <a:r>
              <a:rPr lang="en-US" sz="28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：两个世代。</a:t>
            </a:r>
            <a:endParaRPr lang="en-CA" sz="28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    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今世：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                 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来世：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撒旦辖制下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    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 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神的国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—————————————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I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—————————————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&gt;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苦难、邪恶、犯罪、死亡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	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没有痛苦、眼泪及悲伤，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/>
            </a:r>
            <a:b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</a:b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				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没有罪恶及死亡 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上图中，符号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代表基督降临与圣灵浇灌。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</a:t>
            </a:r>
            <a:r>
              <a:rPr lang="zh-CN" altLang="en-US" sz="32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（二）两个世代的重叠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初代的门徒都有上述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“两个世代”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的观念背景，不过，他们还受到两个事件的决定性影响：基督从死里复活和五旬节圣灵浇灌。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这两个事件彻底扭转了初代教会的三观，尤其是他们的末世观：教会身处两个世代重叠的中间阶段，称为教会时代。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自从基督复活和五旬节圣灵降临，来世已经来到了今世。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然而，虽然基督复活和圣灵浇灌使教会诞生，但旧世代并没有马上结束。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这就是教会时代，它处在新旧两个世代重叠的中间阶段。 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9463280-D32F-BEA5-45CB-B2D28C3F2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200150"/>
            <a:ext cx="8991600" cy="3943349"/>
          </a:xfrm>
        </p:spPr>
        <p:txBody>
          <a:bodyPr/>
          <a:lstStyle/>
          <a:p>
            <a:pPr marL="0" indent="0">
              <a:buNone/>
            </a:pPr>
            <a:r>
              <a:rPr 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	</a:t>
            </a:r>
            <a:r>
              <a:rPr lang="zh-CN" altLang="en-US" sz="3200" b="1" kern="1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两</a:t>
            </a:r>
            <a:r>
              <a:rPr lang="zh-CN" sz="3200" b="1" kern="100" dirty="0" smtClean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周前</a:t>
            </a:r>
            <a:r>
              <a:rPr lang="zh-CN" sz="3200" b="1" kern="100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我们着重探讨了什么是神的旨意以及遵行神旨意的重要性</a:t>
            </a:r>
            <a:r>
              <a:rPr lang="zh-CN" altLang="en-US" sz="3200" b="1" kern="100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3200" b="1" kern="100" dirty="0">
              <a:solidFill>
                <a:schemeClr val="tx1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kern="1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sz="3200" b="1" kern="100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上周邓牧师探讨了如何明白神的旨意。</a:t>
            </a:r>
            <a:endParaRPr lang="en-US" altLang="zh-CN" sz="3200" b="1" kern="100" dirty="0">
              <a:solidFill>
                <a:schemeClr val="tx1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="1" kern="1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sz="3200" b="1" kern="100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这一讲我们着重探讨何谓“竭力追求” 神的旨意？</a:t>
            </a:r>
            <a:r>
              <a:rPr lang="en-US" sz="3200" b="1" kern="100" dirty="0">
                <a:solidFill>
                  <a:schemeClr val="tx1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3200" b="1" kern="1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zh-CN" altLang="en-US" sz="3200" b="1" kern="1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为什么要“竭力追求”神的旨意？</a:t>
            </a:r>
            <a:endParaRPr lang="en-US" sz="32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C70A4A0-5D47-54E9-4220-EB9B720A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53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图示</a:t>
            </a:r>
            <a:r>
              <a:rPr lang="en-US" sz="2800" b="1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2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：两个世代的重叠。</a:t>
            </a:r>
            <a:r>
              <a:rPr lang="en-US" sz="2800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	</a:t>
            </a:r>
            <a:endParaRPr lang="en-CA" sz="28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                  	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末世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	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已开始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&lt;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&gt;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已完成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今世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	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两个世代的重叠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II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来世</a:t>
            </a:r>
            <a:endParaRPr lang="en-CA" altLang="zh-CN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I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I</a:t>
            </a:r>
            <a:r>
              <a:rPr lang="en-US" altLang="zh-CN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—————————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&gt;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堕落旧世代</a:t>
            </a:r>
            <a:r>
              <a:rPr lang="en-US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     </a:t>
            </a:r>
            <a:r>
              <a:rPr lang="zh-CN" altLang="en-US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救恩新世代</a:t>
            </a:r>
            <a:r>
              <a:rPr lang="en-US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教会世代        千禧年国度</a:t>
            </a:r>
            <a:r>
              <a:rPr lang="en-US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新天新地</a:t>
            </a:r>
            <a:endParaRPr lang="en-CA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上图中，符号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代表基督复活与圣灵降临；符号</a:t>
            </a:r>
            <a:r>
              <a:rPr lang="en-US" sz="2800" b="1" kern="100" dirty="0">
                <a:solidFill>
                  <a:srgbClr val="FF0000"/>
                </a:solidFill>
                <a:latin typeface="FangSong"/>
                <a:ea typeface="DengXian"/>
                <a:cs typeface="Times New Roman"/>
              </a:rPr>
              <a:t>II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代表基督再来与头一次圣徒复活。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信徒和教会就活在“两个世代”之中。今世与来世的关系，不再是简单的“现在”与“未来”的区别，而是两种不同生命的对立，同时发生在世界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/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时空里面。 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两个世代重叠的特性是：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尽管疾病有时得到了医治，却会再度生病；信徒仍然要面临死亡；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信徒虽已出死入生，却又活在死亡的阴影下；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虽已成圣，却又常受罪恶污染；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虽已更新，却常闻到陈腐的味道；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信徒已经活在圣灵的时代，却尚未完全顺服圣灵的掌管；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已经开始体验复活的生命，却尚未完全脱离败坏的辖制，已经成为上帝的儿女（加四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5-7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），却仍然盼望得着神儿女的名分（罗八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23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基督已经引进了上帝的国（太十二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28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），但信徒仍然仰望上帝国的实现（可九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7994"/>
            <a:ext cx="9144000" cy="3943350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（三）不要仿效这个世代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身处“两个世代的重叠”的信徒所要避免的第一个陷阱：就是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“仿效这个世代”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不幸的是，掉入这个陷阱的信徒却是为数不少。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这些人有什么特征呢？他们的一个典型特征就是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世俗化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世俗化信徒的肖像：上帝只存在在他们的信仰告白里面，或者主日去教堂崇拜的时候，在他们的日常实际生活中却见不到上帝。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他们所信仰的上帝并不牵涉他们的人生。他们像不认识上帝的世人一样，一生只为自己打拼，只为赚得这世界。他们与非基督徒的差别仅在于挂了基督徒的名称而已。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对他们而言，信仰不过“买”了一张“进天堂”的门票、或一份“得永生”的保险而已。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二、“不要仿效这个世界”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800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然而，神的话警告我们：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  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弗五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3-8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“至于淫乱并一切的污秽，或是贪婪，在你们中间连提都不可，方合圣徒的体统。淫词、妄语和戏笑的话都不相宜，总要说感谢的话。因为你们确实地知道，无论是淫乱的，是污秽的，是有贪心的，</a:t>
            </a:r>
            <a:r>
              <a:rPr lang="zh-CN" altLang="en-US" sz="2800" b="1" kern="100" dirty="0">
                <a:solidFill>
                  <a:srgbClr val="2E24FC"/>
                </a:solidFill>
                <a:latin typeface="Calibri"/>
                <a:ea typeface="KaiTi"/>
                <a:cs typeface="Times New Roman"/>
              </a:rPr>
              <a:t>在基督和神的国里都是无份的。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有贪心的，就与拜偶像的一样。不要被人虚浮的话欺哄，因这些事，神的忿怒必临到那悖逆之子。所以，你们不要与他们同伙。从前你们是暗昧的，但如今在主里面是光明的，行事为人就当像光明之子。”</a:t>
            </a:r>
            <a:r>
              <a:rPr lang="en-US" sz="2800" kern="100" dirty="0">
                <a:solidFill>
                  <a:srgbClr val="FF0000"/>
                </a:solidFill>
                <a:latin typeface="DengXian"/>
                <a:ea typeface="DengXian"/>
                <a:cs typeface="Times New Roman"/>
              </a:rPr>
              <a:t>	</a:t>
            </a:r>
            <a:endParaRPr lang="en-CA" sz="2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三、“只要籍着心意的更新而被转化”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世俗化的信徒显然不合神的心意。神的心意是：</a:t>
            </a:r>
            <a:endParaRPr lang="en-US" altLang="zh-CN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80168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rgbClr val="2E24FC"/>
                </a:solidFill>
                <a:latin typeface="Calibri"/>
                <a:ea typeface="DengXian"/>
                <a:cs typeface="Times New Roman"/>
              </a:rPr>
              <a:t>我们不仅不要仿效这个世代，反要积极地在此时此地追求更新和成长，经历在地若天的生活，活出天国子民的生命，向世人传扬和见证天国已经临到的好消息。</a:t>
            </a:r>
            <a:endParaRPr lang="en-CA" sz="3200" b="1" kern="100" dirty="0">
              <a:solidFill>
                <a:srgbClr val="2E24FC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93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三、“只要籍着心意的更新而被转化”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07501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（一）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“心意的更新”</a:t>
            </a:r>
            <a:endParaRPr lang="en-CA" sz="30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“心意”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这个词在罗马书共出现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4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次，其他三次（罗一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28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及七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23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，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25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）都译为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或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“心思”</a:t>
            </a:r>
            <a:r>
              <a:rPr lang="zh-CN" altLang="en-US" sz="3000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它在这里是指一个人的整个思想及道德状况，尤指他的道德判断及抉择能力。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它是人格中的一个核心部分。 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因此，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“心意的更新”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更恰当的翻译是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“心的更新”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60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三、“只要籍着心意的更新而被转化”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“心的更新”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对应着结三十六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26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中有关新约的预言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：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“我也要赐给你们一个新心，将新灵放在你们里面。又从你们的肉体中除掉石心，赐给你们肉心。”</a:t>
            </a:r>
            <a:endParaRPr lang="en-CA" sz="2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“心意的更新”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就是这个预言的应验，它是一个持续一生的过程。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“心的更新”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是圣灵的工作，就是保罗在罗马书第八章所描述的，其中也包含了人自身的积极和主动的配合。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60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三、“只要籍着心意的更新而被转化”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47750"/>
            <a:ext cx="9207501" cy="41035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         （二）三观的转变：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“籍着心意的更新而被转化”</a:t>
            </a:r>
            <a:endParaRPr lang="en-CA" sz="28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“转化”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与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这两个词的意思非常接近，所不同的是转化是被动语态：被转化。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两者的关系是：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“心的更新”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是转化得以发生的方式，被转化则是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“心的更新”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的结果。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这其实是一个生命持续改变的过程。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说得更精确一些，生命的改变是一个由内而外、涉及全人的转化过程，其目的是使我们逐渐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“被模成神儿子耶稣基督的形象”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（罗八</a:t>
            </a:r>
            <a:r>
              <a:rPr lang="en-US" sz="2800" b="1" kern="100" dirty="0">
                <a:solidFill>
                  <a:schemeClr val="tx1"/>
                </a:solidFill>
                <a:latin typeface="KaiTi"/>
                <a:ea typeface="DengXian"/>
                <a:cs typeface="Times New Roman"/>
              </a:rPr>
              <a:t>29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）。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6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4AD2978-6E3C-2E10-458F-B98CA8540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7750"/>
            <a:ext cx="9144000" cy="419099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世人在一生中某些特殊情境下，会思想或追求人生的意义；基督徒则在一生中某些特殊情境下，也会思想或追求神的旨意。</a:t>
            </a:r>
            <a:endParaRPr lang="en-US" altLang="zh-CN" sz="32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CN" altLang="en-US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然而，对于基督徒来说，如果一生中只是偶尔在特殊情境下，追求一下神的旨意，是远远不够的。</a:t>
            </a:r>
            <a:endParaRPr lang="en-US" altLang="zh-CN" sz="32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CN" altLang="en-US" sz="32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反之，我们应当一生中在大部分时间里，都竭力追求神的旨意。</a:t>
            </a:r>
            <a:endParaRPr lang="en-US" altLang="zh-CN" sz="32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CN" sz="36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endParaRPr lang="en-US" altLang="zh-CN" sz="36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0813CB3-BE0A-E757-3F42-A563A49B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0262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三、“只要籍着心意的更新而被转化”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什么是由内而外、涉及全人的转化过程呢？用我们现今的话来说，就是经历三观的转变，使我们整个人都被圣经、教会和圣灵所转化。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对比较理性的人群来说，世界观的转变可能在前，人生观的改变随后，最后带来价值观的改变。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对于比较感性的人群来说，则很可能是人生观的改变在先，价值观的改变随后，最后带来世界观的转变。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60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和合本翻译为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“察验”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一字的希腊原文是</a:t>
            </a:r>
            <a:r>
              <a:rPr lang="en-US" sz="3000" b="1" kern="100" dirty="0" err="1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dokimazo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（多奇马索），这个字其实包含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“察验”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和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“赞同”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双层意思。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对于神的旨意，我们先要察验，察验之后还要赞同。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察验的目的是为了赞同，而所谓赞同就是：同意或认同神对我们的要求，并且甘愿付上任何代价也要付诸实行。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60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而这就是</a:t>
            </a:r>
            <a:r>
              <a:rPr lang="zh-CN" altLang="en-US" sz="3000" b="1" kern="1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“竭力追求”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神的旨意的最后两个步骤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	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（一）察验何为神的旨意</a:t>
            </a:r>
            <a:endParaRPr lang="en-CA" sz="30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察验神的旨意与明白神的旨意有所不同，明白神的旨意的重点在于神话语的本意是什么，或神对当时的听众说了什么；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察验神的旨意则需要进一步知道神对你说了什么。神针对你的处境，你所面对的挑战有什么指示。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明白神的旨意需要一种属灵的理解力；察验神的旨意则需要一种属灵的分辨力，即分辨神的旨意与人的善意，也分辨当下的处境和挑战。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这种属灵的分辨力从何而来？答案是从属灵成熟度和练习分辨而来。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来五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13-14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“凡只能吃奶的，都不熟悉仁义的道理，因为他是婴孩。唯独长大成人的才能吃干粮，他们的心窍习练得通达，就能分辨好歹了。”</a:t>
            </a:r>
            <a:endParaRPr lang="en-CA" sz="30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“喝灵奶”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与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“吃干粮”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有什么不同？喝灵奶就是只需要你明白、相信和接受的道，无需你的努力和付代价；吃干粮则不然，除了明白、相信和接受之外，你还需要努力和付代价。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我们既需要喝灵奶，也需要吃干粮。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07501" cy="3951194"/>
          </a:xfrm>
        </p:spPr>
        <p:txBody>
          <a:bodyPr/>
          <a:lstStyle/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婴孩只需要喝灵奶，长大成人却既需要喝灵奶，也需要吃干粮。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如何吃干粮？关键在于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“习练”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二字。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“习练”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就是操练和应用，不断地、经常地操练和应用，才能使你变得通达和熟练，直到融会贯通。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“分辨好歹”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也包括分辨神的旨意与人的善意，排除人的善意，单单赞同神的旨意。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47750"/>
            <a:ext cx="9207501" cy="41035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       （二）赞同神的旨意</a:t>
            </a:r>
            <a:endParaRPr lang="en-CA" sz="28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察验神的旨意是为了赞同神的旨意。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赞同神的旨意比察验神的旨意更进一步，是在明白和察验的基础上，进一步同意或认同神对我们的要求，并且要竭力付诸实行。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在竭力追求神的旨意上，我们最佳的榜样就是主耶稣自己。祂凡事追求神的旨意，到了一个地步，就是祂从来不求自己的意思，也从来不求自己的荣耀，而单单寻求神的旨意。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07501" cy="3951194"/>
          </a:xfrm>
        </p:spPr>
        <p:txBody>
          <a:bodyPr/>
          <a:lstStyle/>
          <a:p>
            <a:pPr marL="858838" marR="0" indent="-85883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约五</a:t>
            </a:r>
            <a:r>
              <a:rPr 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30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“我凭着自己不能作什么，我怎么听见，就怎么审判。我的审判也是公平的，因为我不求自己的意思，只求那差我来者的意思。”</a:t>
            </a:r>
            <a:endParaRPr lang="en-CA" sz="32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858838" marR="0" indent="-858838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约七</a:t>
            </a:r>
            <a:r>
              <a:rPr 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18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：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“人凭着自己说，是求自己的荣耀；唯有求那差祂来者的荣耀，在他心里没有不义。”</a:t>
            </a:r>
            <a:endParaRPr lang="en-CA" sz="32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47750"/>
            <a:ext cx="9207501" cy="4103594"/>
          </a:xfrm>
        </p:spPr>
        <p:txBody>
          <a:bodyPr/>
          <a:lstStyle/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在迦拿的婚宴上，当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“酒用尽了，耶稣的母亲对祂说：‘他们没有酒了。’耶稣说：‘母亲，我与你有何相干？我的时候还没有到。’”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（约二</a:t>
            </a:r>
            <a:r>
              <a:rPr 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3-4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很多人不理解耶稣为什么这样对祂母亲说话，还以为他们母子关系有什么问题。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而事实上，耶稣和祂母亲的关系极为亲密、互爱和彼此理解。</a:t>
            </a:r>
            <a:r>
              <a:rPr lang="en-US" sz="32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 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约五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19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为我们提供了最佳的解释：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“耶稣对他们说：‘我实实在在地告诉你们：子凭着自己不能作什么，唯有看见父所作的，子才能作；父所作的事，子也照样作。’”</a:t>
            </a:r>
            <a:endParaRPr lang="en-CA" sz="30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746125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我们再一次看到，耶稣所言与所行的都完全符合或认同父神的旨意，其保证就是祂对父神的完全依靠与顺服，而且祂无条件地致力于讨那差祂来者的喜悦，而不是追求自己的喜悦。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64F18BF-BFF9-59B6-5F6B-7D9AD6247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txBody>
          <a:bodyPr/>
          <a:lstStyle/>
          <a:p>
            <a:pPr eaLnBrk="0" fontAlgn="base" hangingPunct="0">
              <a:spcBef>
                <a:spcPts val="865"/>
              </a:spcBef>
              <a:buNone/>
            </a:pPr>
            <a:r>
              <a:rPr lang="en-US" altLang="zh-CN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	</a:t>
            </a:r>
            <a:r>
              <a:rPr lang="en-US" altLang="zh-CN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        </a:t>
            </a:r>
            <a:r>
              <a:rPr lang="zh-CN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约壹二</a:t>
            </a:r>
            <a:r>
              <a:rPr lang="en-US" sz="3200" b="1" kern="12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+mn-cs"/>
              </a:rPr>
              <a:t>17</a:t>
            </a:r>
            <a:r>
              <a:rPr lang="zh-CN" sz="3200" b="1" kern="12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Times New Roman" panose="02020603050405020304" pitchFamily="18" charset="0"/>
                <a:cs typeface="+mn-cs"/>
              </a:rPr>
              <a:t>：</a:t>
            </a:r>
            <a:r>
              <a:rPr lang="zh-CN" sz="36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+mn-cs"/>
              </a:rPr>
              <a:t>“这世界和其上的情欲都要过去，唯独遵行神旨意的，是永远长存。”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ts val="865"/>
              </a:spcBef>
              <a:buNone/>
            </a:pPr>
            <a:r>
              <a:rPr lang="en-US" altLang="zh-CN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	</a:t>
            </a:r>
            <a:r>
              <a:rPr lang="zh-CN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既然世上的一切都要过去</a:t>
            </a:r>
            <a:r>
              <a:rPr lang="zh-CN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+mn-cs"/>
              </a:rPr>
              <a:t>，</a:t>
            </a:r>
            <a:r>
              <a:rPr lang="zh-CN" sz="32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+mn-cs"/>
              </a:rPr>
              <a:t>“唯独遵行神旨意的，是永远长存”</a:t>
            </a:r>
            <a:r>
              <a:rPr lang="zh-CN" sz="3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+mn-cs"/>
              </a:rPr>
              <a:t>，而基督徒是又是有永生的人，难道我们不应当在大部分时间里，都竭力追求神的旨意吗？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F127073-B2B7-A765-E4C2-0B3BAF74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872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四、“能察验和赞同神的旨意”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这并非否认耶稣作为神的儿子的完全神性，而是彰显了祂作为神的儿子的完全人性。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换个方式来说，神的儿子耶稣在神面前站在人这边或代表人，就是完全认同神的旨意，完全依靠和顺服神；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在人面前，祂站在神的一面或代表神，就是至高的权柄和神的化身，充充满满的有恩典有真理。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耶稣作为人，祂为我们每一个祂的门徒提供了最佳的竭力追求神的旨意的榜样。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6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6200" y="1123950"/>
            <a:ext cx="9372600" cy="40273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       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然而，在教会中对于神的旨意存在着三种不同的态度：</a:t>
            </a:r>
            <a:endParaRPr lang="en-US" altLang="zh-CN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       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（一）抵挡</a:t>
            </a:r>
            <a:endParaRPr lang="en-CA" sz="28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抵挡是因为不理解、或者更多是因为不喜欢，跟自己的喜好冲突，或者需要付出很高的代价，所以产生了抵挡的态度。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如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“不要爱世界”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、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“要舍己”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KaiTi"/>
                <a:cs typeface="Times New Roman"/>
              </a:rPr>
              <a:t>，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“要背起自己的十字架跟随主”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等等，这些都是神在祂儿女身上的旨意，但一些基督徒却抵挡它们。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21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又如，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“要预备经过末日大灾难”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，</a:t>
            </a: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“要预备迎接基督再来”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的信息，这些也是神对教会和基督徒的旨意。教会里也有人抵挡。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他们如何抵挡呢？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轻则在内心表示反感和拒绝；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中则离开教会，换一间不讲这类信息的教会；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重则结党，联合教会中一批人反叛，赶走坚持传讲这类信息的牧者。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690563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许多牧者和教会面对会众的抵挡时，都站立不住，在压力面前选择了退缩和妥协。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所以主鼓励牧者们要作忠心的仆人：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“谁是忠心有见识的仆人，为主人所派，管理家里的人，按时分粮给他们呢？主人来到，看见他这样行，那仆人就有福了。我实在告诉你们，主人要派他管理一切所有的。”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（太二十四</a:t>
            </a:r>
            <a:r>
              <a:rPr lang="en-US" sz="28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45-47</a:t>
            </a:r>
            <a:r>
              <a:rPr lang="zh-CN" altLang="en-US" sz="28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）</a:t>
            </a:r>
            <a:endParaRPr lang="en-CA" sz="28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7994"/>
            <a:ext cx="9207501" cy="3943350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DengXian"/>
                <a:cs typeface="Times New Roman"/>
              </a:rPr>
              <a:t>        （二）偏离</a:t>
            </a:r>
            <a:endParaRPr lang="en-CA" sz="3200" b="1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偏离是因为误解或无知。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造成误解或无知的原因大致上分为两类：一类原因在会众，另一类原因在牧者。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801688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有些教会的会众长期停留在属灵的婴孩阶段，不追求明白和遵行神的旨意，结果落在一种</a:t>
            </a:r>
            <a:r>
              <a:rPr lang="zh-CN" altLang="en-US" sz="32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“糊涂人”</a:t>
            </a:r>
            <a:r>
              <a:rPr lang="zh-CN" altLang="en-US" sz="32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的光景里。</a:t>
            </a:r>
            <a:endParaRPr lang="en-CA" sz="32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8229600" cy="833438"/>
          </a:xfrm>
        </p:spPr>
        <p:txBody>
          <a:bodyPr>
            <a:noAutofit/>
          </a:bodyPr>
          <a:lstStyle/>
          <a:p>
            <a:r>
              <a:rPr lang="zh-CN" altLang="en-US" sz="4000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对待神旨意的三类不同态度</a:t>
            </a:r>
            <a:endParaRPr lang="zh-CN" altLang="en-US" sz="40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07501" cy="4027394"/>
          </a:xfrm>
        </p:spPr>
        <p:txBody>
          <a:bodyPr/>
          <a:lstStyle/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  主耶稣在弗五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14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、</a:t>
            </a:r>
            <a:r>
              <a:rPr lang="en-US" sz="3000" b="1" kern="100" dirty="0">
                <a:solidFill>
                  <a:schemeClr val="tx1"/>
                </a:solidFill>
                <a:latin typeface="DengXian"/>
                <a:ea typeface="DengXian"/>
                <a:cs typeface="Times New Roman"/>
              </a:rPr>
              <a:t>17</a:t>
            </a: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提醒这些人说：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“所以主说：‘你这睡着的人当醒过来，从死里复活，基督就要光照你了。’</a:t>
            </a:r>
            <a:r>
              <a:rPr lang="en-US" sz="3000" b="1" kern="100" dirty="0">
                <a:solidFill>
                  <a:srgbClr val="FF0000"/>
                </a:solidFill>
                <a:latin typeface="KaiTi"/>
                <a:ea typeface="DengXian"/>
                <a:cs typeface="Times New Roman"/>
              </a:rPr>
              <a:t>……</a:t>
            </a:r>
            <a:r>
              <a:rPr lang="zh-CN" altLang="en-US" sz="30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不要作糊涂人，要明白神的旨意如何。”</a:t>
            </a:r>
            <a:endParaRPr lang="en-CA" sz="30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造成误解和无知的另一类原因是在牧者。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690563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000" b="1" kern="100" dirty="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有些教会的牧者不再传讲圣经中那些可能会引起会众抵挡、离开、甚至反叛的信息，专门挑选那些不会引起会众反感，只会吸引会众喜欢的话题来传讲。</a:t>
            </a:r>
            <a:endParaRPr lang="en-CA" sz="3000" b="1" kern="100" dirty="0">
              <a:solidFill>
                <a:schemeClr val="tx1"/>
              </a:solidFill>
              <a:latin typeface="Calibri"/>
              <a:ea typeface="DengXian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879e44-dabe-44df-9d80-704a5c3c2e0f"/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3188</Words>
  <Application>Microsoft Office PowerPoint</Application>
  <PresentationFormat>On-screen Show (16:9)</PresentationFormat>
  <Paragraphs>224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TS101790490[1]</vt:lpstr>
      <vt:lpstr>PowerPoint Presentation</vt:lpstr>
      <vt:lpstr>PowerPoint Presentation</vt:lpstr>
      <vt:lpstr>PowerPoint Presentation</vt:lpstr>
      <vt:lpstr>PowerPoint Presentation</vt:lpstr>
      <vt:lpstr>一、对待神旨意的三类不同态度</vt:lpstr>
      <vt:lpstr>一、对待神旨意的三类不同态度</vt:lpstr>
      <vt:lpstr>一、对待神旨意的三类不同态度</vt:lpstr>
      <vt:lpstr>一、对待神旨意的三类不同态度</vt:lpstr>
      <vt:lpstr>一、对待神旨意的三类不同态度</vt:lpstr>
      <vt:lpstr>一、对待神旨意的三类不同态度</vt:lpstr>
      <vt:lpstr>一、对待神旨意的三类不同态度</vt:lpstr>
      <vt:lpstr>一、对待神旨意的三类不同态度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二、“不要仿效这个世界”</vt:lpstr>
      <vt:lpstr>三、“只要籍着心意的更新而被转化”</vt:lpstr>
      <vt:lpstr>三、“只要籍着心意的更新而被转化”</vt:lpstr>
      <vt:lpstr>三、“只要籍着心意的更新而被转化”</vt:lpstr>
      <vt:lpstr>三、“只要籍着心意的更新而被转化”</vt:lpstr>
      <vt:lpstr>三、“只要籍着心意的更新而被转化”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  <vt:lpstr>四、“能察验和赞同神的旨意”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Yang</dc:creator>
  <cp:lastModifiedBy>Leon Yang</cp:lastModifiedBy>
  <cp:revision>936</cp:revision>
  <dcterms:created xsi:type="dcterms:W3CDTF">2021-02-28T22:09:00Z</dcterms:created>
  <dcterms:modified xsi:type="dcterms:W3CDTF">2025-03-30T16:11:58Z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1889F7E977E2449282041897C006D1A4_13</vt:lpwstr>
  </property>
</Properties>
</file>