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8"/>
  </p:notesMasterIdLst>
  <p:sldIdLst>
    <p:sldId id="849" r:id="rId2"/>
    <p:sldId id="1312" r:id="rId3"/>
    <p:sldId id="1434" r:id="rId4"/>
    <p:sldId id="1313" r:id="rId5"/>
    <p:sldId id="1355" r:id="rId6"/>
    <p:sldId id="1392" r:id="rId7"/>
    <p:sldId id="1435" r:id="rId8"/>
    <p:sldId id="1290" r:id="rId9"/>
    <p:sldId id="1393" r:id="rId10"/>
    <p:sldId id="1394" r:id="rId11"/>
    <p:sldId id="1395" r:id="rId12"/>
    <p:sldId id="1396" r:id="rId13"/>
    <p:sldId id="1397" r:id="rId14"/>
    <p:sldId id="1398" r:id="rId15"/>
    <p:sldId id="1399" r:id="rId16"/>
    <p:sldId id="1400" r:id="rId17"/>
    <p:sldId id="1401" r:id="rId18"/>
    <p:sldId id="1402" r:id="rId19"/>
    <p:sldId id="1403" r:id="rId20"/>
    <p:sldId id="1404" r:id="rId21"/>
    <p:sldId id="1406" r:id="rId22"/>
    <p:sldId id="1407" r:id="rId23"/>
    <p:sldId id="1408" r:id="rId24"/>
    <p:sldId id="1409" r:id="rId25"/>
    <p:sldId id="1431" r:id="rId26"/>
    <p:sldId id="1410" r:id="rId27"/>
    <p:sldId id="1432" r:id="rId28"/>
    <p:sldId id="1411" r:id="rId29"/>
    <p:sldId id="1436" r:id="rId30"/>
    <p:sldId id="1412" r:id="rId31"/>
    <p:sldId id="1437" r:id="rId32"/>
    <p:sldId id="1433" r:id="rId33"/>
    <p:sldId id="1413" r:id="rId34"/>
    <p:sldId id="1414" r:id="rId35"/>
    <p:sldId id="1415" r:id="rId36"/>
    <p:sldId id="1416" r:id="rId37"/>
    <p:sldId id="1417" r:id="rId38"/>
    <p:sldId id="1418" r:id="rId39"/>
    <p:sldId id="1419" r:id="rId40"/>
    <p:sldId id="1423" r:id="rId41"/>
    <p:sldId id="1425" r:id="rId42"/>
    <p:sldId id="1426" r:id="rId43"/>
    <p:sldId id="1427" r:id="rId44"/>
    <p:sldId id="1428" r:id="rId45"/>
    <p:sldId id="1429" r:id="rId46"/>
    <p:sldId id="1430" r:id="rId47"/>
  </p:sldIdLst>
  <p:sldSz cx="9144000" cy="5143500" type="screen16x9"/>
  <p:notesSz cx="6858000" cy="9144000"/>
  <p:custDataLst>
    <p:tags r:id="rId4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a:srgbClr val="3A3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61" autoAdjust="0"/>
    <p:restoredTop sz="0" autoAdjust="0"/>
  </p:normalViewPr>
  <p:slideViewPr>
    <p:cSldViewPr showGuides="1">
      <p:cViewPr varScale="1">
        <p:scale>
          <a:sx n="127" d="100"/>
          <a:sy n="127" d="100"/>
        </p:scale>
        <p:origin x="422" y="72"/>
      </p:cViewPr>
      <p:guideLst>
        <p:guide orient="horz" pos="1620"/>
        <p:guide pos="2876"/>
      </p:guideLst>
    </p:cSldViewPr>
  </p:slideViewPr>
  <p:outlineViewPr>
    <p:cViewPr>
      <p:scale>
        <a:sx n="33" d="100"/>
        <a:sy n="33" d="100"/>
      </p:scale>
      <p:origin x="34" y="99317"/>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t>2025-03-16</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t>‹#›</a:t>
            </a:fld>
            <a:endParaRPr lang="en-CA"/>
          </a:p>
        </p:txBody>
      </p:sp>
    </p:spTree>
    <p:extLst>
      <p:ext uri="{BB962C8B-B14F-4D97-AF65-F5344CB8AC3E}">
        <p14:creationId xmlns:p14="http://schemas.microsoft.com/office/powerpoint/2010/main"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t>2025年3月16日星期日</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t>2025年3月16日星期日</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t>2025年3月16日星期日</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t>2025年3月16日星期日</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t>2025年3月16日星期日</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t>2025年3月16日星期日</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525" y="1200150"/>
            <a:ext cx="9144000" cy="3886200"/>
          </a:xfrm>
        </p:spPr>
        <p:txBody>
          <a:bodyPr/>
          <a:lstStyle/>
          <a:p>
            <a:pPr marL="0" marR="0" indent="0" algn="ctr">
              <a:spcBef>
                <a:spcPts val="600"/>
              </a:spcBef>
              <a:spcAft>
                <a:spcPts val="600"/>
              </a:spcAft>
              <a:buNone/>
            </a:pPr>
            <a:r>
              <a:rPr lang="zh-CN" altLang="en-US" sz="4800" b="1" kern="100" dirty="0">
                <a:solidFill>
                  <a:srgbClr val="FF0000"/>
                </a:solidFill>
                <a:latin typeface="Calibri"/>
                <a:ea typeface="KaiTi"/>
                <a:cs typeface="Times New Roman"/>
              </a:rPr>
              <a:t>让我们竭力追求神的旨意（上）</a:t>
            </a:r>
            <a:endParaRPr lang="en-CA" sz="4800" kern="100" dirty="0">
              <a:solidFill>
                <a:srgbClr val="FF0000"/>
              </a:solidFill>
              <a:latin typeface="Calibri"/>
              <a:ea typeface="DengXian"/>
              <a:cs typeface="Times New Roman"/>
            </a:endParaRPr>
          </a:p>
          <a:p>
            <a:pPr marL="0" marR="0" indent="0" algn="ctr">
              <a:spcBef>
                <a:spcPts val="600"/>
              </a:spcBef>
              <a:spcAft>
                <a:spcPts val="600"/>
              </a:spcAft>
              <a:buNone/>
            </a:pPr>
            <a:r>
              <a:rPr lang="en-US" altLang="zh-CN" sz="4800" b="1" kern="100" dirty="0">
                <a:solidFill>
                  <a:srgbClr val="FF0000"/>
                </a:solidFill>
                <a:latin typeface="Calibri"/>
                <a:ea typeface="KaiTi"/>
                <a:cs typeface="Times New Roman"/>
              </a:rPr>
              <a:t>——</a:t>
            </a:r>
            <a:r>
              <a:rPr lang="zh-CN" altLang="en-US" sz="4800" b="1" kern="100" dirty="0">
                <a:solidFill>
                  <a:srgbClr val="FF0000"/>
                </a:solidFill>
                <a:latin typeface="Calibri"/>
                <a:ea typeface="KaiTi"/>
                <a:cs typeface="Times New Roman"/>
              </a:rPr>
              <a:t>认识和遵行神的旨意</a:t>
            </a:r>
            <a:endParaRPr lang="en-CA" sz="4800" kern="100" dirty="0">
              <a:solidFill>
                <a:srgbClr val="FF0000"/>
              </a:solidFill>
              <a:latin typeface="Calibri"/>
              <a:ea typeface="DengXian"/>
              <a:cs typeface="Times New Roman"/>
            </a:endParaRPr>
          </a:p>
          <a:p>
            <a:pPr marL="0" marR="0" indent="0" algn="ctr">
              <a:spcBef>
                <a:spcPts val="600"/>
              </a:spcBef>
              <a:spcAft>
                <a:spcPts val="600"/>
              </a:spcAft>
              <a:buNone/>
            </a:pPr>
            <a:endPar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周小安牧师</a:t>
            </a:r>
            <a:endParaRPr lang="en-CA" sz="36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charset="-122"/>
                <a:ea typeface="KaiTi" panose="02010609060101010101" charset="-122"/>
                <a:cs typeface="DengXian" panose="02010600030101010101" charset="-122"/>
                <a:sym typeface="+mn-ea"/>
              </a:rPr>
              <a:t>2025</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3</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16</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6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spcBef>
                <a:spcPts val="600"/>
              </a:spcBef>
              <a:spcAft>
                <a:spcPts val="600"/>
              </a:spcAft>
              <a:buNone/>
            </a:pPr>
            <a:r>
              <a:rPr lang="en-US" sz="3200" kern="100" dirty="0">
                <a:solidFill>
                  <a:schemeClr val="tx1"/>
                </a:solidFill>
                <a:latin typeface="Calibri"/>
                <a:ea typeface="DengXian"/>
                <a:cs typeface="Times New Roman"/>
              </a:rPr>
              <a:t>	</a:t>
            </a:r>
            <a:r>
              <a:rPr lang="en-US" sz="3200" b="1" kern="100" dirty="0">
                <a:solidFill>
                  <a:srgbClr val="FF0000"/>
                </a:solidFill>
                <a:latin typeface="Calibri"/>
                <a:ea typeface="DengXian"/>
                <a:cs typeface="Times New Roman"/>
              </a:rPr>
              <a:t>3</a:t>
            </a:r>
            <a:r>
              <a:rPr lang="zh-CN" altLang="en-US" sz="3200" b="1" kern="100" dirty="0">
                <a:solidFill>
                  <a:srgbClr val="FF0000"/>
                </a:solidFill>
                <a:latin typeface="Calibri"/>
                <a:ea typeface="DengXian"/>
                <a:cs typeface="Times New Roman"/>
              </a:rPr>
              <a:t>、内容和层次：旨意可能有各种不同的内容和层次。</a:t>
            </a:r>
            <a:endParaRPr lang="en-CA" altLang="zh-CN" sz="3200" b="1" kern="100" dirty="0">
              <a:solidFill>
                <a:srgbClr val="FF0000"/>
              </a:solidFill>
              <a:latin typeface="Calibri"/>
              <a:ea typeface="DengXian"/>
              <a:cs typeface="Times New Roman"/>
            </a:endParaRPr>
          </a:p>
          <a:p>
            <a:pPr marL="0" marR="0" indent="801688">
              <a:spcBef>
                <a:spcPts val="600"/>
              </a:spcBef>
              <a:spcAft>
                <a:spcPts val="600"/>
              </a:spcAft>
              <a:buNone/>
            </a:pPr>
            <a:r>
              <a:rPr lang="zh-CN" altLang="en-US" sz="3200" b="1" kern="100" dirty="0">
                <a:solidFill>
                  <a:schemeClr val="tx1"/>
                </a:solidFill>
                <a:latin typeface="Calibri"/>
                <a:ea typeface="DengXian"/>
                <a:cs typeface="Times New Roman"/>
              </a:rPr>
              <a:t>在路二</a:t>
            </a:r>
            <a:r>
              <a:rPr lang="en-US" sz="3200" b="1" kern="100" dirty="0">
                <a:solidFill>
                  <a:schemeClr val="tx1"/>
                </a:solidFill>
                <a:latin typeface="Calibri"/>
                <a:ea typeface="DengXian"/>
                <a:cs typeface="Times New Roman"/>
              </a:rPr>
              <a:t>1</a:t>
            </a:r>
            <a:r>
              <a:rPr lang="zh-CN" altLang="en-US" sz="3200" b="1" kern="100" dirty="0">
                <a:solidFill>
                  <a:schemeClr val="tx1"/>
                </a:solidFill>
                <a:latin typeface="Calibri"/>
                <a:ea typeface="DengXian"/>
                <a:cs typeface="Times New Roman"/>
              </a:rPr>
              <a:t>中，旨意的内容就是人民报名上册； </a:t>
            </a:r>
            <a:endParaRPr lang="en-CA" sz="3200" b="1" kern="100" dirty="0">
              <a:solidFill>
                <a:schemeClr val="tx1"/>
              </a:solidFill>
              <a:latin typeface="Calibri"/>
              <a:ea typeface="DengXian"/>
              <a:cs typeface="Times New Roman"/>
            </a:endParaRPr>
          </a:p>
          <a:p>
            <a:pPr marL="0" marR="0" indent="801688">
              <a:spcBef>
                <a:spcPts val="600"/>
              </a:spcBef>
              <a:spcAft>
                <a:spcPts val="600"/>
              </a:spcAft>
              <a:buNone/>
            </a:pPr>
            <a:r>
              <a:rPr lang="zh-CN" altLang="en-US" sz="3200" b="1" kern="100" dirty="0">
                <a:solidFill>
                  <a:schemeClr val="tx1"/>
                </a:solidFill>
                <a:latin typeface="Calibri"/>
                <a:ea typeface="DengXian"/>
                <a:cs typeface="Times New Roman"/>
              </a:rPr>
              <a:t>在诗篇二</a:t>
            </a:r>
            <a:r>
              <a:rPr lang="en-US" sz="3200" b="1" kern="100" dirty="0">
                <a:solidFill>
                  <a:schemeClr val="tx1"/>
                </a:solidFill>
                <a:latin typeface="Calibri"/>
                <a:ea typeface="DengXian"/>
                <a:cs typeface="Times New Roman"/>
              </a:rPr>
              <a:t>7</a:t>
            </a:r>
            <a:r>
              <a:rPr lang="zh-CN" altLang="en-US" sz="3200" b="1" kern="100" dirty="0">
                <a:solidFill>
                  <a:schemeClr val="tx1"/>
                </a:solidFill>
                <a:latin typeface="Calibri"/>
                <a:ea typeface="DengXian"/>
                <a:cs typeface="Times New Roman"/>
              </a:rPr>
              <a:t>中，旨意或圣旨就是：</a:t>
            </a:r>
            <a:r>
              <a:rPr lang="zh-CN" altLang="en-US" sz="3200" b="1" kern="100" dirty="0">
                <a:solidFill>
                  <a:srgbClr val="FF0000"/>
                </a:solidFill>
                <a:latin typeface="Calibri"/>
                <a:ea typeface="KaiTi"/>
                <a:cs typeface="Times New Roman"/>
              </a:rPr>
              <a:t>“你是我的儿子，我今日生你。”</a:t>
            </a:r>
            <a:endParaRPr lang="en-CA" sz="3200" b="1" kern="100" dirty="0">
              <a:solidFill>
                <a:srgbClr val="FF0000"/>
              </a:solidFill>
              <a:latin typeface="Calibri"/>
              <a:ea typeface="DengXian"/>
              <a:cs typeface="Times New Roman"/>
            </a:endParaRPr>
          </a:p>
          <a:p>
            <a:pPr marL="0" marR="0" indent="801688">
              <a:spcBef>
                <a:spcPts val="600"/>
              </a:spcBef>
              <a:spcAft>
                <a:spcPts val="600"/>
              </a:spcAft>
              <a:buNone/>
            </a:pPr>
            <a:r>
              <a:rPr lang="zh-CN" altLang="en-US" sz="3200" b="1" kern="100" dirty="0">
                <a:solidFill>
                  <a:schemeClr val="tx1"/>
                </a:solidFill>
                <a:latin typeface="Calibri"/>
                <a:ea typeface="DengXian"/>
                <a:cs typeface="Times New Roman"/>
              </a:rPr>
              <a:t>这其实是一个有关弥赛亚的预言。</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Tree>
    <p:extLst>
      <p:ext uri="{BB962C8B-B14F-4D97-AF65-F5344CB8AC3E}">
        <p14:creationId xmlns:p14="http://schemas.microsoft.com/office/powerpoint/2010/main" val="4145530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lnSpc>
                <a:spcPct val="115000"/>
              </a:lnSpc>
              <a:spcBef>
                <a:spcPts val="600"/>
              </a:spcBef>
              <a:spcAft>
                <a:spcPts val="600"/>
              </a:spcAft>
              <a:buNone/>
            </a:pPr>
            <a:r>
              <a:rPr lang="en-US" altLang="zh-CN"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（二）神的旨意三要素</a:t>
            </a:r>
            <a:endParaRPr lang="en-CA" sz="3200" b="1" kern="100" dirty="0">
              <a:solidFill>
                <a:srgbClr val="FF0000"/>
              </a:solidFill>
              <a:latin typeface="Calibri"/>
              <a:ea typeface="DengXian"/>
              <a:cs typeface="Times New Roman"/>
            </a:endParaRPr>
          </a:p>
          <a:p>
            <a:pPr marL="0" marR="0" indent="801688">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加一</a:t>
            </a:r>
            <a:r>
              <a:rPr lang="en-US" sz="3200" b="1" kern="100" dirty="0">
                <a:solidFill>
                  <a:schemeClr val="tx1"/>
                </a:solidFill>
                <a:latin typeface="Calibri"/>
                <a:ea typeface="DengXian"/>
                <a:cs typeface="Times New Roman"/>
              </a:rPr>
              <a:t>4</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“基督照我们父神的旨意，为我们的罪舍己，要救我们脱离这罪恶的世代。”</a:t>
            </a:r>
            <a:endParaRPr lang="en-CA" sz="3200" kern="100" dirty="0">
              <a:solidFill>
                <a:srgbClr val="FF0000"/>
              </a:solidFill>
              <a:latin typeface="Calibri"/>
              <a:ea typeface="DengXian"/>
              <a:cs typeface="Times New Roman"/>
            </a:endParaRPr>
          </a:p>
          <a:p>
            <a:pPr marL="0" marR="0" indent="801688">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加一</a:t>
            </a:r>
            <a:r>
              <a:rPr lang="en-US" sz="3200" b="1" kern="100" dirty="0">
                <a:solidFill>
                  <a:schemeClr val="tx1"/>
                </a:solidFill>
                <a:latin typeface="DengXian"/>
                <a:ea typeface="DengXian"/>
                <a:cs typeface="Times New Roman"/>
              </a:rPr>
              <a:t>4</a:t>
            </a:r>
            <a:r>
              <a:rPr lang="zh-CN" altLang="en-US" sz="3200" b="1" kern="100" dirty="0">
                <a:solidFill>
                  <a:schemeClr val="tx1"/>
                </a:solidFill>
                <a:latin typeface="Calibri"/>
                <a:ea typeface="DengXian"/>
                <a:cs typeface="Times New Roman"/>
              </a:rPr>
              <a:t>论到父神的旨意，就是神的旨意，其中包括了三个要素：</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11</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spcBef>
                <a:spcPts val="600"/>
              </a:spcBef>
              <a:spcAft>
                <a:spcPts val="600"/>
              </a:spcAft>
              <a:buNone/>
            </a:pPr>
            <a:r>
              <a:rPr lang="en-US" sz="3000" kern="100" dirty="0">
                <a:solidFill>
                  <a:schemeClr val="tx1"/>
                </a:solidFill>
                <a:latin typeface="Calibri"/>
                <a:ea typeface="DengXian"/>
                <a:cs typeface="Times New Roman"/>
              </a:rPr>
              <a:t>1</a:t>
            </a:r>
            <a:r>
              <a:rPr lang="zh-CN" altLang="en-US" sz="3000" kern="100" dirty="0">
                <a:solidFill>
                  <a:schemeClr val="tx1"/>
                </a:solidFill>
                <a:latin typeface="Calibri"/>
                <a:ea typeface="DengXian"/>
                <a:cs typeface="Times New Roman"/>
              </a:rPr>
              <a:t>、</a:t>
            </a:r>
            <a:r>
              <a:rPr lang="zh-CN" altLang="en-US" sz="3000" b="1" kern="100" dirty="0">
                <a:solidFill>
                  <a:srgbClr val="FF0000"/>
                </a:solidFill>
                <a:latin typeface="Calibri"/>
                <a:ea typeface="DengXian"/>
                <a:cs typeface="Times New Roman"/>
              </a:rPr>
              <a:t>来源</a:t>
            </a:r>
            <a:r>
              <a:rPr lang="zh-CN" altLang="en-US" sz="3000" kern="100" dirty="0">
                <a:solidFill>
                  <a:schemeClr val="tx1"/>
                </a:solidFill>
                <a:latin typeface="Calibri"/>
                <a:ea typeface="DengXian"/>
                <a:cs typeface="Times New Roman"/>
              </a:rPr>
              <a:t>：</a:t>
            </a:r>
            <a:r>
              <a:rPr lang="zh-CN" altLang="en-US" sz="3000" b="1" kern="100" dirty="0">
                <a:solidFill>
                  <a:schemeClr val="tx1"/>
                </a:solidFill>
                <a:latin typeface="Calibri"/>
                <a:ea typeface="DengXian"/>
                <a:cs typeface="Times New Roman"/>
              </a:rPr>
              <a:t>父神。</a:t>
            </a:r>
            <a:endParaRPr lang="en-CA" sz="3000" b="1" kern="100" dirty="0">
              <a:solidFill>
                <a:schemeClr val="tx1"/>
              </a:solidFill>
              <a:latin typeface="Calibri"/>
              <a:ea typeface="DengXian"/>
              <a:cs typeface="Times New Roman"/>
            </a:endParaRPr>
          </a:p>
          <a:p>
            <a:pPr marL="569913" marR="0" indent="-569913">
              <a:spcBef>
                <a:spcPts val="600"/>
              </a:spcBef>
              <a:spcAft>
                <a:spcPts val="600"/>
              </a:spcAft>
              <a:buNone/>
            </a:pPr>
            <a:r>
              <a:rPr lang="en-US" sz="3000" kern="100" dirty="0">
                <a:solidFill>
                  <a:schemeClr val="tx1"/>
                </a:solidFill>
                <a:latin typeface="Calibri"/>
                <a:ea typeface="DengXian"/>
                <a:cs typeface="Times New Roman"/>
              </a:rPr>
              <a:t>2</a:t>
            </a:r>
            <a:r>
              <a:rPr lang="zh-CN" altLang="en-US" sz="3000" kern="100" dirty="0">
                <a:solidFill>
                  <a:schemeClr val="tx1"/>
                </a:solidFill>
                <a:latin typeface="Calibri"/>
                <a:ea typeface="DengXian"/>
                <a:cs typeface="Times New Roman"/>
              </a:rPr>
              <a:t>、</a:t>
            </a:r>
            <a:r>
              <a:rPr lang="zh-CN" altLang="en-US" sz="3000" b="1" kern="100" dirty="0">
                <a:solidFill>
                  <a:srgbClr val="FF0000"/>
                </a:solidFill>
                <a:latin typeface="Calibri"/>
                <a:ea typeface="DengXian"/>
                <a:cs typeface="Times New Roman"/>
              </a:rPr>
              <a:t>对象</a:t>
            </a:r>
            <a:r>
              <a:rPr lang="zh-CN" altLang="en-US" sz="3000" kern="100" dirty="0">
                <a:solidFill>
                  <a:schemeClr val="tx1"/>
                </a:solidFill>
                <a:latin typeface="Calibri"/>
                <a:ea typeface="DengXian"/>
                <a:cs typeface="Times New Roman"/>
              </a:rPr>
              <a:t>：</a:t>
            </a:r>
            <a:r>
              <a:rPr lang="zh-CN" altLang="en-US" sz="3000" b="1" kern="100" dirty="0">
                <a:solidFill>
                  <a:schemeClr val="tx1"/>
                </a:solidFill>
                <a:latin typeface="Calibri"/>
                <a:ea typeface="DengXian"/>
                <a:cs typeface="Times New Roman"/>
              </a:rPr>
              <a:t>加一</a:t>
            </a:r>
            <a:r>
              <a:rPr lang="en-US" sz="3000" b="1" kern="100" dirty="0">
                <a:solidFill>
                  <a:schemeClr val="tx1"/>
                </a:solidFill>
                <a:latin typeface="Calibri"/>
                <a:ea typeface="DengXian"/>
                <a:cs typeface="Times New Roman"/>
              </a:rPr>
              <a:t>4</a:t>
            </a:r>
            <a:r>
              <a:rPr lang="zh-CN" altLang="en-US" sz="3000" b="1" kern="100" dirty="0">
                <a:solidFill>
                  <a:schemeClr val="tx1"/>
                </a:solidFill>
                <a:latin typeface="Calibri"/>
                <a:ea typeface="DengXian"/>
                <a:cs typeface="Times New Roman"/>
              </a:rPr>
              <a:t>中</a:t>
            </a:r>
            <a:r>
              <a:rPr lang="zh-CN" altLang="en-US" sz="3000" b="1" kern="100" dirty="0">
                <a:solidFill>
                  <a:srgbClr val="FF0000"/>
                </a:solidFill>
                <a:latin typeface="Calibri"/>
                <a:ea typeface="KaiTi"/>
                <a:cs typeface="Times New Roman"/>
              </a:rPr>
              <a:t>“为我们”</a:t>
            </a:r>
            <a:r>
              <a:rPr lang="zh-CN" altLang="en-US" sz="3000" b="1" kern="100" dirty="0">
                <a:solidFill>
                  <a:schemeClr val="tx1"/>
                </a:solidFill>
                <a:latin typeface="Calibri"/>
                <a:ea typeface="DengXian"/>
                <a:cs typeface="Times New Roman"/>
              </a:rPr>
              <a:t>和</a:t>
            </a:r>
            <a:r>
              <a:rPr lang="zh-CN" altLang="en-US" sz="3000" b="1" kern="100" dirty="0">
                <a:solidFill>
                  <a:srgbClr val="FF0000"/>
                </a:solidFill>
                <a:latin typeface="Calibri"/>
                <a:ea typeface="KaiTi"/>
                <a:cs typeface="Times New Roman"/>
              </a:rPr>
              <a:t>“要救我们”</a:t>
            </a:r>
            <a:r>
              <a:rPr lang="zh-CN" altLang="en-US" sz="3000" b="1" kern="100" dirty="0">
                <a:solidFill>
                  <a:schemeClr val="tx1"/>
                </a:solidFill>
                <a:latin typeface="Calibri"/>
                <a:ea typeface="DengXian"/>
                <a:cs typeface="Times New Roman"/>
              </a:rPr>
              <a:t>的</a:t>
            </a:r>
            <a:r>
              <a:rPr lang="zh-CN" altLang="en-US" sz="3000" b="1" kern="100" dirty="0">
                <a:solidFill>
                  <a:srgbClr val="FF0000"/>
                </a:solidFill>
                <a:latin typeface="Calibri"/>
                <a:ea typeface="KaiTi"/>
                <a:cs typeface="Times New Roman"/>
              </a:rPr>
              <a:t>“我们”</a:t>
            </a:r>
            <a:r>
              <a:rPr lang="zh-CN" altLang="en-US" sz="3000" b="1" kern="100" dirty="0">
                <a:solidFill>
                  <a:schemeClr val="tx1"/>
                </a:solidFill>
                <a:latin typeface="Calibri"/>
                <a:ea typeface="DengXian"/>
                <a:cs typeface="Times New Roman"/>
              </a:rPr>
              <a:t>就是是父神旨意的对象，狭义地是说是作者和读者，即</a:t>
            </a:r>
            <a:r>
              <a:rPr lang="zh-CN" altLang="en-US" sz="3000" b="1" kern="100" dirty="0">
                <a:solidFill>
                  <a:srgbClr val="FF0000"/>
                </a:solidFill>
                <a:latin typeface="Calibri"/>
                <a:ea typeface="DengXian"/>
                <a:cs typeface="Times New Roman"/>
              </a:rPr>
              <a:t>加拉太教会</a:t>
            </a:r>
            <a:r>
              <a:rPr lang="zh-CN" altLang="en-US" sz="3000" b="1" kern="100" dirty="0">
                <a:solidFill>
                  <a:schemeClr val="tx1"/>
                </a:solidFill>
                <a:latin typeface="Calibri"/>
                <a:ea typeface="DengXian"/>
                <a:cs typeface="Times New Roman"/>
              </a:rPr>
              <a:t>，广义地讲就是</a:t>
            </a:r>
            <a:r>
              <a:rPr lang="zh-CN" altLang="en-US" sz="3000" b="1" kern="100" dirty="0">
                <a:solidFill>
                  <a:srgbClr val="FF0000"/>
                </a:solidFill>
                <a:latin typeface="Calibri"/>
                <a:ea typeface="DengXian"/>
                <a:cs typeface="Times New Roman"/>
              </a:rPr>
              <a:t>历世历代的教会</a:t>
            </a:r>
            <a:r>
              <a:rPr lang="zh-CN" altLang="en-US" sz="3000" b="1" kern="100" dirty="0">
                <a:solidFill>
                  <a:schemeClr val="tx1"/>
                </a:solidFill>
                <a:latin typeface="Calibri"/>
                <a:ea typeface="DengXian"/>
                <a:cs typeface="Times New Roman"/>
              </a:rPr>
              <a:t>。</a:t>
            </a:r>
            <a:endParaRPr lang="en-CA" sz="3000" b="1" kern="100" dirty="0">
              <a:solidFill>
                <a:schemeClr val="tx1"/>
              </a:solidFill>
              <a:latin typeface="Calibri"/>
              <a:ea typeface="DengXian"/>
              <a:cs typeface="Times New Roman"/>
            </a:endParaRPr>
          </a:p>
          <a:p>
            <a:pPr marL="569913" marR="0" indent="-569913">
              <a:spcBef>
                <a:spcPts val="600"/>
              </a:spcBef>
              <a:spcAft>
                <a:spcPts val="600"/>
              </a:spcAft>
              <a:buNone/>
            </a:pPr>
            <a:r>
              <a:rPr lang="en-US" sz="3000" kern="100" dirty="0">
                <a:solidFill>
                  <a:schemeClr val="tx1"/>
                </a:solidFill>
                <a:latin typeface="Calibri"/>
                <a:ea typeface="DengXian"/>
                <a:cs typeface="Times New Roman"/>
              </a:rPr>
              <a:t>3</a:t>
            </a:r>
            <a:r>
              <a:rPr lang="zh-CN" altLang="en-US" sz="3000" kern="100" dirty="0">
                <a:solidFill>
                  <a:schemeClr val="tx1"/>
                </a:solidFill>
                <a:latin typeface="Calibri"/>
                <a:ea typeface="DengXian"/>
                <a:cs typeface="Times New Roman"/>
              </a:rPr>
              <a:t>、</a:t>
            </a:r>
            <a:r>
              <a:rPr lang="zh-CN" altLang="en-US" sz="3000" b="1" kern="100" dirty="0">
                <a:solidFill>
                  <a:srgbClr val="FF0000"/>
                </a:solidFill>
                <a:latin typeface="Calibri"/>
                <a:ea typeface="DengXian"/>
                <a:cs typeface="Times New Roman"/>
              </a:rPr>
              <a:t>内容：</a:t>
            </a:r>
            <a:r>
              <a:rPr lang="zh-CN" altLang="en-US" sz="3000" b="1" kern="100" dirty="0">
                <a:solidFill>
                  <a:schemeClr val="tx1"/>
                </a:solidFill>
                <a:latin typeface="Calibri"/>
                <a:ea typeface="DengXian"/>
                <a:cs typeface="Times New Roman"/>
              </a:rPr>
              <a:t>父神旨意的内容，在这里是指基督或福音，简述为</a:t>
            </a:r>
            <a:r>
              <a:rPr lang="zh-CN" altLang="en-US" sz="3000" b="1" kern="100" dirty="0">
                <a:solidFill>
                  <a:srgbClr val="FF0000"/>
                </a:solidFill>
                <a:latin typeface="Calibri"/>
                <a:ea typeface="KaiTi"/>
                <a:cs typeface="Times New Roman"/>
              </a:rPr>
              <a:t>“基督为我们的罪舍己，要救我们脱离这罪恶的世代。”</a:t>
            </a:r>
            <a:endParaRPr lang="zh-CN" altLang="en-US" sz="3000"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12</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200150"/>
            <a:ext cx="9220200" cy="3943350"/>
          </a:xfrm>
        </p:spPr>
        <p:txBody>
          <a:bodyPr/>
          <a:lstStyle/>
          <a:p>
            <a:pPr marL="0" marR="0" indent="0">
              <a:spcBef>
                <a:spcPts val="600"/>
              </a:spcBef>
              <a:spcAft>
                <a:spcPts val="60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（三）神的旨意中主要的内容</a:t>
            </a:r>
            <a:endParaRPr lang="en-CA" sz="3200" b="1" kern="100" dirty="0">
              <a:solidFill>
                <a:srgbClr val="FF0000"/>
              </a:solidFill>
              <a:latin typeface="Calibri"/>
              <a:ea typeface="DengXian"/>
              <a:cs typeface="Times New Roman"/>
            </a:endParaRPr>
          </a:p>
          <a:p>
            <a:pPr marL="0" marR="0" indent="801688">
              <a:spcBef>
                <a:spcPts val="600"/>
              </a:spcBef>
              <a:spcAft>
                <a:spcPts val="600"/>
              </a:spcAft>
              <a:buNone/>
            </a:pPr>
            <a:r>
              <a:rPr lang="zh-CN" altLang="en-US" sz="3200" b="1" kern="100" dirty="0">
                <a:solidFill>
                  <a:schemeClr val="tx1"/>
                </a:solidFill>
                <a:latin typeface="Calibri"/>
                <a:ea typeface="DengXian"/>
                <a:cs typeface="Times New Roman"/>
              </a:rPr>
              <a:t>我们首先需要明白，神的旨意的来源是神，不是人、自己、别人或别的来源。正如保罗在加一</a:t>
            </a:r>
            <a:r>
              <a:rPr lang="en-US" sz="3200" b="1" kern="100" dirty="0">
                <a:solidFill>
                  <a:schemeClr val="tx1"/>
                </a:solidFill>
                <a:latin typeface="Calibri"/>
                <a:ea typeface="DengXian"/>
                <a:cs typeface="Times New Roman"/>
              </a:rPr>
              <a:t>11-12</a:t>
            </a:r>
            <a:r>
              <a:rPr lang="zh-CN" altLang="en-US" sz="3200" b="1" kern="100" dirty="0">
                <a:solidFill>
                  <a:schemeClr val="tx1"/>
                </a:solidFill>
                <a:latin typeface="Calibri"/>
                <a:ea typeface="DengXian"/>
                <a:cs typeface="Times New Roman"/>
              </a:rPr>
              <a:t>所指出的：</a:t>
            </a:r>
            <a:endParaRPr lang="en-CA" sz="3200" b="1" kern="100" dirty="0">
              <a:solidFill>
                <a:schemeClr val="tx1"/>
              </a:solidFill>
              <a:latin typeface="Calibri"/>
              <a:ea typeface="DengXian"/>
              <a:cs typeface="Times New Roman"/>
            </a:endParaRPr>
          </a:p>
          <a:p>
            <a:pPr marL="0" marR="0" indent="801688">
              <a:spcBef>
                <a:spcPts val="600"/>
              </a:spcBef>
              <a:spcAft>
                <a:spcPts val="600"/>
              </a:spcAft>
              <a:buNone/>
            </a:pPr>
            <a:r>
              <a:rPr lang="zh-CN" altLang="en-US" sz="3200" b="1" kern="100" dirty="0">
                <a:solidFill>
                  <a:srgbClr val="FF0000"/>
                </a:solidFill>
                <a:latin typeface="Calibri"/>
                <a:ea typeface="KaiTi"/>
                <a:cs typeface="Times New Roman"/>
              </a:rPr>
              <a:t>“弟兄们，我告诉你们，我素来所传的福音，不是出于人的意思，因为我不是从人领受的，也不是人教导我的，乃是从耶稣基督启示来的。”</a:t>
            </a:r>
            <a:endParaRPr lang="en-CA" sz="3200"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13</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690563">
              <a:spcBef>
                <a:spcPts val="600"/>
              </a:spcBef>
              <a:spcAft>
                <a:spcPts val="600"/>
              </a:spcAft>
              <a:buNone/>
            </a:pPr>
            <a:r>
              <a:rPr lang="en-US" sz="2800"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对保罗来说，神的旨意首先就是耶稣基督的福音，其来源是神，而不是人、自己或教会传统。</a:t>
            </a:r>
            <a:endParaRPr lang="en-CA" sz="2800" b="1" kern="100" dirty="0">
              <a:solidFill>
                <a:schemeClr val="tx1"/>
              </a:solidFill>
              <a:latin typeface="Calibri"/>
              <a:ea typeface="DengXian"/>
              <a:cs typeface="Times New Roman"/>
            </a:endParaRPr>
          </a:p>
          <a:p>
            <a:pPr marL="0" marR="0" indent="690563">
              <a:spcBef>
                <a:spcPts val="600"/>
              </a:spcBef>
              <a:spcAft>
                <a:spcPts val="600"/>
              </a:spcAft>
              <a:buNone/>
            </a:pPr>
            <a:r>
              <a:rPr lang="zh-CN" altLang="en-US" sz="2800" b="1" kern="100" dirty="0">
                <a:solidFill>
                  <a:schemeClr val="tx1"/>
                </a:solidFill>
                <a:latin typeface="Calibri"/>
                <a:ea typeface="DengXian"/>
                <a:cs typeface="Times New Roman"/>
              </a:rPr>
              <a:t>搞清楚这一点很重要，免得我们将神的旨意跟自己的愿望或善意，教会的传统，或某个人的意见混为一谈。</a:t>
            </a:r>
            <a:endParaRPr lang="en-CA" sz="2800" b="1" kern="100" dirty="0">
              <a:solidFill>
                <a:schemeClr val="tx1"/>
              </a:solidFill>
              <a:latin typeface="Calibri"/>
              <a:ea typeface="DengXian"/>
              <a:cs typeface="Times New Roman"/>
            </a:endParaRPr>
          </a:p>
          <a:p>
            <a:pPr marL="0" marR="0" indent="690563">
              <a:spcBef>
                <a:spcPts val="600"/>
              </a:spcBef>
              <a:spcAft>
                <a:spcPts val="600"/>
              </a:spcAft>
              <a:buNone/>
            </a:pPr>
            <a:r>
              <a:rPr lang="zh-CN" altLang="en-US" sz="2800" b="1" kern="100" dirty="0">
                <a:solidFill>
                  <a:schemeClr val="tx1"/>
                </a:solidFill>
                <a:latin typeface="Calibri"/>
                <a:ea typeface="DengXian"/>
                <a:cs typeface="Times New Roman"/>
              </a:rPr>
              <a:t>此外，我们还需要明白，神的旨意的对象是具体的，也有各种不同的对象，例如：神对教会的旨意，神对家庭的旨意，神对个人的旨意等等。我们不要把它们混为一谈。</a:t>
            </a:r>
            <a:endParaRPr lang="zh-CN" altLang="en-US" sz="3000"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14</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1688">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下面我们来看神的旨意的主要内容。</a:t>
            </a:r>
            <a:endParaRPr lang="en-CA" altLang="zh-CN"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b="1" kern="100" dirty="0">
                <a:solidFill>
                  <a:schemeClr val="tx1"/>
                </a:solidFill>
                <a:latin typeface="Calibri"/>
                <a:ea typeface="DengXian"/>
                <a:cs typeface="Times New Roman"/>
              </a:rPr>
              <a:t>	</a:t>
            </a:r>
            <a:r>
              <a:rPr lang="en-US" sz="3200" b="1" kern="100" dirty="0">
                <a:solidFill>
                  <a:srgbClr val="FF0000"/>
                </a:solidFill>
                <a:latin typeface="Calibri"/>
                <a:ea typeface="DengXian"/>
                <a:cs typeface="Times New Roman"/>
              </a:rPr>
              <a:t>1</a:t>
            </a:r>
            <a:r>
              <a:rPr lang="zh-CN" altLang="en-US" sz="3200" b="1" kern="100" dirty="0">
                <a:solidFill>
                  <a:srgbClr val="FF0000"/>
                </a:solidFill>
                <a:latin typeface="Calibri"/>
                <a:ea typeface="DengXian"/>
                <a:cs typeface="Times New Roman"/>
              </a:rPr>
              <a:t>、神的创造</a:t>
            </a:r>
            <a:r>
              <a:rPr lang="en-US" sz="3200" kern="100" dirty="0">
                <a:solidFill>
                  <a:srgbClr val="FF0000"/>
                </a:solidFill>
                <a:latin typeface="Calibri"/>
                <a:ea typeface="DengXian"/>
                <a:cs typeface="Times New Roman"/>
              </a:rPr>
              <a:t>  </a:t>
            </a:r>
            <a:endParaRPr lang="en-CA" sz="3200"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r>
              <a:rPr lang="en-US" altLang="zh-CN" sz="3200"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启四</a:t>
            </a:r>
            <a:r>
              <a:rPr lang="en-US" sz="3200" b="1" kern="100" dirty="0">
                <a:solidFill>
                  <a:schemeClr val="tx1"/>
                </a:solidFill>
                <a:latin typeface="Calibri"/>
                <a:ea typeface="DengXian"/>
                <a:cs typeface="Times New Roman"/>
              </a:rPr>
              <a:t>11</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“我们的主，我们的神，你是配得荣耀、尊贵、权柄的，因为你创造了万物，并且万物是因你的旨意被创造而有的。”</a:t>
            </a:r>
            <a:endParaRPr lang="en-CA" sz="3200" kern="100" dirty="0">
              <a:solidFill>
                <a:srgbClr val="FF0000"/>
              </a:solidFill>
              <a:latin typeface="Calibri"/>
              <a:ea typeface="DengXia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15</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indent="801688">
              <a:lnSpc>
                <a:spcPct val="115000"/>
              </a:lnSpc>
              <a:spcBef>
                <a:spcPts val="600"/>
              </a:spcBef>
              <a:spcAft>
                <a:spcPts val="600"/>
              </a:spcAft>
              <a:buNone/>
            </a:pPr>
            <a:r>
              <a:rPr lang="zh-CN" altLang="en-US" sz="3200" b="1" kern="100" dirty="0">
                <a:solidFill>
                  <a:srgbClr val="FF0000"/>
                </a:solidFill>
                <a:latin typeface="Calibri"/>
                <a:ea typeface="KaiTi"/>
                <a:cs typeface="Times New Roman"/>
              </a:rPr>
              <a:t>“万物是因你的旨意被创造而有的”</a:t>
            </a:r>
            <a:r>
              <a:rPr lang="en-US" altLang="zh-CN" sz="3200" b="1" kern="100" dirty="0">
                <a:solidFill>
                  <a:schemeClr val="tx1"/>
                </a:solidFill>
                <a:latin typeface="Calibri"/>
                <a:ea typeface="KaiTi"/>
                <a:cs typeface="Times New Roman"/>
              </a:rPr>
              <a:t>——</a:t>
            </a:r>
            <a:r>
              <a:rPr lang="zh-CN" altLang="en-US" sz="3200" b="1" kern="100" dirty="0">
                <a:solidFill>
                  <a:schemeClr val="tx1"/>
                </a:solidFill>
                <a:latin typeface="Calibri"/>
                <a:ea typeface="DengXian"/>
                <a:cs typeface="Times New Roman"/>
              </a:rPr>
              <a:t>它告诉我们：万物不仅来源于神，而且来源于神创造的旨意。这短句启示了</a:t>
            </a:r>
            <a:r>
              <a:rPr lang="zh-CN" altLang="en-US" sz="3200" b="1" kern="100" dirty="0">
                <a:solidFill>
                  <a:srgbClr val="FF0000"/>
                </a:solidFill>
                <a:latin typeface="Calibri"/>
                <a:ea typeface="DengXian"/>
                <a:cs typeface="Times New Roman"/>
              </a:rPr>
              <a:t>神创造论</a:t>
            </a:r>
            <a:r>
              <a:rPr lang="zh-CN" altLang="en-US" sz="3200" b="1" kern="100" dirty="0">
                <a:solidFill>
                  <a:schemeClr val="tx1"/>
                </a:solidFill>
                <a:latin typeface="Calibri"/>
                <a:ea typeface="DengXian"/>
                <a:cs typeface="Times New Roman"/>
              </a:rPr>
              <a:t>，它不仅跟</a:t>
            </a:r>
            <a:r>
              <a:rPr lang="zh-CN" altLang="en-US" sz="3200" b="1" kern="100" dirty="0">
                <a:solidFill>
                  <a:srgbClr val="FF0000"/>
                </a:solidFill>
                <a:latin typeface="Calibri"/>
                <a:ea typeface="DengXian"/>
                <a:cs typeface="Times New Roman"/>
              </a:rPr>
              <a:t>无神论</a:t>
            </a:r>
            <a:r>
              <a:rPr lang="zh-CN" altLang="en-US" sz="3200" b="1" kern="100" dirty="0">
                <a:solidFill>
                  <a:schemeClr val="tx1"/>
                </a:solidFill>
                <a:latin typeface="Calibri"/>
                <a:ea typeface="DengXian"/>
                <a:cs typeface="Times New Roman"/>
              </a:rPr>
              <a:t>划清了界限，同时也跟</a:t>
            </a:r>
            <a:r>
              <a:rPr lang="zh-CN" altLang="en-US" sz="3200" b="1" kern="100" dirty="0">
                <a:solidFill>
                  <a:srgbClr val="FF0000"/>
                </a:solidFill>
                <a:latin typeface="Calibri"/>
                <a:ea typeface="DengXian"/>
                <a:cs typeface="Times New Roman"/>
              </a:rPr>
              <a:t>泛神论</a:t>
            </a:r>
            <a:r>
              <a:rPr lang="zh-CN" altLang="en-US" sz="3200" b="1" kern="100" dirty="0">
                <a:solidFill>
                  <a:schemeClr val="tx1"/>
                </a:solidFill>
                <a:latin typeface="Calibri"/>
                <a:ea typeface="DengXian"/>
                <a:cs typeface="Times New Roman"/>
              </a:rPr>
              <a:t>划清了界限。</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16</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1" y="1047750"/>
            <a:ext cx="9144000" cy="4124908"/>
          </a:xfrm>
        </p:spPr>
        <p:txBody>
          <a:bodyPr/>
          <a:lstStyle/>
          <a:p>
            <a:pPr marL="0" marR="0" indent="0">
              <a:spcBef>
                <a:spcPts val="600"/>
              </a:spcBef>
              <a:spcAft>
                <a:spcPts val="0"/>
              </a:spcAft>
              <a:buNone/>
            </a:pPr>
            <a:r>
              <a:rPr lang="en-US" sz="3200" b="1" kern="100" dirty="0">
                <a:solidFill>
                  <a:schemeClr val="tx1"/>
                </a:solidFill>
                <a:latin typeface="Calibri"/>
                <a:ea typeface="DengXian"/>
                <a:cs typeface="Times New Roman"/>
              </a:rPr>
              <a:t>	</a:t>
            </a:r>
            <a:r>
              <a:rPr lang="en-US" sz="3200" b="1" kern="100" dirty="0">
                <a:solidFill>
                  <a:srgbClr val="FF0000"/>
                </a:solidFill>
                <a:latin typeface="Calibri"/>
                <a:ea typeface="DengXian"/>
                <a:cs typeface="Times New Roman"/>
              </a:rPr>
              <a:t>2</a:t>
            </a:r>
            <a:r>
              <a:rPr lang="zh-CN" altLang="en-US" sz="3200" b="1" kern="100" dirty="0">
                <a:solidFill>
                  <a:srgbClr val="FF0000"/>
                </a:solidFill>
                <a:latin typeface="Calibri"/>
                <a:ea typeface="DengXian"/>
                <a:cs typeface="Times New Roman"/>
              </a:rPr>
              <a:t>、神的国度降临地上</a:t>
            </a:r>
            <a:endParaRPr lang="en-CA" altLang="zh-CN" sz="3200" kern="100" dirty="0">
              <a:solidFill>
                <a:srgbClr val="FF0000"/>
              </a:solidFill>
              <a:latin typeface="Calibri"/>
              <a:ea typeface="DengXian"/>
              <a:cs typeface="Times New Roman"/>
            </a:endParaRPr>
          </a:p>
          <a:p>
            <a:pPr marL="0" marR="0" indent="0">
              <a:spcBef>
                <a:spcPts val="600"/>
              </a:spcBef>
              <a:spcAft>
                <a:spcPts val="0"/>
              </a:spcAft>
              <a:buNone/>
            </a:pPr>
            <a:r>
              <a:rPr lang="en-US" altLang="zh-CN" sz="3200"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太六</a:t>
            </a:r>
            <a:r>
              <a:rPr lang="en-US" sz="3200" b="1" kern="100" dirty="0">
                <a:solidFill>
                  <a:schemeClr val="tx1"/>
                </a:solidFill>
                <a:latin typeface="Calibri"/>
                <a:ea typeface="DengXian"/>
                <a:cs typeface="Times New Roman"/>
              </a:rPr>
              <a:t>10</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“愿你的国降临，愿你的旨意行在地上，如同行在天上。”</a:t>
            </a:r>
            <a:endParaRPr lang="en-CA" sz="3200" kern="100" dirty="0">
              <a:solidFill>
                <a:srgbClr val="FF0000"/>
              </a:solidFill>
              <a:latin typeface="Calibri"/>
              <a:ea typeface="DengXian"/>
              <a:cs typeface="Times New Roman"/>
            </a:endParaRPr>
          </a:p>
          <a:p>
            <a:pPr marL="0" marR="0" indent="801688">
              <a:spcBef>
                <a:spcPts val="600"/>
              </a:spcBef>
              <a:spcAft>
                <a:spcPts val="0"/>
              </a:spcAft>
              <a:buNone/>
            </a:pPr>
            <a:r>
              <a:rPr lang="zh-CN" altLang="en-US" sz="3200" b="1" kern="100" dirty="0">
                <a:solidFill>
                  <a:schemeClr val="tx1"/>
                </a:solidFill>
                <a:latin typeface="Calibri"/>
                <a:ea typeface="DengXian"/>
                <a:cs typeface="Times New Roman"/>
              </a:rPr>
              <a:t>神的旨意和神的国密不可分，因为神的国降临地上，也就是神的旨意通行在地上，这不仅是耶稣传道的中心，也是整本圣经一贯的主题。它暗示：神的旨意还没有通行在地上，如同在天上，也就是说，地上存在着抵挡神旨意的权势。</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17</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lnSpc>
                <a:spcPct val="115000"/>
              </a:lnSpc>
              <a:spcBef>
                <a:spcPts val="600"/>
              </a:spcBef>
              <a:spcAft>
                <a:spcPts val="600"/>
              </a:spcAft>
              <a:buNone/>
            </a:pPr>
            <a:r>
              <a:rPr lang="en-US" sz="3200" b="1" kern="100" dirty="0">
                <a:solidFill>
                  <a:schemeClr val="tx1"/>
                </a:solidFill>
                <a:latin typeface="Calibri"/>
                <a:ea typeface="DengXian"/>
                <a:cs typeface="Times New Roman"/>
              </a:rPr>
              <a:t>	</a:t>
            </a:r>
            <a:r>
              <a:rPr lang="en-US" sz="3200" b="1" kern="100" dirty="0">
                <a:solidFill>
                  <a:srgbClr val="FF0000"/>
                </a:solidFill>
                <a:latin typeface="Calibri"/>
                <a:ea typeface="DengXian"/>
                <a:cs typeface="Times New Roman"/>
              </a:rPr>
              <a:t>3</a:t>
            </a:r>
            <a:r>
              <a:rPr lang="zh-CN" altLang="en-US" sz="3200" b="1" kern="100" dirty="0">
                <a:solidFill>
                  <a:srgbClr val="FF0000"/>
                </a:solidFill>
                <a:latin typeface="Calibri"/>
                <a:ea typeface="DengXian"/>
                <a:cs typeface="Times New Roman"/>
              </a:rPr>
              <a:t>、神的救赎计划或福音的奥秘</a:t>
            </a:r>
            <a:endParaRPr lang="en-CA" sz="3200" kern="100" dirty="0">
              <a:solidFill>
                <a:srgbClr val="FF0000"/>
              </a:solidFill>
              <a:latin typeface="Calibri"/>
              <a:ea typeface="DengXian"/>
              <a:cs typeface="Times New Roman"/>
            </a:endParaRPr>
          </a:p>
          <a:p>
            <a:pPr marL="0" marR="0" indent="801688">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徒二</a:t>
            </a:r>
            <a:r>
              <a:rPr lang="en-US" sz="3200" b="1" kern="100" dirty="0">
                <a:solidFill>
                  <a:schemeClr val="tx1"/>
                </a:solidFill>
                <a:latin typeface="Calibri"/>
                <a:ea typeface="DengXian"/>
                <a:cs typeface="Times New Roman"/>
              </a:rPr>
              <a:t>23</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“祂（基督）既按着神的定旨、先见，被交与人，你们就籍着无法之人的手，把祂钉在十字架上杀了。”</a:t>
            </a:r>
            <a:endParaRPr lang="en-CA" sz="3200" kern="100" dirty="0">
              <a:solidFill>
                <a:srgbClr val="FF0000"/>
              </a:solidFill>
              <a:latin typeface="Calibri"/>
              <a:ea typeface="DengXian"/>
              <a:cs typeface="Times New Roman"/>
            </a:endParaRPr>
          </a:p>
          <a:p>
            <a:pPr marL="0" marR="0" indent="801688">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根据新约圣经，尤其是使徒保罗书信，耶稣基督的死与复活是神的旨意的中心。</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18</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indent="0">
              <a:lnSpc>
                <a:spcPct val="115000"/>
              </a:lnSpc>
              <a:spcBef>
                <a:spcPts val="600"/>
              </a:spcBef>
              <a:spcAft>
                <a:spcPts val="600"/>
              </a:spcAft>
              <a:buNone/>
            </a:pPr>
            <a:r>
              <a:rPr lang="en-US" altLang="zh-CN" sz="3200"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弗一</a:t>
            </a:r>
            <a:r>
              <a:rPr lang="en-US" sz="3200" b="1" kern="100" dirty="0">
                <a:solidFill>
                  <a:schemeClr val="tx1"/>
                </a:solidFill>
                <a:latin typeface="DengXian"/>
                <a:ea typeface="DengXian"/>
                <a:cs typeface="Times New Roman"/>
              </a:rPr>
              <a:t>4-5</a:t>
            </a:r>
            <a:r>
              <a:rPr lang="zh-CN" altLang="en-US" sz="3200" b="1" kern="100" dirty="0">
                <a:solidFill>
                  <a:schemeClr val="tx1"/>
                </a:solidFill>
                <a:latin typeface="Calibri"/>
                <a:ea typeface="DengXian"/>
                <a:cs typeface="Times New Roman"/>
              </a:rPr>
              <a:t>：</a:t>
            </a:r>
            <a:endParaRPr lang="en-US" altLang="zh-CN" sz="3200" b="1" kern="100" dirty="0">
              <a:solidFill>
                <a:schemeClr val="tx1"/>
              </a:solidFill>
              <a:latin typeface="Calibri"/>
              <a:ea typeface="DengXian"/>
              <a:cs typeface="Times New Roman"/>
            </a:endParaRPr>
          </a:p>
          <a:p>
            <a:pPr marL="0" indent="0">
              <a:lnSpc>
                <a:spcPct val="115000"/>
              </a:lnSpc>
              <a:spcBef>
                <a:spcPts val="600"/>
              </a:spcBef>
              <a:spcAft>
                <a:spcPts val="600"/>
              </a:spcAft>
              <a:buNone/>
            </a:pPr>
            <a:r>
              <a:rPr lang="zh-CN" altLang="en-US" sz="3200" b="1" kern="100" dirty="0">
                <a:solidFill>
                  <a:srgbClr val="FF0000"/>
                </a:solidFill>
                <a:latin typeface="Calibri"/>
                <a:ea typeface="KaiTi"/>
                <a:cs typeface="Times New Roman"/>
              </a:rPr>
              <a:t>“就如神从创立世界以前，在基督里拣选了我们，使我们在祂面前成为圣洁，无有瑕疵；又因爱我们，就按着自己意旨所喜悦的，预定我们籍着耶稣基督得儿子的名分。”</a:t>
            </a:r>
            <a:endParaRPr lang="en-CA" sz="3200"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19</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123950"/>
            <a:ext cx="9067800" cy="4019549"/>
          </a:xfrm>
        </p:spPr>
        <p:txBody>
          <a:bodyPr/>
          <a:lstStyle/>
          <a:p>
            <a:pPr marL="1427163" marR="0" indent="-1427163">
              <a:spcBef>
                <a:spcPts val="600"/>
              </a:spcBef>
              <a:spcAft>
                <a:spcPts val="0"/>
              </a:spcAft>
              <a:buNone/>
            </a:pPr>
            <a:r>
              <a:rPr lang="zh-CN" sz="3600" b="1" kern="100" dirty="0">
                <a:effectLst/>
                <a:latin typeface="DengXian" panose="02010600030101010101" pitchFamily="2" charset="-122"/>
                <a:ea typeface="DengXian" panose="02010600030101010101" pitchFamily="2" charset="-122"/>
                <a:cs typeface="Times New Roman" panose="02020603050405020304" pitchFamily="18" charset="0"/>
              </a:rPr>
              <a:t>赛五十五</a:t>
            </a:r>
            <a:r>
              <a:rPr lang="en-US" sz="3600" b="1" kern="100" dirty="0">
                <a:effectLst/>
                <a:latin typeface="DengXian" panose="02010600030101010101" pitchFamily="2" charset="-122"/>
                <a:ea typeface="DengXian" panose="02010600030101010101" pitchFamily="2" charset="-122"/>
                <a:cs typeface="Times New Roman" panose="02020603050405020304" pitchFamily="18" charset="0"/>
              </a:rPr>
              <a:t>8-9</a:t>
            </a:r>
            <a:r>
              <a:rPr lang="zh-CN" sz="3600" b="1" kern="100" dirty="0">
                <a:effectLst/>
                <a:latin typeface="DengXian" panose="02010600030101010101" pitchFamily="2" charset="-122"/>
                <a:ea typeface="DengXian" panose="02010600030101010101" pitchFamily="2" charset="-122"/>
                <a:cs typeface="Times New Roman" panose="02020603050405020304" pitchFamily="18" charset="0"/>
              </a:rPr>
              <a:t>：</a:t>
            </a:r>
            <a:r>
              <a:rPr lang="zh-CN" sz="3600" b="1" kern="100" dirty="0">
                <a:solidFill>
                  <a:srgbClr val="FF0000"/>
                </a:solidFill>
                <a:effectLst/>
                <a:latin typeface="Calibri" panose="020F0502020204030204" pitchFamily="34" charset="0"/>
                <a:ea typeface="KaiTi" panose="02010609060101010101" pitchFamily="49" charset="-122"/>
                <a:cs typeface="Times New Roman" panose="02020603050405020304" pitchFamily="18" charset="0"/>
              </a:rPr>
              <a:t>“耶和华说：‘我的意念非同你们的意念，我的道路非同你们的道路。天怎样高过地，照样，我的道路高过你们的道路，我的意念高过你们的意念。’”</a:t>
            </a:r>
            <a:endParaRPr lang="en-CA" sz="3600" b="1" kern="100" dirty="0">
              <a:solidFill>
                <a:srgbClr val="FF0000"/>
              </a:solidFill>
              <a:latin typeface="Calibri"/>
              <a:ea typeface="DengXian"/>
              <a:cs typeface="Times New Roman"/>
            </a:endParaRPr>
          </a:p>
          <a:p>
            <a:pPr marL="1427163" marR="0" indent="-1427163">
              <a:spcBef>
                <a:spcPts val="600"/>
              </a:spcBef>
              <a:spcAft>
                <a:spcPts val="0"/>
              </a:spcAft>
              <a:buNone/>
            </a:pPr>
            <a:r>
              <a:rPr lang="zh-CN" altLang="en-US" sz="3600" b="1" kern="100" dirty="0">
                <a:solidFill>
                  <a:schemeClr val="tx1"/>
                </a:solidFill>
                <a:latin typeface="Calibri"/>
                <a:ea typeface="DengXian"/>
                <a:cs typeface="Times New Roman"/>
              </a:rPr>
              <a:t>帖前四</a:t>
            </a:r>
            <a:r>
              <a:rPr lang="en-US" sz="3600" b="1" kern="100" dirty="0">
                <a:solidFill>
                  <a:schemeClr val="tx1"/>
                </a:solidFill>
                <a:latin typeface="Calibri"/>
                <a:ea typeface="DengXian"/>
                <a:cs typeface="Times New Roman"/>
              </a:rPr>
              <a:t>3</a:t>
            </a:r>
            <a:r>
              <a:rPr lang="zh-CN" altLang="en-US" sz="3600" b="1" kern="100" dirty="0">
                <a:solidFill>
                  <a:schemeClr val="tx1"/>
                </a:solidFill>
                <a:latin typeface="Calibri"/>
                <a:ea typeface="DengXian"/>
                <a:cs typeface="Times New Roman"/>
              </a:rPr>
              <a:t>：</a:t>
            </a:r>
            <a:r>
              <a:rPr lang="zh-CN" altLang="en-US" sz="3600" b="1" kern="100" dirty="0">
                <a:solidFill>
                  <a:srgbClr val="FF0000"/>
                </a:solidFill>
                <a:latin typeface="Calibri"/>
                <a:ea typeface="KaiTi"/>
                <a:cs typeface="Times New Roman"/>
              </a:rPr>
              <a:t>“神的旨意就是要你们成为圣洁，远避淫行”</a:t>
            </a:r>
            <a:r>
              <a:rPr lang="zh-CN" altLang="en-US" sz="3600" kern="100" dirty="0">
                <a:solidFill>
                  <a:srgbClr val="FF0000"/>
                </a:solidFill>
                <a:latin typeface="Calibri"/>
                <a:ea typeface="DengXian"/>
                <a:cs typeface="Times New Roman"/>
              </a:rPr>
              <a:t>。</a:t>
            </a:r>
            <a:endParaRPr lang="en-CA" sz="3600" kern="100" dirty="0">
              <a:solidFill>
                <a:srgbClr val="FF0000"/>
              </a:solidFill>
              <a:latin typeface="Calibri"/>
              <a:ea typeface="DengXian"/>
              <a:cs typeface="Times New Roman"/>
            </a:endParaRPr>
          </a:p>
          <a:p>
            <a:pPr marL="0" marR="0" indent="742950">
              <a:spcBef>
                <a:spcPts val="600"/>
              </a:spcBef>
              <a:spcAft>
                <a:spcPts val="0"/>
              </a:spcAft>
              <a:buNone/>
            </a:pPr>
            <a:endParaRPr lang="en-CA" sz="3000" b="1" dirty="0">
              <a:solidFill>
                <a:schemeClr val="tx1"/>
              </a:solidFill>
            </a:endParaRPr>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t>2</a:t>
            </a:fld>
            <a:endParaRPr lang="en-US" altLang="zh-CN">
              <a:solidFill>
                <a:srgbClr val="55554A"/>
              </a:solidFill>
            </a:endParaRPr>
          </a:p>
        </p:txBody>
      </p:sp>
    </p:spTree>
    <p:extLst>
      <p:ext uri="{BB962C8B-B14F-4D97-AF65-F5344CB8AC3E}">
        <p14:creationId xmlns:p14="http://schemas.microsoft.com/office/powerpoint/2010/main" val="2161264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047750"/>
            <a:ext cx="9220200" cy="4095750"/>
          </a:xfrm>
        </p:spPr>
        <p:txBody>
          <a:bodyPr/>
          <a:lstStyle/>
          <a:p>
            <a:pPr marL="0" marR="0" indent="0">
              <a:spcBef>
                <a:spcPts val="600"/>
              </a:spcBef>
              <a:spcAft>
                <a:spcPts val="600"/>
              </a:spcAft>
              <a:buNone/>
            </a:pPr>
            <a:r>
              <a:rPr lang="en-US" altLang="zh-CN" sz="3200" b="1"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弗一</a:t>
            </a:r>
            <a:r>
              <a:rPr lang="en-US" sz="3200" b="1" kern="100" dirty="0">
                <a:solidFill>
                  <a:schemeClr val="tx1"/>
                </a:solidFill>
                <a:latin typeface="DengXian"/>
                <a:ea typeface="DengXian"/>
                <a:cs typeface="Times New Roman"/>
              </a:rPr>
              <a:t>9-12</a:t>
            </a:r>
            <a:r>
              <a:rPr lang="zh-CN" altLang="en-US" sz="3200" b="1" kern="100" dirty="0">
                <a:solidFill>
                  <a:schemeClr val="tx1"/>
                </a:solidFill>
                <a:latin typeface="Calibri"/>
                <a:ea typeface="KaiTi"/>
                <a:cs typeface="Times New Roman"/>
              </a:rPr>
              <a:t>：</a:t>
            </a:r>
            <a:endParaRPr lang="en-US" altLang="zh-CN" sz="3200" b="1" kern="100" dirty="0">
              <a:solidFill>
                <a:schemeClr val="tx1"/>
              </a:solidFill>
              <a:latin typeface="Calibri"/>
              <a:ea typeface="KaiTi"/>
              <a:cs typeface="Times New Roman"/>
            </a:endParaRPr>
          </a:p>
          <a:p>
            <a:pPr marL="0" marR="0" indent="0">
              <a:spcBef>
                <a:spcPts val="600"/>
              </a:spcBef>
              <a:spcAft>
                <a:spcPts val="600"/>
              </a:spcAft>
              <a:buNone/>
            </a:pPr>
            <a:r>
              <a:rPr lang="zh-CN" altLang="en-US" sz="3200" b="1" kern="100" dirty="0">
                <a:solidFill>
                  <a:srgbClr val="FF0000"/>
                </a:solidFill>
                <a:latin typeface="Calibri"/>
                <a:ea typeface="KaiTi"/>
                <a:cs typeface="Times New Roman"/>
              </a:rPr>
              <a:t>“都是照祂自己所预定的美意，叫我们知道祂旨意的奥秘；要照所安排的，在日期满足的时候，使天上地上一切所有的，都在基督里面同归于一。这些也在祂里面得了基业，这原是那位随己意行作万事的，照着祂旨意所预定的，叫祂的荣耀，从我们这首先在基督里有盼望的人可以得着称赞。”</a:t>
            </a:r>
            <a:endParaRPr lang="en-CA" sz="3200"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20</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0">
              <a:spcBef>
                <a:spcPts val="600"/>
              </a:spcBef>
              <a:spcAft>
                <a:spcPts val="600"/>
              </a:spcAft>
              <a:buNone/>
            </a:pPr>
            <a:r>
              <a:rPr lang="en-US" sz="3000" b="1" kern="100" dirty="0">
                <a:solidFill>
                  <a:schemeClr val="tx1"/>
                </a:solidFill>
                <a:latin typeface="Calibri"/>
                <a:ea typeface="DengXian"/>
                <a:cs typeface="Times New Roman"/>
              </a:rPr>
              <a:t>	</a:t>
            </a:r>
            <a:r>
              <a:rPr lang="en-US" sz="3000" b="1" kern="100" dirty="0">
                <a:solidFill>
                  <a:srgbClr val="FF0000"/>
                </a:solidFill>
                <a:latin typeface="Calibri"/>
                <a:ea typeface="DengXian"/>
                <a:cs typeface="Times New Roman"/>
              </a:rPr>
              <a:t>4</a:t>
            </a:r>
            <a:r>
              <a:rPr lang="zh-CN" altLang="en-US" sz="3000" b="1" kern="100" dirty="0">
                <a:solidFill>
                  <a:srgbClr val="FF0000"/>
                </a:solidFill>
                <a:latin typeface="Calibri"/>
                <a:ea typeface="DengXian"/>
                <a:cs typeface="Times New Roman"/>
              </a:rPr>
              <a:t>、神对我们的呼召</a:t>
            </a:r>
            <a:endParaRPr lang="en-CA" sz="3000" kern="100" dirty="0">
              <a:solidFill>
                <a:srgbClr val="FF0000"/>
              </a:solidFill>
              <a:latin typeface="Calibri"/>
              <a:ea typeface="DengXian"/>
              <a:cs typeface="Times New Roman"/>
            </a:endParaRPr>
          </a:p>
          <a:p>
            <a:pPr marL="0" indent="0">
              <a:spcBef>
                <a:spcPts val="600"/>
              </a:spcBef>
              <a:spcAft>
                <a:spcPts val="600"/>
              </a:spcAft>
              <a:buNone/>
            </a:pPr>
            <a:r>
              <a:rPr lang="en-US" altLang="zh-CN" sz="3000" kern="100" dirty="0">
                <a:solidFill>
                  <a:schemeClr val="tx1"/>
                </a:solidFill>
                <a:latin typeface="Calibri"/>
                <a:ea typeface="DengXian"/>
                <a:cs typeface="Times New Roman"/>
              </a:rPr>
              <a:t>	</a:t>
            </a:r>
            <a:r>
              <a:rPr lang="zh-CN" altLang="en-US" sz="3000" b="1" kern="100" dirty="0">
                <a:solidFill>
                  <a:schemeClr val="tx1"/>
                </a:solidFill>
                <a:latin typeface="Calibri"/>
                <a:ea typeface="DengXian"/>
                <a:cs typeface="Times New Roman"/>
              </a:rPr>
              <a:t>提后一</a:t>
            </a:r>
            <a:r>
              <a:rPr lang="en-US" sz="3000" b="1" kern="100" dirty="0">
                <a:solidFill>
                  <a:schemeClr val="tx1"/>
                </a:solidFill>
                <a:latin typeface="Calibri"/>
                <a:ea typeface="DengXian"/>
                <a:cs typeface="Times New Roman"/>
              </a:rPr>
              <a:t>9</a:t>
            </a:r>
            <a:r>
              <a:rPr lang="zh-CN" altLang="en-US" sz="3000" b="1" kern="100" dirty="0">
                <a:solidFill>
                  <a:schemeClr val="tx1"/>
                </a:solidFill>
                <a:latin typeface="Calibri"/>
                <a:ea typeface="DengXian"/>
                <a:cs typeface="Times New Roman"/>
              </a:rPr>
              <a:t>：</a:t>
            </a:r>
            <a:r>
              <a:rPr lang="zh-CN" altLang="en-US" sz="3000" b="1" kern="100" dirty="0">
                <a:solidFill>
                  <a:srgbClr val="FF0000"/>
                </a:solidFill>
                <a:latin typeface="Calibri"/>
                <a:ea typeface="KaiTi"/>
                <a:cs typeface="Times New Roman"/>
              </a:rPr>
              <a:t>“神救了我们，以圣召召我们，不是按我们的行为，乃是按祂的旨意和恩典。这恩典是万古之先，在基督耶稣里赐给我们的”。</a:t>
            </a:r>
            <a:endParaRPr lang="en-CA" sz="3000" kern="100" dirty="0">
              <a:solidFill>
                <a:srgbClr val="FF0000"/>
              </a:solidFill>
              <a:latin typeface="Calibri"/>
              <a:ea typeface="DengXian"/>
              <a:cs typeface="Times New Roman"/>
            </a:endParaRPr>
          </a:p>
          <a:p>
            <a:pPr marL="0" indent="0">
              <a:spcBef>
                <a:spcPts val="600"/>
              </a:spcBef>
              <a:spcAft>
                <a:spcPts val="600"/>
              </a:spcAft>
              <a:buNone/>
            </a:pPr>
            <a:r>
              <a:rPr lang="en-US" altLang="zh-CN" sz="3000" b="1" kern="100" dirty="0">
                <a:solidFill>
                  <a:schemeClr val="tx1"/>
                </a:solidFill>
                <a:latin typeface="Calibri"/>
                <a:ea typeface="KaiTi"/>
                <a:cs typeface="Times New Roman"/>
              </a:rPr>
              <a:t>	</a:t>
            </a:r>
            <a:r>
              <a:rPr lang="zh-CN" altLang="en-US" sz="3000" b="1" kern="100" dirty="0">
                <a:solidFill>
                  <a:schemeClr val="tx1"/>
                </a:solidFill>
                <a:latin typeface="DengXian" panose="02010600030101010101" pitchFamily="2" charset="-122"/>
                <a:ea typeface="DengXian" panose="02010600030101010101" pitchFamily="2" charset="-122"/>
                <a:cs typeface="Times New Roman"/>
              </a:rPr>
              <a:t>罗八</a:t>
            </a:r>
            <a:r>
              <a:rPr lang="en-US" sz="3000" b="1" kern="100" dirty="0">
                <a:solidFill>
                  <a:schemeClr val="tx1"/>
                </a:solidFill>
                <a:latin typeface="DengXian" panose="02010600030101010101" pitchFamily="2" charset="-122"/>
                <a:ea typeface="DengXian" panose="02010600030101010101" pitchFamily="2" charset="-122"/>
                <a:cs typeface="Times New Roman"/>
              </a:rPr>
              <a:t>28</a:t>
            </a:r>
            <a:r>
              <a:rPr lang="zh-CN" altLang="en-US" sz="30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000" b="1" kern="100" dirty="0">
                <a:solidFill>
                  <a:srgbClr val="FF0000"/>
                </a:solidFill>
                <a:latin typeface="Calibri"/>
                <a:ea typeface="KaiTi"/>
                <a:cs typeface="Times New Roman"/>
              </a:rPr>
              <a:t>“我们晓得万事都一同效力，叫爱神的人得益处，就是按祂旨意被召的人。” </a:t>
            </a:r>
            <a:endParaRPr lang="en-CA" sz="3000" kern="100" dirty="0">
              <a:solidFill>
                <a:srgbClr val="FF0000"/>
              </a:solidFill>
              <a:latin typeface="Calibri"/>
              <a:ea typeface="DengXian"/>
              <a:cs typeface="Times New Roman"/>
            </a:endParaRPr>
          </a:p>
          <a:p>
            <a:pPr marL="0" marR="0" indent="746125">
              <a:spcBef>
                <a:spcPts val="600"/>
              </a:spcBef>
              <a:spcAft>
                <a:spcPts val="600"/>
              </a:spcAft>
              <a:buNone/>
            </a:pPr>
            <a:r>
              <a:rPr lang="zh-CN" altLang="en-US" sz="3000" b="1" kern="100" dirty="0">
                <a:solidFill>
                  <a:schemeClr val="tx1"/>
                </a:solidFill>
                <a:latin typeface="Calibri"/>
                <a:ea typeface="DengXian"/>
                <a:cs typeface="Times New Roman"/>
              </a:rPr>
              <a:t>由此可见，神在我们身上的旨意跟神对我们的救恩和呼召密不可分。</a:t>
            </a:r>
            <a:endParaRPr lang="en-CA" sz="30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21</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spcBef>
                <a:spcPts val="600"/>
              </a:spcBef>
              <a:spcAft>
                <a:spcPts val="600"/>
              </a:spcAft>
              <a:buNone/>
            </a:pPr>
            <a:r>
              <a:rPr lang="en-US" sz="3200" kern="100" dirty="0">
                <a:solidFill>
                  <a:schemeClr val="tx1"/>
                </a:solidFill>
                <a:latin typeface="Calibri"/>
                <a:ea typeface="DengXian"/>
                <a:cs typeface="Times New Roman"/>
              </a:rPr>
              <a:t> 	</a:t>
            </a:r>
            <a:r>
              <a:rPr lang="en-US" sz="3200" b="1" kern="100" dirty="0">
                <a:solidFill>
                  <a:srgbClr val="FF0000"/>
                </a:solidFill>
                <a:latin typeface="Calibri"/>
                <a:ea typeface="DengXian"/>
                <a:cs typeface="Times New Roman"/>
              </a:rPr>
              <a:t>5</a:t>
            </a:r>
            <a:r>
              <a:rPr lang="zh-CN" altLang="en-US" sz="3200" b="1" kern="100" dirty="0">
                <a:solidFill>
                  <a:srgbClr val="FF0000"/>
                </a:solidFill>
                <a:latin typeface="Calibri"/>
                <a:ea typeface="DengXian"/>
                <a:cs typeface="Times New Roman"/>
              </a:rPr>
              <a:t>、使徒保罗的呼召</a:t>
            </a:r>
            <a:endParaRPr lang="en-CA" sz="3200" kern="100" dirty="0">
              <a:solidFill>
                <a:srgbClr val="FF0000"/>
              </a:solidFill>
              <a:latin typeface="Calibri"/>
              <a:ea typeface="DengXian"/>
              <a:cs typeface="Times New Roman"/>
            </a:endParaRPr>
          </a:p>
          <a:p>
            <a:pPr marL="0" marR="0" indent="801688">
              <a:spcBef>
                <a:spcPts val="600"/>
              </a:spcBef>
              <a:spcAft>
                <a:spcPts val="600"/>
              </a:spcAft>
              <a:buNone/>
            </a:pPr>
            <a:r>
              <a:rPr lang="zh-CN" altLang="en-US" sz="3200" b="1" kern="100" dirty="0">
                <a:solidFill>
                  <a:schemeClr val="tx1"/>
                </a:solidFill>
                <a:latin typeface="Calibri"/>
                <a:ea typeface="DengXian"/>
                <a:cs typeface="Times New Roman"/>
              </a:rPr>
              <a:t>林前一</a:t>
            </a:r>
            <a:r>
              <a:rPr lang="en-US" sz="3200" b="1" kern="100" dirty="0">
                <a:solidFill>
                  <a:schemeClr val="tx1"/>
                </a:solidFill>
                <a:latin typeface="Calibri"/>
                <a:ea typeface="DengXian"/>
                <a:cs typeface="Times New Roman"/>
              </a:rPr>
              <a:t>1</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“奉神旨意，蒙召作耶稣基督使徒的保罗，同兄弟所提尼”</a:t>
            </a:r>
            <a:r>
              <a:rPr lang="zh-CN" altLang="en-US" sz="3200" b="1" kern="100" dirty="0">
                <a:solidFill>
                  <a:schemeClr val="tx1"/>
                </a:solidFill>
                <a:latin typeface="Calibri"/>
                <a:ea typeface="KaiTi"/>
                <a:cs typeface="Times New Roman"/>
              </a:rPr>
              <a:t>。</a:t>
            </a:r>
            <a:r>
              <a:rPr lang="zh-CN" altLang="en-US" sz="3200" b="1" kern="100" dirty="0">
                <a:solidFill>
                  <a:schemeClr val="tx1"/>
                </a:solidFill>
                <a:latin typeface="Calibri"/>
                <a:ea typeface="DengXian"/>
                <a:cs typeface="Times New Roman"/>
              </a:rPr>
              <a:t>（参：林后一</a:t>
            </a:r>
            <a:r>
              <a:rPr lang="en-US" sz="3200" b="1" kern="100" dirty="0">
                <a:solidFill>
                  <a:schemeClr val="tx1"/>
                </a:solidFill>
                <a:latin typeface="Calibri"/>
                <a:ea typeface="DengXian"/>
                <a:cs typeface="Times New Roman"/>
              </a:rPr>
              <a:t>1</a:t>
            </a:r>
            <a:r>
              <a:rPr lang="zh-CN" altLang="en-US" sz="3200" b="1" kern="100" dirty="0">
                <a:solidFill>
                  <a:schemeClr val="tx1"/>
                </a:solidFill>
                <a:latin typeface="Calibri"/>
                <a:ea typeface="DengXian"/>
                <a:cs typeface="Times New Roman"/>
              </a:rPr>
              <a:t>；弗一</a:t>
            </a:r>
            <a:r>
              <a:rPr lang="en-US" sz="3200" b="1" kern="100" dirty="0">
                <a:solidFill>
                  <a:schemeClr val="tx1"/>
                </a:solidFill>
                <a:latin typeface="Calibri"/>
                <a:ea typeface="DengXian"/>
                <a:cs typeface="Times New Roman"/>
              </a:rPr>
              <a:t>1</a:t>
            </a:r>
            <a:r>
              <a:rPr lang="zh-CN" altLang="en-US" sz="3200" b="1" kern="100" dirty="0">
                <a:solidFill>
                  <a:schemeClr val="tx1"/>
                </a:solidFill>
                <a:latin typeface="Calibri"/>
                <a:ea typeface="DengXian"/>
                <a:cs typeface="Times New Roman"/>
              </a:rPr>
              <a:t>；西一</a:t>
            </a:r>
            <a:r>
              <a:rPr lang="en-US" sz="3200" b="1" kern="100" dirty="0">
                <a:solidFill>
                  <a:schemeClr val="tx1"/>
                </a:solidFill>
                <a:latin typeface="Calibri"/>
                <a:ea typeface="DengXian"/>
                <a:cs typeface="Times New Roman"/>
              </a:rPr>
              <a:t>1</a:t>
            </a:r>
            <a:r>
              <a:rPr lang="zh-CN" altLang="en-US" sz="3200" b="1" kern="100" dirty="0">
                <a:solidFill>
                  <a:schemeClr val="tx1"/>
                </a:solidFill>
                <a:latin typeface="Calibri"/>
                <a:ea typeface="DengXian"/>
                <a:cs typeface="Times New Roman"/>
              </a:rPr>
              <a:t>；提后一</a:t>
            </a:r>
            <a:r>
              <a:rPr lang="en-US" sz="3200" b="1" kern="100" dirty="0">
                <a:solidFill>
                  <a:schemeClr val="tx1"/>
                </a:solidFill>
                <a:latin typeface="Calibri"/>
                <a:ea typeface="DengXian"/>
                <a:cs typeface="Times New Roman"/>
              </a:rPr>
              <a:t>1</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0">
              <a:spcBef>
                <a:spcPts val="600"/>
              </a:spcBef>
              <a:spcAft>
                <a:spcPts val="600"/>
              </a:spcAft>
              <a:buNone/>
            </a:pPr>
            <a:r>
              <a:rPr lang="en-US" sz="3200" b="1" kern="100" dirty="0">
                <a:solidFill>
                  <a:schemeClr val="tx1"/>
                </a:solidFill>
                <a:latin typeface="Calibri"/>
                <a:ea typeface="DengXian"/>
                <a:cs typeface="Times New Roman"/>
              </a:rPr>
              <a:t>         6</a:t>
            </a:r>
            <a:r>
              <a:rPr lang="zh-CN" altLang="en-US" sz="3200" b="1" kern="100" dirty="0">
                <a:solidFill>
                  <a:schemeClr val="tx1"/>
                </a:solidFill>
                <a:latin typeface="Calibri"/>
                <a:ea typeface="DengXian"/>
                <a:cs typeface="Times New Roman"/>
              </a:rPr>
              <a:t>、成为圣洁，行善而受苦</a:t>
            </a:r>
            <a:endParaRPr lang="en-CA" sz="3200" b="1" kern="100" dirty="0">
              <a:solidFill>
                <a:schemeClr val="tx1"/>
              </a:solidFill>
              <a:latin typeface="Calibri"/>
              <a:ea typeface="DengXian"/>
              <a:cs typeface="Times New Roman"/>
            </a:endParaRPr>
          </a:p>
          <a:p>
            <a:pPr marL="0" marR="0" indent="746125">
              <a:spcBef>
                <a:spcPts val="600"/>
              </a:spcBef>
              <a:spcAft>
                <a:spcPts val="600"/>
              </a:spcAft>
              <a:buNone/>
              <a:tabLst>
                <a:tab pos="746125" algn="l"/>
              </a:tabLst>
            </a:pPr>
            <a:r>
              <a:rPr lang="zh-CN" altLang="en-US" sz="3200" b="1" kern="100" dirty="0">
                <a:solidFill>
                  <a:schemeClr val="tx1"/>
                </a:solidFill>
                <a:latin typeface="Calibri"/>
                <a:ea typeface="DengXian"/>
                <a:cs typeface="Times New Roman"/>
              </a:rPr>
              <a:t>帖前四</a:t>
            </a:r>
            <a:r>
              <a:rPr lang="en-US" sz="3200" b="1" kern="100" dirty="0">
                <a:solidFill>
                  <a:schemeClr val="tx1"/>
                </a:solidFill>
                <a:latin typeface="Calibri"/>
                <a:ea typeface="DengXian"/>
                <a:cs typeface="Times New Roman"/>
              </a:rPr>
              <a:t>3</a:t>
            </a:r>
            <a:r>
              <a:rPr lang="zh-CN" altLang="en-US"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KaiTi"/>
                <a:cs typeface="Times New Roman"/>
              </a:rPr>
              <a:t>“</a:t>
            </a:r>
            <a:r>
              <a:rPr lang="zh-CN" altLang="en-US" sz="3200" b="1" kern="100" dirty="0">
                <a:solidFill>
                  <a:srgbClr val="FF0000"/>
                </a:solidFill>
                <a:latin typeface="Calibri"/>
                <a:ea typeface="KaiTi"/>
                <a:cs typeface="Times New Roman"/>
              </a:rPr>
              <a:t>神的旨意就是要你们成为圣洁，远避淫行”</a:t>
            </a:r>
            <a:r>
              <a:rPr lang="zh-CN" altLang="en-US" sz="3200" kern="100" dirty="0">
                <a:solidFill>
                  <a:srgbClr val="FF0000"/>
                </a:solidFill>
                <a:latin typeface="Calibri"/>
                <a:ea typeface="DengXian"/>
                <a:cs typeface="Times New Roman"/>
              </a:rPr>
              <a:t>。</a:t>
            </a: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22</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746125">
              <a:spcBef>
                <a:spcPts val="600"/>
              </a:spcBef>
              <a:spcAft>
                <a:spcPts val="600"/>
              </a:spcAft>
              <a:buNone/>
            </a:pPr>
            <a:r>
              <a:rPr lang="zh-CN" altLang="en-US" sz="3000" b="1" kern="100" dirty="0">
                <a:solidFill>
                  <a:schemeClr val="tx1"/>
                </a:solidFill>
                <a:latin typeface="Calibri"/>
                <a:ea typeface="DengXian"/>
                <a:cs typeface="Times New Roman"/>
              </a:rPr>
              <a:t>彼前二</a:t>
            </a:r>
            <a:r>
              <a:rPr lang="en-US" sz="3000" b="1" kern="100" dirty="0">
                <a:solidFill>
                  <a:schemeClr val="tx1"/>
                </a:solidFill>
                <a:latin typeface="Calibri"/>
                <a:ea typeface="DengXian"/>
                <a:cs typeface="Times New Roman"/>
              </a:rPr>
              <a:t>15</a:t>
            </a:r>
            <a:r>
              <a:rPr lang="zh-CN" altLang="en-US" sz="3000" b="1" kern="100" dirty="0">
                <a:solidFill>
                  <a:schemeClr val="tx1"/>
                </a:solidFill>
                <a:latin typeface="Calibri"/>
                <a:ea typeface="DengXian"/>
                <a:cs typeface="Times New Roman"/>
              </a:rPr>
              <a:t>：</a:t>
            </a:r>
            <a:r>
              <a:rPr lang="zh-CN" altLang="en-US" sz="3000" b="1" kern="100" dirty="0">
                <a:solidFill>
                  <a:srgbClr val="FF0000"/>
                </a:solidFill>
                <a:latin typeface="Calibri"/>
                <a:ea typeface="KaiTi"/>
                <a:cs typeface="Times New Roman"/>
              </a:rPr>
              <a:t>“因为神的旨意原是要你们行善，可以堵住那糊涂无知人的口。”</a:t>
            </a:r>
            <a:endParaRPr lang="en-CA" sz="3000" kern="100" dirty="0">
              <a:solidFill>
                <a:srgbClr val="FF0000"/>
              </a:solidFill>
              <a:latin typeface="Calibri"/>
              <a:ea typeface="DengXian"/>
              <a:cs typeface="Times New Roman"/>
            </a:endParaRPr>
          </a:p>
          <a:p>
            <a:pPr marL="0" marR="0" indent="746125">
              <a:spcBef>
                <a:spcPts val="600"/>
              </a:spcBef>
              <a:spcAft>
                <a:spcPts val="600"/>
              </a:spcAft>
              <a:buNone/>
            </a:pPr>
            <a:r>
              <a:rPr lang="zh-CN" altLang="en-US" sz="3000" b="1" kern="100" dirty="0">
                <a:solidFill>
                  <a:schemeClr val="tx1"/>
                </a:solidFill>
                <a:latin typeface="Calibri"/>
                <a:ea typeface="DengXian"/>
                <a:cs typeface="Times New Roman"/>
              </a:rPr>
              <a:t>彼前三</a:t>
            </a:r>
            <a:r>
              <a:rPr lang="en-US" sz="3000" b="1" kern="100" dirty="0">
                <a:solidFill>
                  <a:schemeClr val="tx1"/>
                </a:solidFill>
                <a:latin typeface="Calibri"/>
                <a:ea typeface="DengXian"/>
                <a:cs typeface="Times New Roman"/>
              </a:rPr>
              <a:t>17</a:t>
            </a:r>
            <a:r>
              <a:rPr lang="zh-CN" altLang="en-US" sz="3000" b="1" kern="100" dirty="0">
                <a:solidFill>
                  <a:schemeClr val="tx1"/>
                </a:solidFill>
                <a:latin typeface="Calibri"/>
                <a:ea typeface="DengXian"/>
                <a:cs typeface="Times New Roman"/>
              </a:rPr>
              <a:t>：</a:t>
            </a:r>
            <a:r>
              <a:rPr lang="zh-CN" altLang="en-US" sz="3000" b="1" kern="100" dirty="0">
                <a:solidFill>
                  <a:schemeClr val="tx1"/>
                </a:solidFill>
                <a:latin typeface="Calibri"/>
                <a:ea typeface="KaiTi"/>
                <a:cs typeface="Times New Roman"/>
              </a:rPr>
              <a:t>“</a:t>
            </a:r>
            <a:r>
              <a:rPr lang="zh-CN" altLang="en-US" sz="3000" b="1" kern="100" dirty="0">
                <a:solidFill>
                  <a:srgbClr val="FF0000"/>
                </a:solidFill>
                <a:latin typeface="Calibri"/>
                <a:ea typeface="KaiTi"/>
                <a:cs typeface="Times New Roman"/>
              </a:rPr>
              <a:t>神的旨意若是叫你们因行善受苦</a:t>
            </a:r>
            <a:r>
              <a:rPr lang="zh-CN" altLang="en-US" sz="3000" b="1" kern="100" dirty="0">
                <a:solidFill>
                  <a:schemeClr val="tx1"/>
                </a:solidFill>
                <a:latin typeface="Calibri"/>
                <a:ea typeface="KaiTi"/>
                <a:cs typeface="Times New Roman"/>
              </a:rPr>
              <a:t>，</a:t>
            </a:r>
            <a:r>
              <a:rPr lang="zh-CN" altLang="en-US" sz="3000" b="1" kern="100" dirty="0">
                <a:solidFill>
                  <a:srgbClr val="FF0000"/>
                </a:solidFill>
                <a:latin typeface="Calibri"/>
                <a:ea typeface="KaiTi"/>
                <a:cs typeface="Times New Roman"/>
              </a:rPr>
              <a:t>总强于因行恶受苦”</a:t>
            </a:r>
            <a:r>
              <a:rPr lang="zh-CN" altLang="en-US" sz="3000" b="1" kern="100" dirty="0">
                <a:solidFill>
                  <a:schemeClr val="tx1"/>
                </a:solidFill>
                <a:latin typeface="Calibri"/>
                <a:ea typeface="DengXian"/>
                <a:cs typeface="Times New Roman"/>
              </a:rPr>
              <a:t>。</a:t>
            </a:r>
            <a:endParaRPr lang="en-CA" sz="3000" b="1" kern="100" dirty="0">
              <a:solidFill>
                <a:schemeClr val="tx1"/>
              </a:solidFill>
              <a:latin typeface="Calibri"/>
              <a:ea typeface="DengXian"/>
              <a:cs typeface="Times New Roman"/>
            </a:endParaRPr>
          </a:p>
          <a:p>
            <a:pPr marL="0" marR="0" indent="746125">
              <a:spcBef>
                <a:spcPts val="600"/>
              </a:spcBef>
              <a:spcAft>
                <a:spcPts val="600"/>
              </a:spcAft>
              <a:buNone/>
            </a:pPr>
            <a:r>
              <a:rPr lang="zh-CN" altLang="en-US" sz="3000" b="1" kern="100" dirty="0">
                <a:solidFill>
                  <a:schemeClr val="tx1"/>
                </a:solidFill>
                <a:latin typeface="Calibri"/>
                <a:ea typeface="DengXian"/>
                <a:cs typeface="Times New Roman"/>
              </a:rPr>
              <a:t>神的旨意是要我们行善，而行善就是遵行神的旨意，也就是行义或行道。所以，如果我们行善、行义或行道，就是遵行神的旨意，就是荣耀神，或让神得荣耀。</a:t>
            </a:r>
            <a:endParaRPr lang="en-CA" sz="30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23</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二、神的旨意与人的自由</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690563">
              <a:spcBef>
                <a:spcPts val="600"/>
              </a:spcBef>
              <a:spcAft>
                <a:spcPts val="0"/>
              </a:spcAft>
              <a:buNone/>
            </a:pPr>
            <a:r>
              <a:rPr lang="zh-CN" altLang="en-US" sz="3600" b="1" kern="100">
                <a:solidFill>
                  <a:schemeClr val="tx1"/>
                </a:solidFill>
                <a:latin typeface="Calibri"/>
                <a:ea typeface="DengXian"/>
                <a:cs typeface="Times New Roman"/>
              </a:rPr>
              <a:t>在谈论</a:t>
            </a:r>
            <a:r>
              <a:rPr lang="zh-CN" altLang="en-US" sz="3600" b="1" kern="100" dirty="0">
                <a:solidFill>
                  <a:srgbClr val="FF0000"/>
                </a:solidFill>
                <a:latin typeface="Calibri"/>
                <a:ea typeface="DengXian"/>
                <a:cs typeface="Times New Roman"/>
              </a:rPr>
              <a:t>“竭力追求神的旨意”</a:t>
            </a:r>
            <a:r>
              <a:rPr lang="zh-CN" altLang="en-US" sz="3600" b="1" kern="100" dirty="0">
                <a:solidFill>
                  <a:schemeClr val="tx1"/>
                </a:solidFill>
                <a:latin typeface="Calibri"/>
                <a:ea typeface="DengXian"/>
                <a:cs typeface="Times New Roman"/>
              </a:rPr>
              <a:t>这个题目之前，我们不仅需要知道什么是神的旨意，而且需要知道</a:t>
            </a:r>
            <a:r>
              <a:rPr lang="zh-CN" altLang="en-US" sz="3600" b="1" kern="100" dirty="0">
                <a:solidFill>
                  <a:srgbClr val="2E24FC"/>
                </a:solidFill>
                <a:latin typeface="Calibri"/>
                <a:ea typeface="DengXian"/>
                <a:cs typeface="Times New Roman"/>
              </a:rPr>
              <a:t>神的旨意与人的自由之间的关连</a:t>
            </a:r>
            <a:r>
              <a:rPr lang="zh-CN" altLang="en-US" sz="3600" b="1" kern="100" dirty="0">
                <a:solidFill>
                  <a:schemeClr val="tx1"/>
                </a:solidFill>
                <a:latin typeface="Calibri"/>
                <a:ea typeface="DengXian"/>
                <a:cs typeface="Times New Roman"/>
              </a:rPr>
              <a:t>，否则我们不会知道如何竭力追求神的旨意。</a:t>
            </a:r>
            <a:endParaRPr lang="en-US" altLang="zh-CN" sz="3600" b="1" kern="100" dirty="0">
              <a:solidFill>
                <a:schemeClr val="tx1"/>
              </a:solidFill>
              <a:latin typeface="Calibri"/>
              <a:ea typeface="DengXian"/>
              <a:cs typeface="Times New Roman"/>
            </a:endParaRPr>
          </a:p>
          <a:p>
            <a:pPr marL="0" marR="0" indent="690563">
              <a:spcBef>
                <a:spcPts val="600"/>
              </a:spcBef>
              <a:spcAft>
                <a:spcPts val="0"/>
              </a:spcAft>
              <a:buNone/>
            </a:pPr>
            <a:r>
              <a:rPr lang="zh-CN" altLang="en-US" sz="3600" b="1" kern="100" dirty="0">
                <a:solidFill>
                  <a:srgbClr val="2E24FC"/>
                </a:solidFill>
                <a:latin typeface="Calibri"/>
                <a:ea typeface="DengXian"/>
                <a:cs typeface="Times New Roman"/>
              </a:rPr>
              <a:t>例如：一个人不可能一方面坚信</a:t>
            </a:r>
            <a:r>
              <a:rPr lang="zh-CN" altLang="en-US" sz="3600" b="1" kern="100" dirty="0">
                <a:solidFill>
                  <a:srgbClr val="7030A0"/>
                </a:solidFill>
                <a:latin typeface="Calibri"/>
                <a:ea typeface="DengXian"/>
                <a:cs typeface="Times New Roman"/>
              </a:rPr>
              <a:t>命定论</a:t>
            </a:r>
            <a:r>
              <a:rPr lang="zh-CN" altLang="en-US" sz="3600" b="1" kern="100" dirty="0">
                <a:solidFill>
                  <a:srgbClr val="2E24FC"/>
                </a:solidFill>
                <a:latin typeface="Calibri"/>
                <a:ea typeface="DengXian"/>
                <a:cs typeface="Times New Roman"/>
              </a:rPr>
              <a:t>或</a:t>
            </a:r>
            <a:r>
              <a:rPr lang="zh-CN" altLang="en-US" sz="3600" b="1" kern="100" dirty="0">
                <a:solidFill>
                  <a:srgbClr val="7030A0"/>
                </a:solidFill>
                <a:latin typeface="Calibri"/>
                <a:ea typeface="DengXian"/>
                <a:cs typeface="Times New Roman"/>
              </a:rPr>
              <a:t>决定论</a:t>
            </a:r>
            <a:r>
              <a:rPr lang="zh-CN" altLang="en-US" sz="3600" b="1" kern="100" dirty="0">
                <a:solidFill>
                  <a:srgbClr val="2E24FC"/>
                </a:solidFill>
                <a:latin typeface="Calibri"/>
                <a:ea typeface="DengXian"/>
                <a:cs typeface="Times New Roman"/>
              </a:rPr>
              <a:t> ，另一方面又在凡事上竭力寻求神的旨意。</a:t>
            </a:r>
            <a:endParaRPr lang="en-CA" sz="3600" b="1" kern="100" dirty="0">
              <a:solidFill>
                <a:srgbClr val="2E24FC"/>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24</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37EEE0-BE51-BC08-4ADD-B157C7115E35}"/>
              </a:ext>
            </a:extLst>
          </p:cNvPr>
          <p:cNvSpPr>
            <a:spLocks noGrp="1"/>
          </p:cNvSpPr>
          <p:nvPr>
            <p:ph type="title"/>
          </p:nvPr>
        </p:nvSpPr>
        <p:spPr/>
        <p:txBody>
          <a:bodyPr/>
          <a:lstStyle/>
          <a:p>
            <a:r>
              <a:rPr lang="zh-CN" altLang="en-US" b="1" dirty="0">
                <a:solidFill>
                  <a:srgbClr val="FF0000"/>
                </a:solidFill>
                <a:effectLst/>
                <a:latin typeface="+mn-ea"/>
                <a:cs typeface="Times New Roman"/>
              </a:rPr>
              <a:t>二、神的旨意与人的自由</a:t>
            </a:r>
            <a:endParaRPr lang="en-US" dirty="0"/>
          </a:p>
        </p:txBody>
      </p:sp>
      <p:sp>
        <p:nvSpPr>
          <p:cNvPr id="3" name="内容占位符 2">
            <a:extLst>
              <a:ext uri="{FF2B5EF4-FFF2-40B4-BE49-F238E27FC236}">
                <a16:creationId xmlns:a16="http://schemas.microsoft.com/office/drawing/2014/main" id="{533BE690-A64A-4389-9057-7D4B366C9B49}"/>
              </a:ext>
            </a:extLst>
          </p:cNvPr>
          <p:cNvSpPr>
            <a:spLocks noGrp="1"/>
          </p:cNvSpPr>
          <p:nvPr>
            <p:ph idx="1"/>
          </p:nvPr>
        </p:nvSpPr>
        <p:spPr>
          <a:xfrm>
            <a:off x="0" y="1123950"/>
            <a:ext cx="9144000" cy="4019549"/>
          </a:xfrm>
        </p:spPr>
        <p:txBody>
          <a:bodyPr/>
          <a:lstStyle/>
          <a:p>
            <a:pPr marL="0" marR="0" indent="690563">
              <a:spcBef>
                <a:spcPts val="600"/>
              </a:spcBef>
              <a:spcAft>
                <a:spcPts val="0"/>
              </a:spcAft>
              <a:buNone/>
            </a:pPr>
            <a:r>
              <a:rPr lang="zh-CN" altLang="en-US" sz="3600" b="1" kern="100" dirty="0">
                <a:solidFill>
                  <a:schemeClr val="tx1"/>
                </a:solidFill>
                <a:latin typeface="Calibri"/>
                <a:ea typeface="DengXian"/>
                <a:cs typeface="Times New Roman"/>
              </a:rPr>
              <a:t>十分不幸的是，关于神的旨意与人的自由的关系，这历来都是一个引起争议，没有定论的问题。</a:t>
            </a:r>
            <a:endParaRPr lang="en-CA" sz="3600" b="1" kern="100" dirty="0">
              <a:solidFill>
                <a:schemeClr val="tx1"/>
              </a:solidFill>
              <a:latin typeface="Calibri"/>
              <a:ea typeface="DengXian"/>
              <a:cs typeface="Times New Roman"/>
            </a:endParaRPr>
          </a:p>
          <a:p>
            <a:pPr marL="0" marR="0" indent="690563">
              <a:spcBef>
                <a:spcPts val="600"/>
              </a:spcBef>
              <a:spcAft>
                <a:spcPts val="0"/>
              </a:spcAft>
              <a:buNone/>
            </a:pPr>
            <a:r>
              <a:rPr lang="zh-CN" altLang="en-US" sz="3600" b="1" kern="100" dirty="0">
                <a:solidFill>
                  <a:schemeClr val="tx1"/>
                </a:solidFill>
                <a:latin typeface="Calibri"/>
                <a:ea typeface="DengXian"/>
                <a:cs typeface="Times New Roman"/>
              </a:rPr>
              <a:t>宗教改革之后不久，新教内部就因这个问题而兴起了预定论和自由意志论这两派之间的争论，由此引起教会的分裂，形成了数个不同的宗派。</a:t>
            </a:r>
            <a:endParaRPr lang="en-CA" sz="3600" b="1" kern="100" dirty="0">
              <a:solidFill>
                <a:schemeClr val="tx1"/>
              </a:solidFill>
              <a:latin typeface="Calibri"/>
              <a:ea typeface="DengXian"/>
              <a:cs typeface="Times New Roman"/>
            </a:endParaRPr>
          </a:p>
          <a:p>
            <a:pPr marL="0" indent="0">
              <a:buNone/>
            </a:pPr>
            <a:endParaRPr lang="en-US" dirty="0"/>
          </a:p>
        </p:txBody>
      </p:sp>
      <p:sp>
        <p:nvSpPr>
          <p:cNvPr id="4" name="灯片编号占位符 3">
            <a:extLst>
              <a:ext uri="{FF2B5EF4-FFF2-40B4-BE49-F238E27FC236}">
                <a16:creationId xmlns:a16="http://schemas.microsoft.com/office/drawing/2014/main" id="{1A1B0BC2-ECA1-6AF7-9FA3-542D726BC7C4}"/>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25</a:t>
            </a:fld>
            <a:endParaRPr lang="en-US" altLang="zh-CN">
              <a:solidFill>
                <a:srgbClr val="55554A"/>
              </a:solidFill>
            </a:endParaRPr>
          </a:p>
        </p:txBody>
      </p:sp>
    </p:spTree>
    <p:extLst>
      <p:ext uri="{BB962C8B-B14F-4D97-AF65-F5344CB8AC3E}">
        <p14:creationId xmlns:p14="http://schemas.microsoft.com/office/powerpoint/2010/main" val="2467764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二、神的旨意与人的自由</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746125">
              <a:spcBef>
                <a:spcPts val="600"/>
              </a:spcBef>
              <a:spcAft>
                <a:spcPts val="0"/>
              </a:spcAft>
              <a:buNone/>
            </a:pPr>
            <a:r>
              <a:rPr lang="zh-CN" altLang="en-US" sz="3200" b="1" kern="100" dirty="0">
                <a:solidFill>
                  <a:schemeClr val="tx1"/>
                </a:solidFill>
                <a:latin typeface="Calibri"/>
                <a:ea typeface="DengXian"/>
                <a:cs typeface="Times New Roman"/>
              </a:rPr>
              <a:t>这一争论长达数个世纪，至今仍未完全止息。</a:t>
            </a:r>
            <a:endParaRPr lang="en-CA" sz="3200" b="1" kern="100" dirty="0">
              <a:solidFill>
                <a:schemeClr val="tx1"/>
              </a:solidFill>
              <a:latin typeface="Calibri"/>
              <a:ea typeface="DengXian"/>
              <a:cs typeface="Times New Roman"/>
            </a:endParaRPr>
          </a:p>
          <a:p>
            <a:pPr marL="0" marR="0" indent="746125">
              <a:spcBef>
                <a:spcPts val="600"/>
              </a:spcBef>
              <a:spcAft>
                <a:spcPts val="0"/>
              </a:spcAft>
              <a:buNone/>
            </a:pPr>
            <a:r>
              <a:rPr lang="zh-CN" altLang="en-US" sz="3200" b="1" kern="100" dirty="0">
                <a:solidFill>
                  <a:schemeClr val="tx1"/>
                </a:solidFill>
                <a:latin typeface="Calibri"/>
                <a:ea typeface="DengXian"/>
                <a:cs typeface="Times New Roman"/>
              </a:rPr>
              <a:t>由此可见，这个问题是一个异常艰深的问题。</a:t>
            </a:r>
            <a:endParaRPr lang="en-CA" sz="3200" b="1" kern="100" dirty="0">
              <a:solidFill>
                <a:schemeClr val="tx1"/>
              </a:solidFill>
              <a:latin typeface="Calibri"/>
              <a:ea typeface="DengXian"/>
              <a:cs typeface="Times New Roman"/>
            </a:endParaRPr>
          </a:p>
          <a:p>
            <a:pPr marL="0" marR="0" indent="746125">
              <a:spcBef>
                <a:spcPts val="600"/>
              </a:spcBef>
              <a:spcAft>
                <a:spcPts val="0"/>
              </a:spcAft>
              <a:buNone/>
            </a:pPr>
            <a:r>
              <a:rPr lang="zh-CN" altLang="en-US" sz="3200" b="1" kern="100" dirty="0">
                <a:solidFill>
                  <a:schemeClr val="tx1"/>
                </a:solidFill>
                <a:latin typeface="Calibri"/>
                <a:ea typeface="DengXian"/>
                <a:cs typeface="Times New Roman"/>
              </a:rPr>
              <a:t>我个人经过多年的思考，发现解答这个问题的一个关键是，需要区分两个视角或参考系：</a:t>
            </a:r>
            <a:endParaRPr lang="en-CA" sz="3200" b="1" kern="100" dirty="0">
              <a:solidFill>
                <a:schemeClr val="tx1"/>
              </a:solidFill>
              <a:latin typeface="Calibri"/>
              <a:ea typeface="DengXian"/>
              <a:cs typeface="Times New Roman"/>
            </a:endParaRPr>
          </a:p>
          <a:p>
            <a:pPr marL="0" marR="0" indent="746125">
              <a:spcBef>
                <a:spcPts val="600"/>
              </a:spcBef>
              <a:spcAft>
                <a:spcPts val="0"/>
              </a:spcAft>
              <a:buNone/>
            </a:pPr>
            <a:r>
              <a:rPr lang="zh-CN" altLang="en-US" sz="3200" b="1" kern="100" dirty="0">
                <a:solidFill>
                  <a:schemeClr val="tx1"/>
                </a:solidFill>
                <a:latin typeface="Calibri"/>
                <a:ea typeface="DengXian"/>
                <a:cs typeface="Times New Roman"/>
              </a:rPr>
              <a:t>一个是</a:t>
            </a:r>
            <a:r>
              <a:rPr lang="zh-CN" altLang="en-US" sz="3200" b="1" kern="100" dirty="0">
                <a:solidFill>
                  <a:srgbClr val="2E24FC"/>
                </a:solidFill>
                <a:latin typeface="Calibri"/>
                <a:ea typeface="DengXian"/>
                <a:cs typeface="Times New Roman"/>
              </a:rPr>
              <a:t>永恒的视角</a:t>
            </a:r>
            <a:r>
              <a:rPr lang="zh-CN" altLang="en-US" sz="3200" b="1" kern="100" dirty="0">
                <a:solidFill>
                  <a:schemeClr val="tx1"/>
                </a:solidFill>
                <a:latin typeface="Calibri"/>
                <a:ea typeface="DengXian"/>
                <a:cs typeface="Times New Roman"/>
              </a:rPr>
              <a:t>，或称</a:t>
            </a:r>
            <a:r>
              <a:rPr lang="zh-CN" altLang="en-US" sz="3200" b="1" kern="100" dirty="0">
                <a:solidFill>
                  <a:srgbClr val="2E24FC"/>
                </a:solidFill>
                <a:latin typeface="Calibri"/>
                <a:ea typeface="DengXian"/>
                <a:cs typeface="Times New Roman"/>
              </a:rPr>
              <a:t>神的视角</a:t>
            </a:r>
            <a:r>
              <a:rPr lang="zh-CN" altLang="en-US" sz="3200" b="1" kern="100" dirty="0">
                <a:solidFill>
                  <a:schemeClr val="tx1"/>
                </a:solidFill>
                <a:latin typeface="Calibri"/>
                <a:ea typeface="DengXian"/>
                <a:cs typeface="Times New Roman"/>
              </a:rPr>
              <a:t>，另一个是</a:t>
            </a:r>
            <a:r>
              <a:rPr lang="zh-CN" altLang="en-US" sz="3200" b="1" kern="100" dirty="0">
                <a:solidFill>
                  <a:srgbClr val="2E24FC"/>
                </a:solidFill>
                <a:latin typeface="Calibri"/>
                <a:ea typeface="DengXian"/>
                <a:cs typeface="Times New Roman"/>
              </a:rPr>
              <a:t>历史的视角</a:t>
            </a:r>
            <a:r>
              <a:rPr lang="zh-CN" altLang="en-US" sz="3200" b="1" kern="100" dirty="0">
                <a:solidFill>
                  <a:schemeClr val="tx1"/>
                </a:solidFill>
                <a:latin typeface="Calibri"/>
                <a:ea typeface="DengXian"/>
                <a:cs typeface="Times New Roman"/>
              </a:rPr>
              <a:t>，或称</a:t>
            </a:r>
            <a:r>
              <a:rPr lang="zh-CN" altLang="en-US" sz="3200" b="1" kern="100" dirty="0">
                <a:solidFill>
                  <a:srgbClr val="2E24FC"/>
                </a:solidFill>
                <a:latin typeface="Calibri"/>
                <a:ea typeface="DengXian"/>
                <a:cs typeface="Times New Roman"/>
              </a:rPr>
              <a:t>人的视角</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746125">
              <a:spcBef>
                <a:spcPts val="600"/>
              </a:spcBef>
              <a:spcAft>
                <a:spcPts val="0"/>
              </a:spcAft>
              <a:buNone/>
            </a:pPr>
            <a:endParaRPr lang="en-CA" sz="30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26</a:t>
            </a:fld>
            <a:endParaRPr lang="en-US" altLang="zh-CN" dirty="0">
              <a:solidFill>
                <a:srgbClr val="55554A"/>
              </a:solidFill>
            </a:endParaRPr>
          </a:p>
        </p:txBody>
      </p:sp>
    </p:spTree>
    <p:extLst>
      <p:ext uri="{BB962C8B-B14F-4D97-AF65-F5344CB8AC3E}">
        <p14:creationId xmlns:p14="http://schemas.microsoft.com/office/powerpoint/2010/main" val="1637888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C063C1-10DA-16E7-CE40-A59529A7BB35}"/>
              </a:ext>
            </a:extLst>
          </p:cNvPr>
          <p:cNvSpPr>
            <a:spLocks noGrp="1"/>
          </p:cNvSpPr>
          <p:nvPr>
            <p:ph type="title"/>
          </p:nvPr>
        </p:nvSpPr>
        <p:spPr/>
        <p:txBody>
          <a:bodyPr/>
          <a:lstStyle/>
          <a:p>
            <a:r>
              <a:rPr lang="zh-CN" altLang="en-US" b="1" dirty="0">
                <a:solidFill>
                  <a:srgbClr val="FF0000"/>
                </a:solidFill>
                <a:effectLst/>
                <a:latin typeface="+mn-ea"/>
                <a:cs typeface="Times New Roman"/>
              </a:rPr>
              <a:t>二、神的旨意与人的自由</a:t>
            </a:r>
            <a:endParaRPr lang="en-US" dirty="0"/>
          </a:p>
        </p:txBody>
      </p:sp>
      <p:sp>
        <p:nvSpPr>
          <p:cNvPr id="3" name="内容占位符 2">
            <a:extLst>
              <a:ext uri="{FF2B5EF4-FFF2-40B4-BE49-F238E27FC236}">
                <a16:creationId xmlns:a16="http://schemas.microsoft.com/office/drawing/2014/main" id="{5F76B411-1457-D727-D7D8-914E4F8FB6AD}"/>
              </a:ext>
            </a:extLst>
          </p:cNvPr>
          <p:cNvSpPr>
            <a:spLocks noGrp="1"/>
          </p:cNvSpPr>
          <p:nvPr>
            <p:ph idx="1"/>
          </p:nvPr>
        </p:nvSpPr>
        <p:spPr>
          <a:xfrm>
            <a:off x="0" y="1200150"/>
            <a:ext cx="9144000" cy="3943349"/>
          </a:xfrm>
        </p:spPr>
        <p:txBody>
          <a:bodyPr/>
          <a:lstStyle/>
          <a:p>
            <a:pPr marL="0" indent="0">
              <a:buNone/>
            </a:pPr>
            <a:r>
              <a:rPr lang="en-US" altLang="zh-CN" sz="2400" b="1"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神的旨意和人的自由这两个视角不能合并或简化为一个视角，也不能去掉任何一个视角。</a:t>
            </a:r>
            <a:endParaRPr lang="en-US" altLang="zh-CN" sz="3200" b="1" kern="100" dirty="0">
              <a:solidFill>
                <a:schemeClr val="tx1"/>
              </a:solidFill>
              <a:latin typeface="Calibri"/>
              <a:ea typeface="DengXian"/>
              <a:cs typeface="Times New Roman"/>
            </a:endParaRPr>
          </a:p>
          <a:p>
            <a:pPr marL="0" indent="0">
              <a:buNone/>
            </a:pPr>
            <a:r>
              <a:rPr lang="en-US" altLang="zh-CN" sz="3200" b="1"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它们二者的关系是互补的关系。</a:t>
            </a:r>
            <a:endParaRPr lang="en-US" altLang="zh-CN" sz="3200" b="1" kern="100" dirty="0">
              <a:solidFill>
                <a:schemeClr val="tx1"/>
              </a:solidFill>
              <a:latin typeface="Calibri"/>
              <a:ea typeface="DengXian"/>
              <a:cs typeface="Times New Roman"/>
            </a:endParaRPr>
          </a:p>
          <a:p>
            <a:pPr marL="0" indent="0">
              <a:buNone/>
            </a:pPr>
            <a:r>
              <a:rPr lang="en-US" sz="3200" b="1" kern="100" dirty="0">
                <a:solidFill>
                  <a:schemeClr val="tx1"/>
                </a:solidFill>
                <a:latin typeface="Calibri"/>
                <a:ea typeface="DengXian"/>
                <a:cs typeface="Times New Roman"/>
              </a:rPr>
              <a:t>	</a:t>
            </a:r>
            <a:r>
              <a:rPr lang="zh-CN" altLang="en-US" sz="3200" b="1" kern="100" dirty="0">
                <a:solidFill>
                  <a:srgbClr val="2E24FC"/>
                </a:solidFill>
                <a:latin typeface="Calibri"/>
                <a:ea typeface="DengXian"/>
                <a:cs typeface="Times New Roman"/>
              </a:rPr>
              <a:t>这意味着，我们需要同时拥有这两个视角。一个人如何能够同时拥有这两个视角呢？天然人是不能的，但基督徒则有可能，但这需要我们每天都领受神的新鲜启示，并且竭力追求神的旨意。</a:t>
            </a:r>
            <a:endParaRPr lang="en-US" sz="3200" dirty="0">
              <a:solidFill>
                <a:srgbClr val="2E24FC"/>
              </a:solidFill>
            </a:endParaRPr>
          </a:p>
        </p:txBody>
      </p:sp>
      <p:sp>
        <p:nvSpPr>
          <p:cNvPr id="4" name="灯片编号占位符 3">
            <a:extLst>
              <a:ext uri="{FF2B5EF4-FFF2-40B4-BE49-F238E27FC236}">
                <a16:creationId xmlns:a16="http://schemas.microsoft.com/office/drawing/2014/main" id="{A54D66DB-07D9-2452-196F-67FA6C63A31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27</a:t>
            </a:fld>
            <a:endParaRPr lang="en-US" altLang="zh-CN">
              <a:solidFill>
                <a:srgbClr val="55554A"/>
              </a:solidFill>
            </a:endParaRPr>
          </a:p>
        </p:txBody>
      </p:sp>
    </p:spTree>
    <p:extLst>
      <p:ext uri="{BB962C8B-B14F-4D97-AF65-F5344CB8AC3E}">
        <p14:creationId xmlns:p14="http://schemas.microsoft.com/office/powerpoint/2010/main" val="2198978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二、神的旨意与人的自由</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1688">
              <a:spcBef>
                <a:spcPts val="600"/>
              </a:spcBef>
              <a:spcAft>
                <a:spcPts val="0"/>
              </a:spcAft>
              <a:buNone/>
            </a:pPr>
            <a:r>
              <a:rPr lang="zh-CN" altLang="en-US" sz="2800" b="1" kern="100" dirty="0">
                <a:solidFill>
                  <a:schemeClr val="tx1"/>
                </a:solidFill>
                <a:latin typeface="Calibri"/>
                <a:ea typeface="DengXian"/>
                <a:cs typeface="Times New Roman"/>
              </a:rPr>
              <a:t>从</a:t>
            </a:r>
            <a:r>
              <a:rPr lang="zh-CN" altLang="en-US" sz="2800" b="1" kern="100" dirty="0">
                <a:solidFill>
                  <a:srgbClr val="FF0000"/>
                </a:solidFill>
                <a:latin typeface="Calibri"/>
                <a:ea typeface="DengXian"/>
                <a:cs typeface="Times New Roman"/>
              </a:rPr>
              <a:t>永恒的视角</a:t>
            </a:r>
            <a:r>
              <a:rPr lang="zh-CN" altLang="en-US" sz="2800" b="1" kern="100" dirty="0">
                <a:solidFill>
                  <a:schemeClr val="tx1"/>
                </a:solidFill>
                <a:latin typeface="Calibri"/>
                <a:ea typeface="DengXian"/>
                <a:cs typeface="Times New Roman"/>
              </a:rPr>
              <a:t>，或</a:t>
            </a:r>
            <a:r>
              <a:rPr lang="zh-CN" altLang="en-US" sz="2800" b="1" kern="100" dirty="0">
                <a:solidFill>
                  <a:srgbClr val="FF0000"/>
                </a:solidFill>
                <a:latin typeface="Calibri"/>
                <a:ea typeface="DengXian"/>
                <a:cs typeface="Times New Roman"/>
              </a:rPr>
              <a:t>神的视角</a:t>
            </a:r>
            <a:r>
              <a:rPr lang="zh-CN" altLang="en-US" sz="2800" b="1" kern="100" dirty="0">
                <a:solidFill>
                  <a:schemeClr val="tx1"/>
                </a:solidFill>
                <a:latin typeface="Calibri"/>
                <a:ea typeface="DengXian"/>
                <a:cs typeface="Times New Roman"/>
              </a:rPr>
              <a:t>来看，一方面，神的旨意是神预定，是由神这一方决定的，且是一成不变的；然而，另一方面，神的预定和预知是一体的两面，不可分割的。</a:t>
            </a:r>
            <a:endParaRPr lang="en-CA" sz="2800" b="1" kern="100" dirty="0">
              <a:solidFill>
                <a:schemeClr val="tx1"/>
              </a:solidFill>
              <a:latin typeface="Calibri"/>
              <a:ea typeface="DengXian"/>
              <a:cs typeface="Times New Roman"/>
            </a:endParaRPr>
          </a:p>
          <a:p>
            <a:pPr marL="0" marR="0" indent="801688">
              <a:spcBef>
                <a:spcPts val="600"/>
              </a:spcBef>
              <a:spcAft>
                <a:spcPts val="0"/>
              </a:spcAft>
              <a:buNone/>
            </a:pPr>
            <a:r>
              <a:rPr lang="zh-CN" altLang="en-US" sz="2800" b="1" kern="100" dirty="0">
                <a:solidFill>
                  <a:schemeClr val="tx1"/>
                </a:solidFill>
                <a:latin typeface="Calibri"/>
                <a:ea typeface="DengXian"/>
                <a:cs typeface="Times New Roman"/>
              </a:rPr>
              <a:t>罗八</a:t>
            </a:r>
            <a:r>
              <a:rPr lang="en-US" altLang="zh-CN" sz="2800" b="1" kern="100" dirty="0">
                <a:solidFill>
                  <a:schemeClr val="tx1"/>
                </a:solidFill>
                <a:latin typeface="Calibri"/>
                <a:ea typeface="DengXian"/>
                <a:cs typeface="Times New Roman"/>
              </a:rPr>
              <a:t>29-30</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KaiTi" panose="02010609060101010101" pitchFamily="49" charset="-122"/>
                <a:ea typeface="KaiTi" panose="02010609060101010101" pitchFamily="49" charset="-122"/>
                <a:cs typeface="Times New Roman"/>
              </a:rPr>
              <a:t>“因为祂预先所知道的人，就预先定下效法祂儿子的模样，使祂儿子在许多弟兄中作长子。预先所定下的人又召他们来；所召来的人又称他们为义；所称为义的人又叫他们得荣耀。”</a:t>
            </a:r>
            <a:endParaRPr lang="zh-CN" altLang="en-US" b="1" dirty="0">
              <a:solidFill>
                <a:srgbClr val="FF0000"/>
              </a:solidFill>
              <a:latin typeface="KaiTi" panose="02010609060101010101" pitchFamily="49" charset="-122"/>
              <a:ea typeface="KaiTi" panose="02010609060101010101" pitchFamily="49"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28</a:t>
            </a:fld>
            <a:endParaRPr lang="en-US" altLang="zh-CN" dirty="0">
              <a:solidFill>
                <a:srgbClr val="55554A"/>
              </a:solidFill>
            </a:endParaRPr>
          </a:p>
        </p:txBody>
      </p:sp>
    </p:spTree>
    <p:extLst>
      <p:ext uri="{BB962C8B-B14F-4D97-AF65-F5344CB8AC3E}">
        <p14:creationId xmlns:p14="http://schemas.microsoft.com/office/powerpoint/2010/main" val="16378887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F7284B-8F6D-BAB4-17AB-6929F3459B39}"/>
              </a:ext>
            </a:extLst>
          </p:cNvPr>
          <p:cNvSpPr>
            <a:spLocks noGrp="1"/>
          </p:cNvSpPr>
          <p:nvPr>
            <p:ph type="title"/>
          </p:nvPr>
        </p:nvSpPr>
        <p:spPr/>
        <p:txBody>
          <a:bodyPr/>
          <a:lstStyle/>
          <a:p>
            <a:r>
              <a:rPr lang="zh-CN" altLang="en-US" b="1" dirty="0">
                <a:solidFill>
                  <a:srgbClr val="FF0000"/>
                </a:solidFill>
                <a:effectLst/>
                <a:latin typeface="+mn-ea"/>
                <a:cs typeface="Times New Roman"/>
              </a:rPr>
              <a:t>二、神的旨意与人的自由</a:t>
            </a:r>
            <a:endParaRPr lang="en-US" dirty="0"/>
          </a:p>
        </p:txBody>
      </p:sp>
      <p:sp>
        <p:nvSpPr>
          <p:cNvPr id="3" name="内容占位符 2">
            <a:extLst>
              <a:ext uri="{FF2B5EF4-FFF2-40B4-BE49-F238E27FC236}">
                <a16:creationId xmlns:a16="http://schemas.microsoft.com/office/drawing/2014/main" id="{D1D970C9-C5EA-84AD-8031-7F944315BE90}"/>
              </a:ext>
            </a:extLst>
          </p:cNvPr>
          <p:cNvSpPr>
            <a:spLocks noGrp="1"/>
          </p:cNvSpPr>
          <p:nvPr>
            <p:ph idx="1"/>
          </p:nvPr>
        </p:nvSpPr>
        <p:spPr>
          <a:xfrm>
            <a:off x="0" y="1047750"/>
            <a:ext cx="9144000" cy="4095749"/>
          </a:xfrm>
        </p:spPr>
        <p:txBody>
          <a:bodyPr/>
          <a:lstStyle/>
          <a:p>
            <a:pPr marL="0" indent="0">
              <a:buNone/>
            </a:pPr>
            <a:r>
              <a:rPr lang="en-US" altLang="zh-CN" dirty="0"/>
              <a:t>	</a:t>
            </a:r>
            <a:r>
              <a:rPr lang="zh-CN" altLang="en-US" sz="2800" b="1" dirty="0">
                <a:solidFill>
                  <a:schemeClr val="tx1"/>
                </a:solidFill>
                <a:latin typeface="DengXian" panose="02010600030101010101" pitchFamily="2" charset="-122"/>
                <a:ea typeface="DengXian" panose="02010600030101010101" pitchFamily="2" charset="-122"/>
              </a:rPr>
              <a:t>现在请各位家人思考一个颇为关键的问题：</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latin typeface="DengXian" panose="02010600030101010101" pitchFamily="2" charset="-122"/>
                <a:ea typeface="DengXian" panose="02010600030101010101" pitchFamily="2" charset="-122"/>
              </a:rPr>
              <a:t>	</a:t>
            </a:r>
            <a:r>
              <a:rPr lang="zh-CN" altLang="en-US" sz="2800" b="1" dirty="0">
                <a:solidFill>
                  <a:srgbClr val="FF0000"/>
                </a:solidFill>
                <a:latin typeface="DengXian" panose="02010600030101010101" pitchFamily="2" charset="-122"/>
                <a:ea typeface="DengXian" panose="02010600030101010101" pitchFamily="2" charset="-122"/>
              </a:rPr>
              <a:t>神的预定</a:t>
            </a:r>
            <a:r>
              <a:rPr lang="zh-CN" altLang="en-US" sz="2800" b="1" dirty="0">
                <a:solidFill>
                  <a:schemeClr val="tx1"/>
                </a:solidFill>
                <a:latin typeface="DengXian" panose="02010600030101010101" pitchFamily="2" charset="-122"/>
                <a:ea typeface="DengXian" panose="02010600030101010101" pitchFamily="2" charset="-122"/>
              </a:rPr>
              <a:t>与</a:t>
            </a:r>
            <a:r>
              <a:rPr lang="zh-CN" altLang="en-US" sz="2800" b="1" dirty="0">
                <a:solidFill>
                  <a:srgbClr val="2E24FC"/>
                </a:solidFill>
                <a:latin typeface="DengXian" panose="02010600030101010101" pitchFamily="2" charset="-122"/>
                <a:ea typeface="DengXian" panose="02010600030101010101" pitchFamily="2" charset="-122"/>
              </a:rPr>
              <a:t>决定论</a:t>
            </a:r>
            <a:r>
              <a:rPr lang="zh-CN" altLang="en-US" sz="2800" b="1" dirty="0">
                <a:solidFill>
                  <a:schemeClr val="tx1"/>
                </a:solidFill>
                <a:latin typeface="DengXian" panose="02010600030101010101" pitchFamily="2" charset="-122"/>
                <a:ea typeface="DengXian" panose="02010600030101010101" pitchFamily="2" charset="-122"/>
              </a:rPr>
              <a:t>和</a:t>
            </a:r>
            <a:r>
              <a:rPr lang="zh-CN" altLang="en-US" sz="2800" b="1" dirty="0">
                <a:solidFill>
                  <a:srgbClr val="2E24FC"/>
                </a:solidFill>
                <a:latin typeface="DengXian" panose="02010600030101010101" pitchFamily="2" charset="-122"/>
                <a:ea typeface="DengXian" panose="02010600030101010101" pitchFamily="2" charset="-122"/>
              </a:rPr>
              <a:t>命定论</a:t>
            </a:r>
            <a:r>
              <a:rPr lang="zh-CN" altLang="en-US" sz="2800" b="1" dirty="0">
                <a:solidFill>
                  <a:schemeClr val="tx1"/>
                </a:solidFill>
                <a:latin typeface="DengXian" panose="02010600030101010101" pitchFamily="2" charset="-122"/>
                <a:ea typeface="DengXian" panose="02010600030101010101" pitchFamily="2" charset="-122"/>
              </a:rPr>
              <a:t>之间有何根本的区别？</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sz="2800" b="1" dirty="0">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这个问题难度很高，又至关重要。我在这里给出一点提示：</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sz="2800" b="1" dirty="0">
                <a:latin typeface="DengXian" panose="02010600030101010101" pitchFamily="2" charset="-122"/>
                <a:ea typeface="DengXian" panose="02010600030101010101" pitchFamily="2" charset="-122"/>
              </a:rPr>
              <a:t>	</a:t>
            </a:r>
            <a:r>
              <a:rPr lang="zh-CN" altLang="en-US" sz="2800" b="1" dirty="0">
                <a:solidFill>
                  <a:srgbClr val="2E24FC"/>
                </a:solidFill>
                <a:latin typeface="DengXian" panose="02010600030101010101" pitchFamily="2" charset="-122"/>
                <a:ea typeface="DengXian" panose="02010600030101010101" pitchFamily="2" charset="-122"/>
              </a:rPr>
              <a:t>决定论和命定论都将一切事情的发生归于一种盲目的必然性，没有为自由意志留下任何空间；而神的预定既包括必然性  （神所预定的事情是必然会发生的），同时也包括了真实的可能性，从而为自由意志保留了充分的空间。</a:t>
            </a:r>
            <a:endParaRPr lang="en-US" altLang="zh-CN" sz="2800" b="1" dirty="0">
              <a:solidFill>
                <a:srgbClr val="2E24FC"/>
              </a:solidFill>
              <a:latin typeface="DengXian" panose="02010600030101010101" pitchFamily="2" charset="-122"/>
              <a:ea typeface="DengXian" panose="02010600030101010101" pitchFamily="2" charset="-122"/>
            </a:endParaRPr>
          </a:p>
          <a:p>
            <a:pPr marL="0" indent="0">
              <a:buNone/>
            </a:pPr>
            <a:r>
              <a:rPr lang="en-US" b="1" dirty="0">
                <a:latin typeface="DengXian" panose="02010600030101010101" pitchFamily="2" charset="-122"/>
                <a:ea typeface="DengXian" panose="02010600030101010101" pitchFamily="2" charset="-122"/>
              </a:rPr>
              <a:t>	</a:t>
            </a:r>
            <a:r>
              <a:rPr lang="en-US" b="1" dirty="0">
                <a:solidFill>
                  <a:srgbClr val="7030A0"/>
                </a:solidFill>
                <a:latin typeface="DengXian" panose="02010600030101010101" pitchFamily="2" charset="-122"/>
                <a:ea typeface="DengXian" panose="02010600030101010101" pitchFamily="2" charset="-122"/>
              </a:rPr>
              <a:t> </a:t>
            </a:r>
          </a:p>
        </p:txBody>
      </p:sp>
      <p:sp>
        <p:nvSpPr>
          <p:cNvPr id="4" name="灯片编号占位符 3">
            <a:extLst>
              <a:ext uri="{FF2B5EF4-FFF2-40B4-BE49-F238E27FC236}">
                <a16:creationId xmlns:a16="http://schemas.microsoft.com/office/drawing/2014/main" id="{79E68350-075D-137A-79E5-9584F87C432C}"/>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29</a:t>
            </a:fld>
            <a:endParaRPr lang="en-US" altLang="zh-CN">
              <a:solidFill>
                <a:srgbClr val="55554A"/>
              </a:solidFill>
            </a:endParaRPr>
          </a:p>
        </p:txBody>
      </p:sp>
    </p:spTree>
    <p:extLst>
      <p:ext uri="{BB962C8B-B14F-4D97-AF65-F5344CB8AC3E}">
        <p14:creationId xmlns:p14="http://schemas.microsoft.com/office/powerpoint/2010/main" val="1532866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88AB03D-9B95-74E6-DD3C-09DFAD4EFC7F}"/>
              </a:ext>
            </a:extLst>
          </p:cNvPr>
          <p:cNvSpPr>
            <a:spLocks noGrp="1"/>
          </p:cNvSpPr>
          <p:nvPr>
            <p:ph type="title"/>
          </p:nvPr>
        </p:nvSpPr>
        <p:spPr/>
        <p:txBody>
          <a:bodyPr/>
          <a:lstStyle/>
          <a:p>
            <a:endParaRPr lang="en-US"/>
          </a:p>
        </p:txBody>
      </p:sp>
      <p:sp>
        <p:nvSpPr>
          <p:cNvPr id="3" name="内容占位符 2">
            <a:extLst>
              <a:ext uri="{FF2B5EF4-FFF2-40B4-BE49-F238E27FC236}">
                <a16:creationId xmlns:a16="http://schemas.microsoft.com/office/drawing/2014/main" id="{C6EDAD19-51FC-6AA0-758C-2A6CD0A897C5}"/>
              </a:ext>
            </a:extLst>
          </p:cNvPr>
          <p:cNvSpPr>
            <a:spLocks noGrp="1"/>
          </p:cNvSpPr>
          <p:nvPr>
            <p:ph idx="1"/>
          </p:nvPr>
        </p:nvSpPr>
        <p:spPr>
          <a:xfrm>
            <a:off x="0" y="1200150"/>
            <a:ext cx="9144000" cy="3943349"/>
          </a:xfrm>
        </p:spPr>
        <p:txBody>
          <a:bodyPr/>
          <a:lstStyle/>
          <a:p>
            <a:pPr marL="1427163" marR="0" indent="-1427163">
              <a:spcBef>
                <a:spcPts val="600"/>
              </a:spcBef>
              <a:spcAft>
                <a:spcPts val="0"/>
              </a:spcAft>
              <a:buNone/>
            </a:pPr>
            <a:r>
              <a:rPr lang="zh-CN" altLang="en-US" sz="3600" b="1" kern="100" dirty="0">
                <a:solidFill>
                  <a:schemeClr val="tx1"/>
                </a:solidFill>
                <a:latin typeface="Calibri"/>
                <a:ea typeface="DengXian"/>
                <a:cs typeface="Times New Roman"/>
              </a:rPr>
              <a:t>弗六</a:t>
            </a:r>
            <a:r>
              <a:rPr lang="en-US" sz="3600" b="1" kern="100" dirty="0">
                <a:solidFill>
                  <a:schemeClr val="tx1"/>
                </a:solidFill>
                <a:latin typeface="Calibri"/>
                <a:ea typeface="DengXian"/>
                <a:cs typeface="Times New Roman"/>
              </a:rPr>
              <a:t>6</a:t>
            </a:r>
            <a:r>
              <a:rPr lang="zh-CN" altLang="en-US" sz="3600" b="1" kern="100" dirty="0">
                <a:solidFill>
                  <a:schemeClr val="tx1"/>
                </a:solidFill>
                <a:latin typeface="Calibri"/>
                <a:ea typeface="DengXian"/>
                <a:cs typeface="Times New Roman"/>
              </a:rPr>
              <a:t>：</a:t>
            </a:r>
            <a:r>
              <a:rPr lang="zh-CN" altLang="en-US" sz="3600" b="1" kern="100" dirty="0">
                <a:solidFill>
                  <a:srgbClr val="FF0000"/>
                </a:solidFill>
                <a:latin typeface="Calibri"/>
                <a:ea typeface="KaiTi"/>
                <a:cs typeface="Times New Roman"/>
              </a:rPr>
              <a:t>“不要只在眼前侍奉，像是讨人喜欢的，要像基督的仆人，从心里遵行神的旨意。”</a:t>
            </a:r>
            <a:endParaRPr lang="en-CA" sz="3600" kern="100" dirty="0">
              <a:solidFill>
                <a:srgbClr val="FF0000"/>
              </a:solidFill>
              <a:latin typeface="Calibri"/>
              <a:ea typeface="DengXian"/>
              <a:cs typeface="Times New Roman"/>
            </a:endParaRPr>
          </a:p>
          <a:p>
            <a:pPr marL="1427163" marR="0" indent="-1427163">
              <a:spcBef>
                <a:spcPts val="600"/>
              </a:spcBef>
              <a:spcAft>
                <a:spcPts val="0"/>
              </a:spcAft>
              <a:buNone/>
            </a:pPr>
            <a:r>
              <a:rPr lang="zh-CN" altLang="en-US" sz="3600" b="1" kern="100" dirty="0">
                <a:solidFill>
                  <a:schemeClr val="tx1"/>
                </a:solidFill>
                <a:latin typeface="Calibri"/>
                <a:ea typeface="DengXian"/>
                <a:cs typeface="Times New Roman"/>
              </a:rPr>
              <a:t>太六</a:t>
            </a:r>
            <a:r>
              <a:rPr lang="en-US" sz="3600" b="1" kern="100" dirty="0">
                <a:solidFill>
                  <a:schemeClr val="tx1"/>
                </a:solidFill>
                <a:latin typeface="Calibri"/>
                <a:ea typeface="DengXian"/>
                <a:cs typeface="Times New Roman"/>
              </a:rPr>
              <a:t>33</a:t>
            </a:r>
            <a:r>
              <a:rPr lang="zh-CN" altLang="en-US" sz="3600" b="1" kern="100" dirty="0">
                <a:solidFill>
                  <a:schemeClr val="tx1"/>
                </a:solidFill>
                <a:latin typeface="Calibri"/>
                <a:ea typeface="DengXian"/>
                <a:cs typeface="Times New Roman"/>
              </a:rPr>
              <a:t>：</a:t>
            </a:r>
            <a:r>
              <a:rPr lang="zh-CN" altLang="en-US" sz="3600" b="1" kern="100" dirty="0">
                <a:solidFill>
                  <a:srgbClr val="FF0000"/>
                </a:solidFill>
                <a:latin typeface="Calibri"/>
                <a:ea typeface="KaiTi"/>
                <a:cs typeface="Times New Roman"/>
              </a:rPr>
              <a:t>“你们要先求神的国和祂的义，这些东西都要加给你们了。”</a:t>
            </a:r>
            <a:endParaRPr lang="en-CA" sz="3600" kern="100" dirty="0">
              <a:solidFill>
                <a:srgbClr val="FF0000"/>
              </a:solidFill>
              <a:latin typeface="Calibri"/>
              <a:ea typeface="DengXian"/>
              <a:cs typeface="Times New Roman"/>
            </a:endParaRPr>
          </a:p>
          <a:p>
            <a:pPr marL="0" indent="0">
              <a:buNone/>
            </a:pPr>
            <a:endParaRPr lang="en-US" dirty="0"/>
          </a:p>
        </p:txBody>
      </p:sp>
      <p:sp>
        <p:nvSpPr>
          <p:cNvPr id="4" name="灯片编号占位符 3">
            <a:extLst>
              <a:ext uri="{FF2B5EF4-FFF2-40B4-BE49-F238E27FC236}">
                <a16:creationId xmlns:a16="http://schemas.microsoft.com/office/drawing/2014/main" id="{1AC83C3B-1818-0331-65FA-1130182ECCFE}"/>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a:t>
            </a:fld>
            <a:endParaRPr lang="en-US" altLang="zh-CN">
              <a:solidFill>
                <a:srgbClr val="55554A"/>
              </a:solidFill>
            </a:endParaRPr>
          </a:p>
        </p:txBody>
      </p:sp>
    </p:spTree>
    <p:extLst>
      <p:ext uri="{BB962C8B-B14F-4D97-AF65-F5344CB8AC3E}">
        <p14:creationId xmlns:p14="http://schemas.microsoft.com/office/powerpoint/2010/main" val="39781762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二、神的旨意与人的自由</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indent="801688">
              <a:spcBef>
                <a:spcPts val="600"/>
              </a:spcBef>
              <a:spcAft>
                <a:spcPts val="0"/>
              </a:spcAft>
              <a:buNone/>
            </a:pPr>
            <a:r>
              <a:rPr lang="zh-CN" altLang="en-US" sz="3200" b="1" kern="100" dirty="0">
                <a:solidFill>
                  <a:schemeClr val="tx1"/>
                </a:solidFill>
                <a:latin typeface="Calibri"/>
                <a:ea typeface="DengXian"/>
                <a:cs typeface="Times New Roman"/>
              </a:rPr>
              <a:t>从</a:t>
            </a:r>
            <a:r>
              <a:rPr lang="zh-CN" altLang="en-US" sz="3200" b="1" kern="100" dirty="0">
                <a:solidFill>
                  <a:srgbClr val="FF0000"/>
                </a:solidFill>
                <a:latin typeface="Calibri"/>
                <a:ea typeface="DengXian"/>
                <a:cs typeface="Times New Roman"/>
              </a:rPr>
              <a:t>历史的视角</a:t>
            </a:r>
            <a:r>
              <a:rPr lang="zh-CN" altLang="en-US" sz="3200" b="1" kern="100" dirty="0">
                <a:solidFill>
                  <a:schemeClr val="tx1"/>
                </a:solidFill>
                <a:latin typeface="Calibri"/>
                <a:ea typeface="DengXian"/>
                <a:cs typeface="Times New Roman"/>
              </a:rPr>
              <a:t>，或</a:t>
            </a:r>
            <a:r>
              <a:rPr lang="zh-CN" altLang="en-US" sz="3200" b="1" kern="100" dirty="0">
                <a:solidFill>
                  <a:srgbClr val="FF0000"/>
                </a:solidFill>
                <a:latin typeface="Calibri"/>
                <a:ea typeface="DengXian"/>
                <a:cs typeface="Times New Roman"/>
              </a:rPr>
              <a:t>人的视角</a:t>
            </a:r>
            <a:r>
              <a:rPr lang="zh-CN" altLang="en-US" sz="3200" b="1" kern="100" dirty="0">
                <a:solidFill>
                  <a:schemeClr val="tx1"/>
                </a:solidFill>
                <a:latin typeface="Calibri"/>
                <a:ea typeface="DengXian"/>
                <a:cs typeface="Times New Roman"/>
              </a:rPr>
              <a:t>来看，我们不要把神的旨意想象成是一成不变的机械决定论或神秘莫测的命定论。</a:t>
            </a:r>
            <a:endParaRPr lang="en-US" altLang="zh-CN" sz="3200" b="1" kern="100" dirty="0">
              <a:solidFill>
                <a:schemeClr val="tx1"/>
              </a:solidFill>
              <a:latin typeface="Calibri"/>
              <a:ea typeface="DengXian"/>
              <a:cs typeface="Times New Roman"/>
            </a:endParaRPr>
          </a:p>
          <a:p>
            <a:pPr marL="0" indent="801688">
              <a:spcBef>
                <a:spcPts val="600"/>
              </a:spcBef>
              <a:spcAft>
                <a:spcPts val="0"/>
              </a:spcAft>
              <a:buNone/>
            </a:pPr>
            <a:r>
              <a:rPr lang="zh-CN" altLang="en-US" sz="3200" b="1" kern="100" dirty="0">
                <a:solidFill>
                  <a:schemeClr val="tx1"/>
                </a:solidFill>
                <a:latin typeface="Calibri"/>
                <a:ea typeface="DengXian"/>
                <a:cs typeface="Times New Roman"/>
              </a:rPr>
              <a:t>神的旨意和人的自由之间是可以互动的，如同各种家人关系一样；并且在互动过程中，人必须为他的选择或决定承担不可推卸的责任。</a:t>
            </a:r>
            <a:endParaRPr lang="zh-CN" altLang="en-US" sz="3200"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30</a:t>
            </a:fld>
            <a:endParaRPr lang="en-US" altLang="zh-CN" dirty="0">
              <a:solidFill>
                <a:srgbClr val="55554A"/>
              </a:solidFill>
            </a:endParaRPr>
          </a:p>
        </p:txBody>
      </p:sp>
    </p:spTree>
    <p:extLst>
      <p:ext uri="{BB962C8B-B14F-4D97-AF65-F5344CB8AC3E}">
        <p14:creationId xmlns:p14="http://schemas.microsoft.com/office/powerpoint/2010/main" val="16378887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8FAF0A-C273-6F22-CCA7-BEC787C8911E}"/>
              </a:ext>
            </a:extLst>
          </p:cNvPr>
          <p:cNvSpPr>
            <a:spLocks noGrp="1"/>
          </p:cNvSpPr>
          <p:nvPr>
            <p:ph type="title"/>
          </p:nvPr>
        </p:nvSpPr>
        <p:spPr/>
        <p:txBody>
          <a:bodyPr/>
          <a:lstStyle/>
          <a:p>
            <a:r>
              <a:rPr lang="zh-CN" altLang="en-US" b="1" dirty="0">
                <a:solidFill>
                  <a:srgbClr val="FF0000"/>
                </a:solidFill>
                <a:effectLst/>
                <a:latin typeface="+mn-ea"/>
                <a:cs typeface="Times New Roman"/>
              </a:rPr>
              <a:t>二、神的旨意与人的自由</a:t>
            </a:r>
            <a:endParaRPr lang="en-US" dirty="0"/>
          </a:p>
        </p:txBody>
      </p:sp>
      <p:sp>
        <p:nvSpPr>
          <p:cNvPr id="3" name="内容占位符 2">
            <a:extLst>
              <a:ext uri="{FF2B5EF4-FFF2-40B4-BE49-F238E27FC236}">
                <a16:creationId xmlns:a16="http://schemas.microsoft.com/office/drawing/2014/main" id="{66AA70DD-D203-0D6A-AEEE-8D49AAF4A81E}"/>
              </a:ext>
            </a:extLst>
          </p:cNvPr>
          <p:cNvSpPr>
            <a:spLocks noGrp="1"/>
          </p:cNvSpPr>
          <p:nvPr>
            <p:ph idx="1"/>
          </p:nvPr>
        </p:nvSpPr>
        <p:spPr>
          <a:xfrm>
            <a:off x="-228600" y="1200150"/>
            <a:ext cx="9372600" cy="3943349"/>
          </a:xfrm>
        </p:spPr>
        <p:txBody>
          <a:bodyPr/>
          <a:lstStyle/>
          <a:p>
            <a:pPr indent="457200" eaLnBrk="0" fontAlgn="base" hangingPunct="0">
              <a:spcBef>
                <a:spcPts val="575"/>
              </a:spcBef>
              <a:buNone/>
            </a:pPr>
            <a:r>
              <a:rPr lang="en-US" altLang="zh-CN" sz="2800" b="1" kern="1200" dirty="0">
                <a:solidFill>
                  <a:srgbClr val="7030A0"/>
                </a:solidFill>
                <a:effectLst/>
                <a:latin typeface="DengXian" panose="02010600030101010101" pitchFamily="2" charset="-122"/>
                <a:ea typeface="DengXian" panose="02010600030101010101" pitchFamily="2" charset="-122"/>
              </a:rPr>
              <a:t>   </a:t>
            </a:r>
            <a:r>
              <a:rPr lang="zh-CN" sz="2800" b="1" kern="1200" dirty="0">
                <a:solidFill>
                  <a:srgbClr val="7030A0"/>
                </a:solidFill>
                <a:effectLst/>
                <a:latin typeface="DengXian" panose="02010600030101010101" pitchFamily="2" charset="-122"/>
                <a:ea typeface="DengXian" panose="02010600030101010101" pitchFamily="2" charset="-122"/>
              </a:rPr>
              <a:t>神是全能</a:t>
            </a:r>
            <a:r>
              <a:rPr lang="zh-CN" altLang="en-US" sz="2800" b="1" kern="1200" dirty="0">
                <a:solidFill>
                  <a:srgbClr val="7030A0"/>
                </a:solidFill>
                <a:effectLst/>
                <a:latin typeface="DengXian" panose="02010600030101010101" pitchFamily="2" charset="-122"/>
                <a:ea typeface="DengXian" panose="02010600030101010101" pitchFamily="2" charset="-122"/>
              </a:rPr>
              <a:t>全知</a:t>
            </a:r>
            <a:r>
              <a:rPr lang="zh-CN" sz="2800" b="1" kern="1200" dirty="0">
                <a:solidFill>
                  <a:srgbClr val="7030A0"/>
                </a:solidFill>
                <a:effectLst/>
                <a:latin typeface="DengXian" panose="02010600030101010101" pitchFamily="2" charset="-122"/>
                <a:ea typeface="DengXian" panose="02010600030101010101" pitchFamily="2" charset="-122"/>
              </a:rPr>
              <a:t>的，</a:t>
            </a:r>
            <a:r>
              <a:rPr lang="zh-CN" altLang="en-US" sz="2800" b="1" kern="1200" dirty="0">
                <a:solidFill>
                  <a:srgbClr val="7030A0"/>
                </a:solidFill>
                <a:effectLst/>
                <a:latin typeface="DengXian" panose="02010600030101010101" pitchFamily="2" charset="-122"/>
                <a:ea typeface="DengXian" panose="02010600030101010101" pitchFamily="2" charset="-122"/>
              </a:rPr>
              <a:t>祂</a:t>
            </a:r>
            <a:r>
              <a:rPr lang="zh-CN" sz="2800" b="1" kern="1200" dirty="0">
                <a:solidFill>
                  <a:srgbClr val="7030A0"/>
                </a:solidFill>
                <a:effectLst/>
                <a:latin typeface="DengXian" panose="02010600030101010101" pitchFamily="2" charset="-122"/>
                <a:ea typeface="DengXian" panose="02010600030101010101" pitchFamily="2" charset="-122"/>
              </a:rPr>
              <a:t>拥有无限的自由；而受造物的自由是有限自由。所以，否认和贬低人的自由和责任与夸大和滥用人的自由和权利都是违背神旨意和圣经原则的。</a:t>
            </a:r>
            <a:endParaRPr lang="en-US" sz="2800" b="1" dirty="0">
              <a:effectLst/>
              <a:latin typeface="DengXian" panose="02010600030101010101" pitchFamily="2" charset="-122"/>
              <a:ea typeface="DengXian" panose="02010600030101010101" pitchFamily="2" charset="-122"/>
            </a:endParaRPr>
          </a:p>
          <a:p>
            <a:pPr>
              <a:buNone/>
            </a:pPr>
            <a:r>
              <a:rPr lang="en-US" sz="2800" b="1" dirty="0">
                <a:effectLst/>
                <a:latin typeface="DengXian" panose="02010600030101010101" pitchFamily="2" charset="-122"/>
                <a:ea typeface="DengXian" panose="02010600030101010101" pitchFamily="2" charset="-122"/>
                <a:cs typeface="Times New Roman" panose="02020603050405020304" pitchFamily="18" charset="0"/>
              </a:rPr>
              <a:t>	        </a:t>
            </a:r>
            <a:r>
              <a:rPr lang="zh-CN" sz="2800" b="1" dirty="0">
                <a:effectLst/>
                <a:latin typeface="DengXian" panose="02010600030101010101" pitchFamily="2" charset="-122"/>
                <a:ea typeface="DengXian" panose="02010600030101010101" pitchFamily="2" charset="-122"/>
                <a:cs typeface="Times New Roman" panose="02020603050405020304" pitchFamily="18" charset="0"/>
              </a:rPr>
              <a:t>神是全善的，祂</a:t>
            </a:r>
            <a:r>
              <a:rPr lang="zh-CN" altLang="en-US" sz="2800" b="1" kern="100" dirty="0">
                <a:solidFill>
                  <a:schemeClr val="tx1"/>
                </a:solidFill>
                <a:latin typeface="Calibri"/>
                <a:ea typeface="DengXian"/>
                <a:cs typeface="Times New Roman"/>
              </a:rPr>
              <a:t>不是一个暴君，一定要将自己的旨意强加在民众身上；神更像一位父亲和母亲对待自己的孩子，又像一位新郎对待自己的新娘。</a:t>
            </a:r>
            <a:endParaRPr lang="en-CA" sz="2800" b="1" kern="100" dirty="0">
              <a:solidFill>
                <a:schemeClr val="tx1"/>
              </a:solidFill>
              <a:latin typeface="Calibri"/>
              <a:ea typeface="DengXian"/>
              <a:cs typeface="Times New Roman"/>
            </a:endParaRPr>
          </a:p>
          <a:p>
            <a:pPr marL="0" indent="0">
              <a:buNone/>
            </a:pPr>
            <a:endParaRPr lang="en-US" dirty="0"/>
          </a:p>
        </p:txBody>
      </p:sp>
      <p:sp>
        <p:nvSpPr>
          <p:cNvPr id="4" name="灯片编号占位符 3">
            <a:extLst>
              <a:ext uri="{FF2B5EF4-FFF2-40B4-BE49-F238E27FC236}">
                <a16:creationId xmlns:a16="http://schemas.microsoft.com/office/drawing/2014/main" id="{61D82172-DF9A-35DD-A683-A79449AEAF0D}"/>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31</a:t>
            </a:fld>
            <a:endParaRPr lang="en-US" altLang="zh-CN">
              <a:solidFill>
                <a:srgbClr val="55554A"/>
              </a:solidFill>
            </a:endParaRPr>
          </a:p>
        </p:txBody>
      </p:sp>
    </p:spTree>
    <p:extLst>
      <p:ext uri="{BB962C8B-B14F-4D97-AF65-F5344CB8AC3E}">
        <p14:creationId xmlns:p14="http://schemas.microsoft.com/office/powerpoint/2010/main" val="18256351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1026AE-162F-82FE-AA64-3F758F1B1A4F}"/>
              </a:ext>
            </a:extLst>
          </p:cNvPr>
          <p:cNvSpPr>
            <a:spLocks noGrp="1"/>
          </p:cNvSpPr>
          <p:nvPr>
            <p:ph type="title"/>
          </p:nvPr>
        </p:nvSpPr>
        <p:spPr/>
        <p:txBody>
          <a:bodyPr/>
          <a:lstStyle/>
          <a:p>
            <a:r>
              <a:rPr lang="zh-CN" altLang="en-US" b="1" dirty="0">
                <a:solidFill>
                  <a:srgbClr val="FF0000"/>
                </a:solidFill>
                <a:effectLst/>
                <a:latin typeface="+mn-ea"/>
                <a:cs typeface="Times New Roman"/>
              </a:rPr>
              <a:t>二、神的旨意与人的自由</a:t>
            </a:r>
            <a:endParaRPr lang="en-US" dirty="0"/>
          </a:p>
        </p:txBody>
      </p:sp>
      <p:sp>
        <p:nvSpPr>
          <p:cNvPr id="3" name="内容占位符 2">
            <a:extLst>
              <a:ext uri="{FF2B5EF4-FFF2-40B4-BE49-F238E27FC236}">
                <a16:creationId xmlns:a16="http://schemas.microsoft.com/office/drawing/2014/main" id="{23CC14C9-EC45-B16B-56E8-75D431207DFB}"/>
              </a:ext>
            </a:extLst>
          </p:cNvPr>
          <p:cNvSpPr>
            <a:spLocks noGrp="1"/>
          </p:cNvSpPr>
          <p:nvPr>
            <p:ph idx="1"/>
          </p:nvPr>
        </p:nvSpPr>
        <p:spPr>
          <a:xfrm>
            <a:off x="0" y="1200150"/>
            <a:ext cx="9144000" cy="3943349"/>
          </a:xfrm>
        </p:spPr>
        <p:txBody>
          <a:bodyPr/>
          <a:lstStyle/>
          <a:p>
            <a:pPr marL="0" indent="0">
              <a:buNone/>
            </a:pPr>
            <a:r>
              <a:rPr lang="en-US" altLang="zh-CN" sz="2400" b="1" kern="100" dirty="0">
                <a:solidFill>
                  <a:srgbClr val="2E24FC"/>
                </a:solidFill>
                <a:latin typeface="Calibri"/>
                <a:ea typeface="DengXian"/>
                <a:cs typeface="Times New Roman"/>
              </a:rPr>
              <a:t>	</a:t>
            </a:r>
            <a:r>
              <a:rPr lang="zh-CN" altLang="en-US" sz="2400" b="1" kern="100" dirty="0">
                <a:solidFill>
                  <a:schemeClr val="tx1"/>
                </a:solidFill>
                <a:latin typeface="Calibri"/>
                <a:ea typeface="DengXian"/>
                <a:cs typeface="Times New Roman"/>
              </a:rPr>
              <a:t>神的旨意就像神的爱，不会勉强和强迫爱的对象，而希望爱的对象主动地、自愿地来追求祂。而且，神的旨意对我们绝对是美善的、不带忧愁的。</a:t>
            </a:r>
            <a:r>
              <a:rPr lang="zh-CN" altLang="en-US" b="1" kern="100" dirty="0">
                <a:solidFill>
                  <a:schemeClr val="tx1"/>
                </a:solidFill>
                <a:latin typeface="Calibri"/>
                <a:ea typeface="DengXian"/>
                <a:cs typeface="Times New Roman"/>
              </a:rPr>
              <a:t>（参</a:t>
            </a:r>
            <a:r>
              <a:rPr lang="zh-CN" altLang="en-US" sz="2400" b="1" kern="100" dirty="0">
                <a:solidFill>
                  <a:schemeClr val="tx1"/>
                </a:solidFill>
                <a:latin typeface="Calibri"/>
                <a:ea typeface="DengXian"/>
                <a:cs typeface="Times New Roman"/>
              </a:rPr>
              <a:t>太七</a:t>
            </a:r>
            <a:r>
              <a:rPr lang="en-US" altLang="zh-CN" sz="2400" b="1" kern="100" dirty="0">
                <a:solidFill>
                  <a:schemeClr val="tx1"/>
                </a:solidFill>
                <a:latin typeface="Calibri"/>
                <a:ea typeface="DengXian"/>
                <a:cs typeface="Times New Roman"/>
              </a:rPr>
              <a:t>7-11</a:t>
            </a:r>
            <a:r>
              <a:rPr lang="zh-CN" altLang="en-US" sz="2400" b="1" kern="100" dirty="0">
                <a:solidFill>
                  <a:schemeClr val="tx1"/>
                </a:solidFill>
                <a:latin typeface="Calibri"/>
                <a:ea typeface="DengXian"/>
                <a:cs typeface="Times New Roman"/>
              </a:rPr>
              <a:t>）</a:t>
            </a:r>
            <a:r>
              <a:rPr lang="en-US" altLang="zh-CN" sz="2400" b="1" kern="100" dirty="0">
                <a:solidFill>
                  <a:schemeClr val="tx1"/>
                </a:solidFill>
                <a:latin typeface="Calibri"/>
                <a:ea typeface="DengXian"/>
                <a:cs typeface="Times New Roman"/>
              </a:rPr>
              <a:t> </a:t>
            </a:r>
          </a:p>
          <a:p>
            <a:pPr marL="0" indent="0">
              <a:buNone/>
            </a:pPr>
            <a:r>
              <a:rPr lang="en-US" b="1" kern="100" dirty="0">
                <a:solidFill>
                  <a:srgbClr val="2E24FC"/>
                </a:solidFill>
                <a:latin typeface="Calibri"/>
                <a:ea typeface="DengXian"/>
                <a:cs typeface="Times New Roman"/>
              </a:rPr>
              <a:t>	</a:t>
            </a:r>
            <a:r>
              <a:rPr lang="zh-CN" altLang="en-US" b="1" kern="100" dirty="0">
                <a:solidFill>
                  <a:schemeClr val="tx1"/>
                </a:solidFill>
                <a:latin typeface="Calibri"/>
                <a:ea typeface="DengXian"/>
                <a:cs typeface="Times New Roman"/>
              </a:rPr>
              <a:t>对于</a:t>
            </a:r>
            <a:r>
              <a:rPr lang="zh-CN" altLang="en-US" b="1" kern="100" dirty="0">
                <a:solidFill>
                  <a:srgbClr val="FF0000"/>
                </a:solidFill>
                <a:latin typeface="Calibri"/>
                <a:ea typeface="DengXian"/>
                <a:cs typeface="Times New Roman"/>
              </a:rPr>
              <a:t>历史的视角</a:t>
            </a:r>
            <a:r>
              <a:rPr lang="zh-CN" altLang="en-US" b="1" kern="100" dirty="0">
                <a:solidFill>
                  <a:schemeClr val="tx1"/>
                </a:solidFill>
                <a:latin typeface="Calibri"/>
                <a:ea typeface="DengXian"/>
                <a:cs typeface="Times New Roman"/>
              </a:rPr>
              <a:t>，或</a:t>
            </a:r>
            <a:r>
              <a:rPr lang="zh-CN" altLang="en-US" b="1" kern="100" dirty="0">
                <a:solidFill>
                  <a:srgbClr val="FF0000"/>
                </a:solidFill>
                <a:latin typeface="Calibri"/>
                <a:ea typeface="DengXian"/>
                <a:cs typeface="Times New Roman"/>
              </a:rPr>
              <a:t>人的视角</a:t>
            </a:r>
            <a:r>
              <a:rPr lang="zh-CN" altLang="en-US" b="1" kern="100" dirty="0">
                <a:solidFill>
                  <a:schemeClr val="tx1"/>
                </a:solidFill>
                <a:latin typeface="Calibri"/>
                <a:ea typeface="DengXian"/>
                <a:cs typeface="Times New Roman"/>
              </a:rPr>
              <a:t>，我们有必要区分</a:t>
            </a:r>
            <a:r>
              <a:rPr lang="zh-CN" altLang="en-US" b="1" kern="100" dirty="0">
                <a:solidFill>
                  <a:srgbClr val="FF0000"/>
                </a:solidFill>
                <a:latin typeface="Calibri"/>
                <a:ea typeface="DengXian"/>
                <a:cs typeface="Times New Roman"/>
              </a:rPr>
              <a:t>神的旨意</a:t>
            </a:r>
            <a:r>
              <a:rPr lang="zh-CN" altLang="en-US" b="1" kern="100" dirty="0">
                <a:solidFill>
                  <a:schemeClr val="tx1"/>
                </a:solidFill>
                <a:latin typeface="Calibri"/>
                <a:ea typeface="DengXian"/>
                <a:cs typeface="Times New Roman"/>
              </a:rPr>
              <a:t>或</a:t>
            </a:r>
            <a:r>
              <a:rPr lang="zh-CN" altLang="en-US" b="1" kern="100" dirty="0">
                <a:solidFill>
                  <a:srgbClr val="FF0000"/>
                </a:solidFill>
                <a:latin typeface="Calibri"/>
                <a:ea typeface="DengXian"/>
                <a:cs typeface="Times New Roman"/>
              </a:rPr>
              <a:t>心意</a:t>
            </a:r>
            <a:r>
              <a:rPr lang="zh-CN" altLang="en-US" b="1" kern="100" dirty="0">
                <a:solidFill>
                  <a:schemeClr val="tx1"/>
                </a:solidFill>
                <a:latin typeface="Calibri"/>
                <a:ea typeface="DengXian"/>
                <a:cs typeface="Times New Roman"/>
              </a:rPr>
              <a:t>与</a:t>
            </a:r>
            <a:r>
              <a:rPr lang="zh-CN" altLang="en-US" b="1" kern="100" dirty="0">
                <a:solidFill>
                  <a:srgbClr val="FF0000"/>
                </a:solidFill>
                <a:latin typeface="Calibri"/>
                <a:ea typeface="DengXian"/>
                <a:cs typeface="Times New Roman"/>
              </a:rPr>
              <a:t>神的允许</a:t>
            </a:r>
            <a:r>
              <a:rPr lang="zh-CN" altLang="en-US" b="1" kern="100" dirty="0">
                <a:solidFill>
                  <a:schemeClr val="tx1"/>
                </a:solidFill>
                <a:latin typeface="Calibri"/>
                <a:ea typeface="DengXian"/>
                <a:cs typeface="Times New Roman"/>
              </a:rPr>
              <a:t>和</a:t>
            </a:r>
            <a:r>
              <a:rPr lang="zh-CN" altLang="en-US" b="1" kern="100" dirty="0">
                <a:solidFill>
                  <a:srgbClr val="FF0000"/>
                </a:solidFill>
                <a:latin typeface="Calibri"/>
                <a:ea typeface="DengXian"/>
                <a:cs typeface="Times New Roman"/>
              </a:rPr>
              <a:t>神的任凭</a:t>
            </a:r>
            <a:r>
              <a:rPr lang="zh-CN" altLang="en-US" b="1" i="1" kern="100" dirty="0">
                <a:solidFill>
                  <a:srgbClr val="3A3A3A"/>
                </a:solidFill>
                <a:latin typeface="Calibri"/>
                <a:ea typeface="DengXian"/>
                <a:cs typeface="Times New Roman"/>
              </a:rPr>
              <a:t>，</a:t>
            </a:r>
            <a:r>
              <a:rPr lang="zh-CN" altLang="en-US" b="1" kern="100" dirty="0">
                <a:solidFill>
                  <a:schemeClr val="tx1"/>
                </a:solidFill>
                <a:latin typeface="Calibri"/>
                <a:ea typeface="DengXian"/>
                <a:cs typeface="Times New Roman"/>
              </a:rPr>
              <a:t>不要把它们混为一谈。</a:t>
            </a:r>
            <a:r>
              <a:rPr lang="zh-CN" altLang="en-US" b="1" kern="100" dirty="0">
                <a:solidFill>
                  <a:srgbClr val="FF0000"/>
                </a:solidFill>
                <a:latin typeface="Calibri"/>
                <a:ea typeface="DengXian"/>
                <a:cs typeface="Times New Roman"/>
              </a:rPr>
              <a:t>神的旨意或心意</a:t>
            </a:r>
            <a:r>
              <a:rPr lang="zh-CN" altLang="en-US" b="1" kern="100" dirty="0">
                <a:solidFill>
                  <a:schemeClr val="tx1"/>
                </a:solidFill>
                <a:latin typeface="Calibri"/>
                <a:ea typeface="DengXian"/>
                <a:cs typeface="Times New Roman"/>
              </a:rPr>
              <a:t>总是良善的、美好的、不带忧愁的；</a:t>
            </a:r>
            <a:r>
              <a:rPr lang="zh-CN" b="1" dirty="0">
                <a:solidFill>
                  <a:srgbClr val="FF0000"/>
                </a:solidFill>
                <a:effectLst/>
                <a:ea typeface="DengXian" panose="02010600030101010101" pitchFamily="2" charset="-122"/>
                <a:cs typeface="Times New Roman" panose="02020603050405020304" pitchFamily="18" charset="0"/>
              </a:rPr>
              <a:t>神所允许</a:t>
            </a:r>
            <a:r>
              <a:rPr lang="zh-CN" b="1" dirty="0">
                <a:solidFill>
                  <a:schemeClr val="tx1"/>
                </a:solidFill>
                <a:effectLst/>
                <a:ea typeface="DengXian" panose="02010600030101010101" pitchFamily="2" charset="-122"/>
                <a:cs typeface="Times New Roman" panose="02020603050405020304" pitchFamily="18" charset="0"/>
              </a:rPr>
              <a:t>和</a:t>
            </a:r>
            <a:r>
              <a:rPr lang="zh-CN" b="1" dirty="0">
                <a:solidFill>
                  <a:srgbClr val="FF0000"/>
                </a:solidFill>
                <a:effectLst/>
                <a:ea typeface="DengXian" panose="02010600030101010101" pitchFamily="2" charset="-122"/>
                <a:cs typeface="Times New Roman" panose="02020603050405020304" pitchFamily="18" charset="0"/>
              </a:rPr>
              <a:t>神所任凭</a:t>
            </a:r>
            <a:r>
              <a:rPr lang="zh-CN" b="1" dirty="0">
                <a:solidFill>
                  <a:schemeClr val="tx1"/>
                </a:solidFill>
                <a:effectLst/>
                <a:ea typeface="DengXian" panose="02010600030101010101" pitchFamily="2" charset="-122"/>
                <a:cs typeface="Times New Roman" panose="02020603050405020304" pitchFamily="18" charset="0"/>
              </a:rPr>
              <a:t>的人事物，却可能是邪恶的、与神的旨意或心意相违的，甚至是相敌的。</a:t>
            </a:r>
            <a:r>
              <a:rPr lang="en-US" altLang="zh-CN" b="1" kern="100" dirty="0">
                <a:solidFill>
                  <a:schemeClr val="tx1"/>
                </a:solidFill>
                <a:latin typeface="Calibri"/>
                <a:ea typeface="DengXian"/>
                <a:cs typeface="Times New Roman"/>
              </a:rPr>
              <a:t> </a:t>
            </a:r>
          </a:p>
          <a:p>
            <a:pPr marL="0" indent="0">
              <a:buNone/>
            </a:pPr>
            <a:r>
              <a:rPr lang="en-US" b="1" kern="100" dirty="0">
                <a:solidFill>
                  <a:schemeClr val="tx1"/>
                </a:solidFill>
                <a:latin typeface="Calibri"/>
                <a:ea typeface="DengXian"/>
                <a:cs typeface="Times New Roman"/>
              </a:rPr>
              <a:t>	</a:t>
            </a:r>
            <a:r>
              <a:rPr lang="zh-CN" altLang="en-US" b="1" kern="100" dirty="0">
                <a:solidFill>
                  <a:schemeClr val="tx1"/>
                </a:solidFill>
                <a:latin typeface="Calibri"/>
                <a:ea typeface="DengXian"/>
                <a:cs typeface="Times New Roman"/>
              </a:rPr>
              <a:t>神之所以允许和任凭一些邪恶的事发生，以及邪恶的物存在，是为了实现更高的善。</a:t>
            </a:r>
            <a:endParaRPr lang="en-US" dirty="0">
              <a:solidFill>
                <a:schemeClr val="tx1"/>
              </a:solidFill>
            </a:endParaRPr>
          </a:p>
        </p:txBody>
      </p:sp>
      <p:sp>
        <p:nvSpPr>
          <p:cNvPr id="4" name="灯片编号占位符 3">
            <a:extLst>
              <a:ext uri="{FF2B5EF4-FFF2-40B4-BE49-F238E27FC236}">
                <a16:creationId xmlns:a16="http://schemas.microsoft.com/office/drawing/2014/main" id="{6CC01960-69CD-BA7D-A33E-473763E9280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32</a:t>
            </a:fld>
            <a:endParaRPr lang="en-US" altLang="zh-CN">
              <a:solidFill>
                <a:srgbClr val="55554A"/>
              </a:solidFill>
            </a:endParaRPr>
          </a:p>
        </p:txBody>
      </p:sp>
    </p:spTree>
    <p:extLst>
      <p:ext uri="{BB962C8B-B14F-4D97-AF65-F5344CB8AC3E}">
        <p14:creationId xmlns:p14="http://schemas.microsoft.com/office/powerpoint/2010/main" val="38828385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二、神的旨意与人的自由</a:t>
            </a:r>
            <a:endParaRPr lang="zh-CN" altLang="en-US" dirty="0">
              <a:solidFill>
                <a:srgbClr val="FF0000"/>
              </a:solidFill>
              <a:latin typeface="+mn-ea"/>
            </a:endParaRPr>
          </a:p>
        </p:txBody>
      </p:sp>
      <p:sp>
        <p:nvSpPr>
          <p:cNvPr id="3" name="内容占位符 2"/>
          <p:cNvSpPr>
            <a:spLocks noGrp="1"/>
          </p:cNvSpPr>
          <p:nvPr>
            <p:ph idx="1"/>
          </p:nvPr>
        </p:nvSpPr>
        <p:spPr>
          <a:xfrm>
            <a:off x="0" y="1123950"/>
            <a:ext cx="9220200" cy="4019550"/>
          </a:xfrm>
        </p:spPr>
        <p:txBody>
          <a:bodyPr/>
          <a:lstStyle/>
          <a:p>
            <a:pPr marL="0" marR="0" indent="801688">
              <a:spcBef>
                <a:spcPts val="600"/>
              </a:spcBef>
              <a:spcAft>
                <a:spcPts val="600"/>
              </a:spcAft>
              <a:buNone/>
            </a:pPr>
            <a:r>
              <a:rPr lang="zh-CN" altLang="en-US" sz="2800" b="1" kern="100" dirty="0">
                <a:solidFill>
                  <a:schemeClr val="tx1"/>
                </a:solidFill>
                <a:latin typeface="Calibri"/>
                <a:ea typeface="DengXian"/>
                <a:cs typeface="Times New Roman"/>
              </a:rPr>
              <a:t>当我们明白，神的旨意和人的自由之间是可以互动的，就像各种家人关系一样，我们就能明白，圣经为什么教导和吩咐我们要明白和寻求神的旨意。</a:t>
            </a:r>
            <a:endParaRPr lang="en-CA" altLang="zh-CN" sz="2800" b="1" kern="100" dirty="0">
              <a:solidFill>
                <a:schemeClr val="tx1"/>
              </a:solidFill>
              <a:latin typeface="Calibri"/>
              <a:ea typeface="DengXian"/>
              <a:cs typeface="Times New Roman"/>
            </a:endParaRPr>
          </a:p>
          <a:p>
            <a:pPr marL="0" indent="0">
              <a:spcBef>
                <a:spcPts val="600"/>
              </a:spcBef>
              <a:spcAft>
                <a:spcPts val="600"/>
              </a:spcAft>
              <a:buNone/>
            </a:pPr>
            <a:r>
              <a:rPr lang="en-US" altLang="zh-CN" sz="2800"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弗五</a:t>
            </a:r>
            <a:r>
              <a:rPr lang="en-US" sz="2800" b="1" kern="100" dirty="0">
                <a:solidFill>
                  <a:schemeClr val="tx1"/>
                </a:solidFill>
                <a:latin typeface="Calibri"/>
                <a:ea typeface="DengXian"/>
                <a:cs typeface="Times New Roman"/>
              </a:rPr>
              <a:t>17</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“不要作糊涂人，要明白主的旨意如何。”</a:t>
            </a:r>
            <a:endParaRPr lang="en-CA" altLang="zh-CN" sz="2800" kern="100" dirty="0">
              <a:solidFill>
                <a:srgbClr val="FF0000"/>
              </a:solidFill>
              <a:latin typeface="Calibri"/>
              <a:ea typeface="DengXian"/>
              <a:cs typeface="Times New Roman"/>
            </a:endParaRPr>
          </a:p>
          <a:p>
            <a:pPr marL="0" indent="0">
              <a:spcBef>
                <a:spcPts val="600"/>
              </a:spcBef>
              <a:spcAft>
                <a:spcPts val="600"/>
              </a:spcAft>
              <a:buNone/>
            </a:pPr>
            <a:r>
              <a:rPr lang="en-US" altLang="zh-CN" sz="2800"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弗六</a:t>
            </a:r>
            <a:r>
              <a:rPr lang="en-US" sz="2800" b="1" kern="100" dirty="0">
                <a:solidFill>
                  <a:schemeClr val="tx1"/>
                </a:solidFill>
                <a:latin typeface="Calibri"/>
                <a:ea typeface="DengXian"/>
                <a:cs typeface="Times New Roman"/>
              </a:rPr>
              <a:t>6</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“不要只在眼前侍奉，像是讨人喜欢的，要像基督的仆人，从心里遵行神的旨意。”</a:t>
            </a:r>
            <a:endParaRPr lang="en-CA" sz="2800" kern="100" dirty="0">
              <a:solidFill>
                <a:srgbClr val="FF0000"/>
              </a:solidFill>
              <a:latin typeface="Calibri"/>
              <a:ea typeface="DengXian"/>
              <a:cs typeface="Times New Roman"/>
            </a:endParaRPr>
          </a:p>
          <a:p>
            <a:pPr marL="0" indent="0">
              <a:lnSpc>
                <a:spcPct val="115000"/>
              </a:lnSpc>
              <a:spcBef>
                <a:spcPts val="600"/>
              </a:spcBef>
              <a:spcAft>
                <a:spcPts val="600"/>
              </a:spcAft>
              <a:buNone/>
            </a:pPr>
            <a:r>
              <a:rPr lang="en-US" altLang="zh-CN" sz="2800" kern="100" dirty="0">
                <a:solidFill>
                  <a:schemeClr val="tx1"/>
                </a:solidFill>
                <a:latin typeface="Calibri"/>
                <a:ea typeface="DengXian"/>
                <a:cs typeface="Times New Roman"/>
              </a:rPr>
              <a:t>	</a:t>
            </a:r>
            <a:r>
              <a:rPr lang="en-US" altLang="zh-CN" sz="2800" b="1" kern="100" dirty="0">
                <a:solidFill>
                  <a:schemeClr val="tx1"/>
                </a:solidFill>
                <a:latin typeface="Calibri"/>
                <a:ea typeface="DengXian"/>
                <a:cs typeface="Times New Roman"/>
              </a:rPr>
              <a:t> </a:t>
            </a:r>
            <a:endParaRPr lang="en-CA" sz="2800"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33</a:t>
            </a:fld>
            <a:endParaRPr lang="en-US" altLang="zh-CN" dirty="0">
              <a:solidFill>
                <a:srgbClr val="55554A"/>
              </a:solidFill>
            </a:endParaRPr>
          </a:p>
        </p:txBody>
      </p:sp>
    </p:spTree>
    <p:extLst>
      <p:ext uri="{BB962C8B-B14F-4D97-AF65-F5344CB8AC3E}">
        <p14:creationId xmlns:p14="http://schemas.microsoft.com/office/powerpoint/2010/main" val="16378887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Autofit/>
          </a:bodyPr>
          <a:lstStyle/>
          <a:p>
            <a:r>
              <a:rPr lang="zh-CN" altLang="en-US" sz="3200" b="1" dirty="0">
                <a:solidFill>
                  <a:srgbClr val="FF0000"/>
                </a:solidFill>
                <a:effectLst/>
                <a:latin typeface="+mn-ea"/>
                <a:cs typeface="Times New Roman"/>
              </a:rPr>
              <a:t>三、明白和遵行神的旨意关乎</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我们今生的属灵益处</a:t>
            </a:r>
            <a:r>
              <a:rPr lang="zh-CN" altLang="en-US" sz="3200" dirty="0">
                <a:solidFill>
                  <a:srgbClr val="FF0000"/>
                </a:solidFill>
                <a:effectLst/>
                <a:latin typeface="+mn-ea"/>
                <a:cs typeface="Times New Roman"/>
              </a:rPr>
              <a:t> </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（一）它关乎我们今生的属灵益处</a:t>
            </a:r>
            <a:endParaRPr lang="en-CA" sz="3200" b="1"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r>
              <a:rPr lang="en-US" altLang="zh-CN" sz="3200" b="1" kern="100" dirty="0">
                <a:solidFill>
                  <a:schemeClr val="tx1"/>
                </a:solidFill>
                <a:latin typeface="Calibri"/>
                <a:ea typeface="DengXian"/>
                <a:cs typeface="Times New Roman"/>
              </a:rPr>
              <a:t>          </a:t>
            </a:r>
            <a:r>
              <a:rPr lang="en-US" altLang="zh-CN" sz="3200" b="1" kern="100" dirty="0">
                <a:solidFill>
                  <a:srgbClr val="7030A0"/>
                </a:solidFill>
                <a:latin typeface="Calibri"/>
                <a:ea typeface="DengXian"/>
                <a:cs typeface="Times New Roman"/>
              </a:rPr>
              <a:t>1</a:t>
            </a:r>
            <a:r>
              <a:rPr lang="zh-CN" altLang="en-US" sz="3200" b="1" kern="100" dirty="0">
                <a:solidFill>
                  <a:srgbClr val="7030A0"/>
                </a:solidFill>
                <a:latin typeface="Calibri"/>
                <a:ea typeface="DengXian"/>
                <a:cs typeface="Times New Roman"/>
              </a:rPr>
              <a:t>、成为神的家人</a:t>
            </a:r>
            <a:endParaRPr lang="en-CA" altLang="zh-CN" sz="3200" kern="100" dirty="0">
              <a:solidFill>
                <a:srgbClr val="7030A0"/>
              </a:solidFill>
              <a:latin typeface="Calibri"/>
              <a:ea typeface="DengXian"/>
              <a:cs typeface="Times New Roman"/>
            </a:endParaRPr>
          </a:p>
          <a:p>
            <a:pPr marL="0" marR="0" indent="801688">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太十二</a:t>
            </a:r>
            <a:r>
              <a:rPr lang="en-US" sz="3200" b="1" kern="100" dirty="0">
                <a:solidFill>
                  <a:schemeClr val="tx1"/>
                </a:solidFill>
                <a:latin typeface="Calibri"/>
                <a:ea typeface="DengXian"/>
                <a:cs typeface="Times New Roman"/>
              </a:rPr>
              <a:t>50</a:t>
            </a:r>
            <a:r>
              <a:rPr lang="zh-CN" altLang="en-US" sz="3200" b="1" kern="100" dirty="0">
                <a:solidFill>
                  <a:schemeClr val="tx1"/>
                </a:solidFill>
                <a:latin typeface="Calibri"/>
                <a:ea typeface="KaiTi"/>
                <a:cs typeface="Times New Roman"/>
              </a:rPr>
              <a:t>：</a:t>
            </a:r>
            <a:r>
              <a:rPr lang="zh-CN" altLang="en-US" sz="3200" b="1" kern="100" dirty="0">
                <a:solidFill>
                  <a:srgbClr val="FF0000"/>
                </a:solidFill>
                <a:latin typeface="Calibri"/>
                <a:ea typeface="KaiTi"/>
                <a:cs typeface="Times New Roman"/>
              </a:rPr>
              <a:t>“凡遵行我天父旨意的人，就是我的弟兄姐妹和母亲了。”</a:t>
            </a:r>
            <a:endParaRPr lang="en-CA" sz="3200"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34</a:t>
            </a:fld>
            <a:endParaRPr lang="en-US" altLang="zh-CN" dirty="0">
              <a:solidFill>
                <a:srgbClr val="55554A"/>
              </a:solidFill>
            </a:endParaRPr>
          </a:p>
        </p:txBody>
      </p:sp>
    </p:spTree>
    <p:extLst>
      <p:ext uri="{BB962C8B-B14F-4D97-AF65-F5344CB8AC3E}">
        <p14:creationId xmlns:p14="http://schemas.microsoft.com/office/powerpoint/2010/main" val="16378887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Autofit/>
          </a:bodyPr>
          <a:lstStyle/>
          <a:p>
            <a:r>
              <a:rPr lang="zh-CN" altLang="en-US" sz="3200" b="1" dirty="0">
                <a:solidFill>
                  <a:srgbClr val="FF0000"/>
                </a:solidFill>
                <a:effectLst/>
                <a:latin typeface="+mn-ea"/>
                <a:cs typeface="Times New Roman"/>
              </a:rPr>
              <a:t>三、明白和遵行神的旨意关乎</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我们今生的属灵益处</a:t>
            </a:r>
            <a:r>
              <a:rPr lang="zh-CN" altLang="en-US" sz="3200" dirty="0">
                <a:solidFill>
                  <a:srgbClr val="FF0000"/>
                </a:solidFill>
                <a:effectLst/>
                <a:latin typeface="+mn-ea"/>
                <a:cs typeface="Times New Roman"/>
              </a:rPr>
              <a:t> </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1688">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成为耶稣的家人就是成为神的家人。成为神的家人不仅关乎我们的属灵身份地位，而且关乎我们的实际生活。</a:t>
            </a:r>
            <a:endParaRPr lang="en-CA" sz="3200" b="1" kern="100" dirty="0">
              <a:solidFill>
                <a:schemeClr val="tx1"/>
              </a:solidFill>
              <a:latin typeface="Calibri"/>
              <a:ea typeface="DengXian"/>
              <a:cs typeface="Times New Roman"/>
            </a:endParaRPr>
          </a:p>
          <a:p>
            <a:pPr marL="0" marR="0" indent="801688">
              <a:lnSpc>
                <a:spcPct val="115000"/>
              </a:lnSpc>
              <a:spcBef>
                <a:spcPts val="600"/>
              </a:spcBef>
              <a:spcAft>
                <a:spcPts val="600"/>
              </a:spcAft>
              <a:buNone/>
            </a:pPr>
            <a:r>
              <a:rPr lang="en-US" sz="3200" b="1" kern="100" dirty="0">
                <a:solidFill>
                  <a:schemeClr val="tx1"/>
                </a:solidFill>
                <a:latin typeface="DengXian"/>
                <a:ea typeface="DengXian"/>
                <a:cs typeface="Times New Roman"/>
              </a:rPr>
              <a:t> </a:t>
            </a:r>
            <a:r>
              <a:rPr lang="zh-CN" altLang="en-US" sz="3200" b="1" kern="100" dirty="0">
                <a:solidFill>
                  <a:schemeClr val="tx1"/>
                </a:solidFill>
                <a:latin typeface="Calibri"/>
                <a:ea typeface="DengXian"/>
                <a:cs typeface="Times New Roman"/>
              </a:rPr>
              <a:t>我们作为神家人的属灵身份地位是由我们对耶稣基督或福音的信心决定的，但我们在实际生活中成为神的家人是由我们遵行神的旨意所决定的。</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35</a:t>
            </a:fld>
            <a:endParaRPr lang="en-US" altLang="zh-CN" dirty="0">
              <a:solidFill>
                <a:srgbClr val="55554A"/>
              </a:solidFill>
            </a:endParaRPr>
          </a:p>
        </p:txBody>
      </p:sp>
    </p:spTree>
    <p:extLst>
      <p:ext uri="{BB962C8B-B14F-4D97-AF65-F5344CB8AC3E}">
        <p14:creationId xmlns:p14="http://schemas.microsoft.com/office/powerpoint/2010/main" val="7750483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Autofit/>
          </a:bodyPr>
          <a:lstStyle/>
          <a:p>
            <a:r>
              <a:rPr lang="zh-CN" altLang="en-US" sz="3200" b="1" dirty="0">
                <a:solidFill>
                  <a:srgbClr val="FF0000"/>
                </a:solidFill>
                <a:effectLst/>
                <a:latin typeface="+mn-ea"/>
                <a:cs typeface="Times New Roman"/>
              </a:rPr>
              <a:t>三、明白和遵行神的旨意关乎</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我们今生的属灵益处</a:t>
            </a:r>
            <a:r>
              <a:rPr lang="zh-CN" altLang="en-US" sz="3200" dirty="0">
                <a:solidFill>
                  <a:srgbClr val="FF0000"/>
                </a:solidFill>
                <a:effectLst/>
                <a:latin typeface="+mn-ea"/>
                <a:cs typeface="Times New Roman"/>
              </a:rPr>
              <a:t> </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spcBef>
                <a:spcPts val="600"/>
              </a:spcBef>
              <a:spcAft>
                <a:spcPts val="600"/>
              </a:spcAft>
              <a:buNone/>
            </a:pPr>
            <a:r>
              <a:rPr lang="en-US" sz="3200" b="1" kern="100" dirty="0">
                <a:solidFill>
                  <a:schemeClr val="tx1"/>
                </a:solidFill>
                <a:latin typeface="Calibri"/>
                <a:ea typeface="DengXian"/>
                <a:cs typeface="Times New Roman"/>
              </a:rPr>
              <a:t>	</a:t>
            </a:r>
            <a:r>
              <a:rPr lang="en-US" sz="3200" b="1" kern="100" dirty="0">
                <a:solidFill>
                  <a:srgbClr val="FF0000"/>
                </a:solidFill>
                <a:latin typeface="Calibri"/>
                <a:ea typeface="DengXian"/>
                <a:cs typeface="Times New Roman"/>
              </a:rPr>
              <a:t>2</a:t>
            </a:r>
            <a:r>
              <a:rPr lang="zh-CN" altLang="en-US" sz="3200" b="1" kern="100" dirty="0">
                <a:solidFill>
                  <a:srgbClr val="FF0000"/>
                </a:solidFill>
                <a:latin typeface="Calibri"/>
                <a:ea typeface="DengXian"/>
                <a:cs typeface="Times New Roman"/>
              </a:rPr>
              <a:t>、更加明白神的旨意</a:t>
            </a:r>
            <a:endParaRPr lang="en-CA" sz="3200" kern="100" dirty="0">
              <a:solidFill>
                <a:srgbClr val="FF0000"/>
              </a:solidFill>
              <a:latin typeface="Calibri"/>
              <a:ea typeface="DengXian"/>
              <a:cs typeface="Times New Roman"/>
            </a:endParaRPr>
          </a:p>
          <a:p>
            <a:pPr marL="0" marR="0" indent="801688">
              <a:spcBef>
                <a:spcPts val="600"/>
              </a:spcBef>
              <a:spcAft>
                <a:spcPts val="600"/>
              </a:spcAft>
              <a:buNone/>
            </a:pPr>
            <a:r>
              <a:rPr lang="zh-CN" altLang="en-US" sz="3200" b="1" kern="100" dirty="0">
                <a:solidFill>
                  <a:schemeClr val="tx1"/>
                </a:solidFill>
                <a:latin typeface="Calibri"/>
                <a:ea typeface="DengXian"/>
                <a:cs typeface="Times New Roman"/>
              </a:rPr>
              <a:t>约七</a:t>
            </a:r>
            <a:r>
              <a:rPr lang="en-US" sz="3200" b="1" kern="100" dirty="0">
                <a:solidFill>
                  <a:schemeClr val="tx1"/>
                </a:solidFill>
                <a:latin typeface="Calibri"/>
                <a:ea typeface="DengXian"/>
                <a:cs typeface="Times New Roman"/>
              </a:rPr>
              <a:t>17</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“人若立志遵着祂的旨意行，就必晓得这教训或是出于神，或是我凭着自己说的。”</a:t>
            </a:r>
            <a:endParaRPr lang="en-CA" sz="3200" kern="100" dirty="0">
              <a:solidFill>
                <a:srgbClr val="FF0000"/>
              </a:solidFill>
              <a:latin typeface="Calibri"/>
              <a:ea typeface="DengXian"/>
              <a:cs typeface="Times New Roman"/>
            </a:endParaRPr>
          </a:p>
          <a:p>
            <a:pPr marL="0" marR="0" indent="801688">
              <a:spcBef>
                <a:spcPts val="600"/>
              </a:spcBef>
              <a:spcAft>
                <a:spcPts val="600"/>
              </a:spcAft>
              <a:buNone/>
            </a:pPr>
            <a:r>
              <a:rPr lang="zh-CN" altLang="en-US" sz="3200" b="1" kern="100" dirty="0">
                <a:solidFill>
                  <a:schemeClr val="tx1"/>
                </a:solidFill>
                <a:latin typeface="Calibri"/>
                <a:ea typeface="DengXian"/>
                <a:cs typeface="Times New Roman"/>
              </a:rPr>
              <a:t>遵行神的旨意与明白神的旨意之间存在辩证关系：明白神的旨意是遵行神的旨意的前提，遵行神的旨意则促使我们更加明白神的旨意。</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36</a:t>
            </a:fld>
            <a:endParaRPr lang="en-US" altLang="zh-CN" dirty="0">
              <a:solidFill>
                <a:srgbClr val="55554A"/>
              </a:solidFill>
            </a:endParaRPr>
          </a:p>
        </p:txBody>
      </p:sp>
    </p:spTree>
    <p:extLst>
      <p:ext uri="{BB962C8B-B14F-4D97-AF65-F5344CB8AC3E}">
        <p14:creationId xmlns:p14="http://schemas.microsoft.com/office/powerpoint/2010/main" val="7750483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Autofit/>
          </a:bodyPr>
          <a:lstStyle/>
          <a:p>
            <a:r>
              <a:rPr lang="zh-CN" altLang="en-US" sz="3200" b="1" dirty="0">
                <a:solidFill>
                  <a:srgbClr val="FF0000"/>
                </a:solidFill>
                <a:effectLst/>
                <a:latin typeface="+mn-ea"/>
                <a:cs typeface="Times New Roman"/>
              </a:rPr>
              <a:t>三、明白和遵行神的旨意关乎</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我们今生的属灵益处</a:t>
            </a:r>
            <a:r>
              <a:rPr lang="zh-CN" altLang="en-US" sz="3200" dirty="0">
                <a:solidFill>
                  <a:srgbClr val="FF0000"/>
                </a:solidFill>
                <a:effectLst/>
                <a:latin typeface="+mn-ea"/>
                <a:cs typeface="Times New Roman"/>
              </a:rPr>
              <a:t> </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spcBef>
                <a:spcPts val="600"/>
              </a:spcBef>
              <a:spcAft>
                <a:spcPts val="600"/>
              </a:spcAft>
              <a:buNone/>
            </a:pPr>
            <a:r>
              <a:rPr lang="en-US" sz="3200" b="1" kern="100" dirty="0">
                <a:solidFill>
                  <a:schemeClr val="tx1"/>
                </a:solidFill>
                <a:latin typeface="DengXian"/>
                <a:ea typeface="DengXian"/>
                <a:cs typeface="Times New Roman"/>
              </a:rPr>
              <a:t>	</a:t>
            </a:r>
            <a:r>
              <a:rPr lang="en-US" sz="3200" b="1" kern="100" dirty="0">
                <a:solidFill>
                  <a:srgbClr val="FF0000"/>
                </a:solidFill>
                <a:latin typeface="DengXian"/>
                <a:ea typeface="DengXian"/>
                <a:cs typeface="Times New Roman"/>
              </a:rPr>
              <a:t>3</a:t>
            </a:r>
            <a:r>
              <a:rPr lang="zh-CN" altLang="en-US" sz="3200" b="1" kern="100" dirty="0">
                <a:solidFill>
                  <a:srgbClr val="FF0000"/>
                </a:solidFill>
                <a:latin typeface="Calibri"/>
                <a:ea typeface="DengXian"/>
                <a:cs typeface="Times New Roman"/>
              </a:rPr>
              <a:t>、祷告蒙神垂听</a:t>
            </a:r>
            <a:endParaRPr lang="en-CA" sz="3200" kern="100" dirty="0">
              <a:solidFill>
                <a:srgbClr val="FF0000"/>
              </a:solidFill>
              <a:latin typeface="Calibri"/>
              <a:ea typeface="DengXian"/>
              <a:cs typeface="Times New Roman"/>
            </a:endParaRPr>
          </a:p>
          <a:p>
            <a:pPr marL="0" indent="801688">
              <a:spcBef>
                <a:spcPts val="600"/>
              </a:spcBef>
              <a:spcAft>
                <a:spcPts val="600"/>
              </a:spcAft>
              <a:buNone/>
            </a:pPr>
            <a:r>
              <a:rPr lang="zh-CN" altLang="en-US" sz="3200" b="1" kern="100" dirty="0">
                <a:solidFill>
                  <a:schemeClr val="tx1"/>
                </a:solidFill>
                <a:latin typeface="Calibri"/>
                <a:ea typeface="DengXian"/>
                <a:cs typeface="Times New Roman"/>
              </a:rPr>
              <a:t>约九</a:t>
            </a:r>
            <a:r>
              <a:rPr lang="en-US" sz="3200" b="1" kern="100" dirty="0">
                <a:solidFill>
                  <a:schemeClr val="tx1"/>
                </a:solidFill>
                <a:latin typeface="Calibri"/>
                <a:ea typeface="DengXian"/>
                <a:cs typeface="Times New Roman"/>
              </a:rPr>
              <a:t>31</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“我们知道神不听罪人，唯独敬奉神，遵行祂旨意的人，祂才听他。”</a:t>
            </a:r>
            <a:endParaRPr lang="en-CA" sz="3200" kern="100" dirty="0">
              <a:solidFill>
                <a:srgbClr val="FF0000"/>
              </a:solidFill>
              <a:latin typeface="Calibri"/>
              <a:ea typeface="DengXian"/>
              <a:cs typeface="Times New Roman"/>
            </a:endParaRPr>
          </a:p>
          <a:p>
            <a:pPr marL="0" marR="0" indent="801688">
              <a:spcBef>
                <a:spcPts val="600"/>
              </a:spcBef>
              <a:spcAft>
                <a:spcPts val="600"/>
              </a:spcAft>
              <a:buNone/>
            </a:pPr>
            <a:r>
              <a:rPr lang="zh-CN" altLang="en-US" sz="3200" b="1" kern="100" dirty="0">
                <a:solidFill>
                  <a:schemeClr val="tx1"/>
                </a:solidFill>
                <a:latin typeface="Calibri"/>
                <a:ea typeface="DengXian"/>
                <a:cs typeface="Times New Roman"/>
              </a:rPr>
              <a:t>约壹五</a:t>
            </a:r>
            <a:r>
              <a:rPr lang="en-US" sz="3200" b="1" kern="100" dirty="0">
                <a:solidFill>
                  <a:schemeClr val="tx1"/>
                </a:solidFill>
                <a:latin typeface="Calibri"/>
                <a:ea typeface="DengXian"/>
                <a:cs typeface="Times New Roman"/>
              </a:rPr>
              <a:t>14-15</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 我们若照祂的旨意求什么，祂就听我们，这是我们向祂所存坦然无惧的心。既然知道祂听我们一切所求的，就知道我们所求于祂的，无不得着。”</a:t>
            </a:r>
            <a:r>
              <a:rPr lang="en-US" sz="3200" kern="100" dirty="0">
                <a:solidFill>
                  <a:srgbClr val="FF0000"/>
                </a:solidFill>
                <a:latin typeface="Calibri"/>
                <a:ea typeface="DengXian"/>
                <a:cs typeface="Times New Roman"/>
              </a:rPr>
              <a:t>  </a:t>
            </a:r>
            <a:endParaRPr lang="en-CA" sz="3200"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37</a:t>
            </a:fld>
            <a:endParaRPr lang="en-US" altLang="zh-CN" dirty="0">
              <a:solidFill>
                <a:srgbClr val="55554A"/>
              </a:solidFill>
            </a:endParaRPr>
          </a:p>
        </p:txBody>
      </p:sp>
    </p:spTree>
    <p:extLst>
      <p:ext uri="{BB962C8B-B14F-4D97-AF65-F5344CB8AC3E}">
        <p14:creationId xmlns:p14="http://schemas.microsoft.com/office/powerpoint/2010/main" val="775048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Autofit/>
          </a:bodyPr>
          <a:lstStyle/>
          <a:p>
            <a:r>
              <a:rPr lang="zh-CN" altLang="en-US" sz="3200" b="1" dirty="0">
                <a:solidFill>
                  <a:srgbClr val="FF0000"/>
                </a:solidFill>
                <a:effectLst/>
                <a:latin typeface="+mn-ea"/>
                <a:cs typeface="Times New Roman"/>
              </a:rPr>
              <a:t>三、明白和遵行神的旨意关乎</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我们今生的属灵益处</a:t>
            </a:r>
            <a:r>
              <a:rPr lang="zh-CN" altLang="en-US" sz="3200" dirty="0">
                <a:solidFill>
                  <a:srgbClr val="FF0000"/>
                </a:solidFill>
                <a:effectLst/>
                <a:latin typeface="+mn-ea"/>
                <a:cs typeface="Times New Roman"/>
              </a:rPr>
              <a:t> </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indent="801688">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没有人不想祷告蒙神垂听，就连不信神的人都希望祷告蒙神垂听。但许多人却不知道，祷告蒙神垂听的秘诀就是遵行神的旨意。</a:t>
            </a:r>
            <a:r>
              <a:rPr lang="en-US" sz="3200" b="1" kern="100" dirty="0">
                <a:solidFill>
                  <a:schemeClr val="tx1"/>
                </a:solidFill>
                <a:latin typeface="Calibri"/>
                <a:ea typeface="DengXian"/>
                <a:cs typeface="Times New Roman"/>
              </a:rPr>
              <a:t>   </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38</a:t>
            </a:fld>
            <a:endParaRPr lang="en-US" altLang="zh-CN" dirty="0">
              <a:solidFill>
                <a:srgbClr val="55554A"/>
              </a:solidFill>
            </a:endParaRPr>
          </a:p>
        </p:txBody>
      </p:sp>
    </p:spTree>
    <p:extLst>
      <p:ext uri="{BB962C8B-B14F-4D97-AF65-F5344CB8AC3E}">
        <p14:creationId xmlns:p14="http://schemas.microsoft.com/office/powerpoint/2010/main" val="7750483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Autofit/>
          </a:bodyPr>
          <a:lstStyle/>
          <a:p>
            <a:r>
              <a:rPr lang="zh-CN" altLang="en-US" sz="3200" b="1" dirty="0">
                <a:solidFill>
                  <a:srgbClr val="FF0000"/>
                </a:solidFill>
                <a:effectLst/>
                <a:latin typeface="+mn-ea"/>
                <a:cs typeface="Times New Roman"/>
              </a:rPr>
              <a:t>三、明白和遵行神的旨意关乎</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我们今生的属灵益处</a:t>
            </a:r>
            <a:r>
              <a:rPr lang="zh-CN" altLang="en-US" sz="3200" dirty="0">
                <a:solidFill>
                  <a:srgbClr val="FF0000"/>
                </a:solidFill>
                <a:effectLst/>
                <a:latin typeface="+mn-ea"/>
                <a:cs typeface="Times New Roman"/>
              </a:rPr>
              <a:t> </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indent="0">
              <a:spcBef>
                <a:spcPts val="600"/>
              </a:spcBef>
              <a:spcAft>
                <a:spcPts val="0"/>
              </a:spcAft>
              <a:buNone/>
            </a:pPr>
            <a:r>
              <a:rPr lang="en-US" sz="3200" b="1" kern="100" dirty="0">
                <a:solidFill>
                  <a:schemeClr val="tx1"/>
                </a:solidFill>
                <a:latin typeface="Calibri"/>
                <a:ea typeface="DengXian"/>
                <a:cs typeface="Times New Roman"/>
              </a:rPr>
              <a:t>	</a:t>
            </a:r>
            <a:r>
              <a:rPr lang="en-US" sz="3200" b="1" kern="100" dirty="0">
                <a:solidFill>
                  <a:srgbClr val="FF0000"/>
                </a:solidFill>
                <a:latin typeface="Calibri"/>
                <a:ea typeface="DengXian"/>
                <a:cs typeface="Times New Roman"/>
              </a:rPr>
              <a:t>4</a:t>
            </a:r>
            <a:r>
              <a:rPr lang="zh-CN" altLang="en-US" sz="3200" b="1" kern="100" dirty="0">
                <a:solidFill>
                  <a:srgbClr val="FF0000"/>
                </a:solidFill>
                <a:latin typeface="Calibri"/>
                <a:ea typeface="DengXian"/>
                <a:cs typeface="Times New Roman"/>
              </a:rPr>
              <a:t>、成为合神心意的人</a:t>
            </a:r>
            <a:endParaRPr lang="en-CA" sz="3200" kern="100" dirty="0">
              <a:solidFill>
                <a:srgbClr val="FF0000"/>
              </a:solidFill>
              <a:latin typeface="Calibri"/>
              <a:ea typeface="DengXian"/>
              <a:cs typeface="Times New Roman"/>
            </a:endParaRPr>
          </a:p>
          <a:p>
            <a:pPr marL="0" marR="0" indent="801688">
              <a:spcBef>
                <a:spcPts val="600"/>
              </a:spcBef>
              <a:spcAft>
                <a:spcPts val="0"/>
              </a:spcAft>
              <a:buNone/>
            </a:pPr>
            <a:r>
              <a:rPr lang="zh-CN" altLang="en-US" sz="3200" b="1" kern="100" dirty="0">
                <a:solidFill>
                  <a:schemeClr val="tx1"/>
                </a:solidFill>
                <a:latin typeface="Calibri"/>
                <a:ea typeface="DengXian"/>
                <a:cs typeface="Times New Roman"/>
              </a:rPr>
              <a:t>徒十三</a:t>
            </a:r>
            <a:r>
              <a:rPr lang="en-US" sz="3200" b="1" kern="100" dirty="0">
                <a:solidFill>
                  <a:schemeClr val="tx1"/>
                </a:solidFill>
                <a:latin typeface="Calibri"/>
                <a:ea typeface="DengXian"/>
                <a:cs typeface="Times New Roman"/>
              </a:rPr>
              <a:t>22</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“既废了扫罗，就选立大卫作他们的王，又为他作见证说：‘我寻得耶西的儿子大卫，他是合我心意的人，凡事遵行我的旨意。’</a:t>
            </a:r>
            <a:r>
              <a:rPr lang="zh-CN" altLang="en-US" sz="3200" b="1" kern="100" dirty="0">
                <a:solidFill>
                  <a:schemeClr val="tx1"/>
                </a:solidFill>
                <a:latin typeface="Calibri"/>
                <a:ea typeface="KaiTi"/>
                <a:cs typeface="Times New Roman"/>
              </a:rPr>
              <a:t>”</a:t>
            </a:r>
            <a:endParaRPr lang="en-CA" sz="3200" kern="100" dirty="0">
              <a:solidFill>
                <a:schemeClr val="tx1"/>
              </a:solidFill>
              <a:latin typeface="Calibri"/>
              <a:ea typeface="DengXian"/>
              <a:cs typeface="Times New Roman"/>
            </a:endParaRPr>
          </a:p>
          <a:p>
            <a:pPr marL="0" marR="0" indent="801688">
              <a:spcBef>
                <a:spcPts val="600"/>
              </a:spcBef>
              <a:spcAft>
                <a:spcPts val="0"/>
              </a:spcAft>
              <a:buNone/>
            </a:pPr>
            <a:r>
              <a:rPr lang="zh-CN" altLang="en-US" sz="3200" b="1" kern="100" dirty="0">
                <a:solidFill>
                  <a:schemeClr val="tx1"/>
                </a:solidFill>
                <a:latin typeface="Calibri"/>
                <a:ea typeface="DengXian"/>
                <a:cs typeface="Times New Roman"/>
              </a:rPr>
              <a:t>许多基督徒都渴望像大卫那样，所以成为合神心意的人。但许多人却不知道，大卫之所以成为合神心意的人，是因为他凡事遵行神的旨意。</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39</a:t>
            </a:fld>
            <a:endParaRPr lang="en-US" altLang="zh-CN" dirty="0">
              <a:solidFill>
                <a:srgbClr val="55554A"/>
              </a:solidFill>
            </a:endParaRPr>
          </a:p>
        </p:txBody>
      </p:sp>
    </p:spTree>
    <p:extLst>
      <p:ext uri="{BB962C8B-B14F-4D97-AF65-F5344CB8AC3E}">
        <p14:creationId xmlns:p14="http://schemas.microsoft.com/office/powerpoint/2010/main" val="775048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00150"/>
            <a:ext cx="9067800" cy="3943349"/>
          </a:xfrm>
        </p:spPr>
        <p:txBody>
          <a:bodyPr/>
          <a:lstStyle/>
          <a:p>
            <a:pPr marL="0" marR="0" indent="801688">
              <a:lnSpc>
                <a:spcPct val="115000"/>
              </a:lnSpc>
              <a:spcBef>
                <a:spcPts val="600"/>
              </a:spcBef>
              <a:spcAft>
                <a:spcPts val="600"/>
              </a:spcAft>
              <a:buNone/>
            </a:pPr>
            <a:r>
              <a:rPr lang="zh-CN" altLang="en-US" sz="2800" b="1" kern="100" dirty="0">
                <a:solidFill>
                  <a:schemeClr val="tx1"/>
                </a:solidFill>
                <a:latin typeface="Calibri"/>
                <a:ea typeface="DengXian"/>
                <a:cs typeface="Times New Roman"/>
              </a:rPr>
              <a:t>锡安教会和赵爸的属灵父亲之一贝博克牧师有三句属灵格言，这三句格言不仅是贝牧师一生追求神的精华和结晶，而且是今日基督徒成为得胜者的通道。</a:t>
            </a:r>
            <a:endParaRPr lang="en-CA" sz="2800" b="1" kern="100" dirty="0">
              <a:solidFill>
                <a:schemeClr val="tx1"/>
              </a:solidFill>
              <a:latin typeface="Calibri"/>
              <a:ea typeface="DengXian"/>
              <a:cs typeface="Times New Roman"/>
            </a:endParaRPr>
          </a:p>
          <a:p>
            <a:pPr marL="0" marR="0" indent="801688">
              <a:lnSpc>
                <a:spcPct val="115000"/>
              </a:lnSpc>
              <a:spcBef>
                <a:spcPts val="600"/>
              </a:spcBef>
              <a:spcAft>
                <a:spcPts val="600"/>
              </a:spcAft>
              <a:buNone/>
            </a:pPr>
            <a:r>
              <a:rPr lang="zh-CN" altLang="en-US" sz="2800" b="1" kern="100" dirty="0">
                <a:solidFill>
                  <a:schemeClr val="tx1"/>
                </a:solidFill>
                <a:latin typeface="Calibri"/>
                <a:ea typeface="DengXian"/>
                <a:cs typeface="Times New Roman"/>
              </a:rPr>
              <a:t>我们上个月分享了他的第一句格言：</a:t>
            </a:r>
            <a:r>
              <a:rPr lang="zh-CN" altLang="en-US" sz="2800" b="1" kern="100" dirty="0">
                <a:solidFill>
                  <a:srgbClr val="2E24FC"/>
                </a:solidFill>
                <a:latin typeface="Calibri"/>
                <a:ea typeface="DengXian"/>
                <a:cs typeface="Times New Roman"/>
              </a:rPr>
              <a:t>让敬畏神成为我们的标准。</a:t>
            </a:r>
            <a:endParaRPr lang="en-CA" sz="2800" b="1" kern="100" dirty="0">
              <a:solidFill>
                <a:srgbClr val="2E24FC"/>
              </a:solidFill>
              <a:latin typeface="Calibri"/>
              <a:ea typeface="DengXian"/>
              <a:cs typeface="Times New Roman"/>
            </a:endParaRPr>
          </a:p>
          <a:p>
            <a:pPr marL="0" marR="0" indent="801688">
              <a:lnSpc>
                <a:spcPct val="115000"/>
              </a:lnSpc>
              <a:spcBef>
                <a:spcPts val="600"/>
              </a:spcBef>
              <a:spcAft>
                <a:spcPts val="600"/>
              </a:spcAft>
              <a:buNone/>
            </a:pPr>
            <a:r>
              <a:rPr lang="zh-CN" altLang="en-US" sz="2800" b="1" kern="100" dirty="0">
                <a:solidFill>
                  <a:schemeClr val="tx1"/>
                </a:solidFill>
                <a:latin typeface="Calibri"/>
                <a:ea typeface="DengXian"/>
                <a:cs typeface="Times New Roman"/>
              </a:rPr>
              <a:t>这个月我们来分享他的第二句格言：</a:t>
            </a:r>
            <a:r>
              <a:rPr lang="zh-CN" altLang="en-US" sz="2800" b="1" kern="100" dirty="0">
                <a:solidFill>
                  <a:srgbClr val="2E24FC"/>
                </a:solidFill>
                <a:latin typeface="Calibri"/>
                <a:ea typeface="DengXian"/>
                <a:cs typeface="Times New Roman"/>
              </a:rPr>
              <a:t>让我们竭力追求神的旨意。 </a:t>
            </a:r>
            <a:endParaRPr lang="en-CA" sz="2800" b="1" kern="100" dirty="0">
              <a:solidFill>
                <a:srgbClr val="2E24FC"/>
              </a:solidFill>
              <a:latin typeface="Calibri"/>
              <a:ea typeface="DengXian"/>
              <a:cs typeface="Times New Roman"/>
            </a:endParaRPr>
          </a:p>
          <a:p>
            <a:pPr marL="0" marR="0" indent="800100">
              <a:lnSpc>
                <a:spcPct val="107000"/>
              </a:lnSpc>
              <a:spcBef>
                <a:spcPts val="600"/>
              </a:spcBef>
              <a:spcAft>
                <a:spcPts val="600"/>
              </a:spcAft>
              <a:buNone/>
              <a:tabLst>
                <a:tab pos="1676400" algn="l"/>
              </a:tabLst>
            </a:pPr>
            <a:endParaRPr lang="en-CA" dirty="0">
              <a:solidFill>
                <a:schemeClr val="tx1"/>
              </a:solidFill>
            </a:endParaRPr>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t>4</a:t>
            </a:fld>
            <a:endParaRPr lang="en-US" altLang="zh-CN">
              <a:solidFill>
                <a:srgbClr val="55554A"/>
              </a:solidFill>
            </a:endParaRPr>
          </a:p>
        </p:txBody>
      </p:sp>
    </p:spTree>
    <p:extLst>
      <p:ext uri="{BB962C8B-B14F-4D97-AF65-F5344CB8AC3E}">
        <p14:creationId xmlns:p14="http://schemas.microsoft.com/office/powerpoint/2010/main" val="25787637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Autofit/>
          </a:bodyPr>
          <a:lstStyle/>
          <a:p>
            <a:r>
              <a:rPr lang="zh-CN" altLang="en-US" sz="3200" b="1" dirty="0">
                <a:solidFill>
                  <a:srgbClr val="FF0000"/>
                </a:solidFill>
                <a:effectLst/>
                <a:latin typeface="+mn-ea"/>
                <a:cs typeface="Times New Roman"/>
              </a:rPr>
              <a:t>四、遵行神的旨意关乎救恩的目标：</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将来进天国、得永生和得荣耀</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1688">
              <a:lnSpc>
                <a:spcPct val="115000"/>
              </a:lnSpc>
              <a:spcBef>
                <a:spcPts val="600"/>
              </a:spcBef>
              <a:spcAft>
                <a:spcPts val="600"/>
              </a:spcAft>
              <a:buNone/>
            </a:pPr>
            <a:r>
              <a:rPr lang="zh-CN" altLang="en-US" sz="3600" b="1" kern="100" dirty="0">
                <a:solidFill>
                  <a:schemeClr val="tx1"/>
                </a:solidFill>
                <a:latin typeface="Calibri"/>
                <a:ea typeface="DengXian"/>
                <a:cs typeface="Times New Roman"/>
              </a:rPr>
              <a:t>值得注意的是，遵行神的旨意的教导不是关乎得救或救恩的入门，而是关乎得胜或救恩的目标。</a:t>
            </a:r>
            <a:endParaRPr lang="en-US" altLang="zh-CN" sz="3600" b="1" kern="100" dirty="0">
              <a:solidFill>
                <a:schemeClr val="tx1"/>
              </a:solidFill>
              <a:latin typeface="Calibri"/>
              <a:ea typeface="DengXian"/>
              <a:cs typeface="Times New Roman"/>
            </a:endParaRPr>
          </a:p>
          <a:p>
            <a:pPr marL="0" marR="0" indent="801688">
              <a:lnSpc>
                <a:spcPct val="115000"/>
              </a:lnSpc>
              <a:spcBef>
                <a:spcPts val="600"/>
              </a:spcBef>
              <a:spcAft>
                <a:spcPts val="600"/>
              </a:spcAft>
              <a:buNone/>
            </a:pPr>
            <a:r>
              <a:rPr lang="zh-CN" altLang="en-US" sz="3600" b="1" kern="100" dirty="0">
                <a:solidFill>
                  <a:schemeClr val="tx1"/>
                </a:solidFill>
                <a:latin typeface="Calibri"/>
                <a:ea typeface="DengXian"/>
                <a:cs typeface="Times New Roman"/>
              </a:rPr>
              <a:t>救恩的目标是什么呢？</a:t>
            </a:r>
            <a:endParaRPr lang="en-US" altLang="zh-CN" sz="3600" b="1" kern="100" dirty="0">
              <a:solidFill>
                <a:schemeClr val="tx1"/>
              </a:solidFill>
              <a:latin typeface="Calibri"/>
              <a:ea typeface="DengXian"/>
              <a:cs typeface="Times New Roman"/>
            </a:endParaRPr>
          </a:p>
          <a:p>
            <a:pPr marL="0" indent="801688">
              <a:lnSpc>
                <a:spcPct val="115000"/>
              </a:lnSpc>
              <a:spcBef>
                <a:spcPts val="600"/>
              </a:spcBef>
              <a:spcAft>
                <a:spcPts val="600"/>
              </a:spcAft>
              <a:buNone/>
            </a:pPr>
            <a:r>
              <a:rPr lang="en-US" altLang="zh-CN" sz="3600" b="1" kern="100" dirty="0">
                <a:solidFill>
                  <a:schemeClr val="tx1"/>
                </a:solidFill>
                <a:latin typeface="Calibri"/>
                <a:ea typeface="DengXian"/>
                <a:cs typeface="Times New Roman"/>
              </a:rPr>
              <a:t> </a:t>
            </a:r>
            <a:endParaRPr lang="en-CA" sz="3600" b="1" kern="100" dirty="0">
              <a:solidFill>
                <a:schemeClr val="tx1"/>
              </a:solidFill>
              <a:latin typeface="Calibri"/>
              <a:ea typeface="DengXian"/>
              <a:cs typeface="Times New Roman"/>
            </a:endParaRPr>
          </a:p>
          <a:p>
            <a:pPr marL="0" marR="0" indent="801688">
              <a:lnSpc>
                <a:spcPct val="115000"/>
              </a:lnSpc>
              <a:spcBef>
                <a:spcPts val="600"/>
              </a:spcBef>
              <a:spcAft>
                <a:spcPts val="600"/>
              </a:spcAft>
              <a:buNone/>
            </a:pP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40</a:t>
            </a:fld>
            <a:endParaRPr lang="en-US" altLang="zh-CN" dirty="0">
              <a:solidFill>
                <a:srgbClr val="55554A"/>
              </a:solidFill>
            </a:endParaRPr>
          </a:p>
        </p:txBody>
      </p:sp>
    </p:spTree>
    <p:extLst>
      <p:ext uri="{BB962C8B-B14F-4D97-AF65-F5344CB8AC3E}">
        <p14:creationId xmlns:p14="http://schemas.microsoft.com/office/powerpoint/2010/main" val="29581053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Autofit/>
          </a:bodyPr>
          <a:lstStyle/>
          <a:p>
            <a:r>
              <a:rPr lang="zh-CN" altLang="en-US" sz="3200" b="1" dirty="0">
                <a:solidFill>
                  <a:srgbClr val="FF0000"/>
                </a:solidFill>
                <a:effectLst/>
                <a:latin typeface="+mn-ea"/>
                <a:cs typeface="Times New Roman"/>
              </a:rPr>
              <a:t>四、遵行神的旨意关乎救恩的目标：</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将来进天国、得永生和得荣耀</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220200" cy="3943350"/>
          </a:xfrm>
        </p:spPr>
        <p:txBody>
          <a:bodyPr/>
          <a:lstStyle/>
          <a:p>
            <a:pPr marL="0" indent="0">
              <a:spcBef>
                <a:spcPts val="600"/>
              </a:spcBef>
              <a:spcAft>
                <a:spcPts val="600"/>
              </a:spcAft>
              <a:buNone/>
            </a:pPr>
            <a:r>
              <a:rPr lang="en-US" altLang="zh-CN" sz="3200" b="1" kern="100" dirty="0">
                <a:solidFill>
                  <a:schemeClr val="tx1"/>
                </a:solidFill>
                <a:latin typeface="Calibri"/>
                <a:ea typeface="DengXian"/>
                <a:cs typeface="Times New Roman"/>
              </a:rPr>
              <a:t>	</a:t>
            </a:r>
            <a:r>
              <a:rPr lang="zh-CN" altLang="en-US" sz="3200" b="1" kern="100" dirty="0">
                <a:solidFill>
                  <a:srgbClr val="2E24FC"/>
                </a:solidFill>
                <a:latin typeface="Calibri"/>
                <a:ea typeface="DengXian"/>
                <a:cs typeface="Times New Roman"/>
              </a:rPr>
              <a:t>（一）将来进天国与得永生</a:t>
            </a:r>
            <a:endParaRPr lang="en-CA" sz="3200" b="1" kern="100" dirty="0">
              <a:solidFill>
                <a:srgbClr val="2E24FC"/>
              </a:solidFill>
              <a:latin typeface="Calibri"/>
              <a:ea typeface="DengXian"/>
              <a:cs typeface="Times New Roman"/>
            </a:endParaRPr>
          </a:p>
          <a:p>
            <a:pPr marL="0" indent="0">
              <a:spcBef>
                <a:spcPts val="600"/>
              </a:spcBef>
              <a:spcAft>
                <a:spcPts val="600"/>
              </a:spcAft>
              <a:buNone/>
            </a:pPr>
            <a:r>
              <a:rPr lang="en-US" altLang="zh-CN" sz="3200"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太七</a:t>
            </a:r>
            <a:r>
              <a:rPr lang="en-US" sz="3200" b="1" kern="100" dirty="0">
                <a:solidFill>
                  <a:schemeClr val="tx1"/>
                </a:solidFill>
                <a:latin typeface="Calibri"/>
                <a:ea typeface="DengXian"/>
                <a:cs typeface="Times New Roman"/>
              </a:rPr>
              <a:t>21</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“凡称呼我主啊，主啊的人，不能都进天国；唯独遵行我天父旨意的人，才能进去。”</a:t>
            </a:r>
            <a:endParaRPr lang="en-CA" sz="3200" kern="100" dirty="0">
              <a:solidFill>
                <a:srgbClr val="FF0000"/>
              </a:solidFill>
              <a:latin typeface="Calibri"/>
              <a:ea typeface="DengXian"/>
              <a:cs typeface="Times New Roman"/>
            </a:endParaRPr>
          </a:p>
          <a:p>
            <a:pPr marL="0" indent="0">
              <a:spcBef>
                <a:spcPts val="600"/>
              </a:spcBef>
              <a:spcAft>
                <a:spcPts val="600"/>
              </a:spcAft>
              <a:buNone/>
            </a:pPr>
            <a:r>
              <a:rPr lang="en-US" altLang="zh-CN" sz="3200"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太七</a:t>
            </a:r>
            <a:r>
              <a:rPr lang="en-US" sz="3200" b="1" kern="100" dirty="0">
                <a:solidFill>
                  <a:schemeClr val="tx1"/>
                </a:solidFill>
                <a:latin typeface="Calibri"/>
                <a:ea typeface="DengXian"/>
                <a:cs typeface="Times New Roman"/>
              </a:rPr>
              <a:t>13-14</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“你们要进窄门；因为引到灭亡，那门是宽的，路是大的，进去的人也多；引到永生，那门是窄的，路是小的，进去的人也少。”</a:t>
            </a:r>
            <a:endParaRPr lang="en-CA" sz="3200"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41</a:t>
            </a:fld>
            <a:endParaRPr lang="en-US" altLang="zh-CN" dirty="0">
              <a:solidFill>
                <a:srgbClr val="55554A"/>
              </a:solidFill>
            </a:endParaRPr>
          </a:p>
        </p:txBody>
      </p:sp>
    </p:spTree>
    <p:extLst>
      <p:ext uri="{BB962C8B-B14F-4D97-AF65-F5344CB8AC3E}">
        <p14:creationId xmlns:p14="http://schemas.microsoft.com/office/powerpoint/2010/main" val="29581053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Autofit/>
          </a:bodyPr>
          <a:lstStyle/>
          <a:p>
            <a:r>
              <a:rPr lang="zh-CN" altLang="en-US" sz="3200" b="1" dirty="0">
                <a:solidFill>
                  <a:srgbClr val="FF0000"/>
                </a:solidFill>
                <a:effectLst/>
                <a:latin typeface="+mn-ea"/>
                <a:cs typeface="Times New Roman"/>
              </a:rPr>
              <a:t>四、遵行神的旨意关乎救恩的目标：</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将来进天国、得永生和得荣耀</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58838">
              <a:lnSpc>
                <a:spcPct val="115000"/>
              </a:lnSpc>
              <a:spcBef>
                <a:spcPts val="600"/>
              </a:spcBef>
              <a:spcAft>
                <a:spcPts val="600"/>
              </a:spcAft>
              <a:buNone/>
            </a:pPr>
            <a:r>
              <a:rPr lang="zh-CN" altLang="en-US" sz="3600" b="1" kern="100" dirty="0">
                <a:solidFill>
                  <a:schemeClr val="tx1"/>
                </a:solidFill>
                <a:latin typeface="Calibri"/>
                <a:ea typeface="DengXian"/>
                <a:cs typeface="Times New Roman"/>
              </a:rPr>
              <a:t>太七</a:t>
            </a:r>
            <a:r>
              <a:rPr lang="en-US" sz="3600" b="1" kern="100" dirty="0">
                <a:solidFill>
                  <a:schemeClr val="tx1"/>
                </a:solidFill>
                <a:latin typeface="Calibri"/>
                <a:ea typeface="DengXian"/>
                <a:cs typeface="Times New Roman"/>
              </a:rPr>
              <a:t>14</a:t>
            </a:r>
            <a:r>
              <a:rPr lang="zh-CN" altLang="en-US" sz="3600" b="1" kern="100" dirty="0">
                <a:solidFill>
                  <a:schemeClr val="tx1"/>
                </a:solidFill>
                <a:latin typeface="Calibri"/>
                <a:ea typeface="DengXian"/>
                <a:cs typeface="Times New Roman"/>
              </a:rPr>
              <a:t>中的</a:t>
            </a:r>
            <a:r>
              <a:rPr lang="zh-CN" altLang="en-US" sz="3600" b="1" kern="100" dirty="0">
                <a:solidFill>
                  <a:srgbClr val="FF0000"/>
                </a:solidFill>
                <a:latin typeface="Calibri"/>
                <a:ea typeface="KaiTi"/>
                <a:cs typeface="Times New Roman"/>
              </a:rPr>
              <a:t>“永生”</a:t>
            </a:r>
            <a:r>
              <a:rPr lang="zh-CN" altLang="en-US" sz="3600" b="1" kern="100" dirty="0">
                <a:solidFill>
                  <a:schemeClr val="tx1"/>
                </a:solidFill>
                <a:latin typeface="Calibri"/>
                <a:ea typeface="DengXian"/>
                <a:cs typeface="Times New Roman"/>
              </a:rPr>
              <a:t>不是指重生的新生命，而是指将来经历了活着被提或身体复活的永恒生命，也就是太七</a:t>
            </a:r>
            <a:r>
              <a:rPr lang="en-US" sz="3600" b="1" kern="100" dirty="0">
                <a:solidFill>
                  <a:schemeClr val="tx1"/>
                </a:solidFill>
                <a:latin typeface="Calibri"/>
                <a:ea typeface="DengXian"/>
                <a:cs typeface="Times New Roman"/>
              </a:rPr>
              <a:t>21</a:t>
            </a:r>
            <a:r>
              <a:rPr lang="zh-CN" altLang="en-US" sz="3600" b="1" kern="100" dirty="0">
                <a:solidFill>
                  <a:schemeClr val="tx1"/>
                </a:solidFill>
                <a:latin typeface="Calibri"/>
                <a:ea typeface="DengXian"/>
                <a:cs typeface="Times New Roman"/>
              </a:rPr>
              <a:t>中的</a:t>
            </a:r>
            <a:r>
              <a:rPr lang="zh-CN" altLang="en-US" sz="3600" b="1" kern="100" dirty="0">
                <a:solidFill>
                  <a:srgbClr val="FF0000"/>
                </a:solidFill>
                <a:latin typeface="Calibri"/>
                <a:ea typeface="KaiTi"/>
                <a:cs typeface="Times New Roman"/>
              </a:rPr>
              <a:t>“进天国”</a:t>
            </a:r>
            <a:r>
              <a:rPr lang="zh-CN" altLang="en-US" sz="3600" b="1" kern="100" dirty="0">
                <a:solidFill>
                  <a:schemeClr val="tx1"/>
                </a:solidFill>
                <a:latin typeface="Calibri"/>
                <a:ea typeface="DengXian"/>
                <a:cs typeface="Times New Roman"/>
              </a:rPr>
              <a:t>，即基督再来时所带下的千禧年国度。</a:t>
            </a:r>
            <a:endParaRPr lang="en-CA" sz="3600" b="1" kern="100" dirty="0">
              <a:solidFill>
                <a:schemeClr val="tx1"/>
              </a:solidFill>
              <a:latin typeface="Calibri"/>
              <a:ea typeface="DengXian"/>
              <a:cs typeface="Times New Roman"/>
            </a:endParaRPr>
          </a:p>
          <a:p>
            <a:pPr marL="0" marR="0" indent="858838">
              <a:lnSpc>
                <a:spcPct val="115000"/>
              </a:lnSpc>
              <a:spcBef>
                <a:spcPts val="600"/>
              </a:spcBef>
              <a:spcAft>
                <a:spcPts val="600"/>
              </a:spcAft>
              <a:buNone/>
            </a:pPr>
            <a:r>
              <a:rPr lang="en-US" altLang="zh-CN" sz="3200" b="1" kern="100" dirty="0">
                <a:solidFill>
                  <a:schemeClr val="tx1"/>
                </a:solidFill>
                <a:latin typeface="Calibri"/>
                <a:ea typeface="DengXian"/>
                <a:cs typeface="Times New Roman"/>
              </a:rPr>
              <a:t> </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42</a:t>
            </a:fld>
            <a:endParaRPr lang="en-US" altLang="zh-CN" dirty="0">
              <a:solidFill>
                <a:srgbClr val="55554A"/>
              </a:solidFill>
            </a:endParaRPr>
          </a:p>
        </p:txBody>
      </p:sp>
    </p:spTree>
    <p:extLst>
      <p:ext uri="{BB962C8B-B14F-4D97-AF65-F5344CB8AC3E}">
        <p14:creationId xmlns:p14="http://schemas.microsoft.com/office/powerpoint/2010/main" val="29581053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Autofit/>
          </a:bodyPr>
          <a:lstStyle/>
          <a:p>
            <a:r>
              <a:rPr lang="zh-CN" altLang="en-US" sz="3200" b="1" dirty="0">
                <a:solidFill>
                  <a:srgbClr val="FF0000"/>
                </a:solidFill>
                <a:effectLst/>
                <a:latin typeface="+mn-ea"/>
                <a:cs typeface="Times New Roman"/>
              </a:rPr>
              <a:t>四、遵行神的旨意关乎救恩的目标：</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将来进天国、得永生和得荣耀</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1688">
              <a:spcBef>
                <a:spcPts val="0"/>
              </a:spcBef>
              <a:spcAft>
                <a:spcPts val="0"/>
              </a:spcAft>
              <a:buNone/>
            </a:pPr>
            <a:r>
              <a:rPr lang="zh-CN" altLang="en-US" sz="3200" b="1" kern="100" dirty="0">
                <a:solidFill>
                  <a:schemeClr val="tx1"/>
                </a:solidFill>
                <a:latin typeface="Calibri"/>
                <a:ea typeface="DengXian"/>
                <a:cs typeface="Times New Roman"/>
              </a:rPr>
              <a:t>太七</a:t>
            </a:r>
            <a:r>
              <a:rPr lang="en-US" sz="3200" b="1" kern="100" dirty="0">
                <a:solidFill>
                  <a:schemeClr val="tx1"/>
                </a:solidFill>
                <a:latin typeface="Calibri"/>
                <a:ea typeface="DengXian"/>
                <a:cs typeface="Times New Roman"/>
              </a:rPr>
              <a:t>13</a:t>
            </a:r>
            <a:r>
              <a:rPr lang="zh-CN" altLang="en-US" sz="3200" b="1" kern="100" dirty="0">
                <a:solidFill>
                  <a:schemeClr val="tx1"/>
                </a:solidFill>
                <a:latin typeface="Calibri"/>
                <a:ea typeface="DengXian"/>
                <a:cs typeface="Times New Roman"/>
              </a:rPr>
              <a:t>中的</a:t>
            </a:r>
            <a:r>
              <a:rPr lang="zh-CN" altLang="en-US" sz="3200" b="1" kern="100" dirty="0">
                <a:solidFill>
                  <a:srgbClr val="FF0000"/>
                </a:solidFill>
                <a:latin typeface="Calibri"/>
                <a:ea typeface="KaiTi"/>
                <a:cs typeface="Times New Roman"/>
              </a:rPr>
              <a:t>“走小路”</a:t>
            </a:r>
            <a:r>
              <a:rPr lang="zh-CN" altLang="en-US" sz="3200" b="1" kern="100" dirty="0">
                <a:solidFill>
                  <a:schemeClr val="tx1"/>
                </a:solidFill>
                <a:latin typeface="Calibri"/>
                <a:ea typeface="DengXian"/>
                <a:cs typeface="Times New Roman"/>
              </a:rPr>
              <a:t>就是行道或行善，就是走十字架的路，生命的路；也就是太七</a:t>
            </a:r>
            <a:r>
              <a:rPr lang="en-US" sz="3200" b="1" kern="100" dirty="0">
                <a:solidFill>
                  <a:schemeClr val="tx1"/>
                </a:solidFill>
                <a:latin typeface="Calibri"/>
                <a:ea typeface="DengXian"/>
                <a:cs typeface="Times New Roman"/>
              </a:rPr>
              <a:t>21</a:t>
            </a:r>
            <a:r>
              <a:rPr lang="zh-CN" altLang="en-US" sz="3200" b="1" kern="100" dirty="0">
                <a:solidFill>
                  <a:schemeClr val="tx1"/>
                </a:solidFill>
                <a:latin typeface="Calibri"/>
                <a:ea typeface="DengXian"/>
                <a:cs typeface="Times New Roman"/>
              </a:rPr>
              <a:t>中的</a:t>
            </a:r>
            <a:r>
              <a:rPr lang="zh-CN" altLang="en-US" sz="3200" b="1" kern="100" dirty="0">
                <a:solidFill>
                  <a:srgbClr val="FF0000"/>
                </a:solidFill>
                <a:latin typeface="Calibri"/>
                <a:ea typeface="KaiTi"/>
                <a:cs typeface="Times New Roman"/>
              </a:rPr>
              <a:t>“遵行我天父的旨意”</a:t>
            </a:r>
            <a:r>
              <a:rPr lang="zh-CN" altLang="en-US" sz="3200" b="1" kern="100" dirty="0">
                <a:solidFill>
                  <a:schemeClr val="tx1"/>
                </a:solidFill>
                <a:latin typeface="Calibri"/>
                <a:ea typeface="DengXian"/>
                <a:cs typeface="Times New Roman"/>
              </a:rPr>
              <a:t>；这是达到救恩的目标，进入基督再来之天国的唯一途径。</a:t>
            </a:r>
            <a:endParaRPr lang="en-CA" sz="3200" b="1" kern="100" dirty="0">
              <a:solidFill>
                <a:schemeClr val="tx1"/>
              </a:solidFill>
              <a:latin typeface="Calibri"/>
              <a:ea typeface="DengXian"/>
              <a:cs typeface="Times New Roman"/>
            </a:endParaRPr>
          </a:p>
          <a:p>
            <a:pPr marL="0" marR="0" indent="801688">
              <a:spcBef>
                <a:spcPts val="0"/>
              </a:spcBef>
              <a:spcAft>
                <a:spcPts val="0"/>
              </a:spcAft>
              <a:buNone/>
            </a:pPr>
            <a:r>
              <a:rPr lang="zh-CN" altLang="en-US" sz="3200" b="1" kern="100" dirty="0">
                <a:solidFill>
                  <a:schemeClr val="tx1"/>
                </a:solidFill>
                <a:latin typeface="Calibri"/>
                <a:ea typeface="DengXian"/>
                <a:cs typeface="Times New Roman"/>
              </a:rPr>
              <a:t>由此可见，遵行神的旨意关乎将来进天国和得永生，因此它是救恩的要义。 </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43</a:t>
            </a:fld>
            <a:endParaRPr lang="en-US" altLang="zh-CN" dirty="0">
              <a:solidFill>
                <a:srgbClr val="55554A"/>
              </a:solidFill>
            </a:endParaRPr>
          </a:p>
        </p:txBody>
      </p:sp>
    </p:spTree>
    <p:extLst>
      <p:ext uri="{BB962C8B-B14F-4D97-AF65-F5344CB8AC3E}">
        <p14:creationId xmlns:p14="http://schemas.microsoft.com/office/powerpoint/2010/main" val="29581053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Autofit/>
          </a:bodyPr>
          <a:lstStyle/>
          <a:p>
            <a:r>
              <a:rPr lang="zh-CN" altLang="en-US" sz="3200" b="1" dirty="0">
                <a:solidFill>
                  <a:srgbClr val="FF0000"/>
                </a:solidFill>
                <a:effectLst/>
                <a:latin typeface="+mn-ea"/>
                <a:cs typeface="Times New Roman"/>
              </a:rPr>
              <a:t>四、遵行神的旨意关乎救恩的目标：</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将来进天国、得永生和得荣耀</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1688">
              <a:lnSpc>
                <a:spcPct val="115000"/>
              </a:lnSpc>
              <a:spcBef>
                <a:spcPts val="600"/>
              </a:spcBef>
              <a:spcAft>
                <a:spcPts val="600"/>
              </a:spcAft>
              <a:buNone/>
            </a:pPr>
            <a:r>
              <a:rPr lang="zh-CN" altLang="en-US" sz="3200" b="1" kern="100" dirty="0">
                <a:solidFill>
                  <a:srgbClr val="2E24FC"/>
                </a:solidFill>
                <a:latin typeface="Calibri"/>
                <a:ea typeface="DengXian"/>
                <a:cs typeface="Times New Roman"/>
              </a:rPr>
              <a:t>（二）先求神的国和祂的义</a:t>
            </a:r>
            <a:endParaRPr lang="en-CA" sz="3200" b="1" kern="100" dirty="0">
              <a:solidFill>
                <a:srgbClr val="2E24FC"/>
              </a:solidFill>
              <a:latin typeface="Calibri"/>
              <a:ea typeface="DengXian"/>
              <a:cs typeface="Times New Roman"/>
            </a:endParaRPr>
          </a:p>
          <a:p>
            <a:pPr marL="0" marR="0" indent="801688">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太六</a:t>
            </a:r>
            <a:r>
              <a:rPr lang="en-US" sz="3200" b="1" kern="100" dirty="0">
                <a:solidFill>
                  <a:schemeClr val="tx1"/>
                </a:solidFill>
                <a:latin typeface="Calibri"/>
                <a:ea typeface="DengXian"/>
                <a:cs typeface="Times New Roman"/>
              </a:rPr>
              <a:t>33</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“你们要先求神的国和祂的义，这些东西都要加给你们了。”</a:t>
            </a:r>
            <a:endParaRPr lang="en-CA" sz="3200" kern="100" dirty="0">
              <a:solidFill>
                <a:srgbClr val="FF0000"/>
              </a:solidFill>
              <a:latin typeface="Calibri"/>
              <a:ea typeface="DengXian"/>
              <a:cs typeface="Times New Roman"/>
            </a:endParaRPr>
          </a:p>
          <a:p>
            <a:pPr marL="0" marR="0" indent="801688">
              <a:lnSpc>
                <a:spcPct val="115000"/>
              </a:lnSpc>
              <a:spcBef>
                <a:spcPts val="600"/>
              </a:spcBef>
              <a:spcAft>
                <a:spcPts val="600"/>
              </a:spcAft>
              <a:buNone/>
            </a:pPr>
            <a:r>
              <a:rPr lang="zh-CN" altLang="en-US" sz="3200" b="1" kern="100" dirty="0">
                <a:solidFill>
                  <a:srgbClr val="FF0000"/>
                </a:solidFill>
                <a:latin typeface="Calibri"/>
                <a:ea typeface="KaiTi"/>
                <a:cs typeface="Times New Roman"/>
              </a:rPr>
              <a:t>“先”</a:t>
            </a:r>
            <a:r>
              <a:rPr lang="zh-CN" altLang="en-US" sz="3200" b="1" kern="100" dirty="0">
                <a:solidFill>
                  <a:schemeClr val="tx1"/>
                </a:solidFill>
                <a:latin typeface="Calibri"/>
                <a:ea typeface="DengXian"/>
                <a:cs typeface="Times New Roman"/>
              </a:rPr>
              <a:t>在这里指价值的优先，而不是指时间的在先，</a:t>
            </a:r>
            <a:r>
              <a:rPr lang="zh-CN" altLang="en-US" sz="3200" b="1" kern="100" dirty="0">
                <a:solidFill>
                  <a:srgbClr val="FF0000"/>
                </a:solidFill>
                <a:latin typeface="Calibri"/>
                <a:ea typeface="KaiTi"/>
                <a:cs typeface="Times New Roman"/>
              </a:rPr>
              <a:t>“先求”</a:t>
            </a:r>
            <a:r>
              <a:rPr lang="zh-CN" altLang="en-US" sz="3200" b="1" kern="100" dirty="0">
                <a:solidFill>
                  <a:schemeClr val="tx1"/>
                </a:solidFill>
                <a:latin typeface="Calibri"/>
                <a:ea typeface="DengXian"/>
                <a:cs typeface="Times New Roman"/>
              </a:rPr>
              <a:t>就是放在价值的优先位置。</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44</a:t>
            </a:fld>
            <a:endParaRPr lang="en-US" altLang="zh-CN" dirty="0">
              <a:solidFill>
                <a:srgbClr val="55554A"/>
              </a:solidFill>
            </a:endParaRPr>
          </a:p>
        </p:txBody>
      </p:sp>
    </p:spTree>
    <p:extLst>
      <p:ext uri="{BB962C8B-B14F-4D97-AF65-F5344CB8AC3E}">
        <p14:creationId xmlns:p14="http://schemas.microsoft.com/office/powerpoint/2010/main" val="29581053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Autofit/>
          </a:bodyPr>
          <a:lstStyle/>
          <a:p>
            <a:r>
              <a:rPr lang="zh-CN" altLang="en-US" sz="3200" b="1" dirty="0">
                <a:solidFill>
                  <a:srgbClr val="FF0000"/>
                </a:solidFill>
                <a:effectLst/>
                <a:latin typeface="+mn-ea"/>
                <a:cs typeface="Times New Roman"/>
              </a:rPr>
              <a:t>四、遵行神的旨意关乎救恩的目标：</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将来进天国、得永生和得荣耀</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44000" cy="4019550"/>
          </a:xfrm>
        </p:spPr>
        <p:txBody>
          <a:bodyPr/>
          <a:lstStyle/>
          <a:p>
            <a:pPr marL="0" marR="0" indent="801688">
              <a:lnSpc>
                <a:spcPct val="115000"/>
              </a:lnSpc>
              <a:spcBef>
                <a:spcPts val="600"/>
              </a:spcBef>
              <a:spcAft>
                <a:spcPts val="600"/>
              </a:spcAft>
              <a:buNone/>
            </a:pPr>
            <a:r>
              <a:rPr lang="zh-CN" altLang="en-US" sz="3200" b="1" kern="100" dirty="0">
                <a:solidFill>
                  <a:srgbClr val="FF0000"/>
                </a:solidFill>
                <a:latin typeface="Calibri"/>
                <a:ea typeface="KaiTi"/>
                <a:cs typeface="Times New Roman"/>
              </a:rPr>
              <a:t>“先求神的国”</a:t>
            </a:r>
            <a:r>
              <a:rPr lang="zh-CN" altLang="en-US" sz="3200" b="1" kern="100" dirty="0">
                <a:solidFill>
                  <a:schemeClr val="tx1"/>
                </a:solidFill>
                <a:latin typeface="Calibri"/>
                <a:ea typeface="DengXian"/>
                <a:cs typeface="Times New Roman"/>
              </a:rPr>
              <a:t>意指：将自己进入神的国，并且在地上扩展神的国放在价值的优先位置。</a:t>
            </a:r>
            <a:endParaRPr lang="en-CA" sz="3200" b="1" kern="100" dirty="0">
              <a:solidFill>
                <a:schemeClr val="tx1"/>
              </a:solidFill>
              <a:latin typeface="Calibri"/>
              <a:ea typeface="DengXian"/>
              <a:cs typeface="Times New Roman"/>
            </a:endParaRPr>
          </a:p>
          <a:p>
            <a:pPr marL="0" marR="0" indent="801688">
              <a:lnSpc>
                <a:spcPct val="115000"/>
              </a:lnSpc>
              <a:spcBef>
                <a:spcPts val="600"/>
              </a:spcBef>
              <a:spcAft>
                <a:spcPts val="600"/>
              </a:spcAft>
              <a:buNone/>
            </a:pPr>
            <a:r>
              <a:rPr 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KaiTi"/>
                <a:cs typeface="Times New Roman"/>
              </a:rPr>
              <a:t>“祂的义”</a:t>
            </a:r>
            <a:r>
              <a:rPr lang="zh-CN" altLang="en-US" sz="3200" b="1" kern="100" dirty="0">
                <a:solidFill>
                  <a:schemeClr val="tx1"/>
                </a:solidFill>
                <a:latin typeface="Calibri"/>
                <a:ea typeface="DengXian"/>
                <a:cs typeface="Times New Roman"/>
              </a:rPr>
              <a:t>在这里主要指神公义的属性和原则，</a:t>
            </a:r>
            <a:r>
              <a:rPr lang="zh-CN" altLang="en-US" sz="3200" b="1" kern="100" dirty="0">
                <a:solidFill>
                  <a:srgbClr val="FF0000"/>
                </a:solidFill>
                <a:latin typeface="Calibri"/>
                <a:ea typeface="KaiTi"/>
                <a:cs typeface="Times New Roman"/>
              </a:rPr>
              <a:t>“先求神的义”</a:t>
            </a:r>
            <a:r>
              <a:rPr lang="zh-CN" altLang="en-US" sz="3200" b="1" kern="100" dirty="0">
                <a:solidFill>
                  <a:schemeClr val="tx1"/>
                </a:solidFill>
                <a:latin typeface="Calibri"/>
                <a:ea typeface="DengXian"/>
                <a:cs typeface="Times New Roman"/>
              </a:rPr>
              <a:t>的意思是：将活出神公义的属性，并在生活中彰显神公义的原则放在价值的优先位置。</a:t>
            </a:r>
            <a:r>
              <a:rPr lang="zh-CN" altLang="en-US" sz="3200" b="1" kern="100" dirty="0">
                <a:solidFill>
                  <a:srgbClr val="2E24FC"/>
                </a:solidFill>
                <a:latin typeface="Calibri"/>
                <a:ea typeface="DengXian"/>
                <a:cs typeface="Times New Roman"/>
              </a:rPr>
              <a:t>这应该是每一个因信称义的人的生活准则</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45</a:t>
            </a:fld>
            <a:endParaRPr lang="en-US" altLang="zh-CN" dirty="0">
              <a:solidFill>
                <a:srgbClr val="55554A"/>
              </a:solidFill>
            </a:endParaRPr>
          </a:p>
        </p:txBody>
      </p:sp>
    </p:spTree>
    <p:extLst>
      <p:ext uri="{BB962C8B-B14F-4D97-AF65-F5344CB8AC3E}">
        <p14:creationId xmlns:p14="http://schemas.microsoft.com/office/powerpoint/2010/main" val="29581053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Autofit/>
          </a:bodyPr>
          <a:lstStyle/>
          <a:p>
            <a:r>
              <a:rPr lang="zh-CN" altLang="en-US" sz="3200" b="1" dirty="0">
                <a:solidFill>
                  <a:srgbClr val="FF0000"/>
                </a:solidFill>
                <a:effectLst/>
                <a:latin typeface="+mn-ea"/>
                <a:cs typeface="Times New Roman"/>
              </a:rPr>
              <a:t>四、遵行神的旨意关乎救恩的目标：</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将来进天国、得永生和得荣耀</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1688">
              <a:spcBef>
                <a:spcPts val="600"/>
              </a:spcBef>
              <a:spcAft>
                <a:spcPts val="600"/>
              </a:spcAft>
              <a:buNone/>
            </a:pPr>
            <a:r>
              <a:rPr lang="zh-CN" altLang="en-US" sz="3200" b="1" kern="100" dirty="0">
                <a:solidFill>
                  <a:srgbClr val="000000"/>
                </a:solidFill>
                <a:latin typeface="Calibri"/>
                <a:ea typeface="DengXian"/>
                <a:cs typeface="Times New Roman"/>
              </a:rPr>
              <a:t>因此，</a:t>
            </a:r>
            <a:r>
              <a:rPr lang="zh-CN" altLang="en-US" sz="3200" b="1" kern="100" dirty="0">
                <a:solidFill>
                  <a:srgbClr val="FF0000"/>
                </a:solidFill>
                <a:latin typeface="Calibri"/>
                <a:ea typeface="KaiTi"/>
                <a:cs typeface="Times New Roman"/>
              </a:rPr>
              <a:t>“先求神的国和祂的义”</a:t>
            </a:r>
            <a:r>
              <a:rPr lang="zh-CN" altLang="en-US" sz="3200" b="1" kern="100" dirty="0">
                <a:solidFill>
                  <a:srgbClr val="000000"/>
                </a:solidFill>
                <a:latin typeface="Calibri"/>
                <a:ea typeface="DengXian"/>
                <a:cs typeface="Times New Roman"/>
              </a:rPr>
              <a:t>几乎就是追求神的旨意的另一种说法。</a:t>
            </a:r>
            <a:endParaRPr lang="en-CA" sz="3200" b="1" kern="100" dirty="0">
              <a:latin typeface="Calibri"/>
              <a:ea typeface="DengXian"/>
              <a:cs typeface="Times New Roman"/>
            </a:endParaRPr>
          </a:p>
          <a:p>
            <a:pPr marL="0" marR="0" indent="801688">
              <a:spcBef>
                <a:spcPts val="600"/>
              </a:spcBef>
              <a:spcAft>
                <a:spcPts val="600"/>
              </a:spcAft>
              <a:buNone/>
            </a:pPr>
            <a:r>
              <a:rPr lang="zh-CN" altLang="en-US" sz="3200" b="1" kern="100" dirty="0">
                <a:solidFill>
                  <a:srgbClr val="FF0000"/>
                </a:solidFill>
                <a:latin typeface="Calibri"/>
                <a:ea typeface="KaiTi"/>
                <a:cs typeface="Times New Roman"/>
              </a:rPr>
              <a:t>“这些东西”</a:t>
            </a:r>
            <a:r>
              <a:rPr lang="zh-CN" altLang="en-US" sz="3200" b="1" kern="100" dirty="0">
                <a:solidFill>
                  <a:srgbClr val="000000"/>
                </a:solidFill>
                <a:latin typeface="Calibri"/>
                <a:ea typeface="DengXian"/>
                <a:cs typeface="Times New Roman"/>
              </a:rPr>
              <a:t>则是指我们日常生活的需求，包括生存上、心理上和人际关系上的各种需求。</a:t>
            </a:r>
            <a:endParaRPr lang="en-CA" sz="3200" b="1" kern="100" dirty="0">
              <a:latin typeface="Calibri"/>
              <a:ea typeface="DengXian"/>
              <a:cs typeface="Times New Roman"/>
            </a:endParaRPr>
          </a:p>
          <a:p>
            <a:pPr marL="0" marR="0" indent="801688">
              <a:spcBef>
                <a:spcPts val="600"/>
              </a:spcBef>
              <a:spcAft>
                <a:spcPts val="600"/>
              </a:spcAft>
              <a:buNone/>
            </a:pPr>
            <a:r>
              <a:rPr lang="zh-CN" altLang="en-US" sz="3200" b="1" kern="100" dirty="0">
                <a:solidFill>
                  <a:srgbClr val="000000"/>
                </a:solidFill>
                <a:latin typeface="Calibri"/>
                <a:ea typeface="DengXian"/>
                <a:cs typeface="Times New Roman"/>
              </a:rPr>
              <a:t>当我们把先求神的国和祂的义，或追求神的旨意放在价值的优先上时，神就会来满足我们日常生活的各种需求，远超过我们所想所求的。</a:t>
            </a:r>
            <a:endParaRPr lang="en-CA" sz="3200" b="1" kern="100" dirty="0">
              <a:latin typeface="Calibri"/>
              <a:ea typeface="DengXian"/>
              <a:cs typeface="Times New Roman"/>
            </a:endParaRPr>
          </a:p>
          <a:p>
            <a:pPr marL="0" indent="801688">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46</a:t>
            </a:fld>
            <a:endParaRPr lang="en-US" altLang="zh-CN" dirty="0">
              <a:solidFill>
                <a:srgbClr val="55554A"/>
              </a:solidFill>
            </a:endParaRPr>
          </a:p>
        </p:txBody>
      </p:sp>
    </p:spTree>
    <p:extLst>
      <p:ext uri="{BB962C8B-B14F-4D97-AF65-F5344CB8AC3E}">
        <p14:creationId xmlns:p14="http://schemas.microsoft.com/office/powerpoint/2010/main" val="2958105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00150"/>
            <a:ext cx="9144000" cy="3943349"/>
          </a:xfrm>
        </p:spPr>
        <p:txBody>
          <a:bodyPr/>
          <a:lstStyle/>
          <a:p>
            <a:pPr marL="0" marR="0" indent="746125">
              <a:spcBef>
                <a:spcPts val="600"/>
              </a:spcBef>
              <a:spcAft>
                <a:spcPts val="600"/>
              </a:spcAft>
              <a:buNone/>
            </a:pPr>
            <a:r>
              <a:rPr lang="zh-CN" altLang="en-US" sz="2800" b="1" kern="100" dirty="0">
                <a:solidFill>
                  <a:schemeClr val="tx1"/>
                </a:solidFill>
                <a:latin typeface="Calibri"/>
                <a:ea typeface="DengXian"/>
                <a:cs typeface="Times New Roman"/>
              </a:rPr>
              <a:t>大多数基督徒都关心神的旨意。据统计，在过往基督徒的特会上，在问答聚会中最多人所提的问题就是：如何知道或明白神的旨意，或神在我身上的旨意？</a:t>
            </a:r>
            <a:endParaRPr lang="en-CA" sz="2800" b="1" kern="100" dirty="0">
              <a:solidFill>
                <a:schemeClr val="tx1"/>
              </a:solidFill>
              <a:latin typeface="Calibri"/>
              <a:ea typeface="DengXian"/>
              <a:cs typeface="Times New Roman"/>
            </a:endParaRPr>
          </a:p>
          <a:p>
            <a:pPr marL="0" marR="0" indent="746125">
              <a:spcBef>
                <a:spcPts val="600"/>
              </a:spcBef>
              <a:spcAft>
                <a:spcPts val="600"/>
              </a:spcAft>
              <a:buNone/>
            </a:pPr>
            <a:r>
              <a:rPr lang="zh-CN" altLang="en-US" sz="2800" b="1" kern="0" dirty="0">
                <a:solidFill>
                  <a:schemeClr val="tx1"/>
                </a:solidFill>
                <a:latin typeface="Calibri"/>
                <a:ea typeface="DengXian"/>
                <a:cs typeface="Times New Roman"/>
              </a:rPr>
              <a:t>由此可见，追求神的旨意是一件极为重要、刻不容缓的事情。</a:t>
            </a:r>
            <a:endParaRPr lang="en-CA" sz="2800" b="1" kern="100" dirty="0">
              <a:solidFill>
                <a:schemeClr val="tx1"/>
              </a:solidFill>
              <a:latin typeface="Calibri"/>
              <a:ea typeface="DengXian"/>
              <a:cs typeface="Times New Roman"/>
            </a:endParaRPr>
          </a:p>
          <a:p>
            <a:pPr marL="0" marR="0" indent="746125">
              <a:spcBef>
                <a:spcPts val="600"/>
              </a:spcBef>
              <a:spcAft>
                <a:spcPts val="600"/>
              </a:spcAft>
              <a:buNone/>
            </a:pPr>
            <a:r>
              <a:rPr lang="zh-CN" altLang="en-US" sz="2800" b="1" kern="0" dirty="0">
                <a:solidFill>
                  <a:schemeClr val="tx1"/>
                </a:solidFill>
                <a:latin typeface="Calibri"/>
                <a:ea typeface="DengXian"/>
                <a:cs typeface="Times New Roman"/>
              </a:rPr>
              <a:t>然而，根据我信主三十五年来的学习和经历，我发现：明白神的旨意虽然非常重要，却并不是一件轻而易举的事情。</a:t>
            </a:r>
            <a:endParaRPr lang="en-CA" sz="2800" b="1" kern="100" dirty="0">
              <a:solidFill>
                <a:schemeClr val="tx1"/>
              </a:solidFill>
              <a:latin typeface="Calibri"/>
              <a:ea typeface="DengXian"/>
              <a:cs typeface="Times New Roman"/>
            </a:endParaRPr>
          </a:p>
          <a:p>
            <a:pPr marL="0" indent="0">
              <a:buNone/>
            </a:pPr>
            <a:endParaRPr lang="en-CA" dirty="0"/>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t>5</a:t>
            </a:fld>
            <a:endParaRPr lang="en-US" altLang="zh-CN">
              <a:solidFill>
                <a:srgbClr val="55554A"/>
              </a:solidFill>
            </a:endParaRPr>
          </a:p>
        </p:txBody>
      </p:sp>
    </p:spTree>
    <p:extLst>
      <p:ext uri="{BB962C8B-B14F-4D97-AF65-F5344CB8AC3E}">
        <p14:creationId xmlns:p14="http://schemas.microsoft.com/office/powerpoint/2010/main" val="2962137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23950"/>
            <a:ext cx="9144000" cy="4019549"/>
          </a:xfrm>
        </p:spPr>
        <p:txBody>
          <a:bodyPr/>
          <a:lstStyle/>
          <a:p>
            <a:pPr marL="0" marR="0" indent="746125">
              <a:spcBef>
                <a:spcPts val="0"/>
              </a:spcBef>
              <a:spcAft>
                <a:spcPts val="0"/>
              </a:spcAft>
              <a:buNone/>
            </a:pPr>
            <a:r>
              <a:rPr lang="zh-CN" altLang="en-US" sz="2800" b="1" kern="0" dirty="0">
                <a:solidFill>
                  <a:schemeClr val="tx1"/>
                </a:solidFill>
                <a:latin typeface="Calibri"/>
                <a:ea typeface="DengXian"/>
                <a:cs typeface="Times New Roman"/>
              </a:rPr>
              <a:t>实际上，我们很容易，以致于常常犯的一个错误，就是将神的旨意和人的善意混为一谈，错把人的善意当作了神的旨意。我们常常需要用以下一段经文来提醒自己：</a:t>
            </a:r>
            <a:endParaRPr lang="en-US" altLang="zh-CN" sz="2800" b="1" kern="0" dirty="0">
              <a:solidFill>
                <a:schemeClr val="tx1"/>
              </a:solidFill>
              <a:latin typeface="Calibri"/>
              <a:ea typeface="DengXian"/>
              <a:cs typeface="Times New Roman"/>
            </a:endParaRPr>
          </a:p>
          <a:p>
            <a:pPr marL="0" marR="0" indent="746125">
              <a:spcBef>
                <a:spcPts val="0"/>
              </a:spcBef>
              <a:spcAft>
                <a:spcPts val="0"/>
              </a:spcAft>
              <a:buNone/>
            </a:pPr>
            <a:r>
              <a:rPr lang="en-US" sz="1800" kern="100" dirty="0">
                <a:effectLst/>
                <a:latin typeface="DengXian" panose="02010600030101010101" pitchFamily="2" charset="-122"/>
                <a:ea typeface="DengXian" panose="02010600030101010101" pitchFamily="2" charset="-122"/>
                <a:cs typeface="Times New Roman" panose="02020603050405020304" pitchFamily="18" charset="0"/>
              </a:rPr>
              <a:t> </a:t>
            </a:r>
            <a:r>
              <a:rPr lang="zh-CN" sz="36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rPr>
              <a:t>赛五十五</a:t>
            </a:r>
            <a:r>
              <a:rPr lang="en-US" sz="36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rPr>
              <a:t>8-9</a:t>
            </a:r>
            <a:r>
              <a:rPr lang="zh-CN" sz="36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rPr>
              <a:t>：</a:t>
            </a:r>
            <a:r>
              <a:rPr lang="zh-CN" sz="3600" b="1" kern="100" dirty="0">
                <a:solidFill>
                  <a:srgbClr val="FF0000"/>
                </a:solidFill>
                <a:effectLst/>
                <a:latin typeface="Calibri" panose="020F0502020204030204" pitchFamily="34" charset="0"/>
                <a:ea typeface="KaiTi" panose="02010609060101010101" pitchFamily="49" charset="-122"/>
                <a:cs typeface="Times New Roman" panose="02020603050405020304" pitchFamily="18" charset="0"/>
              </a:rPr>
              <a:t>“耶和华说：‘我的意念非同你们的意念，我的道路非同你们的道路。天怎样高过地，照样，我的道路高过你们的道路，我的意念高过你们的意念。’”</a:t>
            </a:r>
            <a:endParaRPr lang="en-CA" sz="3600" b="1" kern="100" dirty="0">
              <a:solidFill>
                <a:schemeClr val="tx1"/>
              </a:solidFill>
              <a:latin typeface="Calibri"/>
              <a:ea typeface="DengXian"/>
              <a:cs typeface="Times New Roman"/>
            </a:endParaRPr>
          </a:p>
          <a:p>
            <a:pPr marL="0" indent="0">
              <a:buNone/>
            </a:pPr>
            <a:endParaRPr lang="en-CA" dirty="0"/>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t>6</a:t>
            </a:fld>
            <a:endParaRPr lang="en-US" altLang="zh-CN">
              <a:solidFill>
                <a:srgbClr val="55554A"/>
              </a:solidFill>
            </a:endParaRPr>
          </a:p>
        </p:txBody>
      </p:sp>
    </p:spTree>
    <p:extLst>
      <p:ext uri="{BB962C8B-B14F-4D97-AF65-F5344CB8AC3E}">
        <p14:creationId xmlns:p14="http://schemas.microsoft.com/office/powerpoint/2010/main" val="2694289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292883-EFB8-B83E-0F6F-84A2C90D7913}"/>
              </a:ext>
            </a:extLst>
          </p:cNvPr>
          <p:cNvSpPr>
            <a:spLocks noGrp="1"/>
          </p:cNvSpPr>
          <p:nvPr>
            <p:ph type="title"/>
          </p:nvPr>
        </p:nvSpPr>
        <p:spPr/>
        <p:txBody>
          <a:bodyPr/>
          <a:lstStyle/>
          <a:p>
            <a:endParaRPr lang="en-US"/>
          </a:p>
        </p:txBody>
      </p:sp>
      <p:sp>
        <p:nvSpPr>
          <p:cNvPr id="3" name="内容占位符 2">
            <a:extLst>
              <a:ext uri="{FF2B5EF4-FFF2-40B4-BE49-F238E27FC236}">
                <a16:creationId xmlns:a16="http://schemas.microsoft.com/office/drawing/2014/main" id="{4D7F178A-254D-14EC-82CA-3C51C34F9CAC}"/>
              </a:ext>
            </a:extLst>
          </p:cNvPr>
          <p:cNvSpPr>
            <a:spLocks noGrp="1"/>
          </p:cNvSpPr>
          <p:nvPr>
            <p:ph idx="1"/>
          </p:nvPr>
        </p:nvSpPr>
        <p:spPr>
          <a:xfrm>
            <a:off x="0" y="1200150"/>
            <a:ext cx="9144000" cy="3943349"/>
          </a:xfrm>
        </p:spPr>
        <p:txBody>
          <a:bodyPr/>
          <a:lstStyle/>
          <a:p>
            <a:pPr marL="0" marR="0" indent="746125">
              <a:spcBef>
                <a:spcPts val="0"/>
              </a:spcBef>
              <a:spcAft>
                <a:spcPts val="0"/>
              </a:spcAft>
              <a:buNone/>
            </a:pPr>
            <a:r>
              <a:rPr lang="zh-CN" altLang="en-US" sz="3200" b="1" kern="100" dirty="0">
                <a:solidFill>
                  <a:schemeClr val="tx1"/>
                </a:solidFill>
                <a:latin typeface="Calibri"/>
                <a:ea typeface="DengXian"/>
                <a:cs typeface="Times New Roman"/>
              </a:rPr>
              <a:t>例如，对于我的移民、学业、工作、婚姻问题，神的旨意是什么？</a:t>
            </a:r>
            <a:endParaRPr lang="en-CA" sz="3200" b="1" kern="100" dirty="0">
              <a:solidFill>
                <a:schemeClr val="tx1"/>
              </a:solidFill>
              <a:latin typeface="Calibri"/>
              <a:ea typeface="DengXian"/>
              <a:cs typeface="Times New Roman"/>
            </a:endParaRPr>
          </a:p>
          <a:p>
            <a:pPr marL="0" marR="0" indent="746125">
              <a:spcBef>
                <a:spcPts val="0"/>
              </a:spcBef>
              <a:spcAft>
                <a:spcPts val="0"/>
              </a:spcAft>
              <a:buNone/>
            </a:pPr>
            <a:r>
              <a:rPr lang="zh-CN" altLang="en-US" sz="3200" b="1" kern="100" dirty="0">
                <a:solidFill>
                  <a:schemeClr val="tx1"/>
                </a:solidFill>
                <a:latin typeface="Calibri"/>
                <a:ea typeface="DengXian"/>
                <a:cs typeface="Times New Roman"/>
              </a:rPr>
              <a:t>在我教育孩子的事上，神的旨意是什么？</a:t>
            </a:r>
            <a:endParaRPr lang="en-CA" sz="3200" b="1" kern="100" dirty="0">
              <a:solidFill>
                <a:schemeClr val="tx1"/>
              </a:solidFill>
              <a:latin typeface="Calibri"/>
              <a:ea typeface="DengXian"/>
              <a:cs typeface="Times New Roman"/>
            </a:endParaRPr>
          </a:p>
          <a:p>
            <a:pPr marL="0" marR="0" indent="746125">
              <a:spcBef>
                <a:spcPts val="0"/>
              </a:spcBef>
              <a:spcAft>
                <a:spcPts val="0"/>
              </a:spcAft>
              <a:buNone/>
            </a:pPr>
            <a:r>
              <a:rPr lang="zh-CN" altLang="en-US" sz="3200" b="1" kern="100" dirty="0">
                <a:solidFill>
                  <a:schemeClr val="tx1"/>
                </a:solidFill>
                <a:latin typeface="Calibri"/>
                <a:ea typeface="DengXian"/>
                <a:cs typeface="Times New Roman"/>
              </a:rPr>
              <a:t>我如何带领细胞小组和幸福小组？神的旨意是什么？</a:t>
            </a:r>
            <a:endParaRPr lang="en-CA" sz="3200" b="1" kern="100" dirty="0">
              <a:solidFill>
                <a:schemeClr val="tx1"/>
              </a:solidFill>
              <a:latin typeface="Calibri"/>
              <a:ea typeface="DengXian"/>
              <a:cs typeface="Times New Roman"/>
            </a:endParaRPr>
          </a:p>
          <a:p>
            <a:pPr marL="0" marR="0" indent="746125">
              <a:spcBef>
                <a:spcPts val="0"/>
              </a:spcBef>
              <a:spcAft>
                <a:spcPts val="0"/>
              </a:spcAft>
              <a:buNone/>
            </a:pPr>
            <a:r>
              <a:rPr lang="zh-CN" altLang="en-US" sz="3200" b="1" kern="100" dirty="0">
                <a:solidFill>
                  <a:schemeClr val="tx1"/>
                </a:solidFill>
                <a:latin typeface="Calibri"/>
                <a:ea typeface="DengXian"/>
                <a:cs typeface="Times New Roman"/>
              </a:rPr>
              <a:t>如果我们错把人的善意当作神的旨意，就会使我们偏离生命的正道，带来极大的亏损。</a:t>
            </a:r>
            <a:endParaRPr lang="en-CA" sz="3200" b="1" kern="100" dirty="0">
              <a:solidFill>
                <a:schemeClr val="tx1"/>
              </a:solidFill>
              <a:latin typeface="Calibri"/>
              <a:ea typeface="DengXian"/>
              <a:cs typeface="Times New Roman"/>
            </a:endParaRPr>
          </a:p>
          <a:p>
            <a:pPr marL="0" indent="0">
              <a:buNone/>
            </a:pPr>
            <a:endParaRPr lang="en-US" dirty="0"/>
          </a:p>
        </p:txBody>
      </p:sp>
      <p:sp>
        <p:nvSpPr>
          <p:cNvPr id="4" name="灯片编号占位符 3">
            <a:extLst>
              <a:ext uri="{FF2B5EF4-FFF2-40B4-BE49-F238E27FC236}">
                <a16:creationId xmlns:a16="http://schemas.microsoft.com/office/drawing/2014/main" id="{80CCFBE4-67EC-1617-FDA7-CA4A839FB4AF}"/>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7</a:t>
            </a:fld>
            <a:endParaRPr lang="en-US" altLang="zh-CN">
              <a:solidFill>
                <a:srgbClr val="55554A"/>
              </a:solidFill>
            </a:endParaRPr>
          </a:p>
        </p:txBody>
      </p:sp>
    </p:spTree>
    <p:extLst>
      <p:ext uri="{BB962C8B-B14F-4D97-AF65-F5344CB8AC3E}">
        <p14:creationId xmlns:p14="http://schemas.microsoft.com/office/powerpoint/2010/main" val="3039055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207994"/>
            <a:ext cx="9207501" cy="3943350"/>
          </a:xfrm>
        </p:spPr>
        <p:txBody>
          <a:bodyPr/>
          <a:lstStyle/>
          <a:p>
            <a:pPr marL="0" marR="0" indent="0">
              <a:lnSpc>
                <a:spcPct val="115000"/>
              </a:lnSpc>
              <a:spcBef>
                <a:spcPts val="600"/>
              </a:spcBef>
              <a:spcAft>
                <a:spcPts val="600"/>
              </a:spcAft>
              <a:buNone/>
            </a:pPr>
            <a:r>
              <a:rPr lang="en-US" altLang="zh-CN"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（一）</a:t>
            </a:r>
            <a:r>
              <a:rPr lang="en-US" sz="3200" b="1" kern="100" dirty="0">
                <a:solidFill>
                  <a:srgbClr val="FF0000"/>
                </a:solidFill>
                <a:latin typeface="Calibri"/>
                <a:ea typeface="DengXian"/>
                <a:cs typeface="Times New Roman"/>
              </a:rPr>
              <a:t>   </a:t>
            </a:r>
            <a:r>
              <a:rPr lang="zh-CN" altLang="en-US" sz="3200" b="1" kern="100" dirty="0">
                <a:solidFill>
                  <a:srgbClr val="FF0000"/>
                </a:solidFill>
                <a:latin typeface="Calibri"/>
                <a:ea typeface="DengXian"/>
                <a:cs typeface="Times New Roman"/>
              </a:rPr>
              <a:t>“旨意”一字的三要素</a:t>
            </a:r>
            <a:endParaRPr lang="en-CA" altLang="zh-CN" sz="3200" b="1" kern="100" dirty="0">
              <a:solidFill>
                <a:srgbClr val="FF0000"/>
              </a:solidFill>
              <a:latin typeface="Calibri"/>
              <a:ea typeface="DengXian"/>
              <a:cs typeface="Times New Roman"/>
            </a:endParaRPr>
          </a:p>
          <a:p>
            <a:pPr marL="0" indent="0">
              <a:lnSpc>
                <a:spcPct val="115000"/>
              </a:lnSpc>
              <a:spcBef>
                <a:spcPts val="600"/>
              </a:spcBef>
              <a:spcAft>
                <a:spcPts val="600"/>
              </a:spcAft>
              <a:buNone/>
            </a:pPr>
            <a:r>
              <a:rPr lang="en-US" altLang="zh-CN" sz="3200"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路二</a:t>
            </a:r>
            <a:r>
              <a:rPr lang="en-US" sz="3200" b="1" kern="100" dirty="0">
                <a:solidFill>
                  <a:schemeClr val="tx1"/>
                </a:solidFill>
                <a:latin typeface="Calibri"/>
                <a:ea typeface="DengXian"/>
                <a:cs typeface="Times New Roman"/>
              </a:rPr>
              <a:t>1</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“当那些日子，该撒亚古士督有旨意下来，叫天下人民都报名上册。”</a:t>
            </a:r>
            <a:endParaRPr lang="en-CA" sz="3200" kern="100" dirty="0">
              <a:solidFill>
                <a:srgbClr val="FF0000"/>
              </a:solidFill>
              <a:latin typeface="Calibri"/>
              <a:ea typeface="DengXian"/>
              <a:cs typeface="Times New Roman"/>
            </a:endParaRPr>
          </a:p>
          <a:p>
            <a:pPr marL="0" indent="0">
              <a:buNone/>
            </a:pPr>
            <a:r>
              <a:rPr lang="en-US" altLang="zh-CN" sz="3200" dirty="0">
                <a:solidFill>
                  <a:schemeClr val="tx1"/>
                </a:solidFill>
                <a:latin typeface="Calibri"/>
                <a:ea typeface="DengXian"/>
                <a:cs typeface="Times New Roman"/>
              </a:rPr>
              <a:t>	</a:t>
            </a:r>
            <a:r>
              <a:rPr lang="zh-CN" altLang="en-US" sz="3200" b="1" dirty="0">
                <a:solidFill>
                  <a:schemeClr val="tx1"/>
                </a:solidFill>
                <a:latin typeface="Calibri"/>
                <a:ea typeface="DengXian"/>
                <a:cs typeface="Times New Roman"/>
              </a:rPr>
              <a:t>诗篇二</a:t>
            </a:r>
            <a:r>
              <a:rPr lang="en-US" sz="3200" b="1" dirty="0">
                <a:solidFill>
                  <a:schemeClr val="tx1"/>
                </a:solidFill>
                <a:latin typeface="Calibri"/>
                <a:ea typeface="DengXian"/>
                <a:cs typeface="Times New Roman"/>
              </a:rPr>
              <a:t>7</a:t>
            </a:r>
            <a:r>
              <a:rPr lang="zh-CN" altLang="en-US" sz="3200" b="1" dirty="0">
                <a:solidFill>
                  <a:schemeClr val="tx1"/>
                </a:solidFill>
                <a:latin typeface="Calibri"/>
                <a:ea typeface="DengXian"/>
                <a:cs typeface="Times New Roman"/>
              </a:rPr>
              <a:t>：</a:t>
            </a:r>
            <a:r>
              <a:rPr lang="zh-CN" altLang="en-US" sz="3200" b="1" dirty="0">
                <a:solidFill>
                  <a:srgbClr val="FF0000"/>
                </a:solidFill>
                <a:ea typeface="KaiTi"/>
                <a:cs typeface="Times New Roman"/>
              </a:rPr>
              <a:t>“受膏者说：‘我要传圣旨。耶和华曾对我说：‘你是我的儿子，我今日生你。’”</a:t>
            </a: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8</a:t>
            </a:fld>
            <a:endParaRPr lang="en-US" altLang="zh-CN" dirty="0">
              <a:solidFill>
                <a:srgbClr val="55554A"/>
              </a:solidFill>
            </a:endParaRPr>
          </a:p>
        </p:txBody>
      </p:sp>
    </p:spTree>
    <p:extLst>
      <p:ext uri="{BB962C8B-B14F-4D97-AF65-F5344CB8AC3E}">
        <p14:creationId xmlns:p14="http://schemas.microsoft.com/office/powerpoint/2010/main" val="3548221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神的旨意三要素</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spcBef>
                <a:spcPts val="600"/>
              </a:spcBef>
              <a:spcAft>
                <a:spcPts val="0"/>
              </a:spcAft>
              <a:buNone/>
            </a:pPr>
            <a:r>
              <a:rPr lang="en-US" altLang="zh-CN" sz="2800"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根据上述两处经文，我们看到</a:t>
            </a:r>
            <a:r>
              <a:rPr lang="zh-CN" altLang="en-US" sz="2800" b="1" kern="100" dirty="0">
                <a:solidFill>
                  <a:srgbClr val="FF0000"/>
                </a:solidFill>
                <a:latin typeface="Calibri"/>
                <a:ea typeface="DengXian"/>
                <a:cs typeface="Times New Roman"/>
              </a:rPr>
              <a:t>“旨意”</a:t>
            </a:r>
            <a:r>
              <a:rPr lang="zh-CN" altLang="en-US" sz="2800" b="1" kern="100" dirty="0">
                <a:solidFill>
                  <a:schemeClr val="tx1"/>
                </a:solidFill>
                <a:latin typeface="Calibri"/>
                <a:ea typeface="DengXian"/>
                <a:cs typeface="Times New Roman"/>
              </a:rPr>
              <a:t>一字包括了三要素：</a:t>
            </a:r>
            <a:endParaRPr lang="en-CA" sz="2800" b="1" kern="100" dirty="0">
              <a:solidFill>
                <a:schemeClr val="tx1"/>
              </a:solidFill>
              <a:latin typeface="Calibri"/>
              <a:ea typeface="DengXian"/>
              <a:cs typeface="Times New Roman"/>
            </a:endParaRPr>
          </a:p>
          <a:p>
            <a:pPr marL="512763" marR="0" indent="-512763">
              <a:spcBef>
                <a:spcPts val="600"/>
              </a:spcBef>
              <a:spcAft>
                <a:spcPts val="0"/>
              </a:spcAft>
              <a:buNone/>
            </a:pPr>
            <a:r>
              <a:rPr lang="en-US" sz="2800" b="1" kern="100" dirty="0">
                <a:solidFill>
                  <a:srgbClr val="FF0000"/>
                </a:solidFill>
                <a:latin typeface="Calibri"/>
                <a:ea typeface="DengXian"/>
                <a:cs typeface="Times New Roman"/>
              </a:rPr>
              <a:t>1</a:t>
            </a:r>
            <a:r>
              <a:rPr lang="zh-CN" altLang="en-US" sz="2800" b="1" kern="100" dirty="0">
                <a:solidFill>
                  <a:srgbClr val="FF0000"/>
                </a:solidFill>
                <a:latin typeface="Calibri"/>
                <a:ea typeface="DengXian"/>
                <a:cs typeface="Times New Roman"/>
              </a:rPr>
              <a:t>、来源：</a:t>
            </a:r>
            <a:r>
              <a:rPr lang="zh-CN" altLang="en-US" sz="2800" b="1" kern="100" dirty="0">
                <a:solidFill>
                  <a:schemeClr val="tx1"/>
                </a:solidFill>
                <a:latin typeface="Calibri"/>
                <a:ea typeface="DengXian"/>
                <a:cs typeface="Times New Roman"/>
              </a:rPr>
              <a:t>某个尊贵的人物或位格。在路二</a:t>
            </a:r>
            <a:r>
              <a:rPr lang="en-US" sz="2800" b="1" kern="100" dirty="0">
                <a:solidFill>
                  <a:schemeClr val="tx1"/>
                </a:solidFill>
                <a:latin typeface="Calibri"/>
                <a:ea typeface="DengXian"/>
                <a:cs typeface="Times New Roman"/>
              </a:rPr>
              <a:t>1</a:t>
            </a:r>
            <a:r>
              <a:rPr lang="zh-CN" altLang="en-US" sz="2800" b="1" kern="100" dirty="0">
                <a:solidFill>
                  <a:schemeClr val="tx1"/>
                </a:solidFill>
                <a:latin typeface="Calibri"/>
                <a:ea typeface="DengXian"/>
                <a:cs typeface="Times New Roman"/>
              </a:rPr>
              <a:t>中，旨意的来源是罗马皇帝该撒亚古士督；在诗篇二</a:t>
            </a:r>
            <a:r>
              <a:rPr lang="en-US" sz="2800" b="1" kern="100" dirty="0">
                <a:solidFill>
                  <a:schemeClr val="tx1"/>
                </a:solidFill>
                <a:latin typeface="Calibri"/>
                <a:ea typeface="DengXian"/>
                <a:cs typeface="Times New Roman"/>
              </a:rPr>
              <a:t>7</a:t>
            </a:r>
            <a:r>
              <a:rPr lang="zh-CN" altLang="en-US" sz="2800" b="1" kern="100" dirty="0">
                <a:solidFill>
                  <a:schemeClr val="tx1"/>
                </a:solidFill>
                <a:latin typeface="Calibri"/>
                <a:ea typeface="DengXian"/>
                <a:cs typeface="Times New Roman"/>
              </a:rPr>
              <a:t>中，旨意或圣旨的来源是耶和华神。</a:t>
            </a:r>
            <a:endParaRPr lang="en-CA" sz="2800" b="1" kern="100" dirty="0">
              <a:solidFill>
                <a:schemeClr val="tx1"/>
              </a:solidFill>
              <a:latin typeface="Calibri"/>
              <a:ea typeface="DengXian"/>
              <a:cs typeface="Times New Roman"/>
            </a:endParaRPr>
          </a:p>
          <a:p>
            <a:pPr marL="512763" marR="0" indent="-512763">
              <a:spcBef>
                <a:spcPts val="600"/>
              </a:spcBef>
              <a:spcAft>
                <a:spcPts val="0"/>
              </a:spcAft>
              <a:buNone/>
            </a:pPr>
            <a:r>
              <a:rPr lang="en-US" sz="2800" b="1" kern="100" dirty="0">
                <a:solidFill>
                  <a:srgbClr val="FF0000"/>
                </a:solidFill>
                <a:latin typeface="Calibri"/>
                <a:ea typeface="DengXian"/>
                <a:cs typeface="Times New Roman"/>
              </a:rPr>
              <a:t>2</a:t>
            </a:r>
            <a:r>
              <a:rPr lang="zh-CN" altLang="en-US" sz="2800" b="1" kern="100" dirty="0">
                <a:solidFill>
                  <a:srgbClr val="FF0000"/>
                </a:solidFill>
                <a:latin typeface="Calibri"/>
                <a:ea typeface="DengXian"/>
                <a:cs typeface="Times New Roman"/>
              </a:rPr>
              <a:t>、对象：</a:t>
            </a:r>
            <a:r>
              <a:rPr lang="zh-CN" altLang="en-US" sz="2800" b="1" kern="100" dirty="0">
                <a:solidFill>
                  <a:schemeClr val="tx1"/>
                </a:solidFill>
                <a:latin typeface="Calibri"/>
                <a:ea typeface="DengXian"/>
                <a:cs typeface="Times New Roman"/>
              </a:rPr>
              <a:t>某个具体的对象。在路二</a:t>
            </a:r>
            <a:r>
              <a:rPr lang="en-US" sz="2800" b="1" kern="100" dirty="0">
                <a:solidFill>
                  <a:schemeClr val="tx1"/>
                </a:solidFill>
                <a:latin typeface="Calibri"/>
                <a:ea typeface="DengXian"/>
                <a:cs typeface="Times New Roman"/>
              </a:rPr>
              <a:t>1</a:t>
            </a:r>
            <a:r>
              <a:rPr lang="zh-CN" altLang="en-US" sz="2800" b="1" kern="100" dirty="0">
                <a:solidFill>
                  <a:schemeClr val="tx1"/>
                </a:solidFill>
                <a:latin typeface="Calibri"/>
                <a:ea typeface="DengXian"/>
                <a:cs typeface="Times New Roman"/>
              </a:rPr>
              <a:t>中，旨意的对象是 </a:t>
            </a:r>
            <a:r>
              <a:rPr lang="zh-CN" altLang="en-US" sz="2800" b="1" kern="100" dirty="0">
                <a:solidFill>
                  <a:srgbClr val="FF0000"/>
                </a:solidFill>
                <a:latin typeface="KaiTi" panose="02010609060101010101" pitchFamily="49" charset="-122"/>
                <a:ea typeface="KaiTi" panose="02010609060101010101" pitchFamily="49" charset="-122"/>
                <a:cs typeface="Times New Roman"/>
              </a:rPr>
              <a:t>“天下人民”</a:t>
            </a:r>
            <a:r>
              <a:rPr lang="zh-CN" altLang="en-US" sz="2800" b="1" kern="100" dirty="0">
                <a:solidFill>
                  <a:schemeClr val="tx1"/>
                </a:solidFill>
                <a:latin typeface="Calibri"/>
                <a:ea typeface="DengXian"/>
                <a:cs typeface="Times New Roman"/>
              </a:rPr>
              <a:t>，就是罗马公民；在诗篇二</a:t>
            </a:r>
            <a:r>
              <a:rPr lang="en-US" sz="2800" b="1" kern="100" dirty="0">
                <a:solidFill>
                  <a:schemeClr val="tx1"/>
                </a:solidFill>
                <a:latin typeface="Calibri"/>
                <a:ea typeface="DengXian"/>
                <a:cs typeface="Times New Roman"/>
              </a:rPr>
              <a:t>7</a:t>
            </a:r>
            <a:r>
              <a:rPr lang="zh-CN" altLang="en-US" sz="2800" b="1" kern="100" dirty="0">
                <a:solidFill>
                  <a:schemeClr val="tx1"/>
                </a:solidFill>
                <a:latin typeface="Calibri"/>
                <a:ea typeface="DengXian"/>
                <a:cs typeface="Times New Roman"/>
              </a:rPr>
              <a:t>中，旨意或圣旨的直接对象或圣旨的中介就是那位受膏者，由祂来传圣旨，把圣旨再传给神的子民。</a:t>
            </a:r>
            <a:endParaRPr lang="en-CA" sz="28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9</a:t>
            </a:fld>
            <a:endParaRPr lang="en-US" altLang="zh-CN" dirty="0">
              <a:solidFill>
                <a:srgbClr val="55554A"/>
              </a:solidFill>
            </a:endParaRPr>
          </a:p>
        </p:txBody>
      </p:sp>
    </p:spTree>
    <p:extLst>
      <p:ext uri="{BB962C8B-B14F-4D97-AF65-F5344CB8AC3E}">
        <p14:creationId xmlns:p14="http://schemas.microsoft.com/office/powerpoint/2010/main" val="41455300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1819</TotalTime>
  <Words>4158</Words>
  <Application>Microsoft Office PowerPoint</Application>
  <PresentationFormat>全屏显示(16:9)</PresentationFormat>
  <Paragraphs>215</Paragraphs>
  <Slides>46</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46</vt:i4>
      </vt:variant>
    </vt:vector>
  </HeadingPairs>
  <TitlesOfParts>
    <vt:vector size="55" baseType="lpstr">
      <vt:lpstr>DengXian</vt:lpstr>
      <vt:lpstr>KaiTi</vt:lpstr>
      <vt:lpstr>SimSun</vt:lpstr>
      <vt:lpstr>Arial</vt:lpstr>
      <vt:lpstr>Calibri</vt:lpstr>
      <vt:lpstr>Courier New</vt:lpstr>
      <vt:lpstr>Franklin Gothic Book</vt:lpstr>
      <vt:lpstr>Wingdings</vt:lpstr>
      <vt:lpstr>TS101790490[1]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一、神的旨意三要素</vt:lpstr>
      <vt:lpstr>一、神的旨意三要素</vt:lpstr>
      <vt:lpstr>一、神的旨意三要素</vt:lpstr>
      <vt:lpstr>一、神的旨意三要素</vt:lpstr>
      <vt:lpstr>一、神的旨意三要素</vt:lpstr>
      <vt:lpstr>一、神的旨意三要素</vt:lpstr>
      <vt:lpstr>一、神的旨意三要素</vt:lpstr>
      <vt:lpstr>一、神的旨意三要素</vt:lpstr>
      <vt:lpstr>一、神的旨意三要素</vt:lpstr>
      <vt:lpstr>一、神的旨意三要素</vt:lpstr>
      <vt:lpstr>一、神的旨意三要素</vt:lpstr>
      <vt:lpstr>一、神的旨意三要素</vt:lpstr>
      <vt:lpstr>一、神的旨意三要素</vt:lpstr>
      <vt:lpstr>一、神的旨意三要素</vt:lpstr>
      <vt:lpstr>一、神的旨意三要素</vt:lpstr>
      <vt:lpstr>一、神的旨意三要素</vt:lpstr>
      <vt:lpstr>二、神的旨意与人的自由</vt:lpstr>
      <vt:lpstr>二、神的旨意与人的自由</vt:lpstr>
      <vt:lpstr>二、神的旨意与人的自由</vt:lpstr>
      <vt:lpstr>二、神的旨意与人的自由</vt:lpstr>
      <vt:lpstr>二、神的旨意与人的自由</vt:lpstr>
      <vt:lpstr>二、神的旨意与人的自由</vt:lpstr>
      <vt:lpstr>二、神的旨意与人的自由</vt:lpstr>
      <vt:lpstr>二、神的旨意与人的自由</vt:lpstr>
      <vt:lpstr>二、神的旨意与人的自由</vt:lpstr>
      <vt:lpstr>二、神的旨意与人的自由</vt:lpstr>
      <vt:lpstr>三、明白和遵行神的旨意关乎 我们今生的属灵益处 </vt:lpstr>
      <vt:lpstr>三、明白和遵行神的旨意关乎 我们今生的属灵益处 </vt:lpstr>
      <vt:lpstr>三、明白和遵行神的旨意关乎 我们今生的属灵益处 </vt:lpstr>
      <vt:lpstr>三、明白和遵行神的旨意关乎 我们今生的属灵益处 </vt:lpstr>
      <vt:lpstr>三、明白和遵行神的旨意关乎 我们今生的属灵益处 </vt:lpstr>
      <vt:lpstr>三、明白和遵行神的旨意关乎 我们今生的属灵益处 </vt:lpstr>
      <vt:lpstr>四、遵行神的旨意关乎救恩的目标： 将来进天国、得永生和得荣耀</vt:lpstr>
      <vt:lpstr>四、遵行神的旨意关乎救恩的目标： 将来进天国、得永生和得荣耀</vt:lpstr>
      <vt:lpstr>四、遵行神的旨意关乎救恩的目标： 将来进天国、得永生和得荣耀</vt:lpstr>
      <vt:lpstr>四、遵行神的旨意关乎救恩的目标： 将来进天国、得永生和得荣耀</vt:lpstr>
      <vt:lpstr>四、遵行神的旨意关乎救恩的目标： 将来进天国、得永生和得荣耀</vt:lpstr>
      <vt:lpstr>四、遵行神的旨意关乎救恩的目标： 将来进天国、得永生和得荣耀</vt:lpstr>
      <vt:lpstr>四、遵行神的旨意关乎救恩的目标： 将来进天国、得永生和得荣耀</vt:lpstr>
    </vt:vector>
  </TitlesOfParts>
  <Company>AGCF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John Zhou</cp:lastModifiedBy>
  <cp:revision>923</cp:revision>
  <dcterms:created xsi:type="dcterms:W3CDTF">2021-02-28T22:09:00Z</dcterms:created>
  <dcterms:modified xsi:type="dcterms:W3CDTF">2025-03-16T19:31:45Z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