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48" r:id="rId1"/>
  </p:sldMasterIdLst>
  <p:handoutMasterIdLst>
    <p:handoutMasterId r:id="rId9"/>
  </p:handoutMasterIdLst>
  <p:sldIdLst>
    <p:sldId id="268" r:id="rId2"/>
    <p:sldId id="292" r:id="rId3"/>
    <p:sldId id="339" r:id="rId4"/>
    <p:sldId id="331" r:id="rId5"/>
    <p:sldId id="326" r:id="rId6"/>
    <p:sldId id="316" r:id="rId7"/>
    <p:sldId id="31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884" autoAdjust="0"/>
  </p:normalViewPr>
  <p:slideViewPr>
    <p:cSldViewPr>
      <p:cViewPr varScale="1">
        <p:scale>
          <a:sx n="114" d="100"/>
          <a:sy n="114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92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DB4970B-6A38-3283-BEBE-A1222D9637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D908809-E99C-25B5-06C0-B3D01014B8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6C9FB0F3-D642-4917-BDF8-B47BB1494F1E}" type="datetimeFigureOut">
              <a:rPr lang="zh-CN" altLang="en-US"/>
              <a:pPr>
                <a:defRPr/>
              </a:pPr>
              <a:t>2025/3/9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819FE8-231C-47C6-242D-100D5308AD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4">
            <a:extLst>
              <a:ext uri="{FF2B5EF4-FFF2-40B4-BE49-F238E27FC236}">
                <a16:creationId xmlns:a16="http://schemas.microsoft.com/office/drawing/2014/main" id="{4E03B93B-C4F1-31FD-2FD2-A7CBFF64E4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89E1DF72-EA8A-4095-BE90-48D58CCB4D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AAC44-0116-E0F3-6AD5-33331303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5EECB-81A1-01A7-9EB4-E2255A1F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C0E76-9E0C-E3A0-52C7-1B9111FF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C88A-E543-45F3-8609-9F7BB958E1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659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2C451-BD88-F646-EF10-82C7831F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526DB-43B8-2F8F-1512-03E115480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B76F-E477-532E-DE03-7351384B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25B8-B211-4096-9732-D59A02B8F8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796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C909C-6CAD-E934-DBD1-73F76F06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9D037-7511-AE3A-7454-BC159B82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992B3-4D9E-FFF3-90BB-1A743A53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C5B1A-0801-4925-A7C4-DD3D682415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805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500EF-2377-FFFD-85E3-18AD6E21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79A7B-8AA3-6D12-8B53-922B99A7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C5108-521D-FB60-10D4-6B424A7D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4AB8-6DE2-4488-96F3-AE1E9B5012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777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A7F32-D772-1C25-5826-B22D9D32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93570-E8B5-54C1-A1D3-404C84B6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D07B1-65AF-AC53-2C29-82E485912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52921-B6DD-4904-9D51-FFE7B27869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266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2BAC2A-4D46-0594-9BC2-F8161EA4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FAB474-BF36-6795-13EC-36F910A42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24977B-6846-9887-C840-85C1D01D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B9FF6-660C-4A09-ACF7-CFBCE3A9D78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584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383677-46DD-33DC-6744-93B567DE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49065C-DD4D-A02D-7554-9F5A051E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7754F0-02EB-4D5F-F9A5-6ED3E2AF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2791D-C619-4A55-8F0A-0695AF1405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176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C27C0FE-8D1D-5A28-7075-4CDCA4AB5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5FB6CC3-A757-B5E5-3972-241C208B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B2B982-BB63-1133-517F-036D3209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DB5A-23E5-4E00-85A0-D5D2EB6579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31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EE03069-A79F-68F6-9284-8117B0B6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B464B9A-53FB-50EB-8D9B-58A03A34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D5ACA6-6CD0-E33B-E7E7-6FF3D8873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A31F-BC5E-4758-B6EA-E025F2C0EBB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123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F9B150-6777-6677-C9D6-71B3333E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C7F02A-E8FF-7A73-53E4-0E5B78C2F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22601E-A1CC-4AFB-8C1D-385ECF3A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459A8-B956-41CF-978D-C29E508F05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787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EBAEFB-126E-535D-3BD3-C8E7B04B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CFB209-0D10-BBCF-90BC-798CE4FD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894665-5E78-A89A-5AA4-3DE0414D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25C59-E2A7-49DE-9858-6740FFC2F6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931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7CE5069-85A1-3F62-797D-B6471AD78DF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4216E35-80E2-DD24-F804-4EFF61A3FB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CD56A-99D6-B38F-4A48-8D4DE6174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9EAF5-75A4-F5EE-7E8A-A038676E8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9FFB6-75C9-D41A-C710-16FA0C62D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E94234-4274-4CF1-A86E-008EC65DCE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2680ADB-3754-1101-7782-7CC749E5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304800"/>
            <a:ext cx="8105775" cy="990600"/>
          </a:xfrm>
        </p:spPr>
        <p:txBody>
          <a:bodyPr/>
          <a:lstStyle/>
          <a:p>
            <a:pPr algn="ctr" eaLnBrk="1" hangingPunct="1"/>
            <a:r>
              <a:rPr lang="zh-CN" altLang="en-US" sz="3600" b="1"/>
              <a:t>三大归正与基督徒灵命的完全</a:t>
            </a:r>
            <a:endParaRPr lang="zh-CN" altLang="en-US" sz="3600" b="1">
              <a:solidFill>
                <a:srgbClr val="404040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003484E-E8BA-A549-A395-C912569809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7924800" cy="49530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zh-CN" altLang="en-US" sz="2800" b="1" dirty="0"/>
              <a:t>徒</a:t>
            </a:r>
            <a:r>
              <a:rPr lang="en-US" altLang="zh-CN" sz="2800" b="1" dirty="0"/>
              <a:t>3:19-21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zh-CN" altLang="en-US" sz="11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CN" altLang="en-US" sz="2800" b="1" dirty="0"/>
              <a:t>序言：生命与完全</a:t>
            </a:r>
            <a:endParaRPr lang="zh-CN" altLang="en-US" sz="2800" dirty="0"/>
          </a:p>
          <a:p>
            <a:pPr lvl="1">
              <a:defRPr/>
            </a:pPr>
            <a:r>
              <a:rPr lang="zh-CN" altLang="en-US" sz="2400" b="1" dirty="0"/>
              <a:t>一、第一次归正：从不信到信徒</a:t>
            </a:r>
            <a:endParaRPr lang="zh-CN" altLang="en-US" sz="2400" dirty="0"/>
          </a:p>
          <a:p>
            <a:pPr lvl="1">
              <a:defRPr/>
            </a:pPr>
            <a:r>
              <a:rPr lang="zh-CN" altLang="en-US" sz="2400" b="1" dirty="0"/>
              <a:t>二、第二次归正：从信徒到门徒</a:t>
            </a:r>
            <a:endParaRPr lang="zh-CN" altLang="en-US" sz="2400" dirty="0"/>
          </a:p>
          <a:p>
            <a:pPr lvl="1">
              <a:defRPr/>
            </a:pPr>
            <a:r>
              <a:rPr lang="zh-CN" altLang="en-US" sz="2400" b="1" dirty="0"/>
              <a:t>三、第三次归正：从门徒到使徒</a:t>
            </a:r>
            <a:endParaRPr lang="zh-CN" altLang="en-U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zh-CN" altLang="en-US" sz="2800" b="1" dirty="0"/>
              <a:t>劝勉：竭力追求灵命的完全</a:t>
            </a:r>
            <a:endParaRPr lang="zh-CN" altLang="en-US" sz="2800" dirty="0"/>
          </a:p>
          <a:p>
            <a:pPr lvl="1">
              <a:defRPr/>
            </a:pPr>
            <a:r>
              <a:rPr lang="en-US" altLang="zh-CN" sz="2400" dirty="0"/>
              <a:t>1</a:t>
            </a:r>
            <a:r>
              <a:rPr lang="zh-CN" altLang="en-US" sz="2400" b="1" dirty="0"/>
              <a:t>、上帝的旨意是让我们成为完全</a:t>
            </a:r>
            <a:endParaRPr lang="zh-CN" altLang="en-US" sz="2400" dirty="0"/>
          </a:p>
          <a:p>
            <a:pPr lvl="1">
              <a:defRPr/>
            </a:pPr>
            <a:r>
              <a:rPr lang="en-US" altLang="zh-CN" sz="2400" dirty="0"/>
              <a:t>2</a:t>
            </a:r>
            <a:r>
              <a:rPr lang="zh-CN" altLang="en-US" sz="2400" b="1" dirty="0"/>
              <a:t>、今生今世没有任何人达到完全</a:t>
            </a:r>
            <a:endParaRPr lang="zh-CN" altLang="en-US" sz="2400" dirty="0"/>
          </a:p>
          <a:p>
            <a:pPr lvl="1">
              <a:defRPr/>
            </a:pPr>
            <a:r>
              <a:rPr lang="en-US" altLang="zh-CN" sz="2400" dirty="0"/>
              <a:t>3</a:t>
            </a:r>
            <a:r>
              <a:rPr lang="zh-CN" altLang="en-US" sz="2400" b="1" dirty="0"/>
              <a:t>、在不同的灵命阶段上追求完全</a:t>
            </a:r>
            <a:endParaRPr lang="zh-CN" altLang="en-US" sz="2400" dirty="0"/>
          </a:p>
          <a:p>
            <a:pPr marL="342900" lvl="1" indent="0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b="1" dirty="0"/>
              <a:t>		</a:t>
            </a:r>
            <a:r>
              <a:rPr lang="zh-CN" altLang="en-US" sz="1400" b="1" dirty="0"/>
              <a:t>	</a:t>
            </a:r>
            <a:r>
              <a:rPr lang="zh-CN" altLang="en-US" sz="1050" b="1" dirty="0"/>
              <a:t>   </a:t>
            </a:r>
            <a:r>
              <a:rPr lang="zh-CN" altLang="en-US" sz="2800" b="1" dirty="0"/>
              <a:t>	      </a:t>
            </a:r>
            <a:r>
              <a:rPr lang="en-US" altLang="zh-CN" sz="200" b="1" dirty="0"/>
              <a:t>            </a:t>
            </a:r>
            <a:r>
              <a:rPr lang="en-US" altLang="zh-CN" sz="1600" b="1" dirty="0"/>
              <a:t>                                                        </a:t>
            </a:r>
          </a:p>
          <a:p>
            <a:pPr lvl="4" eaLnBrk="1" hangingPunct="1">
              <a:defRPr/>
            </a:pPr>
            <a:r>
              <a:rPr lang="en-US" altLang="zh-CN" sz="1600" b="1" dirty="0"/>
              <a:t>                                                          	</a:t>
            </a:r>
            <a:r>
              <a:rPr lang="zh-CN" altLang="en-US" sz="1600" b="1" dirty="0"/>
              <a:t>          </a:t>
            </a:r>
            <a:r>
              <a:rPr lang="zh-CN" altLang="de-DE" sz="2000" b="1" dirty="0"/>
              <a:t>王</a:t>
            </a:r>
            <a:r>
              <a:rPr lang="zh-CN" altLang="en-US" sz="2000" b="1" dirty="0"/>
              <a:t>志</a:t>
            </a:r>
            <a:r>
              <a:rPr lang="zh-CN" altLang="de-DE" sz="2000" b="1" dirty="0"/>
              <a:t>勇 牧師</a:t>
            </a:r>
            <a:endParaRPr lang="en-US" altLang="zh-CN" sz="1600" b="1" dirty="0"/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altLang="zh-CN" sz="2000" b="1" dirty="0"/>
              <a:t>						  		</a:t>
            </a:r>
            <a:r>
              <a:rPr lang="zh-CN" altLang="en-US" sz="2000" b="1" dirty="0"/>
              <a:t>二零二五年三月九日</a:t>
            </a:r>
            <a:endParaRPr lang="en-US" altLang="zh-CN" sz="2000" b="1" dirty="0"/>
          </a:p>
          <a:p>
            <a:pPr lvl="1" eaLnBrk="1" hangingPunct="1">
              <a:defRPr/>
            </a:pPr>
            <a:endParaRPr lang="en-US" altLang="zh-CN" sz="2400" b="1" dirty="0"/>
          </a:p>
          <a:p>
            <a:pPr lvl="1" eaLnBrk="1" hangingPunct="1">
              <a:defRPr/>
            </a:pPr>
            <a:endParaRPr lang="en-US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>
            <a:extLst>
              <a:ext uri="{FF2B5EF4-FFF2-40B4-BE49-F238E27FC236}">
                <a16:creationId xmlns:a16="http://schemas.microsoft.com/office/drawing/2014/main" id="{DF09F495-21E2-3B8A-FB1A-700B20125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09600"/>
            <a:ext cx="701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zh-CN" altLang="en-US" sz="4000" b="1">
                <a:solidFill>
                  <a:srgbClr val="404040"/>
                </a:solidFill>
                <a:latin typeface="Arial" panose="020B0604020202020204" pitchFamily="34" charset="0"/>
              </a:rPr>
              <a:t>序言：生命与完全</a:t>
            </a:r>
            <a:endParaRPr lang="en-US" altLang="en-US" sz="4000" b="1"/>
          </a:p>
        </p:txBody>
      </p:sp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88DA9219-CFE0-E117-8A78-EABF350C3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4196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            “你们要完全，象你们的天父完全一样”（太</a:t>
            </a: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5:48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）。</a:t>
            </a:r>
            <a:endParaRPr lang="en-US" altLang="zh-CN" sz="2000" b="1">
              <a:solidFill>
                <a:srgbClr val="0F0F0F"/>
              </a:solidFill>
              <a:latin typeface="����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/>
              <a:t>	</a:t>
            </a:r>
            <a:r>
              <a:rPr lang="zh-CN" altLang="en-US" sz="2000"/>
              <a:t>“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大学之道，在明明德，在亲民，在止于至善。</a:t>
            </a:r>
            <a:endParaRPr lang="en-US" altLang="zh-CN" sz="2000" b="1">
              <a:solidFill>
                <a:srgbClr val="0F0F0F"/>
              </a:solidFill>
              <a:latin typeface="����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	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  知止而后有定，定而后能静，静而后能安，安而后能虑，虑而后能得。物有本末，事有终始。知所先后，则近道矣。</a:t>
            </a:r>
            <a:endParaRPr lang="en-US" altLang="zh-CN" sz="2000" b="1">
              <a:solidFill>
                <a:srgbClr val="0F0F0F"/>
              </a:solidFill>
              <a:latin typeface="����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             古之欲明明德于天下者，先治其国；欲治其国者，先齐其家；欲齐其家者，先修其身；欲修其身者，先正其心；欲正其心者，先诚其意；欲诚其意者，先致其知。致知在格物。物格而后知至，知至而后意诚，意诚而后心正，心正而后身修，身修而后家齐，家齐而后国治，国治而后天下平。自天子以至于庶人，壹是皆以修身为本。”</a:t>
            </a: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——《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大学</a:t>
            </a: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》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	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三纲：明明德、亲民、止于至善；</a:t>
            </a:r>
            <a:endParaRPr lang="en-US" altLang="zh-CN" sz="2000" b="1">
              <a:solidFill>
                <a:srgbClr val="0F0F0F"/>
              </a:solidFill>
              <a:latin typeface="����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	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六证：止、定、静、安、虑、得；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F0F0F"/>
                </a:solidFill>
                <a:latin typeface="����"/>
              </a:rPr>
              <a:t>	</a:t>
            </a:r>
            <a:r>
              <a:rPr lang="zh-CN" altLang="en-US" sz="2000" b="1">
                <a:solidFill>
                  <a:srgbClr val="0F0F0F"/>
                </a:solidFill>
                <a:latin typeface="����"/>
              </a:rPr>
              <a:t>八目：格物、致知、诚意、正心、修身、齐家、治国、平天下。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000" b="1">
              <a:solidFill>
                <a:srgbClr val="0F0F0F"/>
              </a:solidFill>
              <a:latin typeface="����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2F0229D2-AA30-55D9-7BDE-558CAB42A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pPr>
              <a:defRPr/>
            </a:pPr>
            <a:r>
              <a:rPr lang="zh-CN" altLang="en-US" sz="1800" b="1" dirty="0">
                <a:latin typeface="+mj-ea"/>
                <a:ea typeface="+mj-ea"/>
              </a:rPr>
              <a:t>“</a:t>
            </a:r>
            <a:r>
              <a:rPr lang="en-US" altLang="zh-CN" sz="1800" b="1" dirty="0">
                <a:latin typeface="+mj-ea"/>
                <a:ea typeface="+mj-ea"/>
              </a:rPr>
              <a:t>12</a:t>
            </a:r>
            <a:r>
              <a:rPr lang="zh-CN" altLang="en-US" sz="1800" b="1" dirty="0">
                <a:latin typeface="+mj-ea"/>
                <a:ea typeface="+mj-ea"/>
              </a:rPr>
              <a:t>小子们哪，我写信给你们，因为你们的罪借着主名得了赦免。</a:t>
            </a:r>
            <a:r>
              <a:rPr lang="en-US" altLang="zh-CN" sz="1800" b="1" dirty="0">
                <a:latin typeface="+mj-ea"/>
                <a:ea typeface="+mj-ea"/>
              </a:rPr>
              <a:t>13</a:t>
            </a:r>
            <a:r>
              <a:rPr lang="zh-CN" altLang="en-US" sz="1800" b="1" dirty="0">
                <a:latin typeface="+mj-ea"/>
                <a:ea typeface="+mj-ea"/>
              </a:rPr>
              <a:t>父老啊，我写信给你们，因为你们认识那从起初原有的。少年人哪，我写信给你们，因为你们胜了那恶者。小子们哪，我曾写信给你们，因为你们认识父。</a:t>
            </a:r>
            <a:r>
              <a:rPr lang="en-US" altLang="zh-CN" sz="1800" b="1" dirty="0">
                <a:latin typeface="+mj-ea"/>
                <a:ea typeface="+mj-ea"/>
              </a:rPr>
              <a:t>14</a:t>
            </a:r>
            <a:r>
              <a:rPr lang="zh-CN" altLang="en-US" sz="1800" b="1" dirty="0">
                <a:latin typeface="+mj-ea"/>
                <a:ea typeface="+mj-ea"/>
              </a:rPr>
              <a:t>父老啊，我曾写信给你们，因为你们认识那从起初原有的。少年人哪，我曾写信给你们，因为你们刚强，上帝的道常存在你们心里，你们也胜了那恶者”（约壹</a:t>
            </a:r>
            <a:r>
              <a:rPr lang="en-US" altLang="zh-CN" sz="1800" b="1" dirty="0">
                <a:latin typeface="+mj-ea"/>
                <a:ea typeface="+mj-ea"/>
              </a:rPr>
              <a:t>2</a:t>
            </a:r>
            <a:r>
              <a:rPr lang="zh-CN" altLang="en-US" sz="1800" b="1" dirty="0">
                <a:latin typeface="+mj-ea"/>
                <a:ea typeface="+mj-ea"/>
              </a:rPr>
              <a:t>）。</a:t>
            </a:r>
            <a:endParaRPr lang="en-US" altLang="zh-CN" sz="1800" b="1" dirty="0">
              <a:latin typeface="+mj-ea"/>
              <a:ea typeface="+mj-ea"/>
            </a:endParaRPr>
          </a:p>
          <a:p>
            <a:pPr>
              <a:defRPr/>
            </a:pPr>
            <a:r>
              <a:rPr lang="zh-CN" altLang="zh-CN" sz="1800" b="1" dirty="0">
                <a:latin typeface="+mj-ea"/>
                <a:ea typeface="+mj-ea"/>
              </a:rPr>
              <a:t>孔子：</a:t>
            </a:r>
            <a:r>
              <a:rPr lang="en-US" altLang="zh-CN" sz="1800" b="1" dirty="0">
                <a:latin typeface="+mj-ea"/>
                <a:ea typeface="+mj-ea"/>
              </a:rPr>
              <a:t>“</a:t>
            </a:r>
            <a:r>
              <a:rPr lang="zh-CN" altLang="zh-CN" sz="1800" b="1" dirty="0">
                <a:latin typeface="+mj-ea"/>
                <a:ea typeface="+mj-ea"/>
              </a:rPr>
              <a:t>吾十有五而志于学，三十而立，四十而不惑，五十而知天命，六十而耳顺，七十而从心所欲，不逾矩</a:t>
            </a:r>
            <a:r>
              <a:rPr lang="en-US" altLang="zh-CN" sz="1800" b="1" dirty="0">
                <a:latin typeface="+mj-ea"/>
                <a:ea typeface="+mj-ea"/>
              </a:rPr>
              <a:t>”</a:t>
            </a:r>
            <a:r>
              <a:rPr lang="zh-CN" altLang="zh-CN" sz="1800" b="1" dirty="0">
                <a:latin typeface="+mj-ea"/>
                <a:ea typeface="+mj-ea"/>
              </a:rPr>
              <a:t>（《论语·为政》）。第一个阶段是定志与而立阶段，第二个阶段是不惑与知命阶段，第三个阶段则是耳顺</a:t>
            </a:r>
            <a:r>
              <a:rPr lang="zh-CN" altLang="en-US" sz="1800" b="1" dirty="0">
                <a:latin typeface="+mj-ea"/>
                <a:ea typeface="+mj-ea"/>
              </a:rPr>
              <a:t>与</a:t>
            </a:r>
            <a:r>
              <a:rPr lang="zh-CN" altLang="zh-CN" sz="1800" b="1" dirty="0">
                <a:latin typeface="+mj-ea"/>
                <a:ea typeface="+mj-ea"/>
              </a:rPr>
              <a:t>从心阶段。 </a:t>
            </a:r>
            <a:endParaRPr lang="en-US" altLang="zh-CN" sz="1800" b="1" dirty="0">
              <a:latin typeface="+mj-ea"/>
              <a:ea typeface="+mj-ea"/>
            </a:endParaRPr>
          </a:p>
          <a:p>
            <a:pPr>
              <a:defRPr/>
            </a:pPr>
            <a:endParaRPr lang="en-US" altLang="zh-CN" sz="2000" b="1" dirty="0">
              <a:latin typeface="Roboto Condensed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zh-CN" altLang="en-US" sz="2800" b="1" dirty="0">
                <a:latin typeface="Roboto Condensed" panose="020F0502020204030204" pitchFamily="34" charset="0"/>
              </a:rPr>
              <a:t>灵命三大归正与三大阶段</a:t>
            </a:r>
            <a:endParaRPr lang="en-US" altLang="zh-CN" sz="2800" b="1" dirty="0">
              <a:latin typeface="Roboto Condensed" panose="020F0502020204030204" pitchFamily="34" charset="0"/>
            </a:endParaRPr>
          </a:p>
          <a:p>
            <a:pPr algn="ctr">
              <a:defRPr/>
            </a:pPr>
            <a:r>
              <a:rPr lang="zh-CN" altLang="en-US" sz="2400" b="1" dirty="0">
                <a:latin typeface="Roboto Condensed" panose="020F0502020204030204" pitchFamily="34" charset="0"/>
              </a:rPr>
              <a:t>小子们：初信者，炼路（</a:t>
            </a:r>
            <a:r>
              <a:rPr lang="en-US" altLang="zh-CN" sz="2400" b="1" dirty="0">
                <a:latin typeface="Roboto Condensed" panose="020F0502020204030204" pitchFamily="34" charset="0"/>
              </a:rPr>
              <a:t>Purgative </a:t>
            </a:r>
            <a:r>
              <a:rPr lang="zh-CN" altLang="en-US" sz="2400" b="1" dirty="0">
                <a:latin typeface="Roboto Condensed" panose="020F0502020204030204" pitchFamily="34" charset="0"/>
              </a:rPr>
              <a:t>）：</a:t>
            </a:r>
            <a:endParaRPr lang="en-US" altLang="zh-CN" sz="2400" b="1" dirty="0">
              <a:latin typeface="Roboto Condensed" panose="020F0502020204030204" pitchFamily="34" charset="0"/>
            </a:endParaRPr>
          </a:p>
          <a:p>
            <a:pPr algn="ctr">
              <a:defRPr/>
            </a:pPr>
            <a:r>
              <a:rPr lang="zh-CN" altLang="en-US" sz="2400" b="1" dirty="0">
                <a:latin typeface="Roboto Condensed" panose="020F0502020204030204" pitchFamily="34" charset="0"/>
              </a:rPr>
              <a:t>少年人：成熟者，明路（</a:t>
            </a:r>
            <a:r>
              <a:rPr lang="en-US" altLang="zh-CN" sz="2400" b="1" dirty="0">
                <a:latin typeface="Roboto Condensed" panose="020F0502020204030204" pitchFamily="34" charset="0"/>
              </a:rPr>
              <a:t>Illuminative </a:t>
            </a:r>
            <a:r>
              <a:rPr lang="zh-CN" altLang="en-US" sz="2400" b="1" dirty="0">
                <a:latin typeface="Roboto Condensed" panose="020F0502020204030204" pitchFamily="34" charset="0"/>
              </a:rPr>
              <a:t>）</a:t>
            </a:r>
            <a:endParaRPr lang="en-US" altLang="zh-CN" sz="2400" b="1" dirty="0">
              <a:latin typeface="Roboto Condensed" panose="020F0502020204030204" pitchFamily="34" charset="0"/>
            </a:endParaRPr>
          </a:p>
          <a:p>
            <a:pPr algn="ctr">
              <a:defRPr/>
            </a:pPr>
            <a:r>
              <a:rPr lang="zh-CN" altLang="en-US" sz="2400" b="1" dirty="0">
                <a:latin typeface="Roboto Condensed" panose="020F0502020204030204" pitchFamily="34" charset="0"/>
              </a:rPr>
              <a:t>父老们：完全者，合路（</a:t>
            </a:r>
            <a:r>
              <a:rPr lang="en-US" altLang="zh-CN" sz="2400" b="1" dirty="0">
                <a:latin typeface="Roboto Condensed" panose="020F0502020204030204" pitchFamily="34" charset="0"/>
              </a:rPr>
              <a:t>Unitive</a:t>
            </a:r>
            <a:r>
              <a:rPr lang="zh-CN" altLang="en-US" sz="2400" b="1" dirty="0">
                <a:latin typeface="Roboto Condensed" panose="020F0502020204030204" pitchFamily="34" charset="0"/>
              </a:rPr>
              <a:t>）</a:t>
            </a:r>
            <a:endParaRPr lang="en-US" altLang="zh-CN" sz="2400" b="1" dirty="0">
              <a:latin typeface="Roboto Condensed" panose="020F0502020204030204" pitchFamily="34" charset="0"/>
            </a:endParaRPr>
          </a:p>
          <a:p>
            <a:pPr>
              <a:defRPr/>
            </a:pPr>
            <a:endParaRPr lang="zh-CN" altLang="en-US" sz="2000" dirty="0">
              <a:latin typeface="Roboto Condensed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A5E3BDA4-4598-11B6-86C8-0F7D4C7B6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724400"/>
          </a:xfrm>
        </p:spPr>
        <p:txBody>
          <a:bodyPr/>
          <a:lstStyle/>
          <a:p>
            <a:pPr lvl="1">
              <a:defRPr/>
            </a:pPr>
            <a:r>
              <a:rPr lang="zh-CN" altLang="en-US" sz="2000" b="1" dirty="0"/>
              <a:t>“天国近了，你们应当悔改”（太</a:t>
            </a:r>
            <a:r>
              <a:rPr lang="en-US" altLang="zh-CN" sz="2000" b="1" dirty="0"/>
              <a:t>5:17</a:t>
            </a:r>
            <a:r>
              <a:rPr lang="zh-CN" altLang="en-US" sz="2000" b="1" dirty="0"/>
              <a:t>）；“耶稣回答说：我实在告诉你们，人若不重生，就不能见上帝的国”（约</a:t>
            </a:r>
            <a:r>
              <a:rPr lang="en-US" altLang="zh-CN" sz="2000" b="1" dirty="0"/>
              <a:t>3:3</a:t>
            </a:r>
            <a:r>
              <a:rPr lang="zh-CN" altLang="en-US" sz="2000" b="1" dirty="0"/>
              <a:t>）。</a:t>
            </a:r>
            <a:endParaRPr lang="en-US" altLang="zh-CN" sz="2000" b="1" dirty="0"/>
          </a:p>
          <a:p>
            <a:pPr lvl="1">
              <a:defRPr/>
            </a:pPr>
            <a:r>
              <a:rPr lang="zh-CN" altLang="en-US" sz="2000" b="1" dirty="0"/>
              <a:t>“认识你独一的真上帝，并且认识你所差来的耶稣基督，这就是永生”（约</a:t>
            </a:r>
            <a:r>
              <a:rPr lang="en-US" altLang="zh-CN" sz="2000" b="1" dirty="0"/>
              <a:t>17:3</a:t>
            </a:r>
            <a:r>
              <a:rPr lang="zh-CN" altLang="en-US" sz="2000" b="1" dirty="0"/>
              <a:t>）。</a:t>
            </a:r>
            <a:endParaRPr lang="en-US" altLang="zh-CN" sz="2000" b="1" dirty="0"/>
          </a:p>
          <a:p>
            <a:pPr marL="342900" lvl="1" indent="0">
              <a:buFont typeface="Arial" panose="020B0604020202020204" pitchFamily="34" charset="0"/>
              <a:buNone/>
              <a:defRPr/>
            </a:pPr>
            <a:endParaRPr lang="en-US" altLang="zh-CN" sz="2000" b="1" dirty="0"/>
          </a:p>
          <a:p>
            <a:pPr lvl="1">
              <a:defRPr/>
            </a:pPr>
            <a:r>
              <a:rPr lang="zh-CN" altLang="en-US" sz="2400" b="1" dirty="0"/>
              <a:t>针对宗教徒，由不信成为信徒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炼路</a:t>
            </a:r>
            <a:r>
              <a:rPr lang="en-US" altLang="zh-CN" sz="2400" b="1" dirty="0"/>
              <a:t>/</a:t>
            </a:r>
            <a:r>
              <a:rPr lang="zh-CN" altLang="en-US" sz="2400" b="1" dirty="0"/>
              <a:t>信德，传福音</a:t>
            </a:r>
            <a:endParaRPr lang="en-US" altLang="zh-CN" sz="2400" b="1" dirty="0"/>
          </a:p>
          <a:p>
            <a:pPr lvl="2">
              <a:defRPr/>
            </a:pPr>
            <a:r>
              <a:rPr lang="en-US" altLang="zh-CN" sz="2000" b="1" dirty="0"/>
              <a:t>1</a:t>
            </a:r>
            <a:r>
              <a:rPr lang="zh-CN" altLang="en-US" sz="2000" b="1" dirty="0"/>
              <a:t>、承认独一上帝及其律法的存在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2</a:t>
            </a:r>
            <a:r>
              <a:rPr lang="zh-CN" altLang="en-US" sz="2000" b="1" dirty="0"/>
              <a:t>、承认罪的工价就是死，自己在罪中的无能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3</a:t>
            </a:r>
            <a:r>
              <a:rPr lang="zh-CN" altLang="en-US" sz="2000" b="1" dirty="0"/>
              <a:t>、承认耶稣基督是自己的君王和救主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4</a:t>
            </a:r>
            <a:r>
              <a:rPr lang="zh-CN" altLang="en-US" sz="2000" b="1" dirty="0"/>
              <a:t>、明白</a:t>
            </a:r>
            <a:r>
              <a:rPr lang="en-US" altLang="zh-CN" sz="2000" b="1" dirty="0"/>
              <a:t>《</a:t>
            </a:r>
            <a:r>
              <a:rPr lang="zh-CN" altLang="en-US" sz="2000" b="1" dirty="0"/>
              <a:t>使徒信经</a:t>
            </a:r>
            <a:r>
              <a:rPr lang="en-US" altLang="zh-CN" sz="2000" b="1" dirty="0"/>
              <a:t>》</a:t>
            </a:r>
            <a:r>
              <a:rPr lang="zh-CN" altLang="en-US" sz="2000" b="1" dirty="0"/>
              <a:t>所界定的基本要道，坚固信德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5</a:t>
            </a:r>
            <a:r>
              <a:rPr lang="zh-CN" altLang="en-US" sz="2000" b="1" dirty="0"/>
              <a:t>、</a:t>
            </a:r>
            <a:r>
              <a:rPr lang="zh-CN" altLang="zh-CN" sz="2000" b="1" dirty="0"/>
              <a:t>如同行走在星光之下，有诸多黑暗。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6</a:t>
            </a:r>
            <a:r>
              <a:rPr lang="zh-CN" altLang="en-US" sz="2000" b="1" dirty="0"/>
              <a:t>、</a:t>
            </a:r>
            <a:r>
              <a:rPr lang="zh-CN" altLang="zh-CN" sz="2000" b="1" dirty="0"/>
              <a:t>认罪悔改，通过上帝赐的净化性力量，对付残余</a:t>
            </a:r>
            <a:r>
              <a:rPr lang="zh-CN" altLang="en-US" sz="2000" b="1" dirty="0"/>
              <a:t>之</a:t>
            </a:r>
            <a:r>
              <a:rPr lang="zh-CN" altLang="zh-CN" sz="2000" b="1" dirty="0"/>
              <a:t>罪。</a:t>
            </a:r>
            <a:endParaRPr lang="en-US" altLang="zh-CN" sz="2000" b="1" dirty="0"/>
          </a:p>
          <a:p>
            <a:pPr lvl="2">
              <a:defRPr/>
            </a:pPr>
            <a:r>
              <a:rPr lang="en-US" altLang="zh-CN" sz="2000" b="1" dirty="0"/>
              <a:t>7</a:t>
            </a:r>
            <a:r>
              <a:rPr lang="zh-CN" altLang="en-US" sz="2000" b="1" dirty="0"/>
              <a:t>、</a:t>
            </a:r>
            <a:r>
              <a:rPr lang="zh-CN" altLang="zh-CN" sz="2000" b="1" dirty="0"/>
              <a:t>标记是谦卑，承认自己无知、软弱和亏欠</a:t>
            </a:r>
            <a:r>
              <a:rPr lang="zh-CN" altLang="en-US" sz="2000" b="1" dirty="0"/>
              <a:t>，愿意悔改</a:t>
            </a:r>
            <a:r>
              <a:rPr lang="zh-CN" altLang="zh-CN" sz="2000" b="1" dirty="0"/>
              <a:t>。</a:t>
            </a:r>
          </a:p>
          <a:p>
            <a:pPr marL="342900" lvl="1" indent="0">
              <a:buFont typeface="Arial" panose="020B0604020202020204" pitchFamily="34" charset="0"/>
              <a:buNone/>
              <a:defRPr/>
            </a:pPr>
            <a:endParaRPr lang="en-US" altLang="zh-CN" sz="2000" b="1" dirty="0"/>
          </a:p>
          <a:p>
            <a:pPr marL="342900" lvl="1" indent="0">
              <a:buFont typeface="Arial" panose="020B0604020202020204" pitchFamily="34" charset="0"/>
              <a:buNone/>
              <a:defRPr/>
            </a:pPr>
            <a:endParaRPr lang="en-US" altLang="zh-CN" sz="2000" b="1" dirty="0"/>
          </a:p>
          <a:p>
            <a:pPr marL="342900" lvl="1" indent="0">
              <a:buFont typeface="Arial" panose="020B0604020202020204" pitchFamily="34" charset="0"/>
              <a:buNone/>
              <a:defRPr/>
            </a:pPr>
            <a:endParaRPr lang="en-US" altLang="zh-CN" sz="2000" b="1" dirty="0"/>
          </a:p>
          <a:p>
            <a:pPr marL="342900" lvl="1" indent="0">
              <a:buFont typeface="Arial" panose="020B0604020202020204" pitchFamily="34" charset="0"/>
              <a:buNone/>
              <a:defRPr/>
            </a:pPr>
            <a:endParaRPr lang="zh-CN" altLang="en-US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</p:txBody>
      </p:sp>
      <p:sp>
        <p:nvSpPr>
          <p:cNvPr id="17410" name="文本框 4">
            <a:extLst>
              <a:ext uri="{FF2B5EF4-FFF2-40B4-BE49-F238E27FC236}">
                <a16:creationId xmlns:a16="http://schemas.microsoft.com/office/drawing/2014/main" id="{BE3C3EF7-6D82-5C43-CB1C-CC449DE8E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61975"/>
            <a:ext cx="624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3429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zh-CN" altLang="en-US" sz="3200" b="1"/>
              <a:t>一、第一次归正：从不信到信徒</a:t>
            </a:r>
            <a:endParaRPr lang="en-US" altLang="zh-CN" sz="32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>
            <a:extLst>
              <a:ext uri="{FF2B5EF4-FFF2-40B4-BE49-F238E27FC236}">
                <a16:creationId xmlns:a16="http://schemas.microsoft.com/office/drawing/2014/main" id="{E5E22166-4FD7-F0D7-56BF-B2012CA0D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953000"/>
          </a:xfrm>
        </p:spPr>
        <p:txBody>
          <a:bodyPr/>
          <a:lstStyle/>
          <a:p>
            <a:pPr lvl="1"/>
            <a:r>
              <a:rPr lang="zh-CN" altLang="en-US" sz="2000" b="1"/>
              <a:t>“耶稣对他们说：来跟从我，我要叫你们得人如得鱼一样”（太</a:t>
            </a:r>
            <a:r>
              <a:rPr lang="en-US" altLang="zh-CN" sz="2000" b="1"/>
              <a:t>4:19</a:t>
            </a:r>
            <a:r>
              <a:rPr lang="zh-CN" altLang="en-US" sz="2000" b="1"/>
              <a:t>）；“于是耶稣对门徒说，若有人要跟从我，就当舍己，背起他的十字架，来跟从我”（太</a:t>
            </a:r>
            <a:r>
              <a:rPr lang="en-US" altLang="zh-CN" sz="2000" b="1"/>
              <a:t>16:24</a:t>
            </a:r>
            <a:r>
              <a:rPr lang="zh-CN" altLang="en-US" sz="2000" b="1"/>
              <a:t>）。</a:t>
            </a:r>
            <a:endParaRPr lang="en-US" altLang="zh-CN" sz="2000" b="1"/>
          </a:p>
          <a:p>
            <a:pPr lvl="1"/>
            <a:r>
              <a:rPr lang="zh-CN" altLang="en-US" sz="2000" b="1"/>
              <a:t>“</a:t>
            </a:r>
            <a:r>
              <a:rPr lang="en-US" altLang="zh-CN" sz="2000" b="1"/>
              <a:t>1</a:t>
            </a:r>
            <a:r>
              <a:rPr lang="zh-CN" altLang="en-US" sz="2000" b="1"/>
              <a:t>当时门徒进前来，问耶稣说：天国里谁是最大的。</a:t>
            </a:r>
            <a:r>
              <a:rPr lang="en-US" altLang="zh-CN" sz="2000" b="1"/>
              <a:t>2</a:t>
            </a:r>
            <a:r>
              <a:rPr lang="zh-CN" altLang="en-US" sz="2000" b="1"/>
              <a:t>耶稣便叫一个小孩子来，使他站在他们当中，</a:t>
            </a:r>
            <a:r>
              <a:rPr lang="en-US" altLang="zh-CN" sz="2000" b="1"/>
              <a:t>3</a:t>
            </a:r>
            <a:r>
              <a:rPr lang="zh-CN" altLang="en-US" sz="2000" b="1"/>
              <a:t>说：我实在告诉你们，你们若不回转，变成小孩子的样式，断不得进天国。</a:t>
            </a:r>
            <a:r>
              <a:rPr lang="en-US" altLang="zh-CN" sz="2000" b="1"/>
              <a:t>4</a:t>
            </a:r>
            <a:r>
              <a:rPr lang="zh-CN" altLang="en-US" sz="2000" b="1"/>
              <a:t>所以凡自己谦卑像这小孩子的，他在天国里就是最大的。</a:t>
            </a:r>
            <a:r>
              <a:rPr lang="en-US" altLang="zh-CN" sz="2000" b="1"/>
              <a:t>5</a:t>
            </a:r>
            <a:r>
              <a:rPr lang="zh-CN" altLang="en-US" sz="2000" b="1"/>
              <a:t>凡为我的名，接待一个像这小孩子的，就是接待我。</a:t>
            </a:r>
            <a:endParaRPr lang="en-US" altLang="zh-CN" sz="2000" b="1"/>
          </a:p>
          <a:p>
            <a:pPr lvl="1"/>
            <a:endParaRPr lang="en-US" altLang="zh-CN" sz="900" b="1"/>
          </a:p>
          <a:p>
            <a:pPr lvl="1"/>
            <a:r>
              <a:rPr lang="zh-CN" altLang="en-US" sz="2000" b="1"/>
              <a:t>针对信徒，使其成为门徒</a:t>
            </a:r>
            <a:r>
              <a:rPr lang="en-US" altLang="zh-CN" sz="2000" b="1"/>
              <a:t>——</a:t>
            </a:r>
            <a:r>
              <a:rPr lang="zh-CN" altLang="en-US" sz="2000" b="1"/>
              <a:t>明路</a:t>
            </a:r>
            <a:r>
              <a:rPr lang="en-US" altLang="zh-CN" sz="2000" b="1"/>
              <a:t>/</a:t>
            </a:r>
            <a:r>
              <a:rPr lang="zh-CN" altLang="en-US" sz="2000" b="1"/>
              <a:t>望德，建教会</a:t>
            </a:r>
            <a:endParaRPr lang="en-US" altLang="zh-CN" sz="2000" b="1"/>
          </a:p>
          <a:p>
            <a:pPr lvl="2"/>
            <a:r>
              <a:rPr lang="en-US" altLang="zh-CN" sz="1800" b="1"/>
              <a:t>1</a:t>
            </a:r>
            <a:r>
              <a:rPr lang="zh-CN" altLang="en-US" sz="1800" b="1"/>
              <a:t>、愿意背起自己的十字架跟随主，对付自己的罪</a:t>
            </a:r>
            <a:endParaRPr lang="en-US" altLang="zh-CN" sz="1800" b="1"/>
          </a:p>
          <a:p>
            <a:pPr lvl="2"/>
            <a:r>
              <a:rPr lang="en-US" altLang="zh-CN" sz="1800" b="1"/>
              <a:t>2</a:t>
            </a:r>
            <a:r>
              <a:rPr lang="zh-CN" altLang="en-US" sz="1800" b="1"/>
              <a:t>、愿意接受牧师的牧养，虚心听道，参加各种学习</a:t>
            </a:r>
            <a:endParaRPr lang="en-US" altLang="zh-CN" sz="1800" b="1"/>
          </a:p>
          <a:p>
            <a:pPr lvl="2"/>
            <a:r>
              <a:rPr lang="en-US" altLang="zh-CN" sz="1800" b="1"/>
              <a:t>3</a:t>
            </a:r>
            <a:r>
              <a:rPr lang="zh-CN" altLang="en-US" sz="1800" b="1"/>
              <a:t>、愿意委身于教会中圣徒相通的的生活</a:t>
            </a:r>
            <a:r>
              <a:rPr lang="en-US" altLang="zh-CN" sz="1800" b="1"/>
              <a:t>——</a:t>
            </a:r>
            <a:r>
              <a:rPr lang="zh-CN" altLang="en-US" sz="1800" b="1"/>
              <a:t>建立教会</a:t>
            </a:r>
            <a:endParaRPr lang="en-US" altLang="zh-CN" sz="1800" b="1"/>
          </a:p>
          <a:p>
            <a:pPr lvl="2"/>
            <a:r>
              <a:rPr lang="en-US" altLang="zh-CN" sz="1800" b="1"/>
              <a:t>4</a:t>
            </a:r>
            <a:r>
              <a:rPr lang="zh-CN" altLang="en-US" sz="1800" b="1"/>
              <a:t>、明白耶稣教导的</a:t>
            </a:r>
            <a:r>
              <a:rPr lang="en-US" altLang="zh-CN" sz="1800" b="1"/>
              <a:t>《</a:t>
            </a:r>
            <a:r>
              <a:rPr lang="zh-CN" altLang="en-US" sz="1800" b="1"/>
              <a:t>国度祷文</a:t>
            </a:r>
            <a:r>
              <a:rPr lang="en-US" altLang="zh-CN" sz="1800" b="1"/>
              <a:t>》</a:t>
            </a:r>
            <a:r>
              <a:rPr lang="zh-CN" altLang="en-US" sz="1800" b="1"/>
              <a:t>的精义，建立教会</a:t>
            </a:r>
            <a:endParaRPr lang="en-US" altLang="zh-CN" sz="1800" b="1"/>
          </a:p>
          <a:p>
            <a:pPr lvl="2"/>
            <a:r>
              <a:rPr lang="en-US" altLang="zh-CN" sz="1800" b="1">
                <a:latin typeface="SimSun" panose="02010600030101010101" pitchFamily="2" charset="-122"/>
              </a:rPr>
              <a:t>5</a:t>
            </a:r>
            <a:r>
              <a:rPr lang="zh-CN" altLang="en-US" sz="1800" b="1">
                <a:latin typeface="SimSun" panose="02010600030101010101" pitchFamily="2" charset="-122"/>
              </a:rPr>
              <a:t>、</a:t>
            </a:r>
            <a:r>
              <a:rPr lang="zh-CN" altLang="zh-CN" sz="1800" b="1">
                <a:latin typeface="SimSun" panose="02010600030101010101" pitchFamily="2" charset="-122"/>
              </a:rPr>
              <a:t>如同行走在月圆之夜，有充分</a:t>
            </a:r>
            <a:r>
              <a:rPr lang="zh-CN" altLang="en-US" sz="1800" b="1">
                <a:latin typeface="SimSun" panose="02010600030101010101" pitchFamily="2" charset="-122"/>
              </a:rPr>
              <a:t>的</a:t>
            </a:r>
            <a:r>
              <a:rPr lang="zh-CN" altLang="zh-CN" sz="1800" b="1">
                <a:latin typeface="SimSun" panose="02010600030101010101" pitchFamily="2" charset="-122"/>
              </a:rPr>
              <a:t>亮光。</a:t>
            </a:r>
            <a:endParaRPr lang="en-US" altLang="zh-CN" sz="1800" b="1">
              <a:latin typeface="SimSun" panose="02010600030101010101" pitchFamily="2" charset="-122"/>
            </a:endParaRPr>
          </a:p>
          <a:p>
            <a:pPr lvl="2"/>
            <a:r>
              <a:rPr lang="en-US" altLang="zh-CN" sz="1800" b="1">
                <a:latin typeface="SimSun" panose="02010600030101010101" pitchFamily="2" charset="-122"/>
              </a:rPr>
              <a:t>6</a:t>
            </a:r>
            <a:r>
              <a:rPr lang="zh-CN" altLang="en-US" sz="1800" b="1">
                <a:latin typeface="SimSun" panose="02010600030101010101" pitchFamily="2" charset="-122"/>
              </a:rPr>
              <a:t>、</a:t>
            </a:r>
            <a:r>
              <a:rPr lang="zh-CN" altLang="zh-CN" sz="1800" b="1">
                <a:latin typeface="SimSun" panose="02010600030101010101" pitchFamily="2" charset="-122"/>
              </a:rPr>
              <a:t>分别为圣，通过上帝赐给的照亮性力量，</a:t>
            </a:r>
            <a:r>
              <a:rPr lang="zh-CN" altLang="en-US" sz="1800" b="1">
                <a:latin typeface="SimSun" panose="02010600030101010101" pitchFamily="2" charset="-122"/>
              </a:rPr>
              <a:t>培养属灵的美德</a:t>
            </a:r>
            <a:r>
              <a:rPr lang="zh-CN" altLang="zh-CN" sz="1800" b="1">
                <a:latin typeface="SimSun" panose="02010600030101010101" pitchFamily="2" charset="-122"/>
              </a:rPr>
              <a:t>。</a:t>
            </a:r>
            <a:endParaRPr lang="en-US" altLang="zh-CN" sz="1800" b="1">
              <a:latin typeface="SimSun" panose="02010600030101010101" pitchFamily="2" charset="-122"/>
            </a:endParaRPr>
          </a:p>
          <a:p>
            <a:pPr lvl="2"/>
            <a:r>
              <a:rPr lang="en-US" altLang="zh-CN" sz="1800" b="1">
                <a:latin typeface="SimSun" panose="02010600030101010101" pitchFamily="2" charset="-122"/>
              </a:rPr>
              <a:t>7</a:t>
            </a:r>
            <a:r>
              <a:rPr lang="zh-CN" altLang="en-US" sz="1800" b="1">
                <a:latin typeface="SimSun" panose="02010600030101010101" pitchFamily="2" charset="-122"/>
              </a:rPr>
              <a:t>、</a:t>
            </a:r>
            <a:r>
              <a:rPr lang="zh-CN" altLang="zh-CN" sz="1800" b="1">
                <a:latin typeface="SimSun" panose="02010600030101010101" pitchFamily="2" charset="-122"/>
              </a:rPr>
              <a:t>主要标记是</a:t>
            </a:r>
            <a:r>
              <a:rPr lang="zh-CN" altLang="en-US" sz="1800" b="1">
                <a:latin typeface="SimSun" panose="02010600030101010101" pitchFamily="2" charset="-122"/>
              </a:rPr>
              <a:t>忠诚，</a:t>
            </a:r>
            <a:r>
              <a:rPr lang="zh-CN" altLang="zh-CN" sz="1800" b="1">
                <a:latin typeface="SimSun" panose="02010600030101010101" pitchFamily="2" charset="-122"/>
              </a:rPr>
              <a:t>认准道路和导师，</a:t>
            </a:r>
            <a:r>
              <a:rPr lang="zh-CN" altLang="en-US" sz="1800" b="1">
                <a:latin typeface="SimSun" panose="02010600030101010101" pitchFamily="2" charset="-122"/>
              </a:rPr>
              <a:t>勇猛精进，长大成人</a:t>
            </a:r>
            <a:r>
              <a:rPr lang="zh-CN" altLang="zh-CN" sz="1800" b="1">
                <a:latin typeface="SimSun" panose="02010600030101010101" pitchFamily="2" charset="-122"/>
              </a:rPr>
              <a:t>。</a:t>
            </a:r>
          </a:p>
          <a:p>
            <a:pPr lvl="1"/>
            <a:endParaRPr lang="en-US" altLang="zh-CN" sz="2000" b="1"/>
          </a:p>
          <a:p>
            <a:pPr lvl="1"/>
            <a:endParaRPr lang="en-US" altLang="zh-CN" sz="2000" b="1"/>
          </a:p>
          <a:p>
            <a:pPr lvl="1"/>
            <a:endParaRPr lang="zh-CN" altLang="en-US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18434" name="文本框 3">
            <a:extLst>
              <a:ext uri="{FF2B5EF4-FFF2-40B4-BE49-F238E27FC236}">
                <a16:creationId xmlns:a16="http://schemas.microsoft.com/office/drawing/2014/main" id="{647D40D7-6025-2662-F914-774F6A5EA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858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zh-CN" altLang="en-US" sz="3200" b="1"/>
              <a:t>二、第二次归正：从信徒到门徒</a:t>
            </a:r>
            <a:endParaRPr lang="en-US" altLang="zh-CN" sz="32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B5FB2CEC-BFEF-625A-5FCC-D3DDB527D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7467600" cy="914400"/>
          </a:xfrm>
        </p:spPr>
        <p:txBody>
          <a:bodyPr/>
          <a:lstStyle/>
          <a:p>
            <a:pPr algn="ctr" eaLnBrk="1" hangingPunct="1"/>
            <a:r>
              <a:rPr lang="zh-CN" altLang="en-US" sz="3200" b="1"/>
              <a:t>三、第三次归正：从门徒到使徒</a:t>
            </a:r>
            <a:endParaRPr lang="en-US" altLang="en-US" sz="3200" b="1">
              <a:solidFill>
                <a:srgbClr val="40404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DEE2B5E-DD8D-69DE-69BB-0B4F87E3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zh-CN" altLang="en-US" sz="1800" b="1" dirty="0"/>
              <a:t>“</a:t>
            </a:r>
            <a:r>
              <a:rPr lang="en-US" altLang="zh-CN" sz="1800" b="1" dirty="0"/>
              <a:t>6</a:t>
            </a:r>
            <a:r>
              <a:rPr lang="zh-CN" altLang="en-US" sz="1800" b="1" dirty="0"/>
              <a:t>他们聚集的时候，问耶稣说：主啊，你复兴以色列国，就在这时候吗？</a:t>
            </a:r>
            <a:r>
              <a:rPr lang="en-US" altLang="zh-CN" sz="1800" b="1" dirty="0"/>
              <a:t>7</a:t>
            </a:r>
            <a:r>
              <a:rPr lang="zh-CN" altLang="en-US" sz="1800" b="1" dirty="0"/>
              <a:t>耶稣对他们说，父凭着自己的权柄，所定的时候日期，不是你们可以知道的。</a:t>
            </a:r>
            <a:r>
              <a:rPr lang="en-US" altLang="zh-CN" sz="1800" b="1" dirty="0"/>
              <a:t>8</a:t>
            </a:r>
            <a:r>
              <a:rPr lang="zh-CN" altLang="en-US" sz="1800" b="1" dirty="0"/>
              <a:t>但圣灵降临在你们身上，你们就必得着能力。并要在耶路撒冷，犹太全地，和撒玛利亚，直到地极，作我的见证”（徒</a:t>
            </a:r>
            <a:r>
              <a:rPr lang="en-US" altLang="zh-CN" sz="1800" b="1" dirty="0"/>
              <a:t>1</a:t>
            </a:r>
            <a:r>
              <a:rPr lang="zh-CN" altLang="en-US" sz="1800" b="1" dirty="0"/>
              <a:t>）；“</a:t>
            </a:r>
            <a:r>
              <a:rPr lang="en-US" altLang="zh-CN" sz="1800" b="1" dirty="0"/>
              <a:t>24</a:t>
            </a:r>
            <a:r>
              <a:rPr lang="zh-CN" altLang="en-US" sz="1800" b="1" dirty="0"/>
              <a:t>这巴拿巴原是个好人，被圣灵充满，大有信心。于是有许多人归服了主。</a:t>
            </a:r>
            <a:r>
              <a:rPr lang="en-US" altLang="zh-CN" sz="1800" b="1" dirty="0"/>
              <a:t>25</a:t>
            </a:r>
            <a:r>
              <a:rPr lang="zh-CN" altLang="en-US" sz="1800" b="1" dirty="0"/>
              <a:t>他又往大数去找扫罗，</a:t>
            </a:r>
            <a:r>
              <a:rPr lang="en-US" altLang="zh-CN" sz="1800" b="1" dirty="0"/>
              <a:t>26</a:t>
            </a:r>
            <a:r>
              <a:rPr lang="zh-CN" altLang="en-US" sz="1800" b="1" dirty="0"/>
              <a:t>找着了，就带他到安提阿去。他们足有一年的工夫，和教会一同聚集，教训了许多人。门徒称为基督徒，是从安提阿起首”（徒</a:t>
            </a:r>
            <a:r>
              <a:rPr lang="en-US" altLang="zh-CN" sz="1800" b="1" dirty="0"/>
              <a:t>11</a:t>
            </a:r>
            <a:r>
              <a:rPr lang="zh-CN" altLang="en-US" sz="1800" b="1" dirty="0"/>
              <a:t>）：“我活着就是基督，我死了就有益处”（腓</a:t>
            </a:r>
            <a:r>
              <a:rPr lang="en-US" altLang="zh-CN" sz="1800" b="1" dirty="0"/>
              <a:t>1:21</a:t>
            </a:r>
            <a:r>
              <a:rPr lang="zh-CN" altLang="en-US" sz="1800" b="1" dirty="0"/>
              <a:t>）。</a:t>
            </a:r>
            <a:endParaRPr lang="en-US" altLang="zh-CN" sz="1800" b="1" dirty="0"/>
          </a:p>
          <a:p>
            <a:pPr lvl="1" eaLnBrk="1" hangingPunct="1">
              <a:defRPr/>
            </a:pPr>
            <a:endParaRPr lang="en-US" altLang="zh-CN" sz="100" dirty="0"/>
          </a:p>
          <a:p>
            <a:pPr lvl="2" eaLnBrk="1" hangingPunct="1">
              <a:defRPr/>
            </a:pPr>
            <a:r>
              <a:rPr lang="zh-CN" altLang="en-US" sz="2000" b="1" dirty="0"/>
              <a:t>针对门徒，使其成为基督徒</a:t>
            </a:r>
            <a:r>
              <a:rPr lang="en-US" altLang="zh-CN" sz="2000" b="1" dirty="0"/>
              <a:t>——</a:t>
            </a:r>
            <a:r>
              <a:rPr lang="zh-CN" altLang="en-US" sz="2000" b="1" dirty="0"/>
              <a:t>合路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爱德，树文明</a:t>
            </a:r>
            <a:endParaRPr lang="en-US" altLang="zh-CN" sz="2000" b="1" dirty="0"/>
          </a:p>
          <a:p>
            <a:pPr lvl="2" eaLnBrk="1" hangingPunct="1">
              <a:defRPr/>
            </a:pPr>
            <a:r>
              <a:rPr lang="en-US" altLang="zh-CN" sz="1800" b="1" dirty="0"/>
              <a:t>1</a:t>
            </a:r>
            <a:r>
              <a:rPr lang="zh-CN" altLang="en-US" sz="1800" b="1" dirty="0"/>
              <a:t>、爱三位一体的上帝。</a:t>
            </a:r>
            <a:endParaRPr lang="en-US" altLang="zh-CN" sz="1800" b="1" dirty="0"/>
          </a:p>
          <a:p>
            <a:pPr lvl="2" eaLnBrk="1" hangingPunct="1">
              <a:defRPr/>
            </a:pPr>
            <a:r>
              <a:rPr lang="en-US" altLang="zh-CN" sz="1800" b="1" dirty="0"/>
              <a:t>2</a:t>
            </a:r>
            <a:r>
              <a:rPr lang="zh-CN" altLang="en-US" sz="1800" b="1" dirty="0"/>
              <a:t>、爱上帝所启示的律法。</a:t>
            </a:r>
            <a:endParaRPr lang="en-US" altLang="zh-CN" sz="1800" b="1" dirty="0"/>
          </a:p>
          <a:p>
            <a:pPr lvl="2" eaLnBrk="1" hangingPunct="1">
              <a:defRPr/>
            </a:pPr>
            <a:r>
              <a:rPr lang="en-US" altLang="zh-CN" sz="1800" b="1" dirty="0"/>
              <a:t>3</a:t>
            </a:r>
            <a:r>
              <a:rPr lang="zh-CN" altLang="en-US" sz="1800" b="1" dirty="0"/>
              <a:t>、爱上帝的子民与世界。</a:t>
            </a:r>
            <a:endParaRPr lang="en-US" altLang="zh-CN" sz="1800" b="1" dirty="0"/>
          </a:p>
          <a:p>
            <a:pPr lvl="2" eaLnBrk="1" hangingPunct="1">
              <a:defRPr/>
            </a:pPr>
            <a:r>
              <a:rPr lang="en-US" altLang="zh-CN" sz="1800" b="1" dirty="0"/>
              <a:t>4</a:t>
            </a:r>
            <a:r>
              <a:rPr lang="zh-CN" altLang="en-US" sz="1800" b="1" dirty="0"/>
              <a:t>、明白</a:t>
            </a:r>
            <a:r>
              <a:rPr lang="en-US" altLang="zh-CN" sz="1800" b="1" dirty="0"/>
              <a:t>《</a:t>
            </a:r>
            <a:r>
              <a:rPr lang="zh-CN" altLang="en-US" sz="1800" b="1" dirty="0"/>
              <a:t>约法十章</a:t>
            </a:r>
            <a:r>
              <a:rPr lang="en-US" altLang="zh-CN" sz="1800" b="1" dirty="0"/>
              <a:t>》</a:t>
            </a:r>
            <a:r>
              <a:rPr lang="zh-CN" altLang="en-US" sz="1800" b="1" dirty="0"/>
              <a:t>概括的道德律的精义，树立文明。</a:t>
            </a:r>
            <a:endParaRPr lang="en-US" altLang="zh-CN" sz="1800" b="1" dirty="0"/>
          </a:p>
          <a:p>
            <a:pPr lvl="2" eaLnBrk="1" hangingPunct="1">
              <a:defRPr/>
            </a:pPr>
            <a:r>
              <a:rPr lang="en-US" altLang="zh-CN" sz="1800" b="1" dirty="0"/>
              <a:t>5</a:t>
            </a:r>
            <a:r>
              <a:rPr lang="zh-CN" altLang="en-US" sz="1800" b="1" dirty="0"/>
              <a:t>、</a:t>
            </a:r>
            <a:r>
              <a:rPr lang="zh-CN" altLang="zh-CN" sz="1800" b="1" dirty="0">
                <a:cs typeface="宋体" panose="02010600030101010101" pitchFamily="2" charset="-122"/>
              </a:rPr>
              <a:t>如同行走在正午阳光下，看清楚，感受到阳光温暖甚至烈焰。</a:t>
            </a:r>
            <a:endParaRPr lang="en-US" altLang="zh-CN" sz="1800" b="1" dirty="0">
              <a:cs typeface="宋体" panose="02010600030101010101" pitchFamily="2" charset="-122"/>
            </a:endParaRPr>
          </a:p>
          <a:p>
            <a:pPr lvl="2" eaLnBrk="1" hangingPunct="1">
              <a:defRPr/>
            </a:pPr>
            <a:r>
              <a:rPr lang="en-US" altLang="zh-CN" sz="1800" b="1" dirty="0">
                <a:cs typeface="宋体" panose="02010600030101010101" pitchFamily="2" charset="-122"/>
              </a:rPr>
              <a:t>6</a:t>
            </a:r>
            <a:r>
              <a:rPr lang="zh-CN" altLang="en-US" sz="1800" b="1" dirty="0">
                <a:cs typeface="宋体" panose="02010600030101010101" pitchFamily="2" charset="-122"/>
              </a:rPr>
              <a:t>、</a:t>
            </a:r>
            <a:r>
              <a:rPr lang="zh-CN" altLang="zh-CN" sz="1800" b="1" dirty="0">
                <a:cs typeface="宋体" panose="02010600030101010101" pitchFamily="2" charset="-122"/>
              </a:rPr>
              <a:t>甘心乐意，通过上帝赐的合一性的力量，胜过死亡的毒钩，以欣喜之心接纳上帝赐给我们的一切，尤其是苦难和死亡。</a:t>
            </a:r>
            <a:endParaRPr lang="en-US" altLang="zh-CN" sz="1800" b="1" dirty="0">
              <a:cs typeface="宋体" panose="02010600030101010101" pitchFamily="2" charset="-122"/>
            </a:endParaRPr>
          </a:p>
          <a:p>
            <a:pPr lvl="2" eaLnBrk="1" hangingPunct="1">
              <a:defRPr/>
            </a:pPr>
            <a:r>
              <a:rPr lang="en-US" altLang="zh-CN" sz="1800" b="1" dirty="0">
                <a:cs typeface="宋体" panose="02010600030101010101" pitchFamily="2" charset="-122"/>
              </a:rPr>
              <a:t>7</a:t>
            </a:r>
            <a:r>
              <a:rPr lang="zh-CN" altLang="en-US" sz="1800" b="1" dirty="0">
                <a:cs typeface="宋体" panose="02010600030101010101" pitchFamily="2" charset="-122"/>
              </a:rPr>
              <a:t>、</a:t>
            </a:r>
            <a:r>
              <a:rPr lang="zh-CN" altLang="zh-CN" sz="1800" b="1" dirty="0">
                <a:cs typeface="宋体" panose="02010600030101010101" pitchFamily="2" charset="-122"/>
              </a:rPr>
              <a:t>生活在上帝的大光之中，</a:t>
            </a:r>
            <a:r>
              <a:rPr lang="zh-CN" altLang="en-US" sz="1800" b="1" dirty="0">
                <a:cs typeface="宋体" panose="02010600030101010101" pitchFamily="2" charset="-122"/>
              </a:rPr>
              <a:t>在基督里</a:t>
            </a:r>
            <a:r>
              <a:rPr lang="zh-CN" altLang="zh-CN" sz="1800" b="1" dirty="0">
                <a:cs typeface="宋体" panose="02010600030101010101" pitchFamily="2" charset="-122"/>
              </a:rPr>
              <a:t>得见上帝荣面，以上帝为乐。</a:t>
            </a:r>
            <a:r>
              <a:rPr lang="zh-CN" altLang="zh-CN" sz="1800" b="1" dirty="0"/>
              <a:t> </a:t>
            </a:r>
            <a:endParaRPr lang="en-US" altLang="zh-CN" sz="1800" b="1" dirty="0"/>
          </a:p>
          <a:p>
            <a:pPr lvl="1" eaLnBrk="1" hangingPunct="1">
              <a:defRPr/>
            </a:pPr>
            <a:endParaRPr lang="en-US" altLang="zh-CN" b="1" dirty="0"/>
          </a:p>
          <a:p>
            <a:pPr lvl="1" eaLnBrk="1" hangingPunct="1">
              <a:defRPr/>
            </a:pPr>
            <a:endParaRPr lang="en-US" altLang="zh-CN" b="1" dirty="0"/>
          </a:p>
          <a:p>
            <a:pPr lvl="1" eaLnBrk="1" hangingPunct="1">
              <a:defRPr/>
            </a:pPr>
            <a:endParaRPr lang="en-US" altLang="zh-CN" sz="2400" b="1" dirty="0"/>
          </a:p>
          <a:p>
            <a:pPr lvl="1" eaLnBrk="1" hangingPunct="1">
              <a:defRPr/>
            </a:pPr>
            <a:endParaRPr lang="en-US" altLang="zh-CN" sz="1600" b="1" dirty="0"/>
          </a:p>
          <a:p>
            <a:pPr marL="0" indent="0" eaLnBrk="1" hangingPunct="1">
              <a:defRPr/>
            </a:pP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94BCD310-BA64-84A6-9F45-6574F8145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7993063" cy="914400"/>
          </a:xfrm>
        </p:spPr>
        <p:txBody>
          <a:bodyPr/>
          <a:lstStyle/>
          <a:p>
            <a:pPr algn="ctr" eaLnBrk="1" hangingPunct="1"/>
            <a:r>
              <a:rPr lang="zh-CN" altLang="en-US" sz="3600" b="1"/>
              <a:t>劝勉：竭力追求灵命的完全</a:t>
            </a:r>
            <a:endParaRPr lang="en-US" altLang="en-US" b="1">
              <a:solidFill>
                <a:srgbClr val="404040"/>
              </a:solidFill>
            </a:endParaRP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E58CC844-B550-6C5C-3C68-22473827C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47800"/>
            <a:ext cx="7883525" cy="4876800"/>
          </a:xfrm>
        </p:spPr>
        <p:txBody>
          <a:bodyPr/>
          <a:lstStyle/>
          <a:p>
            <a:pPr lvl="1" algn="ctr"/>
            <a:r>
              <a:rPr lang="en-US" altLang="zh-CN" sz="2800"/>
              <a:t>1</a:t>
            </a:r>
            <a:r>
              <a:rPr lang="zh-CN" altLang="en-US" sz="2800" b="1"/>
              <a:t>、上帝的旨意是让我们成为完全</a:t>
            </a:r>
            <a:endParaRPr lang="zh-CN" altLang="en-US" sz="2800"/>
          </a:p>
          <a:p>
            <a:pPr lvl="1" algn="ctr"/>
            <a:r>
              <a:rPr lang="en-US" altLang="zh-CN" sz="2800"/>
              <a:t>2</a:t>
            </a:r>
            <a:r>
              <a:rPr lang="zh-CN" altLang="en-US" sz="2800" b="1"/>
              <a:t>、今生今世没有任何人达到完全</a:t>
            </a:r>
            <a:endParaRPr lang="zh-CN" altLang="en-US" sz="2800"/>
          </a:p>
          <a:p>
            <a:pPr lvl="1" algn="ctr"/>
            <a:r>
              <a:rPr lang="en-US" altLang="zh-CN" sz="2800"/>
              <a:t>3</a:t>
            </a:r>
            <a:r>
              <a:rPr lang="zh-CN" altLang="en-US" sz="2800" b="1"/>
              <a:t>、在不同的灵命阶段上追求完全</a:t>
            </a:r>
            <a:endParaRPr lang="en-US" altLang="zh-CN" sz="2000" b="1"/>
          </a:p>
          <a:p>
            <a:pPr lvl="1"/>
            <a:endParaRPr lang="en-US" altLang="zh-CN" sz="900" b="1"/>
          </a:p>
          <a:p>
            <a:pPr lvl="1"/>
            <a:r>
              <a:rPr lang="zh-CN" altLang="en-US" sz="2000" b="1"/>
              <a:t>“</a:t>
            </a:r>
            <a:r>
              <a:rPr lang="en-US" altLang="zh-CN" sz="2000" b="1"/>
              <a:t>12</a:t>
            </a:r>
            <a:r>
              <a:rPr lang="zh-CN" altLang="en-US" sz="2000" b="1"/>
              <a:t>看你们学习的工夫，本该作师傅，谁知还得有人将神圣言小学的开端，另教导你们。并且成了那必须吃奶，不能吃干粮的人。</a:t>
            </a:r>
            <a:r>
              <a:rPr lang="en-US" altLang="zh-CN" sz="2000" b="1"/>
              <a:t>13</a:t>
            </a:r>
            <a:r>
              <a:rPr lang="zh-CN" altLang="en-US" sz="2000" b="1"/>
              <a:t>凡只能吃奶的，都不熟练仁义的道理。因为他是婴孩</a:t>
            </a:r>
            <a:r>
              <a:rPr lang="en-US" altLang="zh-CN" sz="2000" b="1"/>
              <a:t>14</a:t>
            </a:r>
            <a:r>
              <a:rPr lang="zh-CN" altLang="en-US" sz="2000" b="1"/>
              <a:t>惟独长大成人的，才能吃干粮，他们的心窍，习练得通达，就能分辨好歹了”（来</a:t>
            </a:r>
            <a:r>
              <a:rPr lang="en-US" altLang="zh-CN" sz="2000" b="1"/>
              <a:t>5</a:t>
            </a:r>
            <a:r>
              <a:rPr lang="zh-CN" altLang="en-US" sz="2000" b="1"/>
              <a:t>）。</a:t>
            </a:r>
            <a:endParaRPr lang="en-US" altLang="zh-CN" sz="2000" b="1"/>
          </a:p>
          <a:p>
            <a:pPr lvl="1"/>
            <a:r>
              <a:rPr lang="zh-CN" altLang="en-US" sz="2000" b="1"/>
              <a:t>“弟兄们，我不是以为自己已经得着了。我只有一件事，就是忘记背后努力面前的，</a:t>
            </a:r>
            <a:r>
              <a:rPr lang="en-US" altLang="zh-CN" sz="2000" b="1"/>
              <a:t>14</a:t>
            </a:r>
            <a:r>
              <a:rPr lang="zh-CN" altLang="en-US" sz="2000" b="1"/>
              <a:t>向着标竿直跑，要得神在基督耶稣里从上面召我来得的奖赏。</a:t>
            </a:r>
            <a:r>
              <a:rPr lang="en-US" altLang="zh-CN" sz="2000" b="1"/>
              <a:t>15</a:t>
            </a:r>
            <a:r>
              <a:rPr lang="zh-CN" altLang="en-US" sz="2000" b="1"/>
              <a:t>所以我们中间凡是完全人，总要存这样的心。若在什么事上，存别样的心，上帝也必以此指示你们。</a:t>
            </a:r>
            <a:r>
              <a:rPr lang="en-US" altLang="zh-CN" sz="2000" b="1"/>
              <a:t>16</a:t>
            </a:r>
            <a:r>
              <a:rPr lang="zh-CN" altLang="en-US" sz="2000" b="1"/>
              <a:t>然而我们到了什么地步，就当照着什么地步行”（腓</a:t>
            </a:r>
            <a:r>
              <a:rPr lang="en-US" altLang="zh-CN" sz="2000" b="1"/>
              <a:t>3</a:t>
            </a:r>
            <a:r>
              <a:rPr lang="zh-CN" altLang="en-US" sz="2000" b="1"/>
              <a:t>）</a:t>
            </a:r>
            <a:r>
              <a:rPr lang="zh-CN" altLang="en-US" sz="2000">
                <a:solidFill>
                  <a:srgbClr val="4A4C4C"/>
                </a:solidFill>
                <a:latin typeface="Roboto Condensed" panose="02000000000000000000" pitchFamily="2" charset="0"/>
              </a:rPr>
              <a:t>。</a:t>
            </a:r>
            <a:endParaRPr lang="en-US" altLang="zh-CN" sz="2000">
              <a:solidFill>
                <a:srgbClr val="4A4C4C"/>
              </a:solidFill>
              <a:latin typeface="Roboto Condensed" panose="02000000000000000000" pitchFamily="2" charset="0"/>
            </a:endParaRPr>
          </a:p>
          <a:p>
            <a:pPr lvl="1"/>
            <a:endParaRPr lang="en-US" altLang="zh-CN" sz="900" b="1"/>
          </a:p>
          <a:p>
            <a:pPr lvl="1" algn="ctr"/>
            <a:r>
              <a:rPr lang="zh-CN" altLang="en-US" sz="2400" b="1"/>
              <a:t>信德</a:t>
            </a:r>
            <a:r>
              <a:rPr lang="en-US" altLang="zh-CN" sz="2400" b="1"/>
              <a:t>/</a:t>
            </a:r>
            <a:r>
              <a:rPr lang="zh-CN" altLang="en-US" sz="2400" b="1"/>
              <a:t>广传福音，望德</a:t>
            </a:r>
            <a:r>
              <a:rPr lang="en-US" altLang="zh-CN" sz="2400" b="1"/>
              <a:t>/</a:t>
            </a:r>
            <a:r>
              <a:rPr lang="zh-CN" altLang="en-US" sz="2400" b="1"/>
              <a:t>建立教会，爱德</a:t>
            </a:r>
            <a:r>
              <a:rPr lang="en-US" altLang="zh-CN" sz="2400" b="1"/>
              <a:t>/</a:t>
            </a:r>
            <a:r>
              <a:rPr lang="zh-CN" altLang="en-US" sz="2400" b="1"/>
              <a:t>缔造文明！</a:t>
            </a:r>
          </a:p>
          <a:p>
            <a:pPr lvl="1"/>
            <a:endParaRPr lang="en-US" altLang="zh-CN" sz="2000" b="1"/>
          </a:p>
          <a:p>
            <a:pPr lvl="1"/>
            <a:endParaRPr lang="zh-CN" altLang="en-US" sz="2000" b="1"/>
          </a:p>
          <a:p>
            <a:pPr lvl="1"/>
            <a:endParaRPr lang="zh-CN" altLang="en-US" sz="240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zh-CN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12693</TotalTime>
  <Words>1730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三大归正与基督徒灵命的完全</vt:lpstr>
      <vt:lpstr>PowerPoint Presentation</vt:lpstr>
      <vt:lpstr>PowerPoint Presentation</vt:lpstr>
      <vt:lpstr>PowerPoint Presentation</vt:lpstr>
      <vt:lpstr>PowerPoint Presentation</vt:lpstr>
      <vt:lpstr>三、第三次归正：从门徒到使徒</vt:lpstr>
      <vt:lpstr>劝勉：竭力追求灵命的完全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求上帝伸冤</dc:title>
  <dc:creator>zhiyong wang</dc:creator>
  <cp:lastModifiedBy>l040921</cp:lastModifiedBy>
  <cp:revision>213</cp:revision>
  <dcterms:created xsi:type="dcterms:W3CDTF">2016-02-12T15:43:59Z</dcterms:created>
  <dcterms:modified xsi:type="dcterms:W3CDTF">2025-03-09T23:36:04Z</dcterms:modified>
</cp:coreProperties>
</file>