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849" r:id="rId2"/>
    <p:sldId id="1300" r:id="rId3"/>
    <p:sldId id="1290" r:id="rId4"/>
    <p:sldId id="1291" r:id="rId5"/>
    <p:sldId id="1293" r:id="rId6"/>
    <p:sldId id="1292" r:id="rId7"/>
    <p:sldId id="1294" r:id="rId8"/>
    <p:sldId id="1295" r:id="rId9"/>
    <p:sldId id="1296" r:id="rId10"/>
    <p:sldId id="1297" r:id="rId11"/>
    <p:sldId id="1298" r:id="rId12"/>
    <p:sldId id="1299" r:id="rId13"/>
  </p:sldIdLst>
  <p:sldSz cx="9144000" cy="5143500" type="screen16x9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8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1" autoAdjust="0"/>
    <p:restoredTop sz="0" autoAdjust="0"/>
  </p:normalViewPr>
  <p:slideViewPr>
    <p:cSldViewPr showGuides="1">
      <p:cViewPr>
        <p:scale>
          <a:sx n="80" d="100"/>
          <a:sy n="80" d="100"/>
        </p:scale>
        <p:origin x="-14" y="-514"/>
      </p:cViewPr>
      <p:guideLst>
        <p:guide orient="horz" pos="1620"/>
        <p:guide pos="2876"/>
      </p:guideLst>
    </p:cSldViewPr>
  </p:slideViewPr>
  <p:outlineViewPr>
    <p:cViewPr>
      <p:scale>
        <a:sx n="33" d="100"/>
        <a:sy n="33" d="100"/>
      </p:scale>
      <p:origin x="34" y="9931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2E1D3-F534-4B3C-9EB2-6DCC39E34294}" type="datetimeFigureOut">
              <a:rPr lang="en-CA" smtClean="0"/>
              <a:t>2025-02-22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3F03A-D942-4AFF-81B7-D344BF8BA0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0738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F03A-D942-4AFF-81B7-D344BF8BA018}" type="slidenum">
              <a:rPr lang="en-CA" smtClean="0"/>
              <a:t>1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gradFill rotWithShape="1">
          <a:gsLst>
            <a:gs pos="0">
              <a:srgbClr val="3E3E35"/>
            </a:gs>
            <a:gs pos="47501">
              <a:srgbClr val="70706A"/>
            </a:gs>
            <a:gs pos="58501">
              <a:srgbClr val="7C7C77"/>
            </a:gs>
            <a:gs pos="100000">
              <a:srgbClr val="3E3E35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4680B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4680B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114550"/>
            <a:ext cx="8686800" cy="1102519"/>
          </a:xfrm>
        </p:spPr>
        <p:txBody>
          <a:bodyPr anchor="b">
            <a:noAutofit/>
          </a:bodyPr>
          <a:lstStyle>
            <a:lvl1pPr>
              <a:defRPr sz="60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3600450"/>
            <a:ext cx="8001000" cy="4000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11" name="灯片编号占位符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616E-460A-41C6-87F7-6E50302701E1}" type="slidenum">
              <a:rPr lang="en-US" altLang="zh-CN">
                <a:solidFill>
                  <a:srgbClr val="D7DAE1"/>
                </a:solidFill>
              </a:rPr>
              <a:t>‹#›</a:t>
            </a:fld>
            <a:endParaRPr lang="en-US" altLang="zh-CN">
              <a:solidFill>
                <a:srgbClr val="D7DAE1"/>
              </a:solidFill>
            </a:endParaRPr>
          </a:p>
        </p:txBody>
      </p:sp>
      <p:sp>
        <p:nvSpPr>
          <p:cNvPr id="12" name="页脚占位符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D7DAE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3C9B6-C6AA-4521-A0A0-771A4DD55D70}" type="datetime3">
              <a:rPr lang="zh-CN" altLang="en-US">
                <a:solidFill>
                  <a:srgbClr val="55554A"/>
                </a:solidFill>
              </a:rPr>
              <a:t>2025年2月22日星期六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7217B-BEEF-4D93-96E9-8118FF21A411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5448300" y="1552575"/>
            <a:ext cx="5143500" cy="20383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 rot="5400000">
            <a:off x="5525294" y="1713706"/>
            <a:ext cx="5143500" cy="1716088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 rot="5400000">
            <a:off x="4538663" y="2497138"/>
            <a:ext cx="51435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7" name="图片 13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6" y="160735"/>
            <a:ext cx="1000125" cy="750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017974"/>
            <a:ext cx="1447800" cy="3576649"/>
          </a:xfrm>
        </p:spPr>
        <p:txBody>
          <a:bodyPr vert="eaVert" anchor="b"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353175" cy="4388644"/>
          </a:xfrm>
        </p:spPr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DEC54-6D4C-4162-B571-EF9EA81DC2C0}" type="datetime3">
              <a:rPr lang="zh-CN" altLang="en-US">
                <a:solidFill>
                  <a:srgbClr val="55554A"/>
                </a:solidFill>
              </a:rPr>
              <a:t>2025年2月22日星期六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4767263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CC54C-A312-4638-BB09-760122D3D7F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gradFill rotWithShape="1">
          <a:gsLst>
            <a:gs pos="0">
              <a:srgbClr val="A0A3A8"/>
            </a:gs>
            <a:gs pos="47501">
              <a:srgbClr val="D0D3D9"/>
            </a:gs>
            <a:gs pos="58501">
              <a:srgbClr val="D2D5DA"/>
            </a:gs>
            <a:gs pos="100000">
              <a:srgbClr val="A0A3A8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FFFFF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FFFFF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114550"/>
            <a:ext cx="8686800" cy="1097280"/>
          </a:xfrm>
        </p:spPr>
        <p:txBody>
          <a:bodyPr anchor="b">
            <a:noAutofit/>
          </a:bodyPr>
          <a:lstStyle>
            <a:lvl1pPr algn="ctr">
              <a:defRPr sz="6000" b="0" cap="none" baseline="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3600450"/>
            <a:ext cx="8001000" cy="41148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4767263"/>
            <a:ext cx="2895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226" y="3292079"/>
            <a:ext cx="1216025" cy="273844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0BDE66-8CD0-46E0-ADFF-C185EFD091F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3115C-8B76-4425-A764-DE1DC9E9066A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756FA-624A-4BC6-BA19-F78C9CA25CD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00439-0681-4786-9A87-1A0F99C608BC}" type="datetime3">
              <a:rPr lang="zh-CN" altLang="en-US">
                <a:solidFill>
                  <a:srgbClr val="55554A"/>
                </a:solidFill>
              </a:rPr>
              <a:t>2025年2月22日星期六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CA31-49B0-44F7-9023-A88C74DD4F0E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E55F9-20D3-466A-BBB9-7B310D7DB210}" type="datetime3">
              <a:rPr lang="zh-CN" altLang="en-US">
                <a:solidFill>
                  <a:srgbClr val="55554A"/>
                </a:solidFill>
              </a:rPr>
              <a:t>2025年2月22日星期六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8D41C-FEAD-4965-943D-A84FF7E6F7A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5638800" cy="709613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289304"/>
            <a:ext cx="8247888" cy="3401568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05740"/>
            <a:ext cx="2743200" cy="70866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C2A40-33CF-4A79-933F-B5FC3BC9902B}" type="datetime3">
              <a:rPr lang="zh-CN" altLang="en-US">
                <a:solidFill>
                  <a:srgbClr val="55554A"/>
                </a:solidFill>
              </a:rPr>
              <a:t>2025年2月22日星期六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AAFEF-CB30-4EEE-AA69-1F602477EFAF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287780"/>
            <a:ext cx="8249920" cy="339852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5638800" cy="75438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171450"/>
            <a:ext cx="2819400" cy="7543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AA213-04D5-49A6-A31A-AFB86F89DD35}" type="datetime3">
              <a:rPr lang="zh-CN" altLang="en-US">
                <a:solidFill>
                  <a:srgbClr val="55554A"/>
                </a:solidFill>
              </a:rPr>
              <a:t>2025年2月22日星期六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078A-61A4-41A6-96D6-3B4F0DB86023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5010"/>
            <a:ext cx="9144000" cy="1090613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6207"/>
            <a:ext cx="9144000" cy="86558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6922"/>
            <a:ext cx="7329488" cy="8334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chemeClr val="tx2"/>
                </a:solidFill>
                <a:latin typeface="Franklin Gothic Book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chemeClr val="tx2"/>
                </a:solidFill>
                <a:latin typeface="Franklin Gothic Boo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7E9B1-5DFC-408D-AEC5-D380FDDEAA58}" type="slidenum">
              <a:rPr lang="en-US" altLang="zh-CN">
                <a:solidFill>
                  <a:srgbClr val="55554A"/>
                </a:solidFill>
                <a:ea typeface="SimSun" panose="02010600030101010101" pitchFamily="2" charset="-122"/>
              </a:rPr>
              <a:t>‹#›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026319"/>
            <a:ext cx="9144000" cy="1119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1034" name="图片 9" descr="AGCF_Logo150透明背景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6" y="214313"/>
            <a:ext cx="881063" cy="660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Arial" panose="020B0604020202020204" pitchFamily="34" charset="0"/>
          <a:ea typeface="+mn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Courier New" panose="02070309020205020404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48774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EB8E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3B65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25" y="1123950"/>
            <a:ext cx="9144000" cy="4019550"/>
          </a:xfrm>
        </p:spPr>
        <p:txBody>
          <a:bodyPr/>
          <a:lstStyle/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b="1" dirty="0">
              <a:solidFill>
                <a:srgbClr val="FF0000"/>
              </a:solidFill>
              <a:ea typeface="KaiTi"/>
              <a:cs typeface="Times New Roman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6000" b="1" dirty="0" smtClean="0">
                <a:solidFill>
                  <a:srgbClr val="FF0000"/>
                </a:solidFill>
                <a:ea typeface="KaiTi"/>
                <a:cs typeface="Times New Roman"/>
              </a:rPr>
              <a:t>要敬畏神</a:t>
            </a:r>
            <a:endParaRPr lang="en-US" altLang="zh-CN" sz="3600" b="1" kern="100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DengXian" panose="02010600030101010101" charset="-122"/>
              <a:sym typeface="+mn-ea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3600" b="1" kern="100" dirty="0">
              <a:solidFill>
                <a:srgbClr val="0070C0"/>
              </a:solidFill>
              <a:latin typeface="KaiTi" panose="02010609060101010101" charset="-122"/>
              <a:ea typeface="KaiTi" panose="02010609060101010101" charset="-122"/>
              <a:cs typeface="DengXian" panose="02010600030101010101" charset="-122"/>
              <a:sym typeface="+mn-ea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kern="100" dirty="0" smtClean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常彦牧师</a:t>
            </a:r>
            <a:endParaRPr lang="en-CA" sz="3600" b="1" kern="100" dirty="0">
              <a:solidFill>
                <a:srgbClr val="0070C0"/>
              </a:solidFill>
              <a:latin typeface="KaiTi" panose="02010609060101010101" charset="-122"/>
              <a:ea typeface="KaiTi" panose="02010609060101010101" charset="-122"/>
              <a:cs typeface="Times New Roman" panose="02020603050405020304"/>
            </a:endParaRPr>
          </a:p>
          <a:p>
            <a:pPr marL="0" indent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2025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年</a:t>
            </a:r>
            <a:r>
              <a:rPr lang="en-US" altLang="zh-CN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2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月</a:t>
            </a:r>
            <a:r>
              <a:rPr lang="en-US" altLang="zh-CN" sz="3600" b="1" kern="100" dirty="0" smtClean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23</a:t>
            </a:r>
            <a:r>
              <a:rPr lang="zh-CN" altLang="en-US" sz="3600" b="1" kern="100" dirty="0" smtClean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日</a:t>
            </a:r>
            <a:endParaRPr lang="en-US" altLang="zh-CN" sz="3600" b="1" dirty="0">
              <a:solidFill>
                <a:srgbClr val="0070C0"/>
              </a:solidFill>
              <a:latin typeface="KaiTi" panose="02010609060101010101" charset="-122"/>
              <a:ea typeface="KaiTi" panose="02010609060101010101" charset="-122"/>
            </a:endParaRPr>
          </a:p>
          <a:p>
            <a:endParaRPr lang="zh-CN" altLang="en-US" sz="3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三、要活出对神的敬畏</a:t>
            </a:r>
            <a:endParaRPr lang="zh-CN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131301" cy="3943350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zh-CN" altLang="en-US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活出对神的敬畏时，我们带着一颗爱主的心来侍奉永生的神。因为主在教会中行走，察看我们的动机和态度，要用谦卑、感恩的心来服事。</a:t>
            </a:r>
            <a:endParaRPr lang="en-CA" sz="3600" dirty="0">
              <a:solidFill>
                <a:schemeClr val="tx1"/>
              </a:solidFill>
              <a:latin typeface="Calibri"/>
              <a:ea typeface="SimSun"/>
              <a:cs typeface="Times New Roman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zh-CN" altLang="en-US" sz="2800" b="1" dirty="0">
              <a:solidFill>
                <a:schemeClr val="tx1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10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22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三、要活出对神的敬畏</a:t>
            </a:r>
            <a:endParaRPr lang="zh-CN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131301" cy="3943350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zh-CN" altLang="en-US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活出对神的敬畏时，我们迫切地传福音，知道神的心意</a:t>
            </a:r>
            <a:r>
              <a:rPr lang="zh-CN" altLang="en-US" sz="3600" b="1" dirty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“不愿有一人沉沦，乃愿人人都悔改”</a:t>
            </a:r>
            <a:r>
              <a:rPr lang="zh-CN" altLang="en-US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（彼后</a:t>
            </a:r>
            <a:r>
              <a:rPr lang="en-CA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3:9</a:t>
            </a:r>
            <a:r>
              <a:rPr lang="zh-CN" altLang="en-US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）</a:t>
            </a:r>
            <a:endParaRPr lang="en-CA" sz="3600" dirty="0">
              <a:solidFill>
                <a:schemeClr val="tx1"/>
              </a:solidFill>
              <a:latin typeface="Calibri"/>
              <a:ea typeface="SimSun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zh-CN" altLang="en-US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活出对神的敬畏时，我们每天会警醒、预备、盼望主耶稣再来。</a:t>
            </a:r>
            <a:endParaRPr lang="en-CA" sz="3600" dirty="0">
              <a:solidFill>
                <a:schemeClr val="tx1"/>
              </a:solidFill>
              <a:latin typeface="Calibri"/>
              <a:ea typeface="SimSun"/>
              <a:cs typeface="Times New Roman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zh-CN" altLang="en-US" sz="2800" b="1" dirty="0">
              <a:solidFill>
                <a:schemeClr val="tx1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22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结语</a:t>
            </a:r>
            <a:endParaRPr lang="zh-CN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131301" cy="3943350"/>
          </a:xfrm>
        </p:spPr>
        <p:txBody>
          <a:bodyPr/>
          <a:lstStyle/>
          <a:p>
            <a:pPr marL="0" indent="85725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敬畏神的人才能够得到神的喜爱。耶和华喜爱敬畏他和盼望他慈爱的人。天离地何等的高，他的慈爱向敬畏他的人也是何等的大！但耶和华的慈爱归于敬畏他的人，从亘古到永远；他的公义也归于子子孙孙，就是那些遵守他的约，记念他的训词而遵守的人。阿们！</a:t>
            </a:r>
            <a:endParaRPr lang="en-CA" sz="3600" dirty="0">
              <a:solidFill>
                <a:schemeClr val="tx1"/>
              </a:solidFill>
              <a:latin typeface="Calibri"/>
              <a:ea typeface="SimSun"/>
              <a:cs typeface="Times New Roman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zh-CN" altLang="en-US" sz="2800" b="1" dirty="0">
              <a:solidFill>
                <a:schemeClr val="tx1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12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22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131301" cy="3943350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1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KaiTi" panose="02010609060101010101" charset="-122"/>
              </a:rPr>
              <a:t>启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KaiTi" panose="02010609060101010101" charset="-122"/>
              </a:rPr>
              <a:t>15:4</a:t>
            </a:r>
          </a:p>
          <a:p>
            <a:pPr marL="0" lvl="0" indent="91440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KaiTi" panose="02010609060101010101" charset="-122"/>
              </a:rPr>
              <a:t>主阿，谁敢不敬畏你，不将荣耀归与你的名呢？因为独有你是圣的。万民都要来在你面前敬拜。因你公义的作为已经显出来了。</a:t>
            </a:r>
            <a:endParaRPr lang="zh-CN" altLang="en-US" sz="3600" b="1" dirty="0">
              <a:solidFill>
                <a:srgbClr val="FF0000"/>
              </a:solidFill>
              <a:latin typeface="SimSun" panose="02010600030101010101" pitchFamily="2" charset="-122"/>
              <a:ea typeface="SimSun" panose="02010600030101010101" pitchFamily="2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22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</a:t>
            </a:r>
            <a:r>
              <a:rPr lang="zh-CN" altLang="en-US" b="1" kern="100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、</a:t>
            </a:r>
            <a:r>
              <a:rPr lang="zh-CN" altLang="en-US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敬畏神是人的本分</a:t>
            </a:r>
            <a:endParaRPr lang="zh-CN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131301" cy="3943350"/>
          </a:xfrm>
        </p:spPr>
        <p:txBody>
          <a:bodyPr/>
          <a:lstStyle/>
          <a:p>
            <a:pPr marL="0" marR="0" indent="8001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zh-CN" altLang="en-US" sz="36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/>
              </a:rPr>
              <a:t>“敬畏”是指既恭敬又惧怕的意思。首先，神配得我们敬畏。神是创造者，而人类是被造者</a:t>
            </a:r>
            <a:r>
              <a:rPr lang="zh-CN" altLang="en-US" sz="3600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/>
              </a:rPr>
              <a:t>。</a:t>
            </a:r>
            <a:endParaRPr lang="en-US" altLang="zh-CN" sz="3600" dirty="0" smtClean="0">
              <a:solidFill>
                <a:schemeClr val="tx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/>
            </a:endParaRPr>
          </a:p>
          <a:p>
            <a:pPr marL="0" marR="0" indent="8001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zh-CN" altLang="en-US" sz="3600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/>
              </a:rPr>
              <a:t>圣经</a:t>
            </a:r>
            <a:r>
              <a:rPr lang="zh-CN" altLang="en-US" sz="36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/>
              </a:rPr>
              <a:t>说；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/>
              </a:rPr>
              <a:t>因耶和华为大，当受极大的赞美，他在万神之上，当受敬畏。</a:t>
            </a:r>
            <a:r>
              <a:rPr lang="zh-CN" altLang="en-US" sz="36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/>
              </a:rPr>
              <a:t>（诗</a:t>
            </a:r>
            <a:r>
              <a:rPr lang="en-CA" sz="36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/>
              </a:rPr>
              <a:t>96:4</a:t>
            </a:r>
            <a:r>
              <a:rPr lang="zh-CN" altLang="en-US" sz="36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/>
              </a:rPr>
              <a:t>）</a:t>
            </a:r>
            <a:endParaRPr lang="en-CA" sz="3600" dirty="0">
              <a:solidFill>
                <a:schemeClr val="tx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chemeClr val="tx1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221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</a:t>
            </a:r>
            <a:r>
              <a:rPr lang="zh-CN" altLang="en-US" b="1" kern="100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、</a:t>
            </a:r>
            <a:r>
              <a:rPr lang="zh-CN" altLang="en-US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敬畏神是人的本分</a:t>
            </a:r>
            <a:endParaRPr lang="zh-CN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131301" cy="4019550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传</a:t>
            </a:r>
            <a:r>
              <a:rPr lang="en-CA" sz="3600" dirty="0" smtClean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12:13-14</a:t>
            </a:r>
          </a:p>
          <a:p>
            <a:pPr marL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这些</a:t>
            </a:r>
            <a:r>
              <a:rPr lang="zh-CN" altLang="en-US" sz="3600" b="1" dirty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事都已听见了，总意就是敬畏神，谨守他的诫命，这是人所当尽的本分。因为人所做的事，连一切隐藏的事，无论是善是恶，神都必审问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。</a:t>
            </a:r>
            <a:endParaRPr lang="zh-CN" altLang="en-US" sz="2800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4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651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二、要敬畏神，远离恶事</a:t>
            </a:r>
            <a:endParaRPr lang="zh-CN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131301" cy="3943350"/>
          </a:xfrm>
        </p:spPr>
        <p:txBody>
          <a:bodyPr/>
          <a:lstStyle/>
          <a:p>
            <a:pPr marL="0" indent="80010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不要自以为有智慧，要敬畏耶和华，远离恶事。</a:t>
            </a:r>
            <a:r>
              <a:rPr lang="zh-CN" altLang="en-US" sz="3600" dirty="0">
                <a:latin typeface="Calibri"/>
                <a:ea typeface="SimSun"/>
                <a:cs typeface="Times New Roman"/>
              </a:rPr>
              <a:t>（箴</a:t>
            </a:r>
            <a:r>
              <a:rPr lang="en-CA" sz="3600" dirty="0">
                <a:latin typeface="Calibri"/>
                <a:ea typeface="SimSun"/>
                <a:cs typeface="Times New Roman"/>
              </a:rPr>
              <a:t>3:7</a:t>
            </a:r>
            <a:r>
              <a:rPr lang="zh-CN" altLang="en-US" sz="3600" dirty="0" smtClean="0">
                <a:latin typeface="Calibri"/>
                <a:ea typeface="SimSun"/>
                <a:cs typeface="Times New Roman"/>
              </a:rPr>
              <a:t>）</a:t>
            </a:r>
            <a:endParaRPr lang="en-US" altLang="zh-CN" sz="3600" dirty="0" smtClean="0">
              <a:latin typeface="Calibri"/>
              <a:ea typeface="SimSun"/>
              <a:cs typeface="Times New Roman"/>
            </a:endParaRPr>
          </a:p>
          <a:p>
            <a:pPr marL="0" indent="80010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 smtClean="0">
                <a:latin typeface="Calibri"/>
                <a:ea typeface="SimSun"/>
                <a:cs typeface="Times New Roman"/>
              </a:rPr>
              <a:t>一</a:t>
            </a:r>
            <a:r>
              <a:rPr lang="zh-CN" altLang="en-US" sz="3600" dirty="0">
                <a:latin typeface="Calibri"/>
                <a:ea typeface="SimSun"/>
                <a:cs typeface="Times New Roman"/>
              </a:rPr>
              <a:t>个敬畏神的人，必然远离恶事</a:t>
            </a:r>
            <a:r>
              <a:rPr lang="zh-CN" altLang="en-US" sz="3600" dirty="0" smtClean="0">
                <a:latin typeface="Calibri"/>
                <a:ea typeface="SimSun"/>
                <a:cs typeface="Times New Roman"/>
              </a:rPr>
              <a:t>。</a:t>
            </a:r>
            <a:endParaRPr lang="zh-CN" altLang="en-US" sz="2800" b="1" dirty="0">
              <a:solidFill>
                <a:schemeClr val="tx1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5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564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二、要敬畏神，远离恶事</a:t>
            </a:r>
            <a:endParaRPr lang="zh-CN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131301" cy="4019550"/>
          </a:xfrm>
        </p:spPr>
        <p:txBody>
          <a:bodyPr/>
          <a:lstStyle/>
          <a:p>
            <a:pPr marL="0" indent="80010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约瑟为了敬畏神，不与罪恶妥协，宁愿受冤屈也不向罪恶屈服，他说；</a:t>
            </a:r>
            <a:r>
              <a:rPr lang="zh-CN" altLang="en-US" sz="3600" b="1" dirty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我怎能作这大恶，得罪神呢？</a:t>
            </a:r>
            <a:r>
              <a:rPr lang="zh-CN" altLang="en-US" sz="3600" dirty="0">
                <a:latin typeface="Calibri"/>
                <a:ea typeface="SimSun"/>
                <a:cs typeface="Times New Roman"/>
              </a:rPr>
              <a:t>（创</a:t>
            </a:r>
            <a:r>
              <a:rPr lang="en-CA" sz="3600" dirty="0">
                <a:latin typeface="Calibri"/>
                <a:ea typeface="SimSun"/>
                <a:cs typeface="Times New Roman"/>
              </a:rPr>
              <a:t>39:9</a:t>
            </a:r>
            <a:r>
              <a:rPr lang="zh-CN" altLang="en-US" sz="3600" dirty="0">
                <a:latin typeface="Calibri"/>
                <a:ea typeface="SimSun"/>
                <a:cs typeface="Times New Roman"/>
              </a:rPr>
              <a:t>）</a:t>
            </a:r>
            <a:r>
              <a:rPr lang="zh-CN" altLang="en-US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这句话说出约瑟对神是何等的敬畏、何等的尊重。他知道若听从了</a:t>
            </a:r>
            <a:r>
              <a:rPr lang="zh-CN" altLang="en-US" sz="3600" dirty="0" smtClean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主人妻子的</a:t>
            </a:r>
            <a:r>
              <a:rPr lang="zh-CN" altLang="en-US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无理要求是罪大恶极，是得罪神的，约瑟后来非常蒙神的祝福同在，就因为他存一颗敬畏神的心，远离恶事。</a:t>
            </a:r>
            <a:endParaRPr lang="en-CA" sz="3600" dirty="0">
              <a:solidFill>
                <a:schemeClr val="tx1"/>
              </a:solidFill>
              <a:latin typeface="Calibri"/>
              <a:ea typeface="SimSu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chemeClr val="tx1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6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651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三、要活出对神的敬畏</a:t>
            </a:r>
            <a:endParaRPr lang="zh-CN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131301" cy="3943350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 smtClean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林</a:t>
            </a:r>
            <a:r>
              <a:rPr lang="zh-CN" altLang="en-US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后</a:t>
            </a:r>
            <a:r>
              <a:rPr lang="en-CA" sz="3600" dirty="0" smtClean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7:1</a:t>
            </a:r>
            <a:endParaRPr lang="en-US" altLang="zh-CN" sz="3600" dirty="0">
              <a:solidFill>
                <a:schemeClr val="tx1"/>
              </a:solidFill>
              <a:latin typeface="Calibri"/>
              <a:ea typeface="SimSun"/>
              <a:cs typeface="Times New Roman"/>
            </a:endParaRPr>
          </a:p>
          <a:p>
            <a:pPr marL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亲爱的</a:t>
            </a:r>
            <a:r>
              <a:rPr lang="zh-CN" altLang="en-US" sz="3600" b="1" dirty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弟兄啊，我们既有这等应许，就当洁净自己，除去身体、灵魂一切的污秽，敬畏神，得以成圣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。</a:t>
            </a:r>
            <a:endParaRPr lang="zh-CN" altLang="en-US" b="1" dirty="0">
              <a:solidFill>
                <a:schemeClr val="tx1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7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564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三、要活出对神的敬畏</a:t>
            </a:r>
            <a:endParaRPr lang="zh-CN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131301" cy="3943350"/>
          </a:xfrm>
        </p:spPr>
        <p:txBody>
          <a:bodyPr/>
          <a:lstStyle/>
          <a:p>
            <a:pPr marL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我们就该洁净自己，过圣洁的生活，所谓“洁净自己”就是常在主的光中省察自己、悔改，在敬畏神里渐渐成为圣洁，我们就会远离罪恶，因为</a:t>
            </a:r>
            <a:r>
              <a:rPr lang="zh-CN" altLang="en-US" sz="3600" b="1" dirty="0">
                <a:solidFill>
                  <a:srgbClr val="FF0000"/>
                </a:solidFill>
                <a:latin typeface="Calibri"/>
                <a:ea typeface="SimSun"/>
                <a:cs typeface="Times New Roman"/>
              </a:rPr>
              <a:t>“敬畏耶和华，在乎恨恶邪恶。那骄傲、狂妄并恶道，以及乖谬的口，都为我所恨恶。”</a:t>
            </a:r>
            <a:r>
              <a:rPr lang="zh-CN" altLang="en-US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（箴</a:t>
            </a:r>
            <a:r>
              <a:rPr lang="en-CA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8:13</a:t>
            </a:r>
            <a:r>
              <a:rPr lang="zh-CN" altLang="en-US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）</a:t>
            </a:r>
            <a:endParaRPr lang="en-CA" sz="3600" dirty="0">
              <a:solidFill>
                <a:schemeClr val="tx1"/>
              </a:solidFill>
              <a:latin typeface="Calibri"/>
              <a:ea typeface="SimSun"/>
              <a:cs typeface="Times New Roman"/>
            </a:endParaRPr>
          </a:p>
          <a:p>
            <a:pPr marL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chemeClr val="tx1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8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572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三、要活出对神的敬畏</a:t>
            </a:r>
            <a:endParaRPr lang="zh-CN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131301" cy="394335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zh-CN" altLang="en-US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活出对神的敬畏时，我们就会渴慕读经、祷告，更加愿意遵守神的话语，“惟喜爱耶和华的律法，尽夜思想，这人便为有福”</a:t>
            </a:r>
            <a:endParaRPr lang="en-CA" sz="3600" dirty="0">
              <a:solidFill>
                <a:schemeClr val="tx1"/>
              </a:solidFill>
              <a:latin typeface="Calibri"/>
              <a:ea typeface="SimSun"/>
              <a:cs typeface="Times New Roman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zh-CN" altLang="en-US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活出对神的敬畏时，我们更加委身教会，主日聚会准时来到神的面前敬拜、赞美祂</a:t>
            </a:r>
            <a:r>
              <a:rPr lang="zh-CN" altLang="en-US" sz="3600" dirty="0" smtClean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。</a:t>
            </a:r>
            <a:endParaRPr lang="zh-CN" altLang="en-US" sz="2800" b="1" dirty="0">
              <a:solidFill>
                <a:schemeClr val="tx1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9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5721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f6879e44-dabe-44df-9d80-704a5c3c2e0f"/>
  <p:tag name="COMMONDATA" val="eyJoZGlkIjoiYTNmNGMxYmY0MzM5Nzc4ZmViMmY5YjU0NWE1ZmM3MWY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1790490[1]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758</Words>
  <Application>Microsoft Office PowerPoint</Application>
  <PresentationFormat>On-screen Show (16:9)</PresentationFormat>
  <Paragraphs>46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TS101790490[1]</vt:lpstr>
      <vt:lpstr>PowerPoint Presentation</vt:lpstr>
      <vt:lpstr>PowerPoint Presentation</vt:lpstr>
      <vt:lpstr>一、敬畏神是人的本分</vt:lpstr>
      <vt:lpstr>一、敬畏神是人的本分</vt:lpstr>
      <vt:lpstr>二、要敬畏神，远离恶事</vt:lpstr>
      <vt:lpstr>二、要敬畏神，远离恶事</vt:lpstr>
      <vt:lpstr>三、要活出对神的敬畏</vt:lpstr>
      <vt:lpstr>三、要活出对神的敬畏</vt:lpstr>
      <vt:lpstr>三、要活出对神的敬畏</vt:lpstr>
      <vt:lpstr>三、要活出对神的敬畏</vt:lpstr>
      <vt:lpstr>三、要活出对神的敬畏</vt:lpstr>
      <vt:lpstr>结语</vt:lpstr>
    </vt:vector>
  </TitlesOfParts>
  <Company>AGCF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 Yang</dc:creator>
  <cp:lastModifiedBy>Leon Yang</cp:lastModifiedBy>
  <cp:revision>901</cp:revision>
  <dcterms:created xsi:type="dcterms:W3CDTF">2021-02-28T22:09:00Z</dcterms:created>
  <dcterms:modified xsi:type="dcterms:W3CDTF">2025-02-23T01:09:58Z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1889F7E977E2449282041897C006D1A4_13</vt:lpwstr>
  </property>
</Properties>
</file>