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2fa352b11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g32fa352b11c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2fa352b11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32fa352b11c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2fa352b11c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g32fa352b11c_0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2fa352b11c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32fa352b11c_0_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3065d5e9f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33065d5e9f3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2fa352b11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32fa352b11c_0_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3065d5e9f3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33065d5e9f3_0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301350" y="2549650"/>
            <a:ext cx="15960900" cy="80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敬畏神和爱神</a:t>
            </a:r>
            <a:endParaRPr b="1" i="0" sz="10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800">
                <a:solidFill>
                  <a:srgbClr val="980000"/>
                </a:solidFill>
              </a:rPr>
              <a:t>（箴言9:10，</a:t>
            </a:r>
            <a:r>
              <a:rPr b="1" lang="en-US" sz="4700">
                <a:solidFill>
                  <a:srgbClr val="980000"/>
                </a:solidFill>
              </a:rPr>
              <a:t>约一4:19，箴言16：6下，箴言16：17，诗篇33:12，诗95:1，创 22章，约13:34，腓4:4，</a:t>
            </a:r>
            <a:r>
              <a:rPr b="1" lang="en-US" sz="4800">
                <a:solidFill>
                  <a:srgbClr val="980000"/>
                </a:solidFill>
              </a:rPr>
              <a:t>太22:37，约一4:18，</a:t>
            </a:r>
            <a:r>
              <a:rPr b="1" lang="en-US" sz="4700">
                <a:solidFill>
                  <a:srgbClr val="980000"/>
                </a:solidFill>
              </a:rPr>
              <a:t>约翰福音14:15，约翰一书4:8，</a:t>
            </a:r>
            <a:r>
              <a:rPr b="1" lang="en-US" sz="4800">
                <a:solidFill>
                  <a:srgbClr val="980000"/>
                </a:solidFill>
              </a:rPr>
              <a:t>诗篇112:1）</a:t>
            </a:r>
            <a:endParaRPr b="1" sz="4800">
              <a:solidFill>
                <a:srgbClr val="980000"/>
              </a:solidFill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0">
              <a:solidFill>
                <a:srgbClr val="980000"/>
              </a:solidFill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2"/>
          <p:cNvSpPr txBox="1"/>
          <p:nvPr/>
        </p:nvSpPr>
        <p:spPr>
          <a:xfrm>
            <a:off x="1384300" y="2097116"/>
            <a:ext cx="5271000" cy="25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7500">
                <a:solidFill>
                  <a:schemeClr val="dk1"/>
                </a:solidFill>
              </a:rPr>
              <a:t>1. 敬畏是爱的基础</a:t>
            </a:r>
            <a:endParaRPr/>
          </a:p>
        </p:txBody>
      </p:sp>
      <p:sp>
        <p:nvSpPr>
          <p:cNvPr id="162" name="Google Shape;162;p22"/>
          <p:cNvSpPr txBox="1"/>
          <p:nvPr/>
        </p:nvSpPr>
        <p:spPr>
          <a:xfrm>
            <a:off x="8282965" y="4867338"/>
            <a:ext cx="8000400" cy="48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4500">
                <a:solidFill>
                  <a:srgbClr val="274E13"/>
                </a:solidFill>
              </a:rPr>
              <a:t>敬畏神使人认识到神的圣洁和公义，从而产生对神的尊重和顺服。这种敬畏是爱神的前提，因为没有敬畏的爱可能会变得轻慢或随意。</a:t>
            </a:r>
            <a:endParaRPr b="1" sz="4500">
              <a:solidFill>
                <a:srgbClr val="274E13"/>
              </a:solidFill>
            </a:endParaRPr>
          </a:p>
        </p:txBody>
      </p:sp>
      <p:sp>
        <p:nvSpPr>
          <p:cNvPr id="163" name="Google Shape;163;p22"/>
          <p:cNvSpPr/>
          <p:nvPr/>
        </p:nvSpPr>
        <p:spPr>
          <a:xfrm>
            <a:off x="9284662" y="1117947"/>
            <a:ext cx="5271982" cy="2741821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 txBox="1"/>
          <p:nvPr/>
        </p:nvSpPr>
        <p:spPr>
          <a:xfrm>
            <a:off x="1384300" y="2097116"/>
            <a:ext cx="5271000" cy="25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500">
                <a:solidFill>
                  <a:schemeClr val="dk1"/>
                </a:solidFill>
              </a:rPr>
              <a:t>2. 爱是敬畏的升华</a:t>
            </a:r>
            <a:endParaRPr/>
          </a:p>
        </p:txBody>
      </p:sp>
      <p:sp>
        <p:nvSpPr>
          <p:cNvPr id="169" name="Google Shape;169;p23"/>
          <p:cNvSpPr txBox="1"/>
          <p:nvPr/>
        </p:nvSpPr>
        <p:spPr>
          <a:xfrm>
            <a:off x="8282965" y="4867338"/>
            <a:ext cx="8000400" cy="48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500">
                <a:solidFill>
                  <a:srgbClr val="274E13"/>
                </a:solidFill>
              </a:rPr>
              <a:t>爱神使敬畏不再仅仅是出于恐惧，而是出于对神的感恩和深情。正如《约翰一书》4:18所说：“爱里没有惧怕，爱既完全，就把惧怕除去。”</a:t>
            </a:r>
            <a:endParaRPr b="1" sz="4500">
              <a:solidFill>
                <a:srgbClr val="274E13"/>
              </a:solidFill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9284662" y="1117947"/>
            <a:ext cx="5271982" cy="2741821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4"/>
          <p:cNvSpPr txBox="1"/>
          <p:nvPr/>
        </p:nvSpPr>
        <p:spPr>
          <a:xfrm>
            <a:off x="1384300" y="2097116"/>
            <a:ext cx="5271000" cy="25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500">
                <a:solidFill>
                  <a:schemeClr val="dk1"/>
                </a:solidFill>
              </a:rPr>
              <a:t>3. 平衡与和谐</a:t>
            </a:r>
            <a:endParaRPr/>
          </a:p>
        </p:txBody>
      </p:sp>
      <p:sp>
        <p:nvSpPr>
          <p:cNvPr id="176" name="Google Shape;176;p24"/>
          <p:cNvSpPr txBox="1"/>
          <p:nvPr/>
        </p:nvSpPr>
        <p:spPr>
          <a:xfrm>
            <a:off x="8282965" y="4867338"/>
            <a:ext cx="8000400" cy="48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500">
                <a:solidFill>
                  <a:srgbClr val="274E13"/>
                </a:solidFill>
              </a:rPr>
              <a:t>敬畏神和爱神的平衡，使人既不会因为恐惧而远离神，也不会因为轻慢而忽视神的圣洁。这种平衡帮助人建立健康、稳固的信仰生活。</a:t>
            </a:r>
            <a:endParaRPr b="1" sz="4500">
              <a:solidFill>
                <a:srgbClr val="274E13"/>
              </a:solidFill>
            </a:endParaRPr>
          </a:p>
        </p:txBody>
      </p:sp>
      <p:sp>
        <p:nvSpPr>
          <p:cNvPr id="177" name="Google Shape;177;p24"/>
          <p:cNvSpPr/>
          <p:nvPr/>
        </p:nvSpPr>
        <p:spPr>
          <a:xfrm>
            <a:off x="9284662" y="1117947"/>
            <a:ext cx="5271982" cy="2741821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5"/>
          <p:cNvSpPr/>
          <p:nvPr/>
        </p:nvSpPr>
        <p:spPr>
          <a:xfrm>
            <a:off x="13309600" y="5823601"/>
            <a:ext cx="4114800" cy="4114800"/>
          </a:xfrm>
          <a:custGeom>
            <a:rect b="b" l="l" r="r" t="t"/>
            <a:pathLst>
              <a:path extrusionOk="0"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3" name="Google Shape;183;p25"/>
          <p:cNvSpPr txBox="1"/>
          <p:nvPr/>
        </p:nvSpPr>
        <p:spPr>
          <a:xfrm>
            <a:off x="1066150" y="2988476"/>
            <a:ext cx="97059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四. 如何在生活中实践敬畏神与爱神</a:t>
            </a:r>
            <a:endParaRPr sz="1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6"/>
          <p:cNvSpPr txBox="1"/>
          <p:nvPr/>
        </p:nvSpPr>
        <p:spPr>
          <a:xfrm>
            <a:off x="1384300" y="2097116"/>
            <a:ext cx="5270895" cy="2505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通过祷告和敬拜</a:t>
            </a:r>
            <a:endParaRPr/>
          </a:p>
        </p:txBody>
      </p:sp>
      <p:sp>
        <p:nvSpPr>
          <p:cNvPr id="189" name="Google Shape;189;p26"/>
          <p:cNvSpPr txBox="1"/>
          <p:nvPr/>
        </p:nvSpPr>
        <p:spPr>
          <a:xfrm>
            <a:off x="8574590" y="4085263"/>
            <a:ext cx="8000400" cy="17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274E13"/>
                </a:solidFill>
              </a:rPr>
              <a:t>在祷告中以敬畏和爱的心亲近神，表达对神的感恩和顺服。</a:t>
            </a:r>
            <a:endParaRPr b="1" sz="4500">
              <a:solidFill>
                <a:srgbClr val="274E13"/>
              </a:solidFill>
            </a:endParaRPr>
          </a:p>
        </p:txBody>
      </p:sp>
      <p:sp>
        <p:nvSpPr>
          <p:cNvPr id="190" name="Google Shape;190;p26"/>
          <p:cNvSpPr/>
          <p:nvPr/>
        </p:nvSpPr>
        <p:spPr>
          <a:xfrm>
            <a:off x="9620662" y="7401497"/>
            <a:ext cx="5271982" cy="2741821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7"/>
          <p:cNvSpPr txBox="1"/>
          <p:nvPr/>
        </p:nvSpPr>
        <p:spPr>
          <a:xfrm>
            <a:off x="1384300" y="2097116"/>
            <a:ext cx="5270895" cy="2505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遵守神的诫命</a:t>
            </a:r>
            <a:endParaRPr/>
          </a:p>
        </p:txBody>
      </p:sp>
      <p:sp>
        <p:nvSpPr>
          <p:cNvPr id="196" name="Google Shape;196;p27"/>
          <p:cNvSpPr txBox="1"/>
          <p:nvPr/>
        </p:nvSpPr>
        <p:spPr>
          <a:xfrm>
            <a:off x="8601115" y="2229363"/>
            <a:ext cx="8000400" cy="38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274E13"/>
                </a:solidFill>
              </a:rPr>
              <a:t>遵守神的教导是敬畏神和爱神的具体表现。正如耶稣所说：</a:t>
            </a:r>
            <a:r>
              <a:rPr b="1" i="0" lang="en-US" sz="4500" u="none" cap="none" strike="noStrike">
                <a:solidFill>
                  <a:srgbClr val="980000"/>
                </a:solidFill>
              </a:rPr>
              <a:t>“你们若爱我，就必遵守我的命令。”（约翰福音14:15）</a:t>
            </a:r>
            <a:endParaRPr b="1" sz="4500">
              <a:solidFill>
                <a:srgbClr val="980000"/>
              </a:solidFill>
            </a:endParaRPr>
          </a:p>
        </p:txBody>
      </p:sp>
      <p:sp>
        <p:nvSpPr>
          <p:cNvPr id="197" name="Google Shape;197;p27"/>
          <p:cNvSpPr/>
          <p:nvPr/>
        </p:nvSpPr>
        <p:spPr>
          <a:xfrm>
            <a:off x="9620662" y="7401497"/>
            <a:ext cx="5271982" cy="2741821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8"/>
          <p:cNvSpPr txBox="1"/>
          <p:nvPr/>
        </p:nvSpPr>
        <p:spPr>
          <a:xfrm>
            <a:off x="1384300" y="2097116"/>
            <a:ext cx="5270895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服侍他人</a:t>
            </a:r>
            <a:endParaRPr/>
          </a:p>
        </p:txBody>
      </p:sp>
      <p:sp>
        <p:nvSpPr>
          <p:cNvPr id="203" name="Google Shape;203;p28"/>
          <p:cNvSpPr txBox="1"/>
          <p:nvPr/>
        </p:nvSpPr>
        <p:spPr>
          <a:xfrm>
            <a:off x="8521601" y="2981975"/>
            <a:ext cx="8554800" cy="17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274E13"/>
                </a:solidFill>
              </a:rPr>
              <a:t>通过爱他人来表达对神的爱，</a:t>
            </a:r>
            <a:r>
              <a:rPr b="1" i="0" lang="en-US" sz="4500" u="none" cap="none" strike="noStrike">
                <a:solidFill>
                  <a:srgbClr val="980000"/>
                </a:solidFill>
              </a:rPr>
              <a:t>因为神就是爱（约翰一书4:8）。</a:t>
            </a:r>
            <a:endParaRPr b="1" sz="4500">
              <a:solidFill>
                <a:srgbClr val="980000"/>
              </a:solidFill>
            </a:endParaRPr>
          </a:p>
        </p:txBody>
      </p:sp>
      <p:sp>
        <p:nvSpPr>
          <p:cNvPr id="204" name="Google Shape;204;p28"/>
          <p:cNvSpPr/>
          <p:nvPr/>
        </p:nvSpPr>
        <p:spPr>
          <a:xfrm>
            <a:off x="9620662" y="7401497"/>
            <a:ext cx="5271982" cy="2741821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9"/>
          <p:cNvSpPr txBox="1"/>
          <p:nvPr/>
        </p:nvSpPr>
        <p:spPr>
          <a:xfrm>
            <a:off x="1384300" y="2097116"/>
            <a:ext cx="5270895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 追求圣洁</a:t>
            </a:r>
            <a:endParaRPr/>
          </a:p>
        </p:txBody>
      </p:sp>
      <p:sp>
        <p:nvSpPr>
          <p:cNvPr id="210" name="Google Shape;210;p29"/>
          <p:cNvSpPr txBox="1"/>
          <p:nvPr/>
        </p:nvSpPr>
        <p:spPr>
          <a:xfrm>
            <a:off x="8601126" y="3024775"/>
            <a:ext cx="8554800" cy="17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274E13"/>
                </a:solidFill>
              </a:rPr>
              <a:t>在生活中远离罪恶，追求圣洁，这是敬畏神和爱神的共同要求。</a:t>
            </a:r>
            <a:endParaRPr b="1" sz="4500">
              <a:solidFill>
                <a:srgbClr val="274E13"/>
              </a:solidFill>
            </a:endParaRPr>
          </a:p>
        </p:txBody>
      </p:sp>
      <p:sp>
        <p:nvSpPr>
          <p:cNvPr id="211" name="Google Shape;211;p29"/>
          <p:cNvSpPr/>
          <p:nvPr/>
        </p:nvSpPr>
        <p:spPr>
          <a:xfrm>
            <a:off x="9620662" y="7401497"/>
            <a:ext cx="5271982" cy="2741821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0BF75"/>
        </a:solid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30"/>
          <p:cNvGrpSpPr/>
          <p:nvPr/>
        </p:nvGrpSpPr>
        <p:grpSpPr>
          <a:xfrm>
            <a:off x="7160699" y="1512250"/>
            <a:ext cx="9743090" cy="7617056"/>
            <a:chOff x="0" y="-85725"/>
            <a:chExt cx="7376100" cy="10156075"/>
          </a:xfrm>
        </p:grpSpPr>
        <p:sp>
          <p:nvSpPr>
            <p:cNvPr id="217" name="Google Shape;217;p30"/>
            <p:cNvSpPr txBox="1"/>
            <p:nvPr/>
          </p:nvSpPr>
          <p:spPr>
            <a:xfrm>
              <a:off x="0" y="-85725"/>
              <a:ext cx="7376100" cy="184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r">
                <a:lnSpc>
                  <a:spcPct val="101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总结</a:t>
              </a:r>
              <a:endParaRPr/>
            </a:p>
          </p:txBody>
        </p:sp>
        <p:sp>
          <p:nvSpPr>
            <p:cNvPr id="218" name="Google Shape;218;p30"/>
            <p:cNvSpPr txBox="1"/>
            <p:nvPr/>
          </p:nvSpPr>
          <p:spPr>
            <a:xfrm>
              <a:off x="0" y="2774350"/>
              <a:ext cx="7376100" cy="729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500" u="none" cap="none" strike="noStrike">
                  <a:solidFill>
                    <a:srgbClr val="274E1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敬畏神和爱神是信仰的两面，敬畏使人谦卑、顺服，爱使人亲近、委身。两者结合，才能使人真正活出信仰的真谛，既尊重神的圣洁，又享受神的恩典与慈爱。正如《诗篇》所说：</a:t>
              </a:r>
              <a:r>
                <a:rPr b="1" i="0" lang="en-US" sz="4500" u="none" cap="none" strike="noStrike">
                  <a:solidFill>
                    <a:srgbClr val="98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“你们要赞美耶和华！敬畏耶和华，甚喜爱祂命令的，这人便为有福。”（诗篇112:1）</a:t>
              </a:r>
              <a:endParaRPr b="1" sz="4500">
                <a:solidFill>
                  <a:srgbClr val="980000"/>
                </a:solidFill>
              </a:endParaRPr>
            </a:p>
          </p:txBody>
        </p:sp>
      </p:grpSp>
      <p:sp>
        <p:nvSpPr>
          <p:cNvPr id="219" name="Google Shape;219;p30"/>
          <p:cNvSpPr/>
          <p:nvPr/>
        </p:nvSpPr>
        <p:spPr>
          <a:xfrm>
            <a:off x="1028700" y="5342433"/>
            <a:ext cx="4114800" cy="4114800"/>
          </a:xfrm>
          <a:custGeom>
            <a:rect b="b" l="l" r="r" t="t"/>
            <a:pathLst>
              <a:path extrusionOk="0"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/>
        </p:nvSpPr>
        <p:spPr>
          <a:xfrm>
            <a:off x="531300" y="2790550"/>
            <a:ext cx="172254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rgbClr val="274E13"/>
                </a:solidFill>
              </a:rPr>
              <a:t>敬畏神和爱神是我们信仰中两个紧密相关但又有所不同的核心概念。它们共同构成了人与神之间关系的基石，但在表达方式和侧重点上有所不同，以下是对两者的详细探讨。</a:t>
            </a:r>
            <a:endParaRPr>
              <a:solidFill>
                <a:srgbClr val="274E13"/>
              </a:solidFill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3366538" y="854895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4"/>
          <p:cNvSpPr/>
          <p:nvPr/>
        </p:nvSpPr>
        <p:spPr>
          <a:xfrm>
            <a:off x="8780486" y="854895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8" y="0"/>
                </a:lnTo>
                <a:lnTo>
                  <a:pt x="1302528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4"/>
          <p:cNvSpPr/>
          <p:nvPr/>
        </p:nvSpPr>
        <p:spPr>
          <a:xfrm>
            <a:off x="13618911" y="854895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14"/>
          <p:cNvSpPr/>
          <p:nvPr/>
        </p:nvSpPr>
        <p:spPr>
          <a:xfrm>
            <a:off x="3654288" y="371175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14"/>
          <p:cNvSpPr/>
          <p:nvPr/>
        </p:nvSpPr>
        <p:spPr>
          <a:xfrm>
            <a:off x="9068236" y="371175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8" y="0"/>
                </a:lnTo>
                <a:lnTo>
                  <a:pt x="1302528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14"/>
          <p:cNvSpPr/>
          <p:nvPr/>
        </p:nvSpPr>
        <p:spPr>
          <a:xfrm>
            <a:off x="13906661" y="371175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/>
        </p:nvSpPr>
        <p:spPr>
          <a:xfrm>
            <a:off x="1384300" y="2097116"/>
            <a:ext cx="52710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一.敬畏神</a:t>
            </a:r>
            <a:endParaRPr sz="9000"/>
          </a:p>
        </p:txBody>
      </p:sp>
      <p:sp>
        <p:nvSpPr>
          <p:cNvPr id="101" name="Google Shape;101;p15"/>
          <p:cNvSpPr txBox="1"/>
          <p:nvPr/>
        </p:nvSpPr>
        <p:spPr>
          <a:xfrm>
            <a:off x="8601115" y="2229363"/>
            <a:ext cx="8000400" cy="46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274E13"/>
                </a:solidFill>
              </a:rPr>
              <a:t>敬畏神强调的是对神的尊重、谦卑和顺服。它包含了对神的至高无上、神圣性和公义性的深刻认识。</a:t>
            </a:r>
            <a:endParaRPr b="1" sz="6000">
              <a:solidFill>
                <a:srgbClr val="274E13"/>
              </a:solidFill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1936012" y="4617647"/>
            <a:ext cx="5271982" cy="2741821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295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/>
        </p:nvSpPr>
        <p:spPr>
          <a:xfrm>
            <a:off x="3712371" y="1670092"/>
            <a:ext cx="10863257" cy="1628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敬畏的含义</a:t>
            </a:r>
            <a:endParaRPr/>
          </a:p>
        </p:txBody>
      </p:sp>
      <p:sp>
        <p:nvSpPr>
          <p:cNvPr id="108" name="Google Shape;108;p16"/>
          <p:cNvSpPr txBox="1"/>
          <p:nvPr/>
        </p:nvSpPr>
        <p:spPr>
          <a:xfrm>
            <a:off x="1634798" y="5605800"/>
            <a:ext cx="4580100" cy="37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i="0" lang="en-US" sz="4500" u="none" cap="none" strike="noStrike">
                <a:solidFill>
                  <a:srgbClr val="980000"/>
                </a:solidFill>
              </a:rPr>
              <a:t> 尊重与崇敬：</a:t>
            </a:r>
            <a:endParaRPr b="1" i="0" sz="4500" u="none" cap="none" strike="noStrike">
              <a:solidFill>
                <a:srgbClr val="980000"/>
              </a:solidFill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274E13"/>
                </a:solidFill>
              </a:rPr>
              <a:t>承认神的伟大、全能、智慧和圣洁，对祂的权威和主权表示深深的尊重。</a:t>
            </a:r>
            <a:endParaRPr b="1" sz="4500">
              <a:solidFill>
                <a:srgbClr val="274E13"/>
              </a:solidFill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7115775" y="5605800"/>
            <a:ext cx="4446000" cy="37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980000"/>
                </a:solidFill>
              </a:rPr>
              <a:t>- 谦卑与顺服：</a:t>
            </a:r>
            <a:endParaRPr b="1" i="0" sz="4500" u="none" cap="none" strike="noStrike">
              <a:solidFill>
                <a:srgbClr val="980000"/>
              </a:solidFill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274E13"/>
                </a:solidFill>
              </a:rPr>
              <a:t>认识到自己的有限和渺小，愿意放下自我，顺服神的旨意。</a:t>
            </a:r>
            <a:endParaRPr b="1" sz="4500">
              <a:solidFill>
                <a:srgbClr val="274E13"/>
              </a:solidFill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12073150" y="5605800"/>
            <a:ext cx="4446000" cy="37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980000"/>
                </a:solidFill>
              </a:rPr>
              <a:t>- 对公义的敬畏：</a:t>
            </a:r>
            <a:r>
              <a:rPr b="1" i="0" lang="en-US" sz="4500" u="none" cap="none" strike="noStrike">
                <a:solidFill>
                  <a:srgbClr val="274E13"/>
                </a:solidFill>
              </a:rPr>
              <a:t>明白神是公义的审判者，祂的诫命和律法不可轻慢。</a:t>
            </a:r>
            <a:endParaRPr b="1" sz="4500">
              <a:solidFill>
                <a:srgbClr val="274E13"/>
              </a:solidFill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3273563" y="382965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" name="Google Shape;112;p16"/>
          <p:cNvSpPr/>
          <p:nvPr/>
        </p:nvSpPr>
        <p:spPr>
          <a:xfrm>
            <a:off x="8687511" y="382965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8" y="0"/>
                </a:lnTo>
                <a:lnTo>
                  <a:pt x="1302528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p16"/>
          <p:cNvSpPr/>
          <p:nvPr/>
        </p:nvSpPr>
        <p:spPr>
          <a:xfrm>
            <a:off x="13525936" y="382965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295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/>
        </p:nvSpPr>
        <p:spPr>
          <a:xfrm>
            <a:off x="3712371" y="1670092"/>
            <a:ext cx="108633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9000">
                <a:solidFill>
                  <a:schemeClr val="dk1"/>
                </a:solidFill>
              </a:rPr>
              <a:t>2</a:t>
            </a:r>
            <a:r>
              <a:rPr b="1" lang="en-US" sz="9000">
                <a:solidFill>
                  <a:schemeClr val="dk1"/>
                </a:solidFill>
              </a:rPr>
              <a:t>. 为什么要敬畏神</a:t>
            </a:r>
            <a:endParaRPr/>
          </a:p>
        </p:txBody>
      </p:sp>
      <p:sp>
        <p:nvSpPr>
          <p:cNvPr id="119" name="Google Shape;119;p17"/>
          <p:cNvSpPr txBox="1"/>
          <p:nvPr/>
        </p:nvSpPr>
        <p:spPr>
          <a:xfrm>
            <a:off x="877125" y="4197875"/>
            <a:ext cx="7927500" cy="56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5600">
                <a:solidFill>
                  <a:srgbClr val="274E13"/>
                </a:solidFill>
              </a:rPr>
              <a:t>1. 神是至高无上创造者与救赎者，所以我们要敬畏。</a:t>
            </a:r>
            <a:r>
              <a:rPr b="1" lang="en-US" sz="5400">
                <a:solidFill>
                  <a:srgbClr val="980000"/>
                </a:solidFill>
              </a:rPr>
              <a:t>（箴言9:10）</a:t>
            </a:r>
            <a:endParaRPr b="1" sz="54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b="1" lang="en-US" sz="5600">
                <a:solidFill>
                  <a:srgbClr val="274E13"/>
                </a:solidFill>
              </a:rPr>
              <a:t>2. 道德与伦理的指引</a:t>
            </a:r>
            <a:endParaRPr b="1" sz="56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b="1" lang="en-US" sz="5600">
                <a:solidFill>
                  <a:srgbClr val="274E13"/>
                </a:solidFill>
              </a:rPr>
              <a:t>3. 灵性成长与内在平安</a:t>
            </a:r>
            <a:endParaRPr b="1" sz="56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56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8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800">
                <a:solidFill>
                  <a:schemeClr val="dk1"/>
                </a:solidFill>
              </a:rPr>
              <a:t> </a:t>
            </a:r>
            <a:endParaRPr b="1" sz="7100">
              <a:solidFill>
                <a:srgbClr val="274E13"/>
              </a:solidFill>
            </a:endParaRPr>
          </a:p>
        </p:txBody>
      </p:sp>
      <p:sp>
        <p:nvSpPr>
          <p:cNvPr id="120" name="Google Shape;120;p17"/>
          <p:cNvSpPr/>
          <p:nvPr/>
        </p:nvSpPr>
        <p:spPr>
          <a:xfrm>
            <a:off x="3273576" y="19740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1" name="Google Shape;121;p17"/>
          <p:cNvSpPr/>
          <p:nvPr/>
        </p:nvSpPr>
        <p:spPr>
          <a:xfrm>
            <a:off x="8492749" y="19740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8" y="0"/>
                </a:lnTo>
                <a:lnTo>
                  <a:pt x="1302528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2" name="Google Shape;122;p17"/>
          <p:cNvSpPr/>
          <p:nvPr/>
        </p:nvSpPr>
        <p:spPr>
          <a:xfrm>
            <a:off x="13711923" y="19740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17"/>
          <p:cNvSpPr txBox="1"/>
          <p:nvPr/>
        </p:nvSpPr>
        <p:spPr>
          <a:xfrm>
            <a:off x="9493800" y="4197875"/>
            <a:ext cx="8563800" cy="52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5600">
                <a:solidFill>
                  <a:srgbClr val="274E13"/>
                </a:solidFill>
              </a:rPr>
              <a:t>4. 对永恒的关注</a:t>
            </a:r>
            <a:endParaRPr b="1" sz="6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rgbClr val="274E13"/>
                </a:solidFill>
              </a:rPr>
              <a:t>5. 对神的爱与感恩</a:t>
            </a:r>
            <a:endParaRPr b="1" sz="6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rgbClr val="274E13"/>
                </a:solidFill>
              </a:rPr>
              <a:t>6. 社会与集体的和谐</a:t>
            </a:r>
            <a:endParaRPr b="1" sz="6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lang="en-US" sz="6000">
                <a:solidFill>
                  <a:srgbClr val="274E13"/>
                </a:solidFill>
              </a:rPr>
              <a:t>7. 避免罪恶与错误</a:t>
            </a:r>
            <a:endParaRPr b="1" sz="8300">
              <a:solidFill>
                <a:srgbClr val="274E13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/>
          <p:nvPr/>
        </p:nvSpPr>
        <p:spPr>
          <a:xfrm>
            <a:off x="1384300" y="2097116"/>
            <a:ext cx="52710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0"/>
              <a:t>二</a:t>
            </a:r>
            <a:r>
              <a:rPr b="1" i="0" lang="en-US" sz="9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b="1" lang="en-US" sz="9000"/>
              <a:t>爱</a:t>
            </a:r>
            <a:r>
              <a:rPr b="1" i="0" lang="en-US" sz="9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神</a:t>
            </a:r>
            <a:endParaRPr sz="9000"/>
          </a:p>
        </p:txBody>
      </p:sp>
      <p:sp>
        <p:nvSpPr>
          <p:cNvPr id="129" name="Google Shape;129;p18"/>
          <p:cNvSpPr txBox="1"/>
          <p:nvPr/>
        </p:nvSpPr>
        <p:spPr>
          <a:xfrm>
            <a:off x="8601115" y="2229363"/>
            <a:ext cx="8000400" cy="46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6000">
                <a:solidFill>
                  <a:srgbClr val="274E13"/>
                </a:solidFill>
              </a:rPr>
              <a:t>爱神强调的是对神的深情、忠诚和委身。它体现了人与神之间亲密的关系，是一种发自内心的情感和行动。</a:t>
            </a:r>
            <a:endParaRPr b="1" sz="6000">
              <a:solidFill>
                <a:srgbClr val="274E13"/>
              </a:solidFill>
            </a:endParaRPr>
          </a:p>
        </p:txBody>
      </p:sp>
      <p:sp>
        <p:nvSpPr>
          <p:cNvPr id="130" name="Google Shape;130;p18"/>
          <p:cNvSpPr/>
          <p:nvPr/>
        </p:nvSpPr>
        <p:spPr>
          <a:xfrm>
            <a:off x="1383812" y="4591147"/>
            <a:ext cx="5271982" cy="2741821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/>
          <p:nvPr/>
        </p:nvSpPr>
        <p:spPr>
          <a:xfrm>
            <a:off x="1911124" y="5189775"/>
            <a:ext cx="6830400" cy="3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98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情感上的爱：</a:t>
            </a:r>
            <a:endParaRPr b="1" i="0" sz="4500" u="none" cap="none" strike="noStrike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274E1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对神的感恩、依赖和渴望，因为祂是生命的源头和救赎者。</a:t>
            </a:r>
            <a:endParaRPr b="1" sz="4500">
              <a:solidFill>
                <a:srgbClr val="274E13"/>
              </a:solidFill>
            </a:endParaRPr>
          </a:p>
        </p:txBody>
      </p:sp>
      <p:sp>
        <p:nvSpPr>
          <p:cNvPr id="136" name="Google Shape;136;p19"/>
          <p:cNvSpPr txBox="1"/>
          <p:nvPr/>
        </p:nvSpPr>
        <p:spPr>
          <a:xfrm>
            <a:off x="9546488" y="5189765"/>
            <a:ext cx="6307200" cy="3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98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行动上的爱：</a:t>
            </a:r>
            <a:endParaRPr b="1" i="0" sz="4500" u="none" cap="none" strike="noStrike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274E1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通过遵守神的诫命、服侍他人和传扬神的爱来表达对神的爱。</a:t>
            </a:r>
            <a:endParaRPr b="1" sz="4500">
              <a:solidFill>
                <a:srgbClr val="274E13"/>
              </a:solidFill>
            </a:endParaRPr>
          </a:p>
        </p:txBody>
      </p:sp>
      <p:sp>
        <p:nvSpPr>
          <p:cNvPr id="137" name="Google Shape;137;p19"/>
          <p:cNvSpPr txBox="1"/>
          <p:nvPr/>
        </p:nvSpPr>
        <p:spPr>
          <a:xfrm>
            <a:off x="1731480" y="2481670"/>
            <a:ext cx="14825039" cy="1628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爱的含义</a:t>
            </a:r>
            <a:endParaRPr/>
          </a:p>
        </p:txBody>
      </p:sp>
      <p:sp>
        <p:nvSpPr>
          <p:cNvPr id="138" name="Google Shape;138;p19"/>
          <p:cNvSpPr/>
          <p:nvPr/>
        </p:nvSpPr>
        <p:spPr>
          <a:xfrm>
            <a:off x="7832716" y="8818278"/>
            <a:ext cx="2622568" cy="2622568"/>
          </a:xfrm>
          <a:custGeom>
            <a:rect b="b" l="l" r="r" t="t"/>
            <a:pathLst>
              <a:path extrusionOk="0" h="2622568" w="2622568">
                <a:moveTo>
                  <a:pt x="0" y="0"/>
                </a:moveTo>
                <a:lnTo>
                  <a:pt x="2622568" y="0"/>
                </a:lnTo>
                <a:lnTo>
                  <a:pt x="2622568" y="2622569"/>
                </a:lnTo>
                <a:lnTo>
                  <a:pt x="0" y="26225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9" name="Google Shape;139;p19"/>
          <p:cNvSpPr/>
          <p:nvPr/>
        </p:nvSpPr>
        <p:spPr>
          <a:xfrm>
            <a:off x="7832716" y="-1192724"/>
            <a:ext cx="2622568" cy="2622568"/>
          </a:xfrm>
          <a:custGeom>
            <a:rect b="b" l="l" r="r" t="t"/>
            <a:pathLst>
              <a:path extrusionOk="0" h="2622568" w="2622568">
                <a:moveTo>
                  <a:pt x="0" y="0"/>
                </a:moveTo>
                <a:lnTo>
                  <a:pt x="2622568" y="0"/>
                </a:lnTo>
                <a:lnTo>
                  <a:pt x="2622568" y="2622568"/>
                </a:lnTo>
                <a:lnTo>
                  <a:pt x="0" y="26225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295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/>
        </p:nvSpPr>
        <p:spPr>
          <a:xfrm>
            <a:off x="3712371" y="1670092"/>
            <a:ext cx="108633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0">
                <a:solidFill>
                  <a:schemeClr val="dk1"/>
                </a:solidFill>
              </a:rPr>
              <a:t>2. 为什么要</a:t>
            </a:r>
            <a:r>
              <a:rPr b="1" lang="en-US" sz="9000">
                <a:solidFill>
                  <a:schemeClr val="dk1"/>
                </a:solidFill>
              </a:rPr>
              <a:t>爱</a:t>
            </a:r>
            <a:r>
              <a:rPr b="1" lang="en-US" sz="9000">
                <a:solidFill>
                  <a:schemeClr val="dk1"/>
                </a:solidFill>
              </a:rPr>
              <a:t>神</a:t>
            </a:r>
            <a:endParaRPr/>
          </a:p>
        </p:txBody>
      </p:sp>
      <p:sp>
        <p:nvSpPr>
          <p:cNvPr id="145" name="Google Shape;145;p20"/>
          <p:cNvSpPr txBox="1"/>
          <p:nvPr/>
        </p:nvSpPr>
        <p:spPr>
          <a:xfrm>
            <a:off x="877125" y="4197875"/>
            <a:ext cx="7927500" cy="56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5000">
                <a:solidFill>
                  <a:srgbClr val="274E13"/>
                </a:solidFill>
              </a:rPr>
              <a:t>1. 神是创造者和生命的源头</a:t>
            </a:r>
            <a:endParaRPr b="1" sz="5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5000">
                <a:solidFill>
                  <a:srgbClr val="274E13"/>
                </a:solidFill>
              </a:rPr>
              <a:t>2. 神是无条件的爱的化身</a:t>
            </a:r>
            <a:endParaRPr b="1" sz="5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5000">
                <a:solidFill>
                  <a:srgbClr val="274E13"/>
                </a:solidFill>
              </a:rPr>
              <a:t>3. 与神建立亲密关系</a:t>
            </a:r>
            <a:endParaRPr b="1" sz="5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5000">
                <a:solidFill>
                  <a:srgbClr val="274E13"/>
                </a:solidFill>
              </a:rPr>
              <a:t>4. 获得指引和力量</a:t>
            </a:r>
            <a:endParaRPr b="1" sz="5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3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8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</a:pPr>
            <a:r>
              <a:rPr b="1" lang="en-US" sz="3800">
                <a:solidFill>
                  <a:schemeClr val="dk1"/>
                </a:solidFill>
              </a:rPr>
              <a:t> </a:t>
            </a:r>
            <a:endParaRPr b="1" sz="7100">
              <a:solidFill>
                <a:srgbClr val="274E13"/>
              </a:solidFill>
            </a:endParaRPr>
          </a:p>
        </p:txBody>
      </p:sp>
      <p:sp>
        <p:nvSpPr>
          <p:cNvPr id="146" name="Google Shape;146;p20"/>
          <p:cNvSpPr/>
          <p:nvPr/>
        </p:nvSpPr>
        <p:spPr>
          <a:xfrm>
            <a:off x="3273576" y="19740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7" name="Google Shape;147;p20"/>
          <p:cNvSpPr/>
          <p:nvPr/>
        </p:nvSpPr>
        <p:spPr>
          <a:xfrm>
            <a:off x="8492749" y="19740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8" y="0"/>
                </a:lnTo>
                <a:lnTo>
                  <a:pt x="1302528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8" name="Google Shape;148;p20"/>
          <p:cNvSpPr/>
          <p:nvPr/>
        </p:nvSpPr>
        <p:spPr>
          <a:xfrm>
            <a:off x="13711923" y="197400"/>
            <a:ext cx="1302528" cy="1302528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9" name="Google Shape;149;p20"/>
          <p:cNvSpPr txBox="1"/>
          <p:nvPr/>
        </p:nvSpPr>
        <p:spPr>
          <a:xfrm>
            <a:off x="9493800" y="4197875"/>
            <a:ext cx="8563800" cy="52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000">
                <a:solidFill>
                  <a:srgbClr val="274E13"/>
                </a:solidFill>
              </a:rPr>
              <a:t>5. 实现灵性成长</a:t>
            </a:r>
            <a:endParaRPr b="1" sz="5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000">
                <a:solidFill>
                  <a:srgbClr val="274E13"/>
                </a:solidFill>
              </a:rPr>
              <a:t>6. 永恒的归属感</a:t>
            </a:r>
            <a:endParaRPr b="1" sz="5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000">
                <a:solidFill>
                  <a:srgbClr val="274E13"/>
                </a:solidFill>
              </a:rPr>
              <a:t>7. 回应神的恩典</a:t>
            </a:r>
            <a:endParaRPr b="1" sz="5000">
              <a:solidFill>
                <a:srgbClr val="274E1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000">
                <a:solidFill>
                  <a:srgbClr val="274E13"/>
                </a:solidFill>
              </a:rPr>
              <a:t>8. 找到人生的意义</a:t>
            </a:r>
            <a:endParaRPr b="1" sz="5000">
              <a:solidFill>
                <a:srgbClr val="274E13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0FA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 txBox="1"/>
          <p:nvPr/>
        </p:nvSpPr>
        <p:spPr>
          <a:xfrm>
            <a:off x="1384300" y="2097116"/>
            <a:ext cx="5271000" cy="47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三. 敬畏神与爱神的关系</a:t>
            </a:r>
            <a:endParaRPr sz="2900"/>
          </a:p>
        </p:txBody>
      </p:sp>
      <p:sp>
        <p:nvSpPr>
          <p:cNvPr id="155" name="Google Shape;155;p21"/>
          <p:cNvSpPr txBox="1"/>
          <p:nvPr/>
        </p:nvSpPr>
        <p:spPr>
          <a:xfrm>
            <a:off x="8309465" y="5450613"/>
            <a:ext cx="80004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274E13"/>
                </a:solidFill>
              </a:rPr>
              <a:t>敬畏神和爱神并不是对立的，而是相辅相成的。它们共同构成了人与神之间完整的关系。</a:t>
            </a:r>
            <a:endParaRPr b="1" sz="4500">
              <a:solidFill>
                <a:srgbClr val="274E13"/>
              </a:solidFill>
            </a:endParaRPr>
          </a:p>
        </p:txBody>
      </p:sp>
      <p:sp>
        <p:nvSpPr>
          <p:cNvPr id="156" name="Google Shape;156;p21"/>
          <p:cNvSpPr/>
          <p:nvPr/>
        </p:nvSpPr>
        <p:spPr>
          <a:xfrm>
            <a:off x="9284662" y="1117947"/>
            <a:ext cx="5271982" cy="2741821"/>
          </a:xfrm>
          <a:custGeom>
            <a:rect b="b" l="l" r="r" t="t"/>
            <a:pathLst>
              <a:path extrusionOk="0" h="1302528" w="1302528">
                <a:moveTo>
                  <a:pt x="0" y="0"/>
                </a:moveTo>
                <a:lnTo>
                  <a:pt x="1302527" y="0"/>
                </a:lnTo>
                <a:lnTo>
                  <a:pt x="1302527" y="1302528"/>
                </a:lnTo>
                <a:lnTo>
                  <a:pt x="0" y="1302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