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849" r:id="rId2"/>
    <p:sldId id="1312" r:id="rId3"/>
    <p:sldId id="1313" r:id="rId4"/>
    <p:sldId id="1355" r:id="rId5"/>
    <p:sldId id="1290" r:id="rId6"/>
    <p:sldId id="1356" r:id="rId7"/>
    <p:sldId id="1357" r:id="rId8"/>
    <p:sldId id="1358" r:id="rId9"/>
    <p:sldId id="1359" r:id="rId10"/>
    <p:sldId id="1360" r:id="rId11"/>
    <p:sldId id="1361" r:id="rId12"/>
    <p:sldId id="1362" r:id="rId13"/>
    <p:sldId id="1363" r:id="rId14"/>
    <p:sldId id="1364" r:id="rId15"/>
    <p:sldId id="1365" r:id="rId16"/>
    <p:sldId id="1366" r:id="rId17"/>
    <p:sldId id="1367" r:id="rId18"/>
    <p:sldId id="1390" r:id="rId19"/>
    <p:sldId id="1368" r:id="rId20"/>
    <p:sldId id="1369" r:id="rId21"/>
    <p:sldId id="1370" r:id="rId22"/>
    <p:sldId id="1371" r:id="rId23"/>
    <p:sldId id="1372" r:id="rId24"/>
    <p:sldId id="1373" r:id="rId25"/>
    <p:sldId id="1374" r:id="rId26"/>
    <p:sldId id="1375" r:id="rId27"/>
    <p:sldId id="1376" r:id="rId28"/>
    <p:sldId id="1377" r:id="rId29"/>
    <p:sldId id="1378" r:id="rId30"/>
    <p:sldId id="1379" r:id="rId31"/>
    <p:sldId id="1380" r:id="rId32"/>
    <p:sldId id="1381" r:id="rId33"/>
    <p:sldId id="1391" r:id="rId34"/>
    <p:sldId id="1382" r:id="rId35"/>
    <p:sldId id="1383" r:id="rId36"/>
    <p:sldId id="1384" r:id="rId37"/>
    <p:sldId id="1385" r:id="rId38"/>
    <p:sldId id="1386" r:id="rId39"/>
    <p:sldId id="1387" r:id="rId40"/>
    <p:sldId id="1388" r:id="rId41"/>
    <p:sldId id="1389" r:id="rId42"/>
  </p:sldIdLst>
  <p:sldSz cx="9144000" cy="5143500" type="screen16x9"/>
  <p:notesSz cx="6858000" cy="9144000"/>
  <p:custDataLst>
    <p:tags r:id="rId4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4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61" autoAdjust="0"/>
    <p:restoredTop sz="0" autoAdjust="0"/>
  </p:normalViewPr>
  <p:slideViewPr>
    <p:cSldViewPr showGuides="1">
      <p:cViewPr varScale="1">
        <p:scale>
          <a:sx n="85" d="100"/>
          <a:sy n="85" d="100"/>
        </p:scale>
        <p:origin x="706" y="48"/>
      </p:cViewPr>
      <p:guideLst>
        <p:guide orient="horz" pos="1620"/>
        <p:guide pos="2876"/>
      </p:guideLst>
    </p:cSldViewPr>
  </p:slideViewPr>
  <p:outlineViewPr>
    <p:cViewPr>
      <p:scale>
        <a:sx n="33" d="100"/>
        <a:sy n="33" d="100"/>
      </p:scale>
      <p:origin x="34" y="99317"/>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92E1D3-F534-4B3C-9EB2-6DCC39E34294}" type="datetimeFigureOut">
              <a:rPr lang="en-CA" smtClean="0"/>
              <a:t>2025-01-30</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63F03A-D942-4AFF-81B7-D344BF8BA018}" type="slidenum">
              <a:rPr lang="en-CA" smtClean="0"/>
              <a:t>‹#›</a:t>
            </a:fld>
            <a:endParaRPr lang="en-CA"/>
          </a:p>
        </p:txBody>
      </p:sp>
    </p:spTree>
    <p:extLst>
      <p:ext uri="{BB962C8B-B14F-4D97-AF65-F5344CB8AC3E}">
        <p14:creationId xmlns:p14="http://schemas.microsoft.com/office/powerpoint/2010/main" val="2670738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463F03A-D942-4AFF-81B7-D344BF8BA018}" type="slidenum">
              <a:rPr lang="en-CA" smtClean="0"/>
              <a:t>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gradFill rotWithShape="1">
          <a:gsLst>
            <a:gs pos="0">
              <a:srgbClr val="3E3E35"/>
            </a:gs>
            <a:gs pos="47501">
              <a:srgbClr val="70706A"/>
            </a:gs>
            <a:gs pos="58501">
              <a:srgbClr val="7C7C77"/>
            </a:gs>
            <a:gs pos="100000">
              <a:srgbClr val="3E3E35"/>
            </a:gs>
          </a:gsLst>
          <a:lin ang="3600000"/>
        </a:gradFill>
        <a:effectLst/>
      </p:bgPr>
    </p:bg>
    <p:spTree>
      <p:nvGrpSpPr>
        <p:cNvPr id="1" name=""/>
        <p:cNvGrpSpPr/>
        <p:nvPr/>
      </p:nvGrpSpPr>
      <p:grpSpPr>
        <a:xfrm>
          <a:off x="0" y="0"/>
          <a:ext cx="0" cy="0"/>
          <a:chOff x="0" y="0"/>
          <a:chExt cx="0" cy="0"/>
        </a:xfrm>
      </p:grpSpPr>
      <p:sp>
        <p:nvSpPr>
          <p:cNvPr id="4" name="Rectangle 9"/>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6"/>
          <p:cNvSpPr/>
          <p:nvPr/>
        </p:nvSpPr>
        <p:spPr>
          <a:xfrm>
            <a:off x="0" y="2000250"/>
            <a:ext cx="9144000" cy="2055019"/>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7"/>
          <p:cNvSpPr/>
          <p:nvPr/>
        </p:nvSpPr>
        <p:spPr>
          <a:xfrm>
            <a:off x="0" y="4108848"/>
            <a:ext cx="9144000" cy="177403"/>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sp>
        <p:nvSpPr>
          <p:cNvPr id="8" name="TextBox 7"/>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4680B"/>
                </a:solidFill>
                <a:latin typeface="Franklin Gothic Book" pitchFamily="34" charset="0"/>
                <a:sym typeface="Wingdings" panose="05000000000000000000" pitchFamily="2" charset="2"/>
              </a:rPr>
              <a:t></a:t>
            </a:r>
            <a:endParaRPr lang="en-US" altLang="zh-CN" sz="3200">
              <a:solidFill>
                <a:srgbClr val="F4680B"/>
              </a:solidFill>
              <a:latin typeface="Franklin Gothic Book" pitchFamily="34" charset="0"/>
            </a:endParaRPr>
          </a:p>
        </p:txBody>
      </p:sp>
      <p:pic>
        <p:nvPicPr>
          <p:cNvPr id="9" name="图片 15" descr="AGCF_Logo150透明背景1深色.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57625"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28599" y="2114550"/>
            <a:ext cx="8686800" cy="1102519"/>
          </a:xfrm>
        </p:spPr>
        <p:txBody>
          <a:bodyPr anchor="b">
            <a:noAutofit/>
          </a:bodyPr>
          <a:lstStyle>
            <a:lvl1pPr>
              <a:defRPr sz="60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571499" y="3600450"/>
            <a:ext cx="8001000" cy="40005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11" name="灯片编号占位符 16"/>
          <p:cNvSpPr>
            <a:spLocks noGrp="1"/>
          </p:cNvSpPr>
          <p:nvPr>
            <p:ph type="sldNum" sz="quarter" idx="11"/>
          </p:nvPr>
        </p:nvSpPr>
        <p:spPr/>
        <p:txBody>
          <a:bodyPr/>
          <a:lstStyle>
            <a:lvl1pPr>
              <a:defRPr/>
            </a:lvl1pPr>
          </a:lstStyle>
          <a:p>
            <a:pPr>
              <a:defRPr/>
            </a:pPr>
            <a:fld id="{EF8B616E-460A-41C6-87F7-6E50302701E1}" type="slidenum">
              <a:rPr lang="en-US" altLang="zh-CN">
                <a:solidFill>
                  <a:srgbClr val="D7DAE1"/>
                </a:solidFill>
              </a:rPr>
              <a:t>‹#›</a:t>
            </a:fld>
            <a:endParaRPr lang="en-US" altLang="zh-CN">
              <a:solidFill>
                <a:srgbClr val="D7DAE1"/>
              </a:solidFill>
            </a:endParaRPr>
          </a:p>
        </p:txBody>
      </p:sp>
      <p:sp>
        <p:nvSpPr>
          <p:cNvPr id="12" name="页脚占位符 17"/>
          <p:cNvSpPr>
            <a:spLocks noGrp="1"/>
          </p:cNvSpPr>
          <p:nvPr>
            <p:ph type="ftr" sz="quarter" idx="12"/>
          </p:nvPr>
        </p:nvSpPr>
        <p:spPr/>
        <p:txBody>
          <a:bodyPr/>
          <a:lstStyle>
            <a:lvl1pPr>
              <a:defRPr/>
            </a:lvl1pPr>
          </a:lstStyle>
          <a:p>
            <a:pPr>
              <a:defRPr/>
            </a:pPr>
            <a:endParaRPr lang="en-US" altLang="zh-CN">
              <a:solidFill>
                <a:srgbClr val="D7DAE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D503C9B6-C6AA-4521-A0A0-771A4DD55D70}" type="datetime3">
              <a:rPr lang="zh-CN" altLang="en-US">
                <a:solidFill>
                  <a:srgbClr val="55554A"/>
                </a:solidFill>
              </a:rPr>
              <a:t>2025年1月30日星期四</a:t>
            </a:fld>
            <a:endParaRPr lang="en-US" altLang="zh-CN">
              <a:solidFill>
                <a:srgbClr val="55554A"/>
              </a:solidFill>
              <a:ea typeface="SimSun" panose="02010600030101010101" pitchFamily="2" charset="-122"/>
            </a:endParaRPr>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30D7217B-BEEF-4D93-96E9-8118FF21A411}"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a:xfrm rot="5400000">
            <a:off x="5448300" y="1552575"/>
            <a:ext cx="5143500" cy="2038350"/>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rot="5400000">
            <a:off x="5525294" y="1713706"/>
            <a:ext cx="5143500" cy="1716088"/>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rot="5400000">
            <a:off x="4538663" y="2497138"/>
            <a:ext cx="5143500" cy="149225"/>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7" name="图片 13"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72376" y="160735"/>
            <a:ext cx="1000125" cy="750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15200" y="1017974"/>
            <a:ext cx="1447800" cy="3576649"/>
          </a:xfrm>
        </p:spPr>
        <p:txBody>
          <a:bodyPr vert="eaVert" anchor="b"/>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a:xfrm>
            <a:off x="457200" y="205979"/>
            <a:ext cx="6353175" cy="4388644"/>
          </a:xfrm>
        </p:spPr>
        <p:txBody>
          <a:bodyPr vert="eaVert"/>
          <a:lstStyle>
            <a:lvl1pPr>
              <a:buFont typeface="Wingdings" panose="05000000000000000000" pitchFamily="2" charset="2"/>
              <a:buChar char="u"/>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777DEC54-6D4C-4162-B571-EF9EA81DC2C0}" type="datetime3">
              <a:rPr lang="zh-CN" altLang="en-US">
                <a:solidFill>
                  <a:srgbClr val="55554A"/>
                </a:solidFill>
              </a:rPr>
              <a:t>2025年1月30日星期四</a:t>
            </a:fld>
            <a:endParaRPr lang="en-US" altLang="zh-CN">
              <a:solidFill>
                <a:srgbClr val="55554A"/>
              </a:solidFill>
              <a:ea typeface="SimSun" panose="02010600030101010101" pitchFamily="2" charset="-122"/>
            </a:endParaRPr>
          </a:p>
        </p:txBody>
      </p:sp>
      <p:sp>
        <p:nvSpPr>
          <p:cNvPr id="9"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5"/>
          <p:cNvSpPr>
            <a:spLocks noGrp="1"/>
          </p:cNvSpPr>
          <p:nvPr>
            <p:ph type="sldNum" sz="quarter" idx="12"/>
          </p:nvPr>
        </p:nvSpPr>
        <p:spPr>
          <a:xfrm>
            <a:off x="6096000" y="4767263"/>
            <a:ext cx="762000" cy="273844"/>
          </a:xfrm>
        </p:spPr>
        <p:txBody>
          <a:bodyPr/>
          <a:lstStyle>
            <a:lvl1pPr>
              <a:defRPr/>
            </a:lvl1pPr>
          </a:lstStyle>
          <a:p>
            <a:pPr>
              <a:defRPr/>
            </a:pPr>
            <a:fld id="{CF0CC54C-A312-4638-BB09-760122D3D7F7}" type="slidenum">
              <a:rPr lang="en-US" altLang="zh-CN">
                <a:solidFill>
                  <a:srgbClr val="55554A"/>
                </a:solidFill>
              </a:rPr>
              <a:t>‹#›</a:t>
            </a:fld>
            <a:endParaRPr lang="en-US" altLang="zh-CN">
              <a:solidFill>
                <a:srgbClr val="55554A"/>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buFont typeface="Wingdings" panose="05000000000000000000" pitchFamily="2" charset="2"/>
              <a:buChar char="Ø"/>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6" name="Slide Number Placeholder 5"/>
          <p:cNvSpPr>
            <a:spLocks noGrp="1"/>
          </p:cNvSpPr>
          <p:nvPr>
            <p:ph type="sldNum" sz="quarter" idx="12"/>
          </p:nvPr>
        </p:nvSpPr>
        <p:spPr/>
        <p:txBody>
          <a:bodyPr/>
          <a:lstStyle>
            <a:lvl1pPr>
              <a:defRPr/>
            </a:lvl1pPr>
          </a:lstStyle>
          <a:p>
            <a:pPr>
              <a:defRPr/>
            </a:pPr>
            <a:fld id="{8A8D9E91-53C4-4B6F-B0E4-0BD86C09558B}"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gradFill rotWithShape="1">
          <a:gsLst>
            <a:gs pos="0">
              <a:srgbClr val="A0A3A8"/>
            </a:gs>
            <a:gs pos="47501">
              <a:srgbClr val="D0D3D9"/>
            </a:gs>
            <a:gs pos="58501">
              <a:srgbClr val="D2D5DA"/>
            </a:gs>
            <a:gs pos="100000">
              <a:srgbClr val="A0A3A8"/>
            </a:gs>
          </a:gsLst>
          <a:lin ang="3600000"/>
        </a:gradFill>
        <a:effectLst/>
      </p:bgPr>
    </p:bg>
    <p:spTree>
      <p:nvGrpSpPr>
        <p:cNvPr id="1" name=""/>
        <p:cNvGrpSpPr/>
        <p:nvPr/>
      </p:nvGrpSpPr>
      <p:grpSpPr>
        <a:xfrm>
          <a:off x="0" y="0"/>
          <a:ext cx="0" cy="0"/>
          <a:chOff x="0" y="0"/>
          <a:chExt cx="0" cy="0"/>
        </a:xfrm>
      </p:grpSpPr>
      <p:sp>
        <p:nvSpPr>
          <p:cNvPr id="4" name="Rectangle 6"/>
          <p:cNvSpPr/>
          <p:nvPr/>
        </p:nvSpPr>
        <p:spPr>
          <a:xfrm>
            <a:off x="0" y="1908572"/>
            <a:ext cx="9144000" cy="2441972"/>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5" name="Rectangle 7"/>
          <p:cNvSpPr/>
          <p:nvPr/>
        </p:nvSpPr>
        <p:spPr>
          <a:xfrm>
            <a:off x="0" y="2000250"/>
            <a:ext cx="9144000" cy="20550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0" y="4108848"/>
            <a:ext cx="9144000" cy="177403"/>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TextBox 6"/>
          <p:cNvSpPr txBox="1">
            <a:spLocks noChangeArrowheads="1"/>
          </p:cNvSpPr>
          <p:nvPr/>
        </p:nvSpPr>
        <p:spPr bwMode="auto">
          <a:xfrm>
            <a:off x="4819650"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sp>
        <p:nvSpPr>
          <p:cNvPr id="8" name="TextBox 7"/>
          <p:cNvSpPr txBox="1">
            <a:spLocks noChangeArrowheads="1"/>
          </p:cNvSpPr>
          <p:nvPr/>
        </p:nvSpPr>
        <p:spPr bwMode="auto">
          <a:xfrm>
            <a:off x="3148013" y="3195638"/>
            <a:ext cx="1219200" cy="584775"/>
          </a:xfrm>
          <a:prstGeom prst="rect">
            <a:avLst/>
          </a:prstGeom>
          <a:noFill/>
          <a:ln>
            <a:noFill/>
          </a:ln>
        </p:spPr>
        <p:txBody>
          <a:bodyPr>
            <a:spAutoFit/>
          </a:bodyP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r" fontAlgn="base">
              <a:spcBef>
                <a:spcPct val="0"/>
              </a:spcBef>
              <a:spcAft>
                <a:spcPct val="0"/>
              </a:spcAft>
              <a:defRPr/>
            </a:pPr>
            <a:r>
              <a:rPr lang="en-US" altLang="zh-CN" sz="3200">
                <a:solidFill>
                  <a:srgbClr val="FFFFFF"/>
                </a:solidFill>
                <a:latin typeface="Franklin Gothic Book" pitchFamily="34" charset="0"/>
                <a:sym typeface="Wingdings" panose="05000000000000000000" pitchFamily="2" charset="2"/>
              </a:rPr>
              <a:t></a:t>
            </a:r>
            <a:endParaRPr lang="en-US" altLang="zh-CN" sz="3200">
              <a:solidFill>
                <a:srgbClr val="FFFFFF"/>
              </a:solidFill>
              <a:latin typeface="Franklin Gothic Book" pitchFamily="34" charset="0"/>
            </a:endParaRPr>
          </a:p>
        </p:txBody>
      </p:sp>
      <p:pic>
        <p:nvPicPr>
          <p:cNvPr id="9" name="图片 15" descr="AGCF_Logo150透明背景1深色.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9063" y="589360"/>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28599" y="2114550"/>
            <a:ext cx="8686800" cy="1097280"/>
          </a:xfrm>
        </p:spPr>
        <p:txBody>
          <a:bodyPr anchor="b">
            <a:noAutofit/>
          </a:bodyPr>
          <a:lstStyle>
            <a:lvl1pPr algn="ctr">
              <a:defRPr sz="6000" b="0" cap="none" baseline="0"/>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571499" y="3600450"/>
            <a:ext cx="8001000" cy="41148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11" name="Footer Placeholder 4"/>
          <p:cNvSpPr>
            <a:spLocks noGrp="1"/>
          </p:cNvSpPr>
          <p:nvPr>
            <p:ph type="ftr" sz="quarter" idx="11"/>
          </p:nvPr>
        </p:nvSpPr>
        <p:spPr>
          <a:xfrm>
            <a:off x="5791200" y="4767263"/>
            <a:ext cx="2895600" cy="273844"/>
          </a:xfrm>
        </p:spPr>
        <p:txBody>
          <a:bodyPr/>
          <a:lstStyle>
            <a:lvl1pPr>
              <a:defRPr/>
            </a:lvl1pPr>
          </a:lstStyle>
          <a:p>
            <a:pPr>
              <a:defRPr/>
            </a:pPr>
            <a:endParaRPr lang="en-US" altLang="zh-CN">
              <a:solidFill>
                <a:srgbClr val="55554A"/>
              </a:solidFill>
            </a:endParaRPr>
          </a:p>
        </p:txBody>
      </p:sp>
      <p:sp>
        <p:nvSpPr>
          <p:cNvPr id="12" name="Slide Number Placeholder 5"/>
          <p:cNvSpPr>
            <a:spLocks noGrp="1"/>
          </p:cNvSpPr>
          <p:nvPr>
            <p:ph type="sldNum" sz="quarter" idx="12"/>
          </p:nvPr>
        </p:nvSpPr>
        <p:spPr>
          <a:xfrm>
            <a:off x="3959226" y="3292079"/>
            <a:ext cx="1216025" cy="273844"/>
          </a:xfrm>
        </p:spPr>
        <p:txBody>
          <a:bodyPr/>
          <a:lstStyle>
            <a:lvl1pPr algn="ctr">
              <a:defRPr sz="2400">
                <a:solidFill>
                  <a:srgbClr val="FFFFFF"/>
                </a:solidFill>
              </a:defRPr>
            </a:lvl1pPr>
          </a:lstStyle>
          <a:p>
            <a:pPr>
              <a:defRPr/>
            </a:pPr>
            <a:fld id="{580BDE66-8CD0-46E0-ADFF-C185EFD091FA}" type="slidenum">
              <a:rPr lang="en-US" altLang="zh-CN"/>
              <a:t>‹#›</a:t>
            </a:fld>
            <a:endParaRPr lang="en-US" altLang="zh-C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4648200" y="1200151"/>
            <a:ext cx="4038600" cy="3394472"/>
          </a:xfrm>
        </p:spPr>
        <p:txBody>
          <a:bodyPr/>
          <a:lstStyle>
            <a:lvl1pPr>
              <a:buFont typeface="Wingdings" panose="05000000000000000000" pitchFamily="2" charset="2"/>
              <a:buChar char="Ø"/>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7" name="Slide Number Placeholder 5"/>
          <p:cNvSpPr>
            <a:spLocks noGrp="1"/>
          </p:cNvSpPr>
          <p:nvPr>
            <p:ph type="sldNum" sz="quarter" idx="12"/>
          </p:nvPr>
        </p:nvSpPr>
        <p:spPr/>
        <p:txBody>
          <a:bodyPr/>
          <a:lstStyle>
            <a:lvl1pPr>
              <a:defRPr/>
            </a:lvl1pPr>
          </a:lstStyle>
          <a:p>
            <a:pPr>
              <a:defRPr/>
            </a:pPr>
            <a:fld id="{6883115C-8B76-4425-A764-DE1DC9E9066A}"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1631156"/>
            <a:ext cx="4040188"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6" y="1631156"/>
            <a:ext cx="4041775" cy="2963466"/>
          </a:xfrm>
        </p:spPr>
        <p:txBody>
          <a:bodyPr/>
          <a:lstStyle>
            <a:lvl1pPr>
              <a:buFont typeface="Wingdings" panose="05000000000000000000" pitchFamily="2" charset="2"/>
              <a:buChar char="Ø"/>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9" name="Slide Number Placeholder 5"/>
          <p:cNvSpPr>
            <a:spLocks noGrp="1"/>
          </p:cNvSpPr>
          <p:nvPr>
            <p:ph type="sldNum" sz="quarter" idx="12"/>
          </p:nvPr>
        </p:nvSpPr>
        <p:spPr/>
        <p:txBody>
          <a:bodyPr/>
          <a:lstStyle>
            <a:lvl1pPr>
              <a:defRPr/>
            </a:lvl1pPr>
          </a:lstStyle>
          <a:p>
            <a:pPr>
              <a:defRPr/>
            </a:pPr>
            <a:fld id="{87F756FA-624A-4BC6-BA19-F78C9CA25CD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9A400439-0681-4786-9A87-1A0F99C608BC}" type="datetime3">
              <a:rPr lang="zh-CN" altLang="en-US">
                <a:solidFill>
                  <a:srgbClr val="55554A"/>
                </a:solidFill>
              </a:rPr>
              <a:t>2025年1月30日星期四</a:t>
            </a:fld>
            <a:endParaRPr lang="en-US" altLang="zh-CN">
              <a:solidFill>
                <a:srgbClr val="55554A"/>
              </a:solidFill>
              <a:ea typeface="SimSun" panose="02010600030101010101" pitchFamily="2" charset="-122"/>
            </a:endParaRPr>
          </a:p>
        </p:txBody>
      </p:sp>
      <p:sp>
        <p:nvSpPr>
          <p:cNvPr id="4" name="Footer Placeholder 4"/>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5" name="Slide Number Placeholder 5"/>
          <p:cNvSpPr>
            <a:spLocks noGrp="1"/>
          </p:cNvSpPr>
          <p:nvPr>
            <p:ph type="sldNum" sz="quarter" idx="12"/>
          </p:nvPr>
        </p:nvSpPr>
        <p:spPr/>
        <p:txBody>
          <a:bodyPr/>
          <a:lstStyle>
            <a:lvl1pPr>
              <a:defRPr/>
            </a:lvl1pPr>
          </a:lstStyle>
          <a:p>
            <a:pPr>
              <a:defRPr/>
            </a:pPr>
            <a:fld id="{F6CCCA31-49B0-44F7-9023-A88C74DD4F0E}"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lvl1pPr>
              <a:defRPr/>
            </a:lvl1pPr>
          </a:lstStyle>
          <a:p>
            <a:pPr>
              <a:defRPr/>
            </a:pPr>
            <a:fld id="{D6BE55F9-20D3-466A-BBB9-7B310D7DB210}" type="datetime3">
              <a:rPr lang="zh-CN" altLang="en-US">
                <a:solidFill>
                  <a:srgbClr val="55554A"/>
                </a:solidFill>
              </a:rPr>
              <a:t>2025年1月30日星期四</a:t>
            </a:fld>
            <a:endParaRPr lang="en-US" altLang="zh-CN">
              <a:solidFill>
                <a:srgbClr val="55554A"/>
              </a:solidFill>
              <a:ea typeface="SimSun" panose="02010600030101010101" pitchFamily="2" charset="-122"/>
            </a:endParaRPr>
          </a:p>
        </p:txBody>
      </p:sp>
      <p:sp>
        <p:nvSpPr>
          <p:cNvPr id="3" name="Footer Placeholder 2"/>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4" name="Slide Number Placeholder 3"/>
          <p:cNvSpPr>
            <a:spLocks noGrp="1"/>
          </p:cNvSpPr>
          <p:nvPr>
            <p:ph type="sldNum" sz="quarter" idx="12"/>
          </p:nvPr>
        </p:nvSpPr>
        <p:spPr/>
        <p:txBody>
          <a:bodyPr/>
          <a:lstStyle>
            <a:lvl1pPr>
              <a:defRPr/>
            </a:lvl1pPr>
          </a:lstStyle>
          <a:p>
            <a:pPr>
              <a:defRPr/>
            </a:pPr>
            <a:fld id="{C5F8D41C-FEAD-4965-943D-A84FF7E6F7A7}"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1"/>
          <p:cNvSpPr>
            <a:spLocks noGrp="1"/>
          </p:cNvSpPr>
          <p:nvPr>
            <p:ph type="title"/>
          </p:nvPr>
        </p:nvSpPr>
        <p:spPr>
          <a:xfrm>
            <a:off x="457200" y="204787"/>
            <a:ext cx="5638800" cy="709613"/>
          </a:xfrm>
        </p:spPr>
        <p:txBody>
          <a:bodyPr>
            <a:noAutofit/>
          </a:bodyPr>
          <a:lstStyle>
            <a:lvl1pPr algn="l">
              <a:defRPr sz="4000" b="0"/>
            </a:lvl1pPr>
          </a:lstStyle>
          <a:p>
            <a:r>
              <a:rPr lang="zh-CN" altLang="en-US"/>
              <a:t>单击此处编辑母版标题样式</a:t>
            </a:r>
            <a:endParaRPr lang="en-US" dirty="0"/>
          </a:p>
        </p:txBody>
      </p:sp>
      <p:sp>
        <p:nvSpPr>
          <p:cNvPr id="3" name="Content Placeholder 2"/>
          <p:cNvSpPr>
            <a:spLocks noGrp="1"/>
          </p:cNvSpPr>
          <p:nvPr>
            <p:ph idx="1"/>
          </p:nvPr>
        </p:nvSpPr>
        <p:spPr>
          <a:xfrm>
            <a:off x="438912" y="1289304"/>
            <a:ext cx="8247888" cy="3401568"/>
          </a:xfrm>
        </p:spPr>
        <p:txBody>
          <a:bodyPr/>
          <a:lstStyle>
            <a:lvl1pPr>
              <a:buFont typeface="Wingdings" panose="05000000000000000000" pitchFamily="2" charset="2"/>
              <a:buChar char="Ø"/>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6248400" y="205740"/>
            <a:ext cx="2743200" cy="70866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708C2A40-33CF-4A79-933F-B5FC3BC9902B}" type="datetime3">
              <a:rPr lang="zh-CN" altLang="en-US">
                <a:solidFill>
                  <a:srgbClr val="55554A"/>
                </a:solidFill>
              </a:rPr>
              <a:t>2025年1月30日星期四</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E4CAAFEF-CB30-4EEE-AA69-1F602477EFAF}"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Rectangle 7"/>
          <p:cNvSpPr/>
          <p:nvPr/>
        </p:nvSpPr>
        <p:spPr>
          <a:xfrm>
            <a:off x="6172200" y="121444"/>
            <a:ext cx="2971800" cy="86439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6" name="Rectangle 8"/>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7" name="Rectangle 10"/>
          <p:cNvSpPr/>
          <p:nvPr/>
        </p:nvSpPr>
        <p:spPr>
          <a:xfrm>
            <a:off x="6145213" y="100013"/>
            <a:ext cx="76200" cy="9144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3" name="Picture Placeholder 2"/>
          <p:cNvSpPr>
            <a:spLocks noGrp="1"/>
          </p:cNvSpPr>
          <p:nvPr>
            <p:ph type="pic" idx="1"/>
          </p:nvPr>
        </p:nvSpPr>
        <p:spPr>
          <a:xfrm>
            <a:off x="436880" y="1287780"/>
            <a:ext cx="8249920" cy="3398520"/>
          </a:xfrm>
          <a:solidFill>
            <a:schemeClr val="bg2">
              <a:lumMod val="60000"/>
              <a:lumOff val="40000"/>
            </a:schemeClr>
          </a:solidFill>
          <a:effectLst>
            <a:outerShdw blurRad="76200" dist="38100" dir="3600000" algn="ctr"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2" name="Title 1"/>
          <p:cNvSpPr>
            <a:spLocks noGrp="1"/>
          </p:cNvSpPr>
          <p:nvPr>
            <p:ph type="title"/>
          </p:nvPr>
        </p:nvSpPr>
        <p:spPr>
          <a:xfrm>
            <a:off x="381000" y="171450"/>
            <a:ext cx="5638800" cy="754380"/>
          </a:xfrm>
        </p:spPr>
        <p:txBody>
          <a:bodyPr>
            <a:noAutofit/>
          </a:bodyPr>
          <a:lstStyle>
            <a:lvl1pPr algn="l">
              <a:defRPr sz="40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6248400" y="171450"/>
            <a:ext cx="2819400" cy="7543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4"/>
          <p:cNvSpPr>
            <a:spLocks noGrp="1"/>
          </p:cNvSpPr>
          <p:nvPr>
            <p:ph type="dt" sz="half" idx="10"/>
          </p:nvPr>
        </p:nvSpPr>
        <p:spPr>
          <a:xfrm>
            <a:off x="457200" y="4767263"/>
            <a:ext cx="2133600" cy="273844"/>
          </a:xfrm>
          <a:prstGeom prst="rect">
            <a:avLst/>
          </a:prstGeom>
        </p:spPr>
        <p:txBody>
          <a:bodyPr/>
          <a:lstStyle>
            <a:lvl1pPr>
              <a:defRPr/>
            </a:lvl1pPr>
          </a:lstStyle>
          <a:p>
            <a:pPr>
              <a:defRPr/>
            </a:pPr>
            <a:fld id="{380AA213-04D5-49A6-A31A-AFB86F89DD35}" type="datetime3">
              <a:rPr lang="zh-CN" altLang="en-US">
                <a:solidFill>
                  <a:srgbClr val="55554A"/>
                </a:solidFill>
              </a:rPr>
              <a:t>2025年1月30日星期四</a:t>
            </a:fld>
            <a:endParaRPr lang="en-US" altLang="zh-CN">
              <a:solidFill>
                <a:srgbClr val="55554A"/>
              </a:solidFill>
              <a:ea typeface="SimSun" panose="02010600030101010101" pitchFamily="2" charset="-122"/>
            </a:endParaRPr>
          </a:p>
        </p:txBody>
      </p:sp>
      <p:sp>
        <p:nvSpPr>
          <p:cNvPr id="9" name="Footer Placeholder 5"/>
          <p:cNvSpPr>
            <a:spLocks noGrp="1"/>
          </p:cNvSpPr>
          <p:nvPr>
            <p:ph type="ftr" sz="quarter" idx="11"/>
          </p:nvPr>
        </p:nvSpPr>
        <p:spPr/>
        <p:txBody>
          <a:bodyPr/>
          <a:lstStyle>
            <a:lvl1pPr>
              <a:defRPr/>
            </a:lvl1pPr>
          </a:lstStyle>
          <a:p>
            <a:pPr>
              <a:defRPr/>
            </a:pPr>
            <a:endParaRPr lang="en-US" altLang="zh-CN">
              <a:solidFill>
                <a:srgbClr val="55554A"/>
              </a:solidFill>
            </a:endParaRPr>
          </a:p>
        </p:txBody>
      </p:sp>
      <p:sp>
        <p:nvSpPr>
          <p:cNvPr id="10" name="Slide Number Placeholder 6"/>
          <p:cNvSpPr>
            <a:spLocks noGrp="1"/>
          </p:cNvSpPr>
          <p:nvPr>
            <p:ph type="sldNum" sz="quarter" idx="12"/>
          </p:nvPr>
        </p:nvSpPr>
        <p:spPr/>
        <p:txBody>
          <a:bodyPr/>
          <a:lstStyle>
            <a:lvl1pPr>
              <a:defRPr/>
            </a:lvl1pPr>
          </a:lstStyle>
          <a:p>
            <a:pPr>
              <a:defRPr/>
            </a:pPr>
            <a:fld id="{BE55078A-61A4-41A6-96D6-3B4F0DB86023}" type="slidenum">
              <a:rPr lang="en-US" altLang="zh-CN">
                <a:solidFill>
                  <a:srgbClr val="55554A"/>
                </a:solidFill>
              </a:rPr>
              <a:t>‹#›</a:t>
            </a:fld>
            <a:endParaRPr lang="en-US" altLang="zh-CN">
              <a:solidFill>
                <a:srgbClr val="55554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75010"/>
            <a:ext cx="9144000" cy="1090613"/>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8" name="Rectangle 7"/>
          <p:cNvSpPr/>
          <p:nvPr/>
        </p:nvSpPr>
        <p:spPr>
          <a:xfrm>
            <a:off x="0" y="126207"/>
            <a:ext cx="9144000" cy="86558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sp>
        <p:nvSpPr>
          <p:cNvPr id="2" name="Title Placeholder 1"/>
          <p:cNvSpPr>
            <a:spLocks noGrp="1"/>
          </p:cNvSpPr>
          <p:nvPr>
            <p:ph type="title"/>
          </p:nvPr>
        </p:nvSpPr>
        <p:spPr>
          <a:xfrm>
            <a:off x="457200" y="136922"/>
            <a:ext cx="7329488" cy="833438"/>
          </a:xfrm>
          <a:prstGeom prst="rect">
            <a:avLst/>
          </a:prstGeom>
        </p:spPr>
        <p:txBody>
          <a:bodyPr vert="horz" wrap="square" lIns="91440" tIns="45720" rIns="91440" bIns="45720" numCol="1" anchor="ctr" anchorCtr="0" compatLnSpc="1">
            <a:normAutofit/>
          </a:bodyPr>
          <a:lstStyle/>
          <a:p>
            <a:pPr lvl="0"/>
            <a:r>
              <a:rPr lang="zh-CN" altLang="en-US"/>
              <a:t>单击此处编辑母版标题样式</a:t>
            </a:r>
            <a:endParaRPr lang="en-US" altLang="en-US"/>
          </a:p>
        </p:txBody>
      </p:sp>
      <p:sp>
        <p:nvSpPr>
          <p:cNvPr id="1029"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Footer Placeholder 4"/>
          <p:cNvSpPr>
            <a:spLocks noGrp="1"/>
          </p:cNvSpPr>
          <p:nvPr>
            <p:ph type="ftr" sz="quarter" idx="3"/>
          </p:nvPr>
        </p:nvSpPr>
        <p:spPr>
          <a:xfrm>
            <a:off x="3124200" y="4767263"/>
            <a:ext cx="2895600" cy="273844"/>
          </a:xfrm>
          <a:prstGeom prst="rect">
            <a:avLst/>
          </a:prstGeom>
        </p:spPr>
        <p:txBody>
          <a:bodyPr vert="horz" wrap="square" lIns="91440" tIns="45720" rIns="91440" bIns="45720" numCol="1" anchor="ctr" anchorCtr="0" compatLnSpc="1"/>
          <a:lstStyle>
            <a:lvl1pPr algn="ctr" eaLnBrk="1" hangingPunct="1">
              <a:defRPr sz="1200">
                <a:solidFill>
                  <a:schemeClr val="tx2"/>
                </a:solidFill>
                <a:latin typeface="Franklin Gothic Book"/>
              </a:defRPr>
            </a:lvl1pPr>
          </a:lstStyle>
          <a:p>
            <a:pPr fontAlgn="base">
              <a:spcBef>
                <a:spcPct val="0"/>
              </a:spcBef>
              <a:spcAft>
                <a:spcPct val="0"/>
              </a:spcAft>
              <a:defRPr/>
            </a:pPr>
            <a:endParaRPr lang="en-US" altLang="zh-CN">
              <a:solidFill>
                <a:srgbClr val="55554A"/>
              </a:solidFill>
              <a:ea typeface="SimSun" panose="02010600030101010101" pitchFamily="2" charset="-122"/>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lstStyle>
            <a:lvl1pPr algn="r" eaLnBrk="1" hangingPunct="1">
              <a:defRPr sz="1200">
                <a:solidFill>
                  <a:schemeClr val="tx2"/>
                </a:solidFill>
                <a:latin typeface="Franklin Gothic Book" pitchFamily="34" charset="0"/>
              </a:defRPr>
            </a:lvl1pPr>
          </a:lstStyle>
          <a:p>
            <a:pPr fontAlgn="base">
              <a:spcBef>
                <a:spcPct val="0"/>
              </a:spcBef>
              <a:spcAft>
                <a:spcPct val="0"/>
              </a:spcAft>
              <a:defRPr/>
            </a:pPr>
            <a:fld id="{B007E9B1-5DFC-408D-AEC5-D380FDDEAA58}" type="slidenum">
              <a:rPr lang="en-US" altLang="zh-CN">
                <a:solidFill>
                  <a:srgbClr val="55554A"/>
                </a:solidFill>
                <a:ea typeface="SimSun" panose="02010600030101010101" pitchFamily="2" charset="-122"/>
              </a:rPr>
              <a:t>‹#›</a:t>
            </a:fld>
            <a:endParaRPr lang="en-US" altLang="zh-CN">
              <a:solidFill>
                <a:srgbClr val="55554A"/>
              </a:solidFill>
              <a:ea typeface="SimSun" panose="02010600030101010101" pitchFamily="2" charset="-122"/>
            </a:endParaRPr>
          </a:p>
        </p:txBody>
      </p:sp>
      <p:sp>
        <p:nvSpPr>
          <p:cNvPr id="9" name="Rectangle 8"/>
          <p:cNvSpPr/>
          <p:nvPr/>
        </p:nvSpPr>
        <p:spPr>
          <a:xfrm>
            <a:off x="0" y="1026319"/>
            <a:ext cx="9144000" cy="111919"/>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ltLang="zh-CN">
              <a:solidFill>
                <a:srgbClr val="FFFFFF"/>
              </a:solidFill>
              <a:ea typeface="SimSun" panose="02010600030101010101" pitchFamily="2" charset="-122"/>
            </a:endParaRPr>
          </a:p>
        </p:txBody>
      </p:sp>
      <p:pic>
        <p:nvPicPr>
          <p:cNvPr id="1034" name="图片 9" descr="AGCF_Logo150透明背景.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8126" y="214313"/>
            <a:ext cx="881063" cy="660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ln w="13970"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mj-cs"/>
        </a:defRPr>
      </a:lvl1pPr>
      <a:lvl2pPr algn="ctr" rtl="0" eaLnBrk="0" fontAlgn="base" hangingPunct="0">
        <a:spcBef>
          <a:spcPct val="0"/>
        </a:spcBef>
        <a:spcAft>
          <a:spcPct val="0"/>
        </a:spcAft>
        <a:defRPr sz="4400">
          <a:solidFill>
            <a:srgbClr val="FFFFFF"/>
          </a:solidFill>
          <a:latin typeface="Arial" panose="020B0604020202020204" pitchFamily="34" charset="0"/>
        </a:defRPr>
      </a:lvl2pPr>
      <a:lvl3pPr algn="ctr" rtl="0" eaLnBrk="0" fontAlgn="base" hangingPunct="0">
        <a:spcBef>
          <a:spcPct val="0"/>
        </a:spcBef>
        <a:spcAft>
          <a:spcPct val="0"/>
        </a:spcAft>
        <a:defRPr sz="4400">
          <a:solidFill>
            <a:srgbClr val="FFFFFF"/>
          </a:solidFill>
          <a:latin typeface="Arial" panose="020B0604020202020204" pitchFamily="34" charset="0"/>
        </a:defRPr>
      </a:lvl3pPr>
      <a:lvl4pPr algn="ctr" rtl="0" eaLnBrk="0" fontAlgn="base" hangingPunct="0">
        <a:spcBef>
          <a:spcPct val="0"/>
        </a:spcBef>
        <a:spcAft>
          <a:spcPct val="0"/>
        </a:spcAft>
        <a:defRPr sz="4400">
          <a:solidFill>
            <a:srgbClr val="FFFFFF"/>
          </a:solidFill>
          <a:latin typeface="Arial" panose="020B0604020202020204" pitchFamily="34" charset="0"/>
        </a:defRPr>
      </a:lvl4pPr>
      <a:lvl5pPr algn="ctr" rtl="0" eaLnBrk="0" fontAlgn="base" hangingPunct="0">
        <a:spcBef>
          <a:spcPct val="0"/>
        </a:spcBef>
        <a:spcAft>
          <a:spcPct val="0"/>
        </a:spcAft>
        <a:defRPr sz="4400">
          <a:solidFill>
            <a:srgbClr val="FFFFFF"/>
          </a:solidFill>
          <a:latin typeface="Arial" panose="020B0604020202020204" pitchFamily="34" charset="0"/>
        </a:defRPr>
      </a:lvl5pPr>
      <a:lvl6pPr marL="457200" algn="ctr" rtl="0" fontAlgn="base">
        <a:spcBef>
          <a:spcPct val="0"/>
        </a:spcBef>
        <a:spcAft>
          <a:spcPct val="0"/>
        </a:spcAft>
        <a:defRPr sz="4400">
          <a:solidFill>
            <a:srgbClr val="FFFFFF"/>
          </a:solidFill>
          <a:latin typeface="Arial" panose="020B0604020202020204" pitchFamily="34" charset="0"/>
        </a:defRPr>
      </a:lvl6pPr>
      <a:lvl7pPr marL="914400" algn="ctr" rtl="0" fontAlgn="base">
        <a:spcBef>
          <a:spcPct val="0"/>
        </a:spcBef>
        <a:spcAft>
          <a:spcPct val="0"/>
        </a:spcAft>
        <a:defRPr sz="4400">
          <a:solidFill>
            <a:srgbClr val="FFFFFF"/>
          </a:solidFill>
          <a:latin typeface="Arial" panose="020B0604020202020204" pitchFamily="34" charset="0"/>
        </a:defRPr>
      </a:lvl7pPr>
      <a:lvl8pPr marL="1371600" algn="ctr" rtl="0" fontAlgn="base">
        <a:spcBef>
          <a:spcPct val="0"/>
        </a:spcBef>
        <a:spcAft>
          <a:spcPct val="0"/>
        </a:spcAft>
        <a:defRPr sz="4400">
          <a:solidFill>
            <a:srgbClr val="FFFFFF"/>
          </a:solidFill>
          <a:latin typeface="Arial" panose="020B0604020202020204" pitchFamily="34" charset="0"/>
        </a:defRPr>
      </a:lvl8pPr>
      <a:lvl9pPr marL="1828800" algn="ctr" rtl="0" fontAlgn="base">
        <a:spcBef>
          <a:spcPct val="0"/>
        </a:spcBef>
        <a:spcAft>
          <a:spcPct val="0"/>
        </a:spcAft>
        <a:defRPr sz="4400">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
        <a:defRPr sz="24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2"/>
        </a:buClr>
        <a:buSzPct val="85000"/>
        <a:buFont typeface="Courier New" panose="02070309020205020404" pitchFamily="49" charset="0"/>
        <a:buChar char="o"/>
        <a:defRPr sz="2000" kern="1200">
          <a:solidFill>
            <a:schemeClr val="tx2"/>
          </a:solidFill>
          <a:latin typeface="+mn-lt"/>
          <a:ea typeface="+mn-ea"/>
          <a:cs typeface="+mn-cs"/>
        </a:defRPr>
      </a:lvl2pPr>
      <a:lvl3pPr marL="1143000" indent="-228600" algn="l" rtl="0" eaLnBrk="0" fontAlgn="base" hangingPunct="0">
        <a:spcBef>
          <a:spcPct val="20000"/>
        </a:spcBef>
        <a:spcAft>
          <a:spcPct val="0"/>
        </a:spcAft>
        <a:buClr>
          <a:srgbClr val="948774"/>
        </a:buClr>
        <a:buFont typeface="Arial" panose="020B0604020202020204" pitchFamily="34" charset="0"/>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rgbClr val="7EB8E7"/>
        </a:buClr>
        <a:buFont typeface="Arial" panose="020B0604020202020204" pitchFamily="34" charset="0"/>
        <a:buChar char="•"/>
        <a:defRPr sz="1600" kern="1200">
          <a:solidFill>
            <a:schemeClr val="tx2"/>
          </a:solidFill>
          <a:latin typeface="+mn-lt"/>
          <a:ea typeface="+mn-ea"/>
          <a:cs typeface="+mn-cs"/>
        </a:defRPr>
      </a:lvl4pPr>
      <a:lvl5pPr marL="2057400" indent="-228600" algn="l" rtl="0" eaLnBrk="0" fontAlgn="base" hangingPunct="0">
        <a:spcBef>
          <a:spcPct val="20000"/>
        </a:spcBef>
        <a:spcAft>
          <a:spcPct val="0"/>
        </a:spcAft>
        <a:buClr>
          <a:srgbClr val="E3B651"/>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anose="020B0604020202020204"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anose="020B0604020202020204"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anose="020B0604020202020204"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anose="020B0604020202020204"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525" y="1200150"/>
            <a:ext cx="9144000" cy="3714750"/>
          </a:xfrm>
        </p:spPr>
        <p:txBody>
          <a:bodyPr/>
          <a:lstStyle/>
          <a:p>
            <a:pPr marL="0" marR="0" indent="0" algn="ctr">
              <a:spcBef>
                <a:spcPts val="600"/>
              </a:spcBef>
              <a:spcAft>
                <a:spcPts val="600"/>
              </a:spcAft>
              <a:buNone/>
            </a:pPr>
            <a:endParaRPr lang="en-US" altLang="zh-CN" sz="2000" b="1" dirty="0">
              <a:solidFill>
                <a:srgbClr val="FF0000"/>
              </a:solidFill>
              <a:ea typeface="KaiTi"/>
              <a:cs typeface="Times New Roman"/>
            </a:endParaRPr>
          </a:p>
          <a:p>
            <a:pPr marL="0" marR="0" indent="0" algn="ctr">
              <a:spcBef>
                <a:spcPts val="600"/>
              </a:spcBef>
              <a:spcAft>
                <a:spcPts val="600"/>
              </a:spcAft>
              <a:buNone/>
            </a:pPr>
            <a:r>
              <a:rPr lang="zh-CN" altLang="en-US" sz="6000" b="1" dirty="0">
                <a:solidFill>
                  <a:srgbClr val="FF0000"/>
                </a:solidFill>
                <a:ea typeface="KaiTi"/>
                <a:cs typeface="Times New Roman"/>
              </a:rPr>
              <a:t>让敬畏神成为我们的标准</a:t>
            </a:r>
            <a:endParaRPr lang="en-US" altLang="zh-CN" sz="3600" b="1" kern="100" dirty="0">
              <a:solidFill>
                <a:srgbClr val="FF000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endPar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endParaRPr>
          </a:p>
          <a:p>
            <a:pPr marL="0" marR="0" indent="0" algn="ctr">
              <a:spcBef>
                <a:spcPts val="600"/>
              </a:spcBef>
              <a:spcAft>
                <a:spcPts val="600"/>
              </a:spcAft>
              <a:buNone/>
            </a:pP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周小安牧师</a:t>
            </a:r>
            <a:endParaRPr lang="en-CA" sz="3600" b="1" kern="100" dirty="0">
              <a:solidFill>
                <a:srgbClr val="0070C0"/>
              </a:solidFill>
              <a:latin typeface="KaiTi" panose="02010609060101010101" charset="-122"/>
              <a:ea typeface="KaiTi" panose="02010609060101010101" charset="-122"/>
              <a:cs typeface="Times New Roman" panose="02020603050405020304"/>
            </a:endParaRPr>
          </a:p>
          <a:p>
            <a:pPr marL="0" indent="0" algn="ctr">
              <a:spcBef>
                <a:spcPts val="600"/>
              </a:spcBef>
              <a:spcAft>
                <a:spcPts val="0"/>
              </a:spcAft>
              <a:buNone/>
            </a:pPr>
            <a:r>
              <a:rPr lang="en-US" sz="3600" b="1" kern="100" dirty="0">
                <a:solidFill>
                  <a:srgbClr val="0070C0"/>
                </a:solidFill>
                <a:latin typeface="KaiTi" panose="02010609060101010101" charset="-122"/>
                <a:ea typeface="KaiTi" panose="02010609060101010101" charset="-122"/>
                <a:cs typeface="DengXian" panose="02010600030101010101" charset="-122"/>
                <a:sym typeface="+mn-ea"/>
              </a:rPr>
              <a:t>2025</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年</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2</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月</a:t>
            </a:r>
            <a:r>
              <a:rPr lang="en-US" altLang="zh-CN" sz="3600" b="1" kern="100" dirty="0">
                <a:solidFill>
                  <a:srgbClr val="0070C0"/>
                </a:solidFill>
                <a:latin typeface="KaiTi" panose="02010609060101010101" charset="-122"/>
                <a:ea typeface="KaiTi" panose="02010609060101010101" charset="-122"/>
                <a:cs typeface="DengXian" panose="02010600030101010101" charset="-122"/>
                <a:sym typeface="+mn-ea"/>
              </a:rPr>
              <a:t>2</a:t>
            </a:r>
            <a:r>
              <a:rPr lang="zh-CN" altLang="en-US" sz="3600" b="1" kern="100" dirty="0">
                <a:solidFill>
                  <a:srgbClr val="0070C0"/>
                </a:solidFill>
                <a:latin typeface="KaiTi" panose="02010609060101010101" charset="-122"/>
                <a:ea typeface="KaiTi" panose="02010609060101010101" charset="-122"/>
                <a:cs typeface="DengXian" panose="02010600030101010101" charset="-122"/>
                <a:sym typeface="+mn-ea"/>
              </a:rPr>
              <a:t>日</a:t>
            </a:r>
            <a:endParaRPr lang="en-US" altLang="zh-CN" sz="3600" b="1" dirty="0">
              <a:solidFill>
                <a:srgbClr val="0070C0"/>
              </a:solidFill>
              <a:latin typeface="KaiTi" panose="02010609060101010101" charset="-122"/>
              <a:ea typeface="KaiTi" panose="02010609060101010101" charset="-122"/>
            </a:endParaRPr>
          </a:p>
          <a:p>
            <a:endParaRPr lang="zh-CN" altLang="en-US" sz="3600" dirty="0"/>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a:t>
            </a:fld>
            <a:endParaRPr lang="en-US" altLang="zh-CN" dirty="0">
              <a:solidFill>
                <a:srgbClr val="55554A"/>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342900">
              <a:lnSpc>
                <a:spcPct val="115000"/>
              </a:lnSpc>
              <a:spcBef>
                <a:spcPts val="0"/>
              </a:spcBef>
              <a:spcAft>
                <a:spcPts val="0"/>
              </a:spcAft>
              <a:buNone/>
            </a:pPr>
            <a:r>
              <a:rPr lang="zh-CN" altLang="en-US" sz="2800" b="1" kern="100" dirty="0">
                <a:solidFill>
                  <a:schemeClr val="tx1"/>
                </a:solidFill>
                <a:latin typeface="Calibri"/>
                <a:ea typeface="DengXian"/>
                <a:cs typeface="Times New Roman"/>
              </a:rPr>
              <a:t>还有更多的新约经文支持敬畏神在新约时期仍然有效：</a:t>
            </a:r>
            <a:endParaRPr lang="en-CA" sz="2800" b="1" kern="100" dirty="0">
              <a:solidFill>
                <a:schemeClr val="tx1"/>
              </a:solidFill>
              <a:latin typeface="Calibri"/>
              <a:ea typeface="DengXian"/>
              <a:cs typeface="Times New Roman"/>
            </a:endParaRPr>
          </a:p>
          <a:p>
            <a:pPr marL="0" marR="0" indent="342900">
              <a:lnSpc>
                <a:spcPct val="115000"/>
              </a:lnSpc>
              <a:spcBef>
                <a:spcPts val="0"/>
              </a:spcBef>
              <a:spcAft>
                <a:spcPts val="0"/>
              </a:spcAft>
              <a:buNone/>
            </a:pPr>
            <a:r>
              <a:rPr lang="zh-CN" altLang="en-US" sz="2800" b="1" kern="100" dirty="0">
                <a:solidFill>
                  <a:schemeClr val="tx1"/>
                </a:solidFill>
                <a:latin typeface="Calibri"/>
                <a:ea typeface="DengXian"/>
                <a:cs typeface="Times New Roman"/>
              </a:rPr>
              <a:t>弗五</a:t>
            </a:r>
            <a:r>
              <a:rPr lang="en-US" sz="2800" b="1" kern="100" dirty="0">
                <a:solidFill>
                  <a:schemeClr val="tx1"/>
                </a:solidFill>
                <a:latin typeface="Calibri"/>
                <a:ea typeface="DengXian"/>
                <a:cs typeface="Times New Roman"/>
              </a:rPr>
              <a:t>21</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“又当存敬畏基督的心，彼此顺服。”</a:t>
            </a:r>
            <a:endParaRPr lang="en-CA" sz="2800" b="1" kern="100" dirty="0">
              <a:solidFill>
                <a:srgbClr val="FF0000"/>
              </a:solidFill>
              <a:latin typeface="Calibri"/>
              <a:ea typeface="DengXian"/>
              <a:cs typeface="Times New Roman"/>
            </a:endParaRPr>
          </a:p>
          <a:p>
            <a:pPr marL="0" marR="0" indent="342900">
              <a:lnSpc>
                <a:spcPct val="115000"/>
              </a:lnSpc>
              <a:spcBef>
                <a:spcPts val="0"/>
              </a:spcBef>
              <a:spcAft>
                <a:spcPts val="0"/>
              </a:spcAft>
              <a:buNone/>
            </a:pPr>
            <a:r>
              <a:rPr lang="zh-CN" altLang="en-US" sz="2800" b="1" kern="100" dirty="0">
                <a:solidFill>
                  <a:schemeClr val="tx1"/>
                </a:solidFill>
                <a:latin typeface="Calibri"/>
                <a:ea typeface="DengXian"/>
                <a:cs typeface="Times New Roman"/>
              </a:rPr>
              <a:t>来十二</a:t>
            </a:r>
            <a:r>
              <a:rPr lang="en-US" sz="2800" b="1" kern="100" dirty="0">
                <a:solidFill>
                  <a:schemeClr val="tx1"/>
                </a:solidFill>
                <a:latin typeface="Calibri"/>
                <a:ea typeface="DengXian"/>
                <a:cs typeface="Times New Roman"/>
              </a:rPr>
              <a:t>28</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“所以，我们既得了不能震动的国，就当感恩，照神所喜悦的，用虔诚、敬畏的心侍奉神。”</a:t>
            </a:r>
            <a:endParaRPr lang="en-CA" sz="2800" b="1" kern="100" dirty="0">
              <a:solidFill>
                <a:srgbClr val="FF0000"/>
              </a:solidFill>
              <a:latin typeface="Calibri"/>
              <a:ea typeface="DengXian"/>
              <a:cs typeface="Times New Roman"/>
            </a:endParaRPr>
          </a:p>
          <a:p>
            <a:pPr marL="0" marR="0" indent="342900">
              <a:lnSpc>
                <a:spcPct val="115000"/>
              </a:lnSpc>
              <a:spcBef>
                <a:spcPts val="0"/>
              </a:spcBef>
              <a:spcAft>
                <a:spcPts val="0"/>
              </a:spcAft>
              <a:buNone/>
            </a:pPr>
            <a:r>
              <a:rPr lang="zh-CN" altLang="en-US" sz="2800" b="1" kern="100" dirty="0">
                <a:solidFill>
                  <a:schemeClr val="tx1"/>
                </a:solidFill>
                <a:latin typeface="Calibri"/>
                <a:ea typeface="DengXian"/>
                <a:cs typeface="Times New Roman"/>
              </a:rPr>
              <a:t>以上经文都不是针对非信徒，也不是针对犹太人，而是针对新约教会和基督徒。</a:t>
            </a:r>
            <a:endParaRPr lang="en-CA" sz="2800" b="1" kern="100" dirty="0">
              <a:solidFill>
                <a:schemeClr val="tx1"/>
              </a:solidFill>
              <a:latin typeface="Calibri"/>
              <a:ea typeface="DengXian"/>
              <a:cs typeface="Times New Roman"/>
            </a:endParaRPr>
          </a:p>
          <a:p>
            <a:pPr marL="0" marR="0" indent="342900">
              <a:lnSpc>
                <a:spcPct val="115000"/>
              </a:lnSpc>
              <a:spcBef>
                <a:spcPts val="0"/>
              </a:spcBef>
              <a:spcAft>
                <a:spcPts val="0"/>
              </a:spcAft>
              <a:buNone/>
            </a:pPr>
            <a:r>
              <a:rPr lang="zh-CN" altLang="en-US" sz="2800" b="1" kern="100" dirty="0">
                <a:solidFill>
                  <a:srgbClr val="7030A0"/>
                </a:solidFill>
                <a:latin typeface="Calibri"/>
                <a:ea typeface="DengXian"/>
                <a:cs typeface="Times New Roman"/>
              </a:rPr>
              <a:t>总之，上述经文告诉我们：敬畏神不仅适合于旧约时期，也同样适合于新约时期。</a:t>
            </a:r>
            <a:endParaRPr lang="en-CA" sz="2800" kern="100" dirty="0">
              <a:solidFill>
                <a:srgbClr val="7030A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10</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15000"/>
              </a:lnSpc>
              <a:spcBef>
                <a:spcPts val="0"/>
              </a:spcBef>
              <a:spcAft>
                <a:spcPts val="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（二）澄清第二类误解：敬畏神是一种负面和消极的情绪。</a:t>
            </a:r>
            <a:endParaRPr lang="en-CA" sz="3200" b="1" kern="100" dirty="0">
              <a:solidFill>
                <a:srgbClr val="FF0000"/>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我们也许知道，译成“敬畏”一字的原文是“惧怕”或“恐惧”。于是，我们便误以为敬畏神是一种消极和负面的情绪，是需要消除或克服的。</a:t>
            </a:r>
            <a:endParaRPr lang="en-CA" sz="3200" b="1" kern="100" dirty="0">
              <a:solidFill>
                <a:schemeClr val="tx1"/>
              </a:solidFill>
              <a:latin typeface="Calibri"/>
              <a:ea typeface="DengXian"/>
              <a:cs typeface="Times New Roman"/>
            </a:endParaRPr>
          </a:p>
          <a:p>
            <a:pPr marL="0" marR="0" indent="0">
              <a:lnSpc>
                <a:spcPct val="115000"/>
              </a:lnSpc>
              <a:spcBef>
                <a:spcPts val="0"/>
              </a:spcBef>
              <a:spcAft>
                <a:spcPts val="0"/>
              </a:spcAft>
              <a:buNone/>
            </a:pPr>
            <a:r>
              <a:rPr lang="en-US" altLang="zh-CN" sz="3200" b="1" kern="100" dirty="0">
                <a:solidFill>
                  <a:srgbClr val="7030A0"/>
                </a:solidFill>
                <a:latin typeface="Calibri"/>
                <a:ea typeface="DengXian"/>
                <a:cs typeface="Times New Roman"/>
              </a:rPr>
              <a:t>	</a:t>
            </a:r>
            <a:r>
              <a:rPr lang="zh-CN" altLang="en-US" sz="3200" b="1" kern="100" dirty="0">
                <a:solidFill>
                  <a:srgbClr val="7030A0"/>
                </a:solidFill>
                <a:latin typeface="Calibri"/>
                <a:ea typeface="DengXian"/>
                <a:cs typeface="Times New Roman"/>
              </a:rPr>
              <a:t>然而，我们需要知道的一个事实是：敬畏神根本上不同于一般的惧怕或恐惧。</a:t>
            </a:r>
            <a:endParaRPr lang="en-CA" sz="3200" kern="100" dirty="0">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11</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57250">
              <a:lnSpc>
                <a:spcPct val="115000"/>
              </a:lnSpc>
              <a:spcBef>
                <a:spcPts val="0"/>
              </a:spcBef>
              <a:spcAft>
                <a:spcPts val="0"/>
              </a:spcAft>
              <a:buNone/>
            </a:pPr>
            <a:r>
              <a:rPr lang="zh-CN" altLang="en-US" sz="3000" b="1" kern="100" dirty="0">
                <a:solidFill>
                  <a:schemeClr val="tx1"/>
                </a:solidFill>
                <a:latin typeface="Calibri"/>
                <a:ea typeface="DengXian"/>
                <a:cs typeface="Times New Roman"/>
              </a:rPr>
              <a:t>让我通过一节我们熟知的经文来澄清这个事实。</a:t>
            </a:r>
            <a:endParaRPr lang="en-CA" sz="3000" b="1" kern="100" dirty="0">
              <a:solidFill>
                <a:schemeClr val="tx1"/>
              </a:solidFill>
              <a:latin typeface="Calibri"/>
              <a:ea typeface="DengXian"/>
              <a:cs typeface="Times New Roman"/>
            </a:endParaRPr>
          </a:p>
          <a:p>
            <a:pPr marL="0" marR="0" indent="857250">
              <a:lnSpc>
                <a:spcPct val="115000"/>
              </a:lnSpc>
              <a:spcBef>
                <a:spcPts val="0"/>
              </a:spcBef>
              <a:spcAft>
                <a:spcPts val="0"/>
              </a:spcAft>
              <a:buNone/>
            </a:pPr>
            <a:r>
              <a:rPr lang="zh-CN" altLang="en-US" sz="3000" b="1" kern="100" dirty="0">
                <a:solidFill>
                  <a:schemeClr val="tx1"/>
                </a:solidFill>
                <a:latin typeface="Calibri"/>
                <a:ea typeface="DengXian"/>
                <a:cs typeface="Times New Roman"/>
              </a:rPr>
              <a:t>约壹四</a:t>
            </a:r>
            <a:r>
              <a:rPr lang="en-US" sz="3000" b="1" kern="100" dirty="0">
                <a:solidFill>
                  <a:schemeClr val="tx1"/>
                </a:solidFill>
                <a:latin typeface="Calibri"/>
                <a:ea typeface="DengXian"/>
                <a:cs typeface="Times New Roman"/>
              </a:rPr>
              <a:t>18</a:t>
            </a:r>
            <a:r>
              <a:rPr lang="zh-CN" altLang="en-US" sz="3000" b="1" kern="100" dirty="0">
                <a:solidFill>
                  <a:schemeClr val="tx1"/>
                </a:solidFill>
                <a:latin typeface="Calibri"/>
                <a:ea typeface="DengXian"/>
                <a:cs typeface="Times New Roman"/>
              </a:rPr>
              <a:t>：</a:t>
            </a:r>
            <a:r>
              <a:rPr lang="zh-CN" altLang="en-US" sz="3000" b="1" kern="100" dirty="0">
                <a:solidFill>
                  <a:srgbClr val="FF0000"/>
                </a:solidFill>
                <a:latin typeface="Calibri"/>
                <a:ea typeface="KaiTi"/>
                <a:cs typeface="Times New Roman"/>
              </a:rPr>
              <a:t>“爱里没有惧怕；爱既完全，就把惧怕除去，因为惧怕里含着刑罚，惧怕的人在爱里未得完全。”</a:t>
            </a:r>
            <a:endParaRPr lang="en-CA" sz="3000" b="1" kern="100" dirty="0">
              <a:solidFill>
                <a:srgbClr val="FF0000"/>
              </a:solidFill>
              <a:latin typeface="Calibri"/>
              <a:ea typeface="DengXian"/>
              <a:cs typeface="Times New Roman"/>
            </a:endParaRPr>
          </a:p>
          <a:p>
            <a:pPr marL="0" marR="0" indent="857250">
              <a:lnSpc>
                <a:spcPct val="115000"/>
              </a:lnSpc>
              <a:spcBef>
                <a:spcPts val="0"/>
              </a:spcBef>
              <a:spcAft>
                <a:spcPts val="0"/>
              </a:spcAft>
              <a:buNone/>
            </a:pPr>
            <a:r>
              <a:rPr lang="zh-CN" altLang="en-US" sz="3000" b="1" kern="100" dirty="0">
                <a:solidFill>
                  <a:schemeClr val="tx1"/>
                </a:solidFill>
                <a:latin typeface="Calibri"/>
                <a:ea typeface="DengXian"/>
                <a:cs typeface="Times New Roman"/>
              </a:rPr>
              <a:t>按照我们过去的理解，惧怕与爱是不能共存的，二者是水火不相容的：在爱里就没有惧怕，惧怕的人在爱里未得完全。</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12</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0"/>
              </a:spcBef>
              <a:spcAft>
                <a:spcPts val="0"/>
              </a:spcAft>
              <a:buNone/>
            </a:pPr>
            <a:r>
              <a:rPr lang="zh-CN" altLang="en-US" sz="3200" b="1" kern="100" dirty="0">
                <a:solidFill>
                  <a:schemeClr val="tx1"/>
                </a:solidFill>
                <a:latin typeface="Calibri"/>
                <a:ea typeface="DengXian"/>
                <a:cs typeface="Times New Roman"/>
              </a:rPr>
              <a:t>所以，我们要努力追求爱，争取在完全的爱里将惧怕除去。到目前为止，我们的理解都对。</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于是，一个看似合理的推论就是：我们要提倡爱神、追求爱神，却无需敬畏神、惧怕神；我们要以爱神取代惧怕神。</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现在我才得知，这种看法是何等地曲解了圣经；造成这种曲解的主要原因是我们忽略了经文的上下文脉。</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13</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上文第</a:t>
            </a:r>
            <a:r>
              <a:rPr lang="en-US" sz="3200" b="1" kern="100" dirty="0">
                <a:solidFill>
                  <a:schemeClr val="tx1"/>
                </a:solidFill>
                <a:latin typeface="Calibri"/>
                <a:ea typeface="DengXian"/>
                <a:cs typeface="Times New Roman"/>
              </a:rPr>
              <a:t>17</a:t>
            </a:r>
            <a:r>
              <a:rPr lang="zh-CN" altLang="en-US" sz="3200" b="1" kern="100" dirty="0">
                <a:solidFill>
                  <a:schemeClr val="tx1"/>
                </a:solidFill>
                <a:latin typeface="Calibri"/>
                <a:ea typeface="DengXian"/>
                <a:cs typeface="Times New Roman"/>
              </a:rPr>
              <a:t>节上半告诉我们：</a:t>
            </a:r>
            <a:r>
              <a:rPr lang="zh-CN" altLang="en-US" sz="3200" b="1" kern="100" dirty="0">
                <a:solidFill>
                  <a:srgbClr val="FF0000"/>
                </a:solidFill>
                <a:latin typeface="Calibri"/>
                <a:ea typeface="KaiTi"/>
                <a:cs typeface="Times New Roman"/>
              </a:rPr>
              <a:t>“这样，爱在我们里面得以完全，我们就可以在审判的日子坦然无惧。”</a:t>
            </a:r>
            <a:endParaRPr lang="en-CA" sz="3200" b="1" kern="100" dirty="0">
              <a:solidFill>
                <a:srgbClr val="FF0000"/>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意思是说：完全的爱使我们在审判的日子无需惧怕，因为完全的爱除去了我们对审判的惧怕。</a:t>
            </a:r>
            <a:endParaRPr lang="en-CA" sz="3200" b="1" kern="100" dirty="0">
              <a:solidFill>
                <a:schemeClr val="tx1"/>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由此可见，第</a:t>
            </a:r>
            <a:r>
              <a:rPr lang="en-US" sz="3200" b="1" kern="100" dirty="0">
                <a:solidFill>
                  <a:schemeClr val="tx1"/>
                </a:solidFill>
                <a:latin typeface="Calibri"/>
                <a:ea typeface="DengXian"/>
                <a:cs typeface="Times New Roman"/>
              </a:rPr>
              <a:t>18</a:t>
            </a:r>
            <a:r>
              <a:rPr lang="zh-CN" altLang="en-US" sz="3200" b="1" kern="100" dirty="0">
                <a:solidFill>
                  <a:schemeClr val="tx1"/>
                </a:solidFill>
                <a:latin typeface="Calibri"/>
                <a:ea typeface="DengXian"/>
                <a:cs typeface="Times New Roman"/>
              </a:rPr>
              <a:t>节中的“惧怕”，指的是对末日审判的惧怕。</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14</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685800">
              <a:lnSpc>
                <a:spcPct val="115000"/>
              </a:lnSpc>
              <a:spcBef>
                <a:spcPts val="0"/>
              </a:spcBef>
              <a:spcAft>
                <a:spcPts val="0"/>
              </a:spcAft>
              <a:buNone/>
            </a:pPr>
            <a:r>
              <a:rPr lang="zh-CN" altLang="en-US" sz="2800" b="1" kern="100" dirty="0">
                <a:solidFill>
                  <a:schemeClr val="tx1"/>
                </a:solidFill>
                <a:latin typeface="Calibri"/>
                <a:ea typeface="DengXian"/>
                <a:cs typeface="Times New Roman"/>
              </a:rPr>
              <a:t>如果我们进一步问：基督徒为什么会有对末日审判的惧怕呢？</a:t>
            </a:r>
            <a:endParaRPr lang="en-CA" sz="2800" b="1" kern="100" dirty="0">
              <a:solidFill>
                <a:schemeClr val="tx1"/>
              </a:solidFill>
              <a:latin typeface="Calibri"/>
              <a:ea typeface="DengXian"/>
              <a:cs typeface="Times New Roman"/>
            </a:endParaRPr>
          </a:p>
          <a:p>
            <a:pPr marL="0" marR="0" indent="685800">
              <a:lnSpc>
                <a:spcPct val="115000"/>
              </a:lnSpc>
              <a:spcBef>
                <a:spcPts val="0"/>
              </a:spcBef>
              <a:spcAft>
                <a:spcPts val="0"/>
              </a:spcAft>
              <a:buNone/>
            </a:pPr>
            <a:r>
              <a:rPr lang="zh-CN" altLang="en-US" sz="2800" b="1" kern="100" dirty="0">
                <a:solidFill>
                  <a:schemeClr val="tx1"/>
                </a:solidFill>
                <a:latin typeface="Calibri"/>
                <a:ea typeface="DengXian"/>
                <a:cs typeface="Times New Roman"/>
              </a:rPr>
              <a:t>回答是：因为惧怕自己在末日审判时会受到刑罚。</a:t>
            </a:r>
            <a:endParaRPr lang="en-CA" sz="2800" b="1" kern="100" dirty="0">
              <a:solidFill>
                <a:schemeClr val="tx1"/>
              </a:solidFill>
              <a:latin typeface="Calibri"/>
              <a:ea typeface="DengXian"/>
              <a:cs typeface="Times New Roman"/>
            </a:endParaRPr>
          </a:p>
          <a:p>
            <a:pPr marL="0" marR="0" indent="685800">
              <a:lnSpc>
                <a:spcPct val="115000"/>
              </a:lnSpc>
              <a:spcBef>
                <a:spcPts val="0"/>
              </a:spcBef>
              <a:spcAft>
                <a:spcPts val="0"/>
              </a:spcAft>
              <a:buNone/>
            </a:pPr>
            <a:r>
              <a:rPr lang="zh-CN" altLang="en-US" sz="2800" b="1" kern="100" dirty="0">
                <a:solidFill>
                  <a:schemeClr val="tx1"/>
                </a:solidFill>
                <a:latin typeface="Calibri"/>
                <a:ea typeface="DengXian"/>
                <a:cs typeface="Times New Roman"/>
              </a:rPr>
              <a:t>那么，为什么基督徒还会惧怕在末日审判中受到刑罚呢？</a:t>
            </a:r>
            <a:endParaRPr lang="en-CA" sz="2800" b="1" kern="100" dirty="0">
              <a:solidFill>
                <a:schemeClr val="tx1"/>
              </a:solidFill>
              <a:latin typeface="Calibri"/>
              <a:ea typeface="DengXian"/>
              <a:cs typeface="Times New Roman"/>
            </a:endParaRPr>
          </a:p>
          <a:p>
            <a:pPr marL="0" marR="0" indent="685800">
              <a:lnSpc>
                <a:spcPct val="115000"/>
              </a:lnSpc>
              <a:spcBef>
                <a:spcPts val="0"/>
              </a:spcBef>
              <a:spcAft>
                <a:spcPts val="0"/>
              </a:spcAft>
              <a:buNone/>
            </a:pPr>
            <a:r>
              <a:rPr lang="zh-CN" altLang="en-US" sz="2800" b="1" kern="100" dirty="0">
                <a:solidFill>
                  <a:schemeClr val="tx1"/>
                </a:solidFill>
                <a:latin typeface="Calibri"/>
                <a:ea typeface="DengXian"/>
                <a:cs typeface="Times New Roman"/>
              </a:rPr>
              <a:t>回答是：直白地说，因为我们还在犯罪，因此难免在末日审判中会受到罪的刑罚。委婉地说，因为我们的爱还不完全，因此还没有把对犯罪将带来刑罚的恐惧除去。</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15</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现在我们对第</a:t>
            </a:r>
            <a:r>
              <a:rPr lang="en-US" sz="3000" b="1" kern="100" dirty="0">
                <a:solidFill>
                  <a:schemeClr val="tx1"/>
                </a:solidFill>
                <a:latin typeface="Calibri"/>
                <a:ea typeface="DengXian"/>
                <a:cs typeface="Times New Roman"/>
              </a:rPr>
              <a:t>18</a:t>
            </a:r>
            <a:r>
              <a:rPr lang="zh-CN" altLang="en-US" sz="3000" b="1" kern="100" dirty="0">
                <a:solidFill>
                  <a:schemeClr val="tx1"/>
                </a:solidFill>
                <a:latin typeface="Calibri"/>
                <a:ea typeface="DengXian"/>
                <a:cs typeface="Times New Roman"/>
              </a:rPr>
              <a:t>节的意思有了正确的了解：</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原来，在完全的爱里就没有对末日审判的惧怕了，因为这惧怕跟对罪恶的刑罚有关，而惧怕的人在爱里未得完全。</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简单地说，第</a:t>
            </a:r>
            <a:r>
              <a:rPr lang="en-US" sz="3000" b="1" kern="100" dirty="0">
                <a:solidFill>
                  <a:schemeClr val="tx1"/>
                </a:solidFill>
                <a:latin typeface="Calibri"/>
                <a:ea typeface="DengXian"/>
                <a:cs typeface="Times New Roman"/>
              </a:rPr>
              <a:t>18</a:t>
            </a:r>
            <a:r>
              <a:rPr lang="zh-CN" altLang="en-US" sz="3000" b="1" kern="100" dirty="0">
                <a:solidFill>
                  <a:schemeClr val="tx1"/>
                </a:solidFill>
                <a:latin typeface="Calibri"/>
                <a:ea typeface="DengXian"/>
                <a:cs typeface="Times New Roman"/>
              </a:rPr>
              <a:t>节的意思是：完全的爱就把我们对末日审判的惧怕除去了，因为完全的爱把会带给我们刑罚的罪恶除去了。</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16</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6858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 由此可见，完全的爱跟敬畏神是一个银币的两面，或同一事情的两种不同说法。</a:t>
            </a:r>
            <a:endParaRPr lang="en-CA"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685800">
              <a:spcBef>
                <a:spcPts val="600"/>
              </a:spcBef>
              <a:spcAft>
                <a:spcPts val="600"/>
              </a:spcAft>
              <a:buNone/>
            </a:pPr>
            <a:r>
              <a:rPr lang="zh-CN" altLang="en-US" sz="3200" b="1" kern="100" dirty="0">
                <a:solidFill>
                  <a:schemeClr val="tx1"/>
                </a:solidFill>
                <a:latin typeface="DengXian" panose="02010600030101010101" pitchFamily="2" charset="-122"/>
                <a:ea typeface="DengXian" panose="02010600030101010101" pitchFamily="2" charset="-122"/>
                <a:cs typeface="Times New Roman"/>
              </a:rPr>
              <a:t> 我们完全可以说：敬畏神就把我们对末日审判的惧怕除去了，因为敬畏神就把会带给我们刑罚的罪恶除去了。</a:t>
            </a:r>
            <a:endParaRPr lang="en-US" altLang="zh-CN" sz="3200" b="1" kern="100" dirty="0">
              <a:solidFill>
                <a:schemeClr val="tx1"/>
              </a:solidFill>
              <a:latin typeface="DengXian" panose="02010600030101010101" pitchFamily="2" charset="-122"/>
              <a:ea typeface="DengXian" panose="02010600030101010101" pitchFamily="2" charset="-122"/>
              <a:cs typeface="Times New Roman"/>
            </a:endParaRPr>
          </a:p>
          <a:p>
            <a:pPr marL="0" marR="0" indent="685800">
              <a:spcBef>
                <a:spcPts val="600"/>
              </a:spcBef>
              <a:spcAft>
                <a:spcPts val="600"/>
              </a:spcAft>
              <a:buNone/>
            </a:pPr>
            <a:r>
              <a:rPr lang="en-US" altLang="zh-CN" sz="3200" b="1"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 </a:t>
            </a:r>
            <a:r>
              <a:rPr lang="zh-CN" sz="3200" b="1"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正如叶光明博士说过一句话：</a:t>
            </a:r>
            <a:r>
              <a:rPr lang="zh-CN" sz="3200" b="1" dirty="0">
                <a:solidFill>
                  <a:srgbClr val="2E24FC"/>
                </a:solidFill>
                <a:effectLst/>
                <a:latin typeface="DengXian" panose="02010600030101010101" pitchFamily="2" charset="-122"/>
                <a:ea typeface="DengXian" panose="02010600030101010101" pitchFamily="2" charset="-122"/>
                <a:cs typeface="Times New Roman" panose="02020603050405020304" pitchFamily="18" charset="0"/>
              </a:rPr>
              <a:t>真敬畏神，就脱离各样的惧怕。</a:t>
            </a:r>
            <a:endParaRPr lang="en-CA" sz="3200" b="1" kern="100" dirty="0">
              <a:solidFill>
                <a:srgbClr val="2E24FC"/>
              </a:solidFill>
              <a:latin typeface="DengXian" panose="02010600030101010101" pitchFamily="2" charset="-122"/>
              <a:ea typeface="DengXian" panose="02010600030101010101" pitchFamily="2" charset="-122"/>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17</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6E50BA-5395-4AC6-D2AC-59063B342E24}"/>
              </a:ext>
            </a:extLst>
          </p:cNvPr>
          <p:cNvSpPr>
            <a:spLocks noGrp="1"/>
          </p:cNvSpPr>
          <p:nvPr>
            <p:ph type="title"/>
          </p:nvPr>
        </p:nvSpPr>
        <p:spPr/>
        <p:txBody>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en-US" dirty="0"/>
          </a:p>
        </p:txBody>
      </p:sp>
      <p:sp>
        <p:nvSpPr>
          <p:cNvPr id="3" name="内容占位符 2">
            <a:extLst>
              <a:ext uri="{FF2B5EF4-FFF2-40B4-BE49-F238E27FC236}">
                <a16:creationId xmlns:a16="http://schemas.microsoft.com/office/drawing/2014/main" id="{431C8A21-3484-B10D-4ABB-F2F5915CDE3F}"/>
              </a:ext>
            </a:extLst>
          </p:cNvPr>
          <p:cNvSpPr>
            <a:spLocks noGrp="1"/>
          </p:cNvSpPr>
          <p:nvPr>
            <p:ph idx="1"/>
          </p:nvPr>
        </p:nvSpPr>
        <p:spPr>
          <a:xfrm>
            <a:off x="0" y="1200150"/>
            <a:ext cx="9067800" cy="3943349"/>
          </a:xfrm>
        </p:spPr>
        <p:txBody>
          <a:bodyPr/>
          <a:lstStyle/>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用符号公式来表达：</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r>
              <a:rPr lang="en-US" altLang="zh-CN" sz="2800" b="1" kern="100" dirty="0">
                <a:solidFill>
                  <a:schemeClr val="tx1"/>
                </a:solidFill>
                <a:latin typeface="Calibri"/>
                <a:ea typeface="DengXian"/>
                <a:cs typeface="Times New Roman"/>
              </a:rPr>
              <a:t>         </a:t>
            </a:r>
            <a:r>
              <a:rPr lang="zh-CN" altLang="en-US" sz="2800" b="1" kern="100" dirty="0">
                <a:solidFill>
                  <a:srgbClr val="FF0000"/>
                </a:solidFill>
                <a:latin typeface="Calibri"/>
                <a:ea typeface="DengXian"/>
                <a:cs typeface="Times New Roman"/>
              </a:rPr>
              <a:t>完全的爱 </a:t>
            </a:r>
            <a:r>
              <a:rPr lang="en-US" altLang="zh-CN" sz="2800" b="1" kern="100" dirty="0">
                <a:solidFill>
                  <a:srgbClr val="FF0000"/>
                </a:solidFill>
                <a:latin typeface="Calibri"/>
                <a:ea typeface="DengXian"/>
                <a:cs typeface="Times New Roman"/>
              </a:rPr>
              <a:t>—</a:t>
            </a:r>
            <a:r>
              <a:rPr lang="en-US" sz="2800" b="1" kern="100" dirty="0">
                <a:solidFill>
                  <a:srgbClr val="FF0000"/>
                </a:solidFill>
                <a:latin typeface="Calibri"/>
                <a:ea typeface="DengXian"/>
                <a:cs typeface="Times New Roman"/>
              </a:rPr>
              <a:t>&gt;  </a:t>
            </a:r>
            <a:r>
              <a:rPr lang="zh-CN" altLang="en-US" sz="2800" b="1" kern="100" dirty="0">
                <a:solidFill>
                  <a:srgbClr val="FF0000"/>
                </a:solidFill>
                <a:latin typeface="Calibri"/>
                <a:ea typeface="DengXian"/>
                <a:cs typeface="Times New Roman"/>
              </a:rPr>
              <a:t>除去惧怕                                        </a:t>
            </a:r>
            <a:r>
              <a:rPr lang="en-US" altLang="zh-CN" sz="2800" b="1" kern="100" dirty="0">
                <a:solidFill>
                  <a:srgbClr val="FF0000"/>
                </a:solidFill>
                <a:latin typeface="Calibri"/>
                <a:ea typeface="DengXian"/>
                <a:cs typeface="Times New Roman"/>
              </a:rPr>
              <a:t>1-1</a:t>
            </a:r>
          </a:p>
          <a:p>
            <a:pPr marL="0" marR="0" indent="0">
              <a:spcBef>
                <a:spcPts val="600"/>
              </a:spcBef>
              <a:spcAft>
                <a:spcPts val="600"/>
              </a:spcAft>
              <a:buNone/>
            </a:pPr>
            <a:r>
              <a:rPr lang="en-US" altLang="zh-CN" sz="2800" b="1"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因为：</a:t>
            </a:r>
            <a:r>
              <a:rPr lang="zh-CN" altLang="en-US" sz="2800" b="1" kern="100" dirty="0">
                <a:solidFill>
                  <a:srgbClr val="FF0000"/>
                </a:solidFill>
                <a:latin typeface="Calibri"/>
                <a:ea typeface="DengXian"/>
                <a:cs typeface="Times New Roman"/>
              </a:rPr>
              <a:t>完全的爱</a:t>
            </a:r>
            <a:r>
              <a:rPr lang="en-US" sz="2800" b="1" kern="100" dirty="0">
                <a:solidFill>
                  <a:srgbClr val="FF0000"/>
                </a:solidFill>
                <a:latin typeface="Calibri"/>
                <a:ea typeface="DengXian"/>
                <a:cs typeface="Times New Roman"/>
              </a:rPr>
              <a:t> </a:t>
            </a:r>
            <a:r>
              <a:rPr lang="en-US" altLang="zh-CN" sz="2800" b="1" kern="100" dirty="0">
                <a:solidFill>
                  <a:srgbClr val="FF0000"/>
                </a:solidFill>
                <a:latin typeface="Calibri"/>
                <a:ea typeface="DengXian"/>
                <a:cs typeface="Times New Roman"/>
              </a:rPr>
              <a:t>—</a:t>
            </a:r>
            <a:r>
              <a:rPr lang="en-US" sz="2800" b="1" kern="100" dirty="0">
                <a:solidFill>
                  <a:srgbClr val="FF0000"/>
                </a:solidFill>
                <a:latin typeface="Calibri"/>
                <a:ea typeface="DengXian"/>
                <a:cs typeface="Times New Roman"/>
              </a:rPr>
              <a:t>&gt; </a:t>
            </a:r>
            <a:r>
              <a:rPr lang="zh-CN" altLang="en-US" sz="2800" b="1" kern="100" dirty="0">
                <a:solidFill>
                  <a:srgbClr val="FF0000"/>
                </a:solidFill>
                <a:latin typeface="Calibri"/>
                <a:ea typeface="DengXian"/>
                <a:cs typeface="Times New Roman"/>
              </a:rPr>
              <a:t>除去罪恶                            </a:t>
            </a:r>
            <a:r>
              <a:rPr lang="en-US" sz="2800" b="1" kern="100" dirty="0">
                <a:solidFill>
                  <a:srgbClr val="FF0000"/>
                </a:solidFill>
                <a:latin typeface="Calibri"/>
                <a:ea typeface="DengXian"/>
                <a:cs typeface="Times New Roman"/>
              </a:rPr>
              <a:t>1-2</a:t>
            </a:r>
          </a:p>
          <a:p>
            <a:pPr marL="0" marR="0" indent="0">
              <a:spcBef>
                <a:spcPts val="600"/>
              </a:spcBef>
              <a:spcAft>
                <a:spcPts val="600"/>
              </a:spcAft>
              <a:buNone/>
            </a:pPr>
            <a:r>
              <a:rPr lang="zh-CN" altLang="en-US" sz="2800" b="1" kern="100" dirty="0">
                <a:solidFill>
                  <a:srgbClr val="2E24FC"/>
                </a:solidFill>
                <a:latin typeface="Calibri"/>
                <a:ea typeface="DengXian"/>
                <a:cs typeface="Times New Roman"/>
              </a:rPr>
              <a:t>          敬畏神</a:t>
            </a:r>
            <a:r>
              <a:rPr lang="en-US" sz="2800" b="1" kern="100" dirty="0">
                <a:solidFill>
                  <a:srgbClr val="2E24FC"/>
                </a:solidFill>
                <a:latin typeface="Calibri"/>
                <a:ea typeface="DengXian"/>
                <a:cs typeface="Times New Roman"/>
              </a:rPr>
              <a:t>  </a:t>
            </a:r>
            <a:r>
              <a:rPr lang="en-US" altLang="zh-CN" sz="2800" b="1" kern="100" dirty="0">
                <a:solidFill>
                  <a:srgbClr val="2E24FC"/>
                </a:solidFill>
                <a:latin typeface="Calibri"/>
                <a:ea typeface="DengXian"/>
                <a:cs typeface="Times New Roman"/>
              </a:rPr>
              <a:t>—</a:t>
            </a:r>
            <a:r>
              <a:rPr lang="en-US" sz="2800" b="1" kern="100" dirty="0">
                <a:solidFill>
                  <a:srgbClr val="2E24FC"/>
                </a:solidFill>
                <a:latin typeface="Calibri"/>
                <a:ea typeface="DengXian"/>
                <a:cs typeface="Times New Roman"/>
              </a:rPr>
              <a:t>&gt;   </a:t>
            </a:r>
            <a:r>
              <a:rPr lang="zh-CN" altLang="en-US" sz="2800" b="1" kern="100" dirty="0">
                <a:solidFill>
                  <a:srgbClr val="2E24FC"/>
                </a:solidFill>
                <a:latin typeface="Calibri"/>
                <a:ea typeface="DengXian"/>
                <a:cs typeface="Times New Roman"/>
              </a:rPr>
              <a:t>除去惧怕</a:t>
            </a:r>
            <a:r>
              <a:rPr lang="en-US" sz="2800" b="1" kern="100" dirty="0">
                <a:solidFill>
                  <a:srgbClr val="2E24FC"/>
                </a:solidFill>
                <a:latin typeface="Calibri"/>
                <a:ea typeface="DengXian"/>
                <a:cs typeface="Times New Roman"/>
              </a:rPr>
              <a:t>  </a:t>
            </a:r>
            <a:r>
              <a:rPr lang="zh-CN" altLang="en-US" sz="2800" b="1" kern="100" dirty="0">
                <a:solidFill>
                  <a:srgbClr val="2E24FC"/>
                </a:solidFill>
                <a:latin typeface="Calibri"/>
                <a:ea typeface="DengXian"/>
                <a:cs typeface="Times New Roman"/>
              </a:rPr>
              <a:t>                                       </a:t>
            </a:r>
            <a:r>
              <a:rPr lang="en-US" altLang="zh-CN" sz="2800" b="1" kern="100" dirty="0">
                <a:solidFill>
                  <a:srgbClr val="2E24FC"/>
                </a:solidFill>
                <a:latin typeface="Calibri"/>
                <a:ea typeface="DengXian"/>
                <a:cs typeface="Times New Roman"/>
              </a:rPr>
              <a:t>2-1</a:t>
            </a:r>
            <a:endParaRPr lang="en-US" sz="2800" b="1" kern="100" dirty="0">
              <a:solidFill>
                <a:srgbClr val="2E24FC"/>
              </a:solidFill>
              <a:latin typeface="Calibri"/>
              <a:ea typeface="DengXian"/>
              <a:cs typeface="Times New Roman"/>
            </a:endParaRPr>
          </a:p>
          <a:p>
            <a:pPr marL="0" marR="0" indent="0">
              <a:spcBef>
                <a:spcPts val="600"/>
              </a:spcBef>
              <a:spcAft>
                <a:spcPts val="600"/>
              </a:spcAft>
              <a:buNone/>
            </a:pPr>
            <a:r>
              <a:rPr lang="zh-CN" altLang="en-US" sz="2800" b="1" kern="100" dirty="0">
                <a:solidFill>
                  <a:schemeClr val="tx1"/>
                </a:solidFill>
                <a:latin typeface="Calibri"/>
                <a:ea typeface="DengXian"/>
                <a:cs typeface="Times New Roman"/>
              </a:rPr>
              <a:t>          因为： </a:t>
            </a:r>
            <a:r>
              <a:rPr lang="zh-CN" altLang="en-US" sz="2800" b="1" kern="100" dirty="0">
                <a:solidFill>
                  <a:srgbClr val="2E24FC"/>
                </a:solidFill>
                <a:latin typeface="Calibri"/>
                <a:ea typeface="DengXian"/>
                <a:cs typeface="Times New Roman"/>
              </a:rPr>
              <a:t>敬畏神 </a:t>
            </a:r>
            <a:r>
              <a:rPr lang="en-US" sz="2800" b="1" kern="100" dirty="0">
                <a:solidFill>
                  <a:srgbClr val="2E24FC"/>
                </a:solidFill>
                <a:latin typeface="Calibri"/>
                <a:ea typeface="DengXian"/>
                <a:cs typeface="Times New Roman"/>
              </a:rPr>
              <a:t>  </a:t>
            </a:r>
            <a:r>
              <a:rPr lang="en-US" altLang="zh-CN" sz="2800" b="1" kern="100" dirty="0">
                <a:solidFill>
                  <a:srgbClr val="2E24FC"/>
                </a:solidFill>
                <a:latin typeface="Calibri"/>
                <a:ea typeface="DengXian"/>
                <a:cs typeface="Times New Roman"/>
              </a:rPr>
              <a:t>—</a:t>
            </a:r>
            <a:r>
              <a:rPr lang="en-US" sz="2800" b="1" kern="100" dirty="0">
                <a:solidFill>
                  <a:srgbClr val="2E24FC"/>
                </a:solidFill>
                <a:latin typeface="Calibri"/>
                <a:ea typeface="DengXian"/>
                <a:cs typeface="Times New Roman"/>
              </a:rPr>
              <a:t>&gt;  </a:t>
            </a:r>
            <a:r>
              <a:rPr lang="zh-CN" altLang="en-US" sz="2800" b="1" kern="100" dirty="0">
                <a:solidFill>
                  <a:srgbClr val="2E24FC"/>
                </a:solidFill>
                <a:latin typeface="Calibri"/>
                <a:ea typeface="DengXian"/>
                <a:cs typeface="Times New Roman"/>
              </a:rPr>
              <a:t>除去罪恶                           </a:t>
            </a:r>
            <a:r>
              <a:rPr lang="en-US" sz="2800" b="1" kern="100" dirty="0">
                <a:solidFill>
                  <a:srgbClr val="2E24FC"/>
                </a:solidFill>
                <a:latin typeface="Calibri"/>
                <a:ea typeface="DengXian"/>
                <a:cs typeface="Times New Roman"/>
              </a:rPr>
              <a:t>2-2</a:t>
            </a:r>
          </a:p>
          <a:p>
            <a:pPr marL="0" indent="0">
              <a:spcBef>
                <a:spcPts val="600"/>
              </a:spcBef>
              <a:spcAft>
                <a:spcPts val="600"/>
              </a:spcAft>
              <a:buNone/>
            </a:pPr>
            <a:r>
              <a:rPr lang="en-US" altLang="zh-CN" sz="2800" b="1" kern="100" dirty="0">
                <a:solidFill>
                  <a:schemeClr val="tx1"/>
                </a:solidFill>
                <a:latin typeface="Calibri"/>
                <a:ea typeface="DengXian"/>
                <a:cs typeface="Times New Roman"/>
              </a:rPr>
              <a:t>          </a:t>
            </a:r>
            <a:r>
              <a:rPr lang="zh-CN" altLang="en-US" sz="2800" b="1" kern="100" dirty="0">
                <a:solidFill>
                  <a:schemeClr val="tx1"/>
                </a:solidFill>
                <a:latin typeface="Calibri"/>
                <a:ea typeface="DengXian"/>
                <a:cs typeface="Times New Roman"/>
              </a:rPr>
              <a:t>不难看到：公式</a:t>
            </a:r>
            <a:r>
              <a:rPr lang="en-US" sz="2800" b="1" kern="100" dirty="0">
                <a:solidFill>
                  <a:schemeClr val="tx1"/>
                </a:solidFill>
                <a:latin typeface="Calibri"/>
                <a:ea typeface="DengXian"/>
                <a:cs typeface="Times New Roman"/>
              </a:rPr>
              <a:t>1</a:t>
            </a:r>
            <a:r>
              <a:rPr lang="zh-CN" altLang="en-US" sz="2800" b="1" kern="100" dirty="0">
                <a:solidFill>
                  <a:schemeClr val="tx1"/>
                </a:solidFill>
                <a:latin typeface="Calibri"/>
                <a:ea typeface="DengXian"/>
                <a:cs typeface="Times New Roman"/>
              </a:rPr>
              <a:t>等价于公式</a:t>
            </a:r>
            <a:r>
              <a:rPr lang="en-US" sz="2800" b="1" kern="100" dirty="0">
                <a:solidFill>
                  <a:schemeClr val="tx1"/>
                </a:solidFill>
                <a:latin typeface="Calibri"/>
                <a:ea typeface="DengXian"/>
                <a:cs typeface="Times New Roman"/>
              </a:rPr>
              <a:t>2</a:t>
            </a:r>
            <a:r>
              <a:rPr lang="zh-CN" altLang="en-US" sz="2800" b="1" kern="100" dirty="0">
                <a:solidFill>
                  <a:schemeClr val="tx1"/>
                </a:solidFill>
                <a:latin typeface="Calibri"/>
                <a:ea typeface="DengXian"/>
                <a:cs typeface="Times New Roman"/>
              </a:rPr>
              <a:t>。</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endParaRPr lang="en-CA" sz="2400" kern="100" dirty="0">
              <a:solidFill>
                <a:schemeClr val="tx1"/>
              </a:solidFill>
              <a:latin typeface="Calibri"/>
              <a:ea typeface="DengXian"/>
              <a:cs typeface="Times New Roman"/>
            </a:endParaRPr>
          </a:p>
          <a:p>
            <a:pPr marL="0" indent="0">
              <a:buNone/>
            </a:pPr>
            <a:endParaRPr lang="en-US" dirty="0"/>
          </a:p>
        </p:txBody>
      </p:sp>
      <p:sp>
        <p:nvSpPr>
          <p:cNvPr id="4" name="灯片编号占位符 3">
            <a:extLst>
              <a:ext uri="{FF2B5EF4-FFF2-40B4-BE49-F238E27FC236}">
                <a16:creationId xmlns:a16="http://schemas.microsoft.com/office/drawing/2014/main" id="{B4019A07-60A7-6613-849A-6693CB5A3C4F}"/>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18</a:t>
            </a:fld>
            <a:endParaRPr lang="en-US" altLang="zh-CN">
              <a:solidFill>
                <a:srgbClr val="55554A"/>
              </a:solidFill>
            </a:endParaRPr>
          </a:p>
        </p:txBody>
      </p:sp>
    </p:spTree>
    <p:extLst>
      <p:ext uri="{BB962C8B-B14F-4D97-AF65-F5344CB8AC3E}">
        <p14:creationId xmlns:p14="http://schemas.microsoft.com/office/powerpoint/2010/main" val="2168532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57250">
              <a:lnSpc>
                <a:spcPct val="115000"/>
              </a:lnSpc>
              <a:spcBef>
                <a:spcPts val="0"/>
              </a:spcBef>
              <a:spcAft>
                <a:spcPts val="0"/>
              </a:spcAft>
              <a:buNone/>
            </a:pPr>
            <a:r>
              <a:rPr lang="zh-CN" altLang="en-US" sz="3200" b="1" kern="100" dirty="0">
                <a:solidFill>
                  <a:schemeClr val="tx1"/>
                </a:solidFill>
                <a:latin typeface="Calibri"/>
                <a:ea typeface="DengXian"/>
                <a:cs typeface="Times New Roman"/>
              </a:rPr>
              <a:t>上述分析让我们知道一个事实：</a:t>
            </a:r>
            <a:r>
              <a:rPr lang="zh-CN" altLang="en-US" sz="3200" b="1" kern="100" dirty="0">
                <a:solidFill>
                  <a:srgbClr val="7030A0"/>
                </a:solidFill>
                <a:latin typeface="Calibri"/>
                <a:ea typeface="DengXian"/>
                <a:cs typeface="Times New Roman"/>
              </a:rPr>
              <a:t>敬畏神根本不同于我们所理解的消极或负面的情绪，虽然敬畏一字跟惧怕或恐惧是同一个字。</a:t>
            </a:r>
            <a:endParaRPr lang="en-CA" sz="3200" kern="100" dirty="0">
              <a:latin typeface="Calibri"/>
              <a:ea typeface="DengXian"/>
              <a:cs typeface="Times New Roman"/>
            </a:endParaRPr>
          </a:p>
          <a:p>
            <a:pPr marL="0" marR="0" indent="857250">
              <a:lnSpc>
                <a:spcPct val="115000"/>
              </a:lnSpc>
              <a:spcBef>
                <a:spcPts val="0"/>
              </a:spcBef>
              <a:spcAft>
                <a:spcPts val="0"/>
              </a:spcAft>
              <a:buNone/>
            </a:pPr>
            <a:r>
              <a:rPr lang="en-US" sz="3200" kern="100" dirty="0">
                <a:solidFill>
                  <a:schemeClr val="tx1"/>
                </a:solidFill>
                <a:latin typeface="Calibri"/>
                <a:ea typeface="DengXian"/>
                <a:cs typeface="Times New Roman"/>
              </a:rPr>
              <a:t>2</a:t>
            </a:r>
            <a:r>
              <a:rPr lang="zh-CN" altLang="en-US" sz="3200" kern="100" dirty="0">
                <a:solidFill>
                  <a:schemeClr val="tx1"/>
                </a:solidFill>
                <a:latin typeface="Calibri"/>
                <a:ea typeface="DengXian"/>
                <a:cs typeface="Times New Roman"/>
              </a:rPr>
              <a:t>、</a:t>
            </a:r>
            <a:r>
              <a:rPr lang="zh-CN" altLang="en-US" sz="3200" b="1" kern="100" dirty="0">
                <a:solidFill>
                  <a:srgbClr val="7030A0"/>
                </a:solidFill>
                <a:latin typeface="Calibri"/>
                <a:ea typeface="DengXian"/>
                <a:cs typeface="Times New Roman"/>
              </a:rPr>
              <a:t>实际上，惧怕或恐惧这个字在心理学、伦理学和灵界这三个领域里都被视为一种负面和消极的情绪，并它们都跟敬畏神有根本上的不同。</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19</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23950"/>
            <a:ext cx="9067800" cy="4019549"/>
          </a:xfrm>
        </p:spPr>
        <p:txBody>
          <a:bodyPr/>
          <a:lstStyle/>
          <a:p>
            <a:pPr marL="0" marR="0" indent="742950">
              <a:spcBef>
                <a:spcPts val="600"/>
              </a:spcBef>
              <a:spcAft>
                <a:spcPts val="0"/>
              </a:spcAft>
              <a:buNone/>
            </a:pPr>
            <a:r>
              <a:rPr lang="en-US" sz="3000" b="1" kern="0" dirty="0">
                <a:solidFill>
                  <a:schemeClr val="tx1"/>
                </a:solidFill>
                <a:latin typeface="Calibri"/>
                <a:ea typeface="DengXian"/>
                <a:cs typeface="Times New Roman"/>
              </a:rPr>
              <a:t>25 </a:t>
            </a:r>
            <a:r>
              <a:rPr lang="zh-CN" altLang="en-US" sz="3000" b="1" kern="0" dirty="0">
                <a:solidFill>
                  <a:schemeClr val="tx1"/>
                </a:solidFill>
                <a:latin typeface="Calibri"/>
                <a:ea typeface="DengXian"/>
                <a:cs typeface="Times New Roman"/>
              </a:rPr>
              <a:t>年是双倍恩宠</a:t>
            </a:r>
            <a:r>
              <a:rPr lang="en-US" sz="3000" b="1" kern="0" dirty="0">
                <a:solidFill>
                  <a:schemeClr val="tx1"/>
                </a:solidFill>
                <a:latin typeface="Calibri"/>
                <a:ea typeface="DengXian"/>
                <a:cs typeface="Times New Roman"/>
              </a:rPr>
              <a:t>(</a:t>
            </a:r>
            <a:r>
              <a:rPr lang="zh-CN" altLang="en-US" sz="3000" b="1" kern="0" dirty="0">
                <a:solidFill>
                  <a:srgbClr val="FF0000"/>
                </a:solidFill>
                <a:latin typeface="Calibri"/>
                <a:ea typeface="DengXian"/>
                <a:cs typeface="Times New Roman"/>
              </a:rPr>
              <a:t>两个</a:t>
            </a:r>
            <a:r>
              <a:rPr lang="en-US" sz="3000" b="1" kern="0" dirty="0">
                <a:solidFill>
                  <a:srgbClr val="FF0000"/>
                </a:solidFill>
                <a:latin typeface="Calibri"/>
                <a:ea typeface="DengXian"/>
                <a:cs typeface="Times New Roman"/>
              </a:rPr>
              <a:t>5</a:t>
            </a:r>
            <a:r>
              <a:rPr lang="zh-CN" altLang="en-US" sz="3000" b="1" kern="0" dirty="0">
                <a:solidFill>
                  <a:srgbClr val="FF0000"/>
                </a:solidFill>
                <a:latin typeface="Calibri"/>
                <a:ea typeface="DengXian"/>
                <a:cs typeface="Times New Roman"/>
              </a:rPr>
              <a:t>，</a:t>
            </a:r>
            <a:r>
              <a:rPr lang="en-US" altLang="zh-CN" sz="3000" b="1" kern="0" dirty="0">
                <a:solidFill>
                  <a:srgbClr val="FF0000"/>
                </a:solidFill>
                <a:latin typeface="Calibri"/>
                <a:ea typeface="DengXian"/>
                <a:cs typeface="Times New Roman"/>
              </a:rPr>
              <a:t>5</a:t>
            </a:r>
            <a:r>
              <a:rPr lang="zh-CN" altLang="en-US" sz="3000" b="1" kern="0" dirty="0">
                <a:solidFill>
                  <a:srgbClr val="FF0000"/>
                </a:solidFill>
                <a:latin typeface="Calibri"/>
                <a:ea typeface="DengXian"/>
                <a:cs typeface="Times New Roman"/>
              </a:rPr>
              <a:t>代表恩宠</a:t>
            </a:r>
            <a:r>
              <a:rPr lang="en-US" sz="3000" b="1" kern="0" dirty="0">
                <a:solidFill>
                  <a:schemeClr val="tx1"/>
                </a:solidFill>
                <a:latin typeface="Calibri"/>
                <a:ea typeface="DengXian"/>
                <a:cs typeface="Times New Roman"/>
              </a:rPr>
              <a:t>)</a:t>
            </a:r>
            <a:r>
              <a:rPr lang="zh-CN" altLang="en-US" sz="3000" b="1" kern="0" dirty="0">
                <a:solidFill>
                  <a:schemeClr val="tx1"/>
                </a:solidFill>
                <a:latin typeface="Calibri"/>
                <a:ea typeface="DengXian"/>
                <a:cs typeface="Times New Roman"/>
              </a:rPr>
              <a:t>的一年，</a:t>
            </a:r>
            <a:r>
              <a:rPr lang="en-US" sz="3000" b="1" kern="0" dirty="0">
                <a:solidFill>
                  <a:schemeClr val="tx1"/>
                </a:solidFill>
                <a:latin typeface="Calibri"/>
                <a:ea typeface="DengXian"/>
                <a:cs typeface="Times New Roman"/>
              </a:rPr>
              <a:t>5785 </a:t>
            </a:r>
            <a:r>
              <a:rPr lang="zh-CN" altLang="en-US" sz="3000" b="1" kern="0" dirty="0">
                <a:solidFill>
                  <a:schemeClr val="tx1"/>
                </a:solidFill>
                <a:latin typeface="Calibri"/>
                <a:ea typeface="DengXian"/>
                <a:cs typeface="Times New Roman"/>
              </a:rPr>
              <a:t>年同样是双倍恩宠</a:t>
            </a:r>
            <a:r>
              <a:rPr lang="en-US" sz="3000" b="1" kern="0" dirty="0">
                <a:solidFill>
                  <a:schemeClr val="tx1"/>
                </a:solidFill>
                <a:latin typeface="Calibri"/>
                <a:ea typeface="DengXian"/>
                <a:cs typeface="Times New Roman"/>
              </a:rPr>
              <a:t>(</a:t>
            </a:r>
            <a:r>
              <a:rPr lang="zh-CN" altLang="en-US" sz="3000" b="1" kern="0" dirty="0">
                <a:solidFill>
                  <a:srgbClr val="FF0000"/>
                </a:solidFill>
                <a:latin typeface="Calibri"/>
                <a:ea typeface="DengXian"/>
                <a:cs typeface="Times New Roman"/>
              </a:rPr>
              <a:t>两个</a:t>
            </a:r>
            <a:r>
              <a:rPr lang="en-US" sz="3000" b="1" kern="0" dirty="0">
                <a:solidFill>
                  <a:srgbClr val="FF0000"/>
                </a:solidFill>
                <a:latin typeface="Calibri"/>
                <a:ea typeface="DengXian"/>
                <a:cs typeface="Times New Roman"/>
              </a:rPr>
              <a:t>5</a:t>
            </a:r>
            <a:r>
              <a:rPr lang="en-US" sz="3000" b="1" kern="0" dirty="0">
                <a:solidFill>
                  <a:schemeClr val="tx1"/>
                </a:solidFill>
                <a:latin typeface="Calibri"/>
                <a:ea typeface="DengXian"/>
                <a:cs typeface="Times New Roman"/>
              </a:rPr>
              <a:t>)</a:t>
            </a:r>
            <a:r>
              <a:rPr lang="zh-CN" altLang="en-US" sz="3000" b="1" kern="0" dirty="0">
                <a:solidFill>
                  <a:schemeClr val="tx1"/>
                </a:solidFill>
                <a:latin typeface="Calibri"/>
                <a:ea typeface="DengXian"/>
                <a:cs typeface="Times New Roman"/>
              </a:rPr>
              <a:t>的一年。</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0" dirty="0">
                <a:solidFill>
                  <a:schemeClr val="tx1"/>
                </a:solidFill>
                <a:latin typeface="Calibri"/>
                <a:ea typeface="DengXian"/>
                <a:cs typeface="Times New Roman"/>
              </a:rPr>
              <a:t>双倍的恩宠就是长子的恩宠，因为根据希伯来传统，长子得双倍的产业，也就是双倍的恩宠。</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0" dirty="0">
                <a:solidFill>
                  <a:schemeClr val="tx1"/>
                </a:solidFill>
                <a:latin typeface="Calibri"/>
                <a:ea typeface="DengXian"/>
                <a:cs typeface="Times New Roman"/>
              </a:rPr>
              <a:t>所以，佳恩在</a:t>
            </a:r>
            <a:r>
              <a:rPr lang="en-US" sz="3000" b="1" kern="0" dirty="0">
                <a:solidFill>
                  <a:schemeClr val="tx1"/>
                </a:solidFill>
                <a:latin typeface="Calibri"/>
                <a:ea typeface="DengXian"/>
                <a:cs typeface="Times New Roman"/>
              </a:rPr>
              <a:t>5785</a:t>
            </a:r>
            <a:r>
              <a:rPr lang="zh-CN" altLang="en-US" sz="3000" b="1" kern="0" dirty="0">
                <a:solidFill>
                  <a:schemeClr val="tx1"/>
                </a:solidFill>
                <a:latin typeface="Calibri"/>
                <a:ea typeface="DengXian"/>
                <a:cs typeface="Times New Roman"/>
              </a:rPr>
              <a:t>年或</a:t>
            </a:r>
            <a:r>
              <a:rPr lang="en-US" sz="3000" b="1" kern="0" dirty="0">
                <a:solidFill>
                  <a:schemeClr val="tx1"/>
                </a:solidFill>
                <a:latin typeface="Calibri"/>
                <a:ea typeface="DengXian"/>
                <a:cs typeface="Times New Roman"/>
              </a:rPr>
              <a:t>25</a:t>
            </a:r>
            <a:r>
              <a:rPr lang="zh-CN" altLang="en-US" sz="3000" b="1" kern="0" dirty="0">
                <a:solidFill>
                  <a:schemeClr val="tx1"/>
                </a:solidFill>
                <a:latin typeface="Calibri"/>
                <a:ea typeface="DengXian"/>
                <a:cs typeface="Times New Roman"/>
              </a:rPr>
              <a:t>年的年度主题是：拥有产业、进入命定。</a:t>
            </a:r>
            <a:endParaRPr lang="en-CA" sz="3000" b="1" kern="100" dirty="0">
              <a:solidFill>
                <a:schemeClr val="tx1"/>
              </a:solidFill>
              <a:latin typeface="Calibri"/>
              <a:ea typeface="DengXian"/>
              <a:cs typeface="Times New Roman"/>
            </a:endParaRPr>
          </a:p>
          <a:p>
            <a:pPr marL="0" indent="742950">
              <a:spcBef>
                <a:spcPts val="600"/>
              </a:spcBef>
              <a:buNone/>
            </a:pPr>
            <a:r>
              <a:rPr lang="zh-CN" altLang="en-US" sz="3000" b="1" kern="0" dirty="0">
                <a:solidFill>
                  <a:schemeClr val="tx1"/>
                </a:solidFill>
                <a:latin typeface="Calibri"/>
                <a:ea typeface="DengXian"/>
                <a:cs typeface="Times New Roman"/>
              </a:rPr>
              <a:t>佳恩教会的一份宝贵的产业就是由锡安赵爸传给我们的贝博克牧师的三句格言。</a:t>
            </a:r>
            <a:endParaRPr lang="en-CA" sz="3000" b="1" dirty="0">
              <a:solidFill>
                <a:schemeClr val="tx1"/>
              </a:solidFill>
            </a:endParaRPr>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2</a:t>
            </a:fld>
            <a:endParaRPr lang="en-US" altLang="zh-CN">
              <a:solidFill>
                <a:srgbClr val="55554A"/>
              </a:solidFill>
            </a:endParaRPr>
          </a:p>
        </p:txBody>
      </p:sp>
    </p:spTree>
    <p:extLst>
      <p:ext uri="{BB962C8B-B14F-4D97-AF65-F5344CB8AC3E}">
        <p14:creationId xmlns:p14="http://schemas.microsoft.com/office/powerpoint/2010/main" val="2161264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600"/>
              </a:spcBef>
              <a:spcAft>
                <a:spcPts val="0"/>
              </a:spcAft>
              <a:buNone/>
            </a:pPr>
            <a:r>
              <a:rPr lang="zh-CN" altLang="en-US" sz="3000" kern="100" dirty="0">
                <a:solidFill>
                  <a:schemeClr val="tx1"/>
                </a:solidFill>
                <a:latin typeface="Calibri"/>
                <a:ea typeface="DengXian"/>
                <a:cs typeface="Times New Roman"/>
              </a:rPr>
              <a:t>       </a:t>
            </a:r>
            <a:r>
              <a:rPr lang="zh-CN" altLang="en-US" sz="3000" b="1" kern="100" dirty="0">
                <a:solidFill>
                  <a:srgbClr val="2E24FC"/>
                </a:solidFill>
                <a:latin typeface="Calibri"/>
                <a:ea typeface="DengXian"/>
                <a:cs typeface="Times New Roman"/>
              </a:rPr>
              <a:t>（</a:t>
            </a:r>
            <a:r>
              <a:rPr lang="en-US" sz="3000" b="1" kern="100" dirty="0">
                <a:solidFill>
                  <a:srgbClr val="2E24FC"/>
                </a:solidFill>
                <a:latin typeface="Calibri"/>
                <a:ea typeface="DengXian"/>
                <a:cs typeface="Times New Roman"/>
              </a:rPr>
              <a:t>1</a:t>
            </a:r>
            <a:r>
              <a:rPr lang="zh-CN" altLang="en-US" sz="3000" b="1" kern="100" dirty="0">
                <a:solidFill>
                  <a:srgbClr val="2E24FC"/>
                </a:solidFill>
                <a:latin typeface="Calibri"/>
                <a:ea typeface="DengXian"/>
                <a:cs typeface="Times New Roman"/>
              </a:rPr>
              <a:t>）在心理学领域</a:t>
            </a:r>
            <a:r>
              <a:rPr lang="zh-CN" altLang="en-US" sz="3000" b="1" kern="100" dirty="0">
                <a:solidFill>
                  <a:schemeClr val="tx1"/>
                </a:solidFill>
                <a:latin typeface="Calibri"/>
                <a:ea typeface="DengXian"/>
                <a:cs typeface="Times New Roman"/>
              </a:rPr>
              <a:t>，惧怕或恐惧是天然人的一种天然的负面或消极的心理情绪，分为正常的和病态的两种：</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正常心理上的惧怕和恐惧，如怕痛、怕死，害怕被人拒绝，害怕流言蜚语，害怕车祸、害怕考试、害怕失败、失业，害怕生病等等；</a:t>
            </a:r>
            <a:endParaRPr lang="en-CA" sz="3000" b="1" kern="100" dirty="0">
              <a:solidFill>
                <a:schemeClr val="tx1"/>
              </a:solidFill>
              <a:latin typeface="Calibri"/>
              <a:ea typeface="DengXian"/>
              <a:cs typeface="Times New Roman"/>
            </a:endParaRPr>
          </a:p>
          <a:p>
            <a:pPr marL="0" marR="0" indent="742950">
              <a:spcBef>
                <a:spcPts val="600"/>
              </a:spcBef>
              <a:spcAft>
                <a:spcPts val="0"/>
              </a:spcAft>
              <a:buNone/>
            </a:pPr>
            <a:r>
              <a:rPr lang="zh-CN" altLang="en-US" sz="3000" b="1" kern="100" dirty="0">
                <a:solidFill>
                  <a:schemeClr val="tx1"/>
                </a:solidFill>
                <a:latin typeface="Calibri"/>
                <a:ea typeface="DengXian"/>
                <a:cs typeface="Times New Roman"/>
              </a:rPr>
              <a:t>病态心理上的惧怕，如怕黑、怕光、怕人下毒，怕人跟踪和陷害等等。</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20</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15000"/>
              </a:lnSpc>
              <a:spcBef>
                <a:spcPts val="0"/>
              </a:spcBef>
              <a:spcAft>
                <a:spcPts val="0"/>
              </a:spcAft>
              <a:buNone/>
            </a:pPr>
            <a:r>
              <a:rPr lang="zh-CN" altLang="en-US" sz="3200"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a:t>
            </a:r>
            <a:r>
              <a:rPr lang="en-US" sz="3200" b="1" kern="100" dirty="0">
                <a:solidFill>
                  <a:srgbClr val="2E24FC"/>
                </a:solidFill>
                <a:latin typeface="Calibri"/>
                <a:ea typeface="DengXian"/>
                <a:cs typeface="Times New Roman"/>
              </a:rPr>
              <a:t>2</a:t>
            </a:r>
            <a:r>
              <a:rPr lang="zh-CN" altLang="en-US" sz="3200" b="1" kern="100" dirty="0">
                <a:solidFill>
                  <a:srgbClr val="2E24FC"/>
                </a:solidFill>
                <a:latin typeface="Calibri"/>
                <a:ea typeface="DengXian"/>
                <a:cs typeface="Times New Roman"/>
              </a:rPr>
              <a:t>）在伦理学领域</a:t>
            </a:r>
            <a:r>
              <a:rPr lang="zh-CN" altLang="en-US" sz="3200" kern="100" dirty="0">
                <a:solidFill>
                  <a:schemeClr val="tx1"/>
                </a:solidFill>
                <a:latin typeface="Calibri"/>
                <a:ea typeface="DengXian"/>
                <a:cs typeface="Times New Roman"/>
              </a:rPr>
              <a:t>，</a:t>
            </a:r>
            <a:r>
              <a:rPr lang="zh-CN" altLang="en-US" sz="3200" b="1" kern="100" dirty="0">
                <a:solidFill>
                  <a:schemeClr val="tx1"/>
                </a:solidFill>
                <a:latin typeface="Calibri"/>
                <a:ea typeface="DengXian"/>
                <a:cs typeface="Times New Roman"/>
              </a:rPr>
              <a:t>惧怕或恐惧是犯罪的人心里的一种消极和负面的情绪，害怕罪行被发现，被曝光，或害怕受到法律的制裁或神的审判等等。</a:t>
            </a:r>
            <a:endParaRPr lang="en-CA" sz="3200" b="1" kern="100" dirty="0">
              <a:solidFill>
                <a:schemeClr val="tx1"/>
              </a:solidFill>
              <a:latin typeface="Calibri"/>
              <a:ea typeface="DengXian"/>
              <a:cs typeface="Times New Roman"/>
            </a:endParaRPr>
          </a:p>
          <a:p>
            <a:pPr marL="0" marR="0" indent="0">
              <a:lnSpc>
                <a:spcPct val="115000"/>
              </a:lnSpc>
              <a:spcBef>
                <a:spcPts val="0"/>
              </a:spcBef>
              <a:spcAft>
                <a:spcPts val="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2E24FC"/>
                </a:solidFill>
                <a:latin typeface="Calibri"/>
                <a:ea typeface="DengXian"/>
                <a:cs typeface="Times New Roman"/>
              </a:rPr>
              <a:t>（</a:t>
            </a:r>
            <a:r>
              <a:rPr lang="en-US" sz="3200" b="1" kern="100" dirty="0">
                <a:solidFill>
                  <a:srgbClr val="2E24FC"/>
                </a:solidFill>
                <a:latin typeface="Calibri"/>
                <a:ea typeface="DengXian"/>
                <a:cs typeface="Times New Roman"/>
              </a:rPr>
              <a:t>3</a:t>
            </a:r>
            <a:r>
              <a:rPr lang="zh-CN" altLang="en-US" sz="3200" b="1" kern="100" dirty="0">
                <a:solidFill>
                  <a:srgbClr val="2E24FC"/>
                </a:solidFill>
                <a:latin typeface="Calibri"/>
                <a:ea typeface="DengXian"/>
                <a:cs typeface="Times New Roman"/>
              </a:rPr>
              <a:t>）在灵界</a:t>
            </a:r>
            <a:r>
              <a:rPr lang="zh-CN" altLang="en-US" sz="3200" b="1" kern="100" dirty="0">
                <a:solidFill>
                  <a:schemeClr val="tx1"/>
                </a:solidFill>
                <a:latin typeface="Calibri"/>
                <a:ea typeface="DengXian"/>
                <a:cs typeface="Times New Roman"/>
              </a:rPr>
              <a:t>，惧怕或恐惧是邪灵在人身上制造的一种超自然的灵里的负面或消极的情绪，如怕鬼，怕听见耶稣基督的名字，怕听见耶稣的宝血，怕圣灵大能的运行等等。</a:t>
            </a:r>
            <a:endParaRPr lang="en-CA" sz="3200" b="1" kern="100" dirty="0">
              <a:solidFill>
                <a:schemeClr val="tx1"/>
              </a:solidFill>
              <a:latin typeface="Calibri"/>
              <a:ea typeface="DengXian"/>
              <a:cs typeface="Times New Roman"/>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21</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600"/>
              </a:spcAft>
              <a:buNone/>
            </a:pPr>
            <a:r>
              <a:rPr lang="zh-CN" altLang="en-US" sz="3000" b="1" kern="100" dirty="0">
                <a:solidFill>
                  <a:schemeClr val="tx1"/>
                </a:solidFill>
                <a:latin typeface="Calibri"/>
                <a:ea typeface="DengXian"/>
                <a:cs typeface="Times New Roman"/>
              </a:rPr>
              <a:t>无论是心理学领域的负面情绪，还是伦理学领域或灵界里的负面情绪都根敬畏神之间有根本的区别。</a:t>
            </a:r>
            <a:endParaRPr lang="en-CA" sz="30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000" b="1" kern="100" dirty="0">
                <a:solidFill>
                  <a:schemeClr val="tx1"/>
                </a:solidFill>
                <a:latin typeface="Calibri"/>
                <a:ea typeface="DengXian"/>
                <a:cs typeface="Times New Roman"/>
              </a:rPr>
              <a:t>我过去很长一段时间都把敬畏神跟上述种种负面或消极情绪混为一谈，现在才知道这是一个错误。</a:t>
            </a:r>
            <a:endParaRPr lang="en-CA" sz="30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000" b="1" kern="100" dirty="0">
                <a:solidFill>
                  <a:schemeClr val="tx1"/>
                </a:solidFill>
                <a:latin typeface="Calibri"/>
                <a:ea typeface="DengXian"/>
                <a:cs typeface="Times New Roman"/>
              </a:rPr>
              <a:t>对于上述种种负面或消极的情绪，我们或者要承认和接纳，或者要消除和克服；但对于敬畏神，我们却要赞赏、渴慕、培育和追求。</a:t>
            </a:r>
            <a:endParaRPr lang="en-CA" sz="30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22</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0"/>
              </a:spcBef>
              <a:spcAft>
                <a:spcPts val="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（一）到底什么是敬畏神？</a:t>
            </a:r>
            <a:endParaRPr lang="en-CA" sz="3200" b="1" kern="100" dirty="0">
              <a:solidFill>
                <a:srgbClr val="FF0000"/>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我们很难给敬畏神下一个精确的定义。但我们可以尽量解说什么是合符圣经的敬畏神。</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最好的途径是先给敬畏神一个工作定义，再对它作一些补充说明。</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rgbClr val="2E24FC"/>
                </a:solidFill>
                <a:latin typeface="Calibri"/>
                <a:ea typeface="DengXian"/>
                <a:cs typeface="Times New Roman"/>
              </a:rPr>
              <a:t>敬畏神是人对造物主的一种特殊的直觉经验或本真反应，它跟崇敬的意思相当接近，而不仅仅是情绪上的害怕和恐惧而已。</a:t>
            </a:r>
            <a:endParaRPr lang="en-CA" sz="32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23</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实际上，它并不会对人造成负面伤害，反倒会促使人更清楚地看见神的可畏、尊荣、圣洁和大能，并促使人走上正道，遵行祂的诫命（传十二</a:t>
            </a:r>
            <a:r>
              <a:rPr lang="en-US" altLang="zh-CN" sz="3200" b="1" kern="100" dirty="0">
                <a:solidFill>
                  <a:schemeClr val="tx1"/>
                </a:solidFill>
                <a:latin typeface="Calibri"/>
                <a:ea typeface="DengXian"/>
                <a:cs typeface="Times New Roman"/>
              </a:rPr>
              <a:t>13</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rgbClr val="2E24FC"/>
                </a:solidFill>
                <a:latin typeface="Calibri"/>
                <a:ea typeface="DengXian"/>
                <a:cs typeface="Times New Roman"/>
              </a:rPr>
              <a:t>所以，敬畏神形容我们对神的可畏、尊荣、圣洁和大能的一种特殊的直觉经验或本真反应。</a:t>
            </a:r>
            <a:r>
              <a:rPr lang="zh-CN" altLang="en-US" sz="3200" b="1" kern="100" dirty="0">
                <a:solidFill>
                  <a:schemeClr val="tx1"/>
                </a:solidFill>
                <a:latin typeface="Calibri"/>
                <a:ea typeface="DengXian"/>
                <a:cs typeface="Times New Roman"/>
              </a:rPr>
              <a:t>有时候它会伴随强烈的身体反应，但并非人人如此。</a:t>
            </a:r>
            <a:endParaRPr lang="en-CA" sz="3200" b="1" kern="100" dirty="0">
              <a:solidFill>
                <a:schemeClr val="tx1"/>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我们可以举两个圣经的例子来说明敬畏神究竟是怎么回事。</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24</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indent="800100">
              <a:spcBef>
                <a:spcPts val="0"/>
              </a:spcBef>
              <a:spcAft>
                <a:spcPts val="0"/>
              </a:spcAft>
              <a:buNone/>
            </a:pPr>
            <a:r>
              <a:rPr lang="zh-CN" altLang="en-US" sz="2600" b="1" kern="100" dirty="0">
                <a:solidFill>
                  <a:schemeClr val="tx1"/>
                </a:solidFill>
                <a:latin typeface="Calibri"/>
                <a:ea typeface="DengXian"/>
                <a:cs typeface="Times New Roman"/>
              </a:rPr>
              <a:t>第一个例子记载在出三</a:t>
            </a:r>
            <a:r>
              <a:rPr lang="en-US" sz="2600" b="1" kern="100" dirty="0">
                <a:solidFill>
                  <a:schemeClr val="tx1"/>
                </a:solidFill>
                <a:latin typeface="Calibri"/>
                <a:ea typeface="DengXian"/>
                <a:cs typeface="Times New Roman"/>
              </a:rPr>
              <a:t>1-6</a:t>
            </a:r>
            <a:r>
              <a:rPr lang="zh-CN" altLang="en-US" sz="2600" b="1" kern="100" dirty="0">
                <a:solidFill>
                  <a:schemeClr val="tx1"/>
                </a:solidFill>
                <a:latin typeface="Calibri"/>
                <a:ea typeface="DengXian"/>
                <a:cs typeface="Times New Roman"/>
              </a:rPr>
              <a:t>：</a:t>
            </a:r>
            <a:r>
              <a:rPr lang="zh-CN" altLang="en-US" sz="2600" b="1" kern="100" dirty="0">
                <a:solidFill>
                  <a:srgbClr val="FF0000"/>
                </a:solidFill>
                <a:latin typeface="Calibri"/>
                <a:ea typeface="KaiTi"/>
                <a:cs typeface="Times New Roman"/>
              </a:rPr>
              <a:t>“摩西牧养他岳父米甸祭司叶忒罗的羊群。一日，领羊群往野外去，到了神的山，就是何烈山。耶和华的使者从荆棘里火焰中向摩西显现。摩西观看，不料，荆棘被火烧着，却没有烧毁。摩西说：‘我要过去看这大异象，这荆棘为何没有烧坏呢</a:t>
            </a:r>
            <a:r>
              <a:rPr lang="en-US" sz="2600" b="1" kern="100" dirty="0">
                <a:solidFill>
                  <a:srgbClr val="FF0000"/>
                </a:solidFill>
                <a:latin typeface="KaiTi"/>
                <a:ea typeface="DengXian"/>
                <a:cs typeface="Times New Roman"/>
              </a:rPr>
              <a:t>?</a:t>
            </a:r>
            <a:r>
              <a:rPr lang="zh-CN" altLang="en-US" sz="2600" b="1" kern="100" dirty="0">
                <a:solidFill>
                  <a:srgbClr val="FF0000"/>
                </a:solidFill>
                <a:latin typeface="Calibri"/>
                <a:ea typeface="KaiTi"/>
                <a:cs typeface="Times New Roman"/>
              </a:rPr>
              <a:t>’耶和华神见他过去要看，就从荆棘里呼叫说：‘摩西！摩西！’他说：‘我在这里。’神说：‘不要近前来，当把你脚上的鞋脱下来，因为你所站之地是圣地。’又说：‘我是你父亲的神，是亚伯拉罕的神，以撒的神，雅各的神。’摩西蒙上脸，因为怕看神。”</a:t>
            </a:r>
            <a:endParaRPr lang="en-CA" sz="26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25</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742950">
              <a:spcBef>
                <a:spcPts val="0"/>
              </a:spcBef>
              <a:spcAft>
                <a:spcPts val="0"/>
              </a:spcAft>
              <a:buNone/>
            </a:pPr>
            <a:r>
              <a:rPr lang="zh-CN" altLang="en-US" sz="3000" b="1" kern="100" dirty="0">
                <a:solidFill>
                  <a:schemeClr val="tx1"/>
                </a:solidFill>
                <a:latin typeface="Calibri"/>
                <a:ea typeface="DengXian"/>
                <a:cs typeface="Times New Roman"/>
              </a:rPr>
              <a:t>当摩西在燃烧的荆棘中遇见了神时，他就</a:t>
            </a:r>
            <a:r>
              <a:rPr lang="zh-CN" altLang="en-US" sz="3000" b="1" kern="100" dirty="0">
                <a:solidFill>
                  <a:srgbClr val="FF0000"/>
                </a:solidFill>
                <a:latin typeface="Calibri"/>
                <a:ea typeface="KaiTi"/>
                <a:cs typeface="Times New Roman"/>
              </a:rPr>
              <a:t>“蒙上脸，因为怕看神”</a:t>
            </a:r>
            <a:r>
              <a:rPr lang="zh-CN" altLang="en-US" sz="3000" b="1" kern="100" dirty="0">
                <a:solidFill>
                  <a:schemeClr val="tx1"/>
                </a:solidFill>
                <a:latin typeface="Calibri"/>
                <a:ea typeface="DengXian"/>
                <a:cs typeface="Times New Roman"/>
              </a:rPr>
              <a:t>。这就是一种敬畏神的本真反应和直觉经验。</a:t>
            </a:r>
            <a:endParaRPr lang="en-CA" sz="30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3000" b="1" kern="100" dirty="0">
                <a:solidFill>
                  <a:schemeClr val="tx1"/>
                </a:solidFill>
                <a:latin typeface="Calibri"/>
                <a:ea typeface="DengXian"/>
                <a:cs typeface="Times New Roman"/>
              </a:rPr>
              <a:t>第二个例子记载在徒五</a:t>
            </a:r>
            <a:r>
              <a:rPr lang="en-US" sz="3000" b="1" kern="100" dirty="0">
                <a:solidFill>
                  <a:schemeClr val="tx1"/>
                </a:solidFill>
                <a:latin typeface="DengXian"/>
                <a:ea typeface="DengXian"/>
                <a:cs typeface="Times New Roman"/>
              </a:rPr>
              <a:t>1-11</a:t>
            </a:r>
            <a:r>
              <a:rPr lang="zh-CN" altLang="en-US" sz="3000" b="1" kern="100" dirty="0">
                <a:solidFill>
                  <a:schemeClr val="tx1"/>
                </a:solidFill>
                <a:latin typeface="Calibri"/>
                <a:ea typeface="DengXian"/>
                <a:cs typeface="Times New Roman"/>
              </a:rPr>
              <a:t>，有一个人，名叫亚拿尼亚，同他的妻子撒非喇卖了田产，把价银私自留下几份，其余的几份拿来放在使徒脚前。彼得对亚拿尼亚说几句责备的话之后，最后说：</a:t>
            </a:r>
            <a:r>
              <a:rPr lang="zh-CN" altLang="en-US" sz="3000" b="1" kern="100" dirty="0">
                <a:solidFill>
                  <a:srgbClr val="FF0000"/>
                </a:solidFill>
                <a:latin typeface="Calibri"/>
                <a:ea typeface="KaiTi"/>
                <a:cs typeface="Times New Roman"/>
              </a:rPr>
              <a:t>“你不是欺哄人，是欺哄神了。”</a:t>
            </a:r>
            <a:r>
              <a:rPr lang="zh-CN" altLang="en-US" sz="3000" b="1" kern="100" dirty="0">
                <a:solidFill>
                  <a:schemeClr val="tx1"/>
                </a:solidFill>
                <a:latin typeface="Calibri"/>
                <a:ea typeface="DengXian"/>
                <a:cs typeface="Times New Roman"/>
              </a:rPr>
              <a:t>第</a:t>
            </a:r>
            <a:r>
              <a:rPr lang="en-US" sz="3000" b="1" kern="100" dirty="0">
                <a:solidFill>
                  <a:schemeClr val="tx1"/>
                </a:solidFill>
                <a:latin typeface="DengXian"/>
                <a:ea typeface="DengXian"/>
                <a:cs typeface="Times New Roman"/>
              </a:rPr>
              <a:t>5</a:t>
            </a:r>
            <a:r>
              <a:rPr lang="zh-CN" altLang="en-US" sz="3000" b="1" kern="100" dirty="0">
                <a:solidFill>
                  <a:schemeClr val="tx1"/>
                </a:solidFill>
                <a:latin typeface="Calibri"/>
                <a:ea typeface="DengXian"/>
                <a:cs typeface="Times New Roman"/>
              </a:rPr>
              <a:t>节记载：</a:t>
            </a:r>
            <a:r>
              <a:rPr lang="zh-CN" altLang="en-US" sz="3000" b="1" kern="100" dirty="0">
                <a:solidFill>
                  <a:srgbClr val="FF0000"/>
                </a:solidFill>
                <a:latin typeface="Calibri"/>
                <a:ea typeface="KaiTi"/>
                <a:cs typeface="Times New Roman"/>
              </a:rPr>
              <a:t>“亚拿尼亚听见这话，就扑倒，断了气。听见的人都甚惧怕。”</a:t>
            </a:r>
            <a:endParaRPr lang="en-CA" sz="30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26</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约三小时后，亚拿尼亚的妻子进来，还不知道这事。彼得问她：</a:t>
            </a:r>
            <a:r>
              <a:rPr lang="zh-CN" altLang="en-US" sz="3200" b="1" kern="100" dirty="0">
                <a:solidFill>
                  <a:srgbClr val="FF0000"/>
                </a:solidFill>
                <a:latin typeface="Calibri"/>
                <a:ea typeface="KaiTi"/>
                <a:cs typeface="Times New Roman"/>
              </a:rPr>
              <a:t>“你们卖田地的价银就是这些吗？”</a:t>
            </a:r>
            <a:r>
              <a:rPr lang="zh-CN" altLang="en-US" sz="3200" b="1" kern="100" dirty="0">
                <a:solidFill>
                  <a:schemeClr val="tx1"/>
                </a:solidFill>
                <a:latin typeface="Calibri"/>
                <a:ea typeface="DengXian"/>
                <a:cs typeface="Times New Roman"/>
              </a:rPr>
              <a:t>她说：</a:t>
            </a:r>
            <a:r>
              <a:rPr lang="zh-CN" altLang="en-US" sz="3200" b="1" kern="100" dirty="0">
                <a:solidFill>
                  <a:srgbClr val="FF0000"/>
                </a:solidFill>
                <a:latin typeface="Calibri"/>
                <a:ea typeface="KaiTi"/>
                <a:cs typeface="Times New Roman"/>
              </a:rPr>
              <a:t>“就是这些。”</a:t>
            </a:r>
            <a:r>
              <a:rPr lang="zh-CN" altLang="en-US" sz="3200" b="1" kern="100" dirty="0">
                <a:solidFill>
                  <a:schemeClr val="tx1"/>
                </a:solidFill>
                <a:latin typeface="Calibri"/>
                <a:ea typeface="DengXian"/>
                <a:cs typeface="Times New Roman"/>
              </a:rPr>
              <a:t>彼得说：</a:t>
            </a:r>
            <a:r>
              <a:rPr lang="zh-CN" altLang="en-US" sz="3200" b="1" kern="100" dirty="0">
                <a:solidFill>
                  <a:srgbClr val="FF0000"/>
                </a:solidFill>
                <a:latin typeface="Calibri"/>
                <a:ea typeface="KaiTi"/>
                <a:cs typeface="Times New Roman"/>
              </a:rPr>
              <a:t>“你们为什么同心试探主的灵呢？”</a:t>
            </a:r>
            <a:r>
              <a:rPr lang="zh-CN" altLang="en-US" sz="3200" b="1" kern="100" dirty="0">
                <a:solidFill>
                  <a:schemeClr val="tx1"/>
                </a:solidFill>
                <a:latin typeface="Calibri"/>
                <a:ea typeface="DengXian"/>
                <a:cs typeface="Times New Roman"/>
              </a:rPr>
              <a:t>妇人立刻扑倒在彼得脚前，断了气。第</a:t>
            </a:r>
            <a:r>
              <a:rPr lang="en-US" sz="3200" b="1" kern="100" dirty="0">
                <a:solidFill>
                  <a:schemeClr val="tx1"/>
                </a:solidFill>
                <a:latin typeface="DengXian"/>
                <a:ea typeface="DengXian"/>
                <a:cs typeface="Times New Roman"/>
              </a:rPr>
              <a:t>11</a:t>
            </a:r>
            <a:r>
              <a:rPr lang="zh-CN" altLang="en-US" sz="3200" b="1" kern="100" dirty="0">
                <a:solidFill>
                  <a:schemeClr val="tx1"/>
                </a:solidFill>
                <a:latin typeface="Calibri"/>
                <a:ea typeface="DengXian"/>
                <a:cs typeface="Times New Roman"/>
              </a:rPr>
              <a:t>节说：</a:t>
            </a:r>
            <a:r>
              <a:rPr lang="zh-CN" altLang="en-US" sz="3200" b="1" kern="100" dirty="0">
                <a:solidFill>
                  <a:srgbClr val="FF0000"/>
                </a:solidFill>
                <a:latin typeface="Calibri"/>
                <a:ea typeface="KaiTi"/>
                <a:cs typeface="Times New Roman"/>
              </a:rPr>
              <a:t>“全教会和听见这事的人都甚惧怕。”</a:t>
            </a:r>
            <a:endParaRPr lang="en-CA" sz="3200" b="1" kern="100" dirty="0">
              <a:solidFill>
                <a:srgbClr val="FF0000"/>
              </a:solidFill>
              <a:latin typeface="Calibri"/>
              <a:ea typeface="DengXian"/>
              <a:cs typeface="Times New Roman"/>
            </a:endParaRPr>
          </a:p>
          <a:p>
            <a:pPr marL="0" marR="0" indent="800100">
              <a:spcBef>
                <a:spcPts val="600"/>
              </a:spcBef>
              <a:spcAft>
                <a:spcPts val="0"/>
              </a:spcAft>
              <a:buNone/>
            </a:pPr>
            <a:r>
              <a:rPr lang="en-US" sz="3200" b="1" kern="100" dirty="0">
                <a:solidFill>
                  <a:schemeClr val="tx1"/>
                </a:solidFill>
                <a:latin typeface="KaiTi"/>
                <a:ea typeface="DengXian"/>
                <a:cs typeface="Times New Roman"/>
              </a:rPr>
              <a:t>	</a:t>
            </a:r>
            <a:r>
              <a:rPr lang="zh-CN" altLang="en-US" sz="3200" b="1" kern="100" dirty="0">
                <a:solidFill>
                  <a:schemeClr val="tx1"/>
                </a:solidFill>
                <a:latin typeface="Calibri"/>
                <a:ea typeface="DengXian"/>
                <a:cs typeface="Times New Roman"/>
              </a:rPr>
              <a:t>第</a:t>
            </a:r>
            <a:r>
              <a:rPr lang="en-US" sz="3200" b="1" kern="100" dirty="0">
                <a:solidFill>
                  <a:schemeClr val="tx1"/>
                </a:solidFill>
                <a:latin typeface="DengXian"/>
                <a:ea typeface="DengXian"/>
                <a:cs typeface="Times New Roman"/>
              </a:rPr>
              <a:t>5</a:t>
            </a:r>
            <a:r>
              <a:rPr lang="zh-CN" altLang="en-US" sz="3200" b="1" kern="100" dirty="0">
                <a:solidFill>
                  <a:schemeClr val="tx1"/>
                </a:solidFill>
                <a:latin typeface="Calibri"/>
                <a:ea typeface="DengXian"/>
                <a:cs typeface="Times New Roman"/>
              </a:rPr>
              <a:t>节和第</a:t>
            </a:r>
            <a:r>
              <a:rPr lang="en-US" sz="3200" b="1" kern="100" dirty="0">
                <a:solidFill>
                  <a:schemeClr val="tx1"/>
                </a:solidFill>
                <a:latin typeface="DengXian"/>
                <a:ea typeface="DengXian"/>
                <a:cs typeface="Times New Roman"/>
              </a:rPr>
              <a:t>11</a:t>
            </a:r>
            <a:r>
              <a:rPr lang="zh-CN" altLang="en-US" sz="3200" b="1" kern="100" dirty="0">
                <a:solidFill>
                  <a:schemeClr val="tx1"/>
                </a:solidFill>
                <a:latin typeface="Calibri"/>
                <a:ea typeface="DengXian"/>
                <a:cs typeface="Times New Roman"/>
              </a:rPr>
              <a:t>节两次出现的</a:t>
            </a:r>
            <a:r>
              <a:rPr lang="zh-CN" altLang="en-US" sz="3200" b="1" kern="100" dirty="0">
                <a:solidFill>
                  <a:srgbClr val="FF0000"/>
                </a:solidFill>
                <a:latin typeface="Calibri"/>
                <a:ea typeface="KaiTi"/>
                <a:cs typeface="Times New Roman"/>
              </a:rPr>
              <a:t>“都甚惧怕”</a:t>
            </a:r>
            <a:r>
              <a:rPr lang="zh-CN" altLang="en-US" sz="3200" b="1" kern="100" dirty="0">
                <a:solidFill>
                  <a:schemeClr val="tx1"/>
                </a:solidFill>
                <a:latin typeface="Calibri"/>
                <a:ea typeface="DengXian"/>
                <a:cs typeface="Times New Roman"/>
              </a:rPr>
              <a:t>都是指</a:t>
            </a:r>
            <a:r>
              <a:rPr lang="zh-CN" altLang="en-US" sz="3200" b="1" kern="100" dirty="0">
                <a:solidFill>
                  <a:srgbClr val="FF0000"/>
                </a:solidFill>
                <a:latin typeface="Calibri"/>
                <a:ea typeface="KaiTi"/>
                <a:cs typeface="Times New Roman"/>
              </a:rPr>
              <a:t>“敬畏神”</a:t>
            </a:r>
            <a:r>
              <a:rPr lang="zh-CN" altLang="en-US" sz="3200" b="1" kern="100" dirty="0">
                <a:solidFill>
                  <a:schemeClr val="tx1"/>
                </a:solidFill>
                <a:latin typeface="Calibri"/>
                <a:ea typeface="KaiTi"/>
                <a:cs typeface="Times New Roman"/>
              </a:rPr>
              <a:t>。</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27</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0">
              <a:spcBef>
                <a:spcPts val="600"/>
              </a:spcBef>
              <a:spcAft>
                <a:spcPts val="0"/>
              </a:spcAft>
              <a:buNone/>
            </a:pPr>
            <a:r>
              <a:rPr lang="zh-CN" altLang="en-US" sz="3200" b="1" kern="100" dirty="0">
                <a:solidFill>
                  <a:srgbClr val="FF0000"/>
                </a:solidFill>
                <a:latin typeface="Calibri"/>
                <a:ea typeface="DengXian"/>
                <a:cs typeface="Times New Roman"/>
              </a:rPr>
              <a:t>        （二）以敬畏神为至宝</a:t>
            </a:r>
            <a:endParaRPr lang="en-CA" sz="3200" b="1" kern="100" dirty="0">
              <a:solidFill>
                <a:srgbClr val="FF0000"/>
              </a:solidFill>
              <a:latin typeface="Calibri"/>
              <a:ea typeface="DengXian"/>
              <a:cs typeface="Times New Roman"/>
            </a:endParaRPr>
          </a:p>
          <a:p>
            <a:pPr marL="0" marR="0" indent="800100">
              <a:spcBef>
                <a:spcPts val="600"/>
              </a:spcBef>
              <a:spcAft>
                <a:spcPts val="0"/>
              </a:spcAft>
              <a:buNone/>
            </a:pPr>
            <a:r>
              <a:rPr lang="zh-CN" altLang="en-US" sz="3200" b="1" kern="100" dirty="0">
                <a:solidFill>
                  <a:schemeClr val="tx1"/>
                </a:solidFill>
                <a:latin typeface="Calibri"/>
                <a:ea typeface="DengXian"/>
                <a:cs typeface="Times New Roman"/>
              </a:rPr>
              <a:t>一般基督徒对于敬畏神的了解仅停留在</a:t>
            </a:r>
            <a:r>
              <a:rPr lang="zh-CN" altLang="en-US" sz="3200" b="1" kern="100" dirty="0">
                <a:solidFill>
                  <a:srgbClr val="FF0000"/>
                </a:solidFill>
                <a:latin typeface="Calibri"/>
                <a:ea typeface="KaiTi"/>
                <a:cs typeface="Times New Roman"/>
              </a:rPr>
              <a:t>“敬畏神是智慧的开端”</a:t>
            </a:r>
            <a:r>
              <a:rPr lang="zh-CN" altLang="en-US" sz="3200" b="1" kern="100" dirty="0">
                <a:solidFill>
                  <a:schemeClr val="tx1"/>
                </a:solidFill>
                <a:latin typeface="Calibri"/>
                <a:ea typeface="DengXian"/>
                <a:cs typeface="Times New Roman"/>
              </a:rPr>
              <a:t>（箴言一</a:t>
            </a:r>
            <a:r>
              <a:rPr lang="en-US" sz="3200" b="1" kern="100" dirty="0">
                <a:solidFill>
                  <a:schemeClr val="tx1"/>
                </a:solidFill>
                <a:latin typeface="DengXian"/>
                <a:ea typeface="DengXian"/>
                <a:cs typeface="Times New Roman"/>
              </a:rPr>
              <a:t>7</a:t>
            </a:r>
            <a:r>
              <a:rPr lang="zh-CN" altLang="en-US" sz="3200" b="1" kern="100" dirty="0">
                <a:solidFill>
                  <a:schemeClr val="tx1"/>
                </a:solidFill>
                <a:latin typeface="Calibri"/>
                <a:ea typeface="DengXian"/>
                <a:cs typeface="Times New Roman"/>
              </a:rPr>
              <a:t>）这个水平。叶光明博士则将我们对敬畏神的层次提高到</a:t>
            </a:r>
            <a:r>
              <a:rPr lang="zh-CN" altLang="en-US" sz="3200" b="1" kern="100" dirty="0">
                <a:solidFill>
                  <a:srgbClr val="FF0000"/>
                </a:solidFill>
                <a:latin typeface="Calibri"/>
                <a:ea typeface="KaiTi"/>
                <a:cs typeface="Times New Roman"/>
              </a:rPr>
              <a:t>“以敬畏神为至宝”</a:t>
            </a:r>
            <a:r>
              <a:rPr lang="zh-CN" altLang="en-US" sz="3200" b="1" kern="100" dirty="0">
                <a:solidFill>
                  <a:schemeClr val="tx1"/>
                </a:solidFill>
                <a:latin typeface="Calibri"/>
                <a:ea typeface="DengXian"/>
                <a:cs typeface="Times New Roman"/>
              </a:rPr>
              <a:t>的高度。</a:t>
            </a:r>
            <a:endParaRPr lang="en-CA" sz="3200" b="1" kern="100" dirty="0">
              <a:solidFill>
                <a:schemeClr val="tx1"/>
              </a:solidFill>
              <a:latin typeface="Calibri"/>
              <a:ea typeface="DengXian"/>
              <a:cs typeface="Times New Roman"/>
            </a:endParaRPr>
          </a:p>
          <a:p>
            <a:pPr marL="0" indent="0">
              <a:spcBef>
                <a:spcPts val="600"/>
              </a:spcBef>
              <a:spcAft>
                <a:spcPts val="0"/>
              </a:spcAft>
              <a:buNone/>
            </a:pPr>
            <a:r>
              <a:rPr lang="en-US" altLang="zh-CN" sz="3200" b="1" kern="100" dirty="0">
                <a:solidFill>
                  <a:schemeClr val="tx1"/>
                </a:solidFill>
                <a:latin typeface="DengXian"/>
                <a:ea typeface="DengXian"/>
                <a:cs typeface="Times New Roman"/>
              </a:rPr>
              <a:t>	1</a:t>
            </a:r>
            <a:r>
              <a:rPr lang="zh-CN" altLang="en-US" sz="3200" b="1" kern="100" dirty="0">
                <a:solidFill>
                  <a:schemeClr val="tx1"/>
                </a:solidFill>
                <a:latin typeface="DengXian"/>
                <a:ea typeface="DengXian"/>
                <a:cs typeface="Times New Roman"/>
              </a:rPr>
              <a:t>、</a:t>
            </a:r>
            <a:r>
              <a:rPr lang="zh-CN" altLang="en-US" sz="3200" b="1" kern="100" dirty="0">
                <a:solidFill>
                  <a:srgbClr val="7030A0"/>
                </a:solidFill>
                <a:latin typeface="DengXian"/>
                <a:ea typeface="DengXian"/>
                <a:cs typeface="Times New Roman"/>
              </a:rPr>
              <a:t>这句话出自赛三十三</a:t>
            </a:r>
            <a:r>
              <a:rPr lang="en-US" sz="3200" b="1" kern="100" dirty="0">
                <a:solidFill>
                  <a:srgbClr val="7030A0"/>
                </a:solidFill>
                <a:latin typeface="DengXian"/>
                <a:ea typeface="DengXian"/>
                <a:cs typeface="Times New Roman"/>
              </a:rPr>
              <a:t>6</a:t>
            </a:r>
            <a:r>
              <a:rPr lang="zh-CN" altLang="en-US" sz="3200" b="1" kern="100" dirty="0">
                <a:solidFill>
                  <a:srgbClr val="7030A0"/>
                </a:solidFill>
                <a:latin typeface="DengXian"/>
                <a:ea typeface="DengXian"/>
                <a:cs typeface="Times New Roman"/>
              </a:rPr>
              <a:t>：</a:t>
            </a:r>
            <a:r>
              <a:rPr lang="zh-CN" altLang="en-US" sz="3200" b="1" kern="100" dirty="0">
                <a:solidFill>
                  <a:srgbClr val="FF0000"/>
                </a:solidFill>
                <a:latin typeface="DengXian"/>
                <a:ea typeface="KaiTi"/>
                <a:cs typeface="Times New Roman"/>
              </a:rPr>
              <a:t>“你一生一世必得安稳，有丰盛的救恩，并智慧和知识，你以敬畏耶和华为至宝。”</a:t>
            </a:r>
            <a:endParaRPr lang="en-CA" sz="3200" b="1" kern="100" dirty="0">
              <a:solidFill>
                <a:srgbClr val="FF0000"/>
              </a:solidFill>
              <a:latin typeface="DengXian"/>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28</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我们要知道：以敬畏神为</a:t>
            </a:r>
            <a:r>
              <a:rPr lang="zh-CN" altLang="en-US" sz="2800" b="1" kern="100" dirty="0">
                <a:solidFill>
                  <a:srgbClr val="FF0000"/>
                </a:solidFill>
                <a:latin typeface="Calibri"/>
                <a:ea typeface="KaiTi"/>
                <a:cs typeface="Times New Roman"/>
              </a:rPr>
              <a:t>“智慧的开端”</a:t>
            </a:r>
            <a:r>
              <a:rPr lang="zh-CN" altLang="en-US" sz="2800" b="1" kern="100" dirty="0">
                <a:solidFill>
                  <a:schemeClr val="tx1"/>
                </a:solidFill>
                <a:latin typeface="Calibri"/>
                <a:ea typeface="DengXian"/>
                <a:cs typeface="Times New Roman"/>
              </a:rPr>
              <a:t>是一回事，</a:t>
            </a:r>
            <a:r>
              <a:rPr lang="zh-CN" altLang="en-US" sz="2800" b="1" kern="100" dirty="0">
                <a:solidFill>
                  <a:srgbClr val="FF0000"/>
                </a:solidFill>
                <a:latin typeface="Calibri"/>
                <a:ea typeface="KaiTi"/>
                <a:cs typeface="Times New Roman"/>
              </a:rPr>
              <a:t>“以敬畏耶和华为至宝”</a:t>
            </a:r>
            <a:r>
              <a:rPr lang="zh-CN" altLang="en-US" sz="2800" b="1" kern="100" dirty="0">
                <a:solidFill>
                  <a:schemeClr val="tx1"/>
                </a:solidFill>
                <a:latin typeface="Calibri"/>
                <a:ea typeface="DengXian"/>
                <a:cs typeface="Times New Roman"/>
              </a:rPr>
              <a:t>又是另一回事。</a:t>
            </a:r>
            <a:endParaRPr lang="en-CA" sz="2800" b="1" kern="100" dirty="0">
              <a:solidFill>
                <a:schemeClr val="tx1"/>
              </a:solidFill>
              <a:latin typeface="Calibri"/>
              <a:ea typeface="DengXian"/>
              <a:cs typeface="Times New Roman"/>
            </a:endParaRPr>
          </a:p>
          <a:p>
            <a:pPr marL="0" marR="0" indent="0">
              <a:spcBef>
                <a:spcPts val="600"/>
              </a:spcBef>
              <a:spcAft>
                <a:spcPts val="600"/>
              </a:spcAft>
              <a:buNone/>
            </a:pPr>
            <a:r>
              <a:rPr lang="en-US" sz="2800" b="1" kern="100" dirty="0">
                <a:solidFill>
                  <a:srgbClr val="FF0000"/>
                </a:solidFill>
                <a:latin typeface="DengXian"/>
                <a:ea typeface="DengXian"/>
                <a:cs typeface="Times New Roman"/>
              </a:rPr>
              <a:t>        2</a:t>
            </a:r>
            <a:r>
              <a:rPr lang="zh-CN" altLang="en-US" sz="2800" b="1" kern="100" dirty="0">
                <a:solidFill>
                  <a:srgbClr val="FF0000"/>
                </a:solidFill>
                <a:latin typeface="Calibri"/>
                <a:ea typeface="DengXian"/>
                <a:cs typeface="Times New Roman"/>
              </a:rPr>
              <a:t>、敬畏神跟认识神，得着生命密不可分。</a:t>
            </a:r>
            <a:endParaRPr lang="en-CA" sz="2800" b="1" kern="100" dirty="0">
              <a:solidFill>
                <a:srgbClr val="FF0000"/>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箴言二</a:t>
            </a:r>
            <a:r>
              <a:rPr lang="en-US" sz="2800" b="1" kern="100" dirty="0">
                <a:solidFill>
                  <a:schemeClr val="tx1"/>
                </a:solidFill>
                <a:latin typeface="DengXian"/>
                <a:ea typeface="DengXian"/>
                <a:cs typeface="Times New Roman"/>
              </a:rPr>
              <a:t>5</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“你就明白敬畏耶和华，得以认识神。”</a:t>
            </a:r>
            <a:endParaRPr lang="en-CA" sz="2800" b="1" kern="100" dirty="0">
              <a:solidFill>
                <a:srgbClr val="FF0000"/>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箴言十四</a:t>
            </a:r>
            <a:r>
              <a:rPr lang="en-US" sz="2800" b="1" kern="100" dirty="0">
                <a:solidFill>
                  <a:schemeClr val="tx1"/>
                </a:solidFill>
                <a:latin typeface="DengXian"/>
                <a:ea typeface="DengXian"/>
                <a:cs typeface="Times New Roman"/>
              </a:rPr>
              <a:t>27</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“敬畏耶和华，就是生命的泉源，可以使人离开死亡的网罗。”</a:t>
            </a:r>
            <a:endParaRPr lang="en-CA" sz="2800" b="1" kern="100" dirty="0">
              <a:solidFill>
                <a:srgbClr val="FF0000"/>
              </a:solidFill>
              <a:latin typeface="Calibri"/>
              <a:ea typeface="DengXian"/>
              <a:cs typeface="Times New Roman"/>
            </a:endParaRPr>
          </a:p>
          <a:p>
            <a:pPr marL="0" marR="0" indent="685800">
              <a:spcBef>
                <a:spcPts val="600"/>
              </a:spcBef>
              <a:spcAft>
                <a:spcPts val="600"/>
              </a:spcAft>
              <a:buNone/>
            </a:pPr>
            <a:r>
              <a:rPr lang="zh-CN" altLang="en-US" sz="2800" b="1" kern="100" dirty="0">
                <a:solidFill>
                  <a:schemeClr val="tx1"/>
                </a:solidFill>
                <a:latin typeface="Calibri"/>
                <a:ea typeface="DengXian"/>
                <a:cs typeface="Times New Roman"/>
              </a:rPr>
              <a:t>箴言二十二</a:t>
            </a:r>
            <a:r>
              <a:rPr lang="en-US" sz="2800" b="1" kern="100" dirty="0">
                <a:solidFill>
                  <a:schemeClr val="tx1"/>
                </a:solidFill>
                <a:latin typeface="DengXian"/>
                <a:ea typeface="DengXian"/>
                <a:cs typeface="Times New Roman"/>
              </a:rPr>
              <a:t>4</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“敬畏耶和华心存谦卑，就得富有、尊荣、生命为赏赐。”</a:t>
            </a:r>
            <a:endParaRPr lang="en-CA" sz="28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29</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00150"/>
            <a:ext cx="9067800" cy="3943349"/>
          </a:xfrm>
        </p:spPr>
        <p:txBody>
          <a:bodyPr/>
          <a:lstStyle/>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贝博克牧师是二十世纪加拿大教会的祷告之父和祷告使徒，他也是赵爸和戴爸的属灵父亲。贝牧师将他一生的属灵体验总结为三句格言：</a:t>
            </a:r>
            <a:endParaRPr lang="en-CA" sz="3200" b="1" kern="100" dirty="0">
              <a:solidFill>
                <a:schemeClr val="tx1"/>
              </a:solidFill>
              <a:latin typeface="Calibri"/>
              <a:ea typeface="DengXian"/>
              <a:cs typeface="Times New Roman"/>
            </a:endParaRPr>
          </a:p>
          <a:p>
            <a:pPr marL="0" indent="0">
              <a:lnSpc>
                <a:spcPct val="115000"/>
              </a:lnSpc>
              <a:spcBef>
                <a:spcPts val="0"/>
              </a:spcBef>
              <a:spcAft>
                <a:spcPts val="0"/>
              </a:spcAft>
              <a:buNone/>
            </a:pPr>
            <a:r>
              <a:rPr lang="en-US" sz="3200"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让敬畏神成为我们的标准；</a:t>
            </a:r>
            <a:endParaRPr lang="en-CA" sz="3200" b="1" kern="100" dirty="0">
              <a:solidFill>
                <a:srgbClr val="FF0000"/>
              </a:solidFill>
              <a:latin typeface="Calibri"/>
              <a:ea typeface="DengXian"/>
              <a:cs typeface="Times New Roman"/>
            </a:endParaRPr>
          </a:p>
          <a:p>
            <a:pPr marL="0" indent="0">
              <a:lnSpc>
                <a:spcPct val="115000"/>
              </a:lnSpc>
              <a:spcBef>
                <a:spcPts val="0"/>
              </a:spcBef>
              <a:spcAft>
                <a:spcPts val="0"/>
              </a:spcAft>
              <a:buNone/>
            </a:pPr>
            <a:r>
              <a:rPr lang="en-US" sz="3200" b="1" kern="100" dirty="0">
                <a:solidFill>
                  <a:srgbClr val="FF0000"/>
                </a:solidFill>
                <a:latin typeface="Calibri"/>
                <a:ea typeface="DengXian"/>
                <a:cs typeface="Times New Roman"/>
              </a:rPr>
              <a:t>	</a:t>
            </a:r>
            <a:r>
              <a:rPr lang="zh-CN" altLang="en-US" sz="3200" b="1" kern="100" dirty="0">
                <a:solidFill>
                  <a:srgbClr val="FF0000"/>
                </a:solidFill>
                <a:latin typeface="Calibri"/>
                <a:ea typeface="DengXian"/>
                <a:cs typeface="Times New Roman"/>
              </a:rPr>
              <a:t>让我们竭力追求神的心意；</a:t>
            </a:r>
            <a:endParaRPr lang="en-CA" sz="3200" b="1" kern="100" dirty="0">
              <a:solidFill>
                <a:srgbClr val="FF0000"/>
              </a:solidFill>
              <a:latin typeface="Calibri"/>
              <a:ea typeface="DengXian"/>
              <a:cs typeface="Times New Roman"/>
            </a:endParaRPr>
          </a:p>
          <a:p>
            <a:pPr marL="0" indent="0">
              <a:lnSpc>
                <a:spcPct val="115000"/>
              </a:lnSpc>
              <a:spcBef>
                <a:spcPts val="0"/>
              </a:spcBef>
              <a:spcAft>
                <a:spcPts val="0"/>
              </a:spcAft>
              <a:buNone/>
            </a:pPr>
            <a:r>
              <a:rPr lang="en-US" sz="3200" b="1" kern="100" dirty="0">
                <a:solidFill>
                  <a:srgbClr val="FF0000"/>
                </a:solidFill>
                <a:latin typeface="Calibri"/>
                <a:ea typeface="DengXian"/>
                <a:cs typeface="Times New Roman"/>
              </a:rPr>
              <a:t>	</a:t>
            </a:r>
            <a:r>
              <a:rPr lang="zh-CN" altLang="en-US" sz="3200" b="1" kern="100" dirty="0">
                <a:solidFill>
                  <a:srgbClr val="FF0000"/>
                </a:solidFill>
                <a:latin typeface="Calibri"/>
                <a:ea typeface="DengXian"/>
                <a:cs typeface="Times New Roman"/>
              </a:rPr>
              <a:t>让我们全心奉献去寻求神。</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tabLst>
                <a:tab pos="1676400" algn="l"/>
              </a:tabLst>
            </a:pPr>
            <a:endParaRPr lang="en-CA" dirty="0">
              <a:solidFill>
                <a:schemeClr val="tx1"/>
              </a:solidFill>
            </a:endParaRPr>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3</a:t>
            </a:fld>
            <a:endParaRPr lang="en-US" altLang="zh-CN">
              <a:solidFill>
                <a:srgbClr val="55554A"/>
              </a:solidFill>
            </a:endParaRPr>
          </a:p>
        </p:txBody>
      </p:sp>
    </p:spTree>
    <p:extLst>
      <p:ext uri="{BB962C8B-B14F-4D97-AF65-F5344CB8AC3E}">
        <p14:creationId xmlns:p14="http://schemas.microsoft.com/office/powerpoint/2010/main" val="25787637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布兰登在</a:t>
            </a:r>
            <a:r>
              <a:rPr lang="en-US" sz="3200" b="1" kern="100" dirty="0">
                <a:solidFill>
                  <a:schemeClr val="tx1"/>
                </a:solidFill>
                <a:latin typeface="DengXian"/>
                <a:ea typeface="DengXian"/>
                <a:cs typeface="Times New Roman"/>
              </a:rPr>
              <a:t>2025</a:t>
            </a:r>
            <a:r>
              <a:rPr lang="zh-CN" altLang="en-US" sz="3200" b="1" kern="100" dirty="0">
                <a:solidFill>
                  <a:schemeClr val="tx1"/>
                </a:solidFill>
                <a:latin typeface="Calibri"/>
                <a:ea typeface="DengXian"/>
                <a:cs typeface="Times New Roman"/>
              </a:rPr>
              <a:t>年的一个视频中提到：</a:t>
            </a:r>
            <a:r>
              <a:rPr lang="zh-CN" altLang="en-US" sz="3200" b="1" kern="100" dirty="0">
                <a:solidFill>
                  <a:srgbClr val="0070C0"/>
                </a:solidFill>
                <a:latin typeface="Calibri"/>
                <a:ea typeface="DengXian"/>
                <a:cs typeface="Times New Roman"/>
              </a:rPr>
              <a:t>失去对神的敬畏，就会失去属灵方向；拥有对神的敬畏，就能看见神的荣耀。</a:t>
            </a:r>
            <a:endParaRPr lang="en-CA" altLang="zh-CN" sz="3200" kern="100" dirty="0">
              <a:latin typeface="Calibri"/>
              <a:ea typeface="DengXian"/>
              <a:cs typeface="Times New Roman"/>
            </a:endParaRPr>
          </a:p>
          <a:p>
            <a:pPr marL="0" marR="0" indent="0">
              <a:spcBef>
                <a:spcPts val="600"/>
              </a:spcBef>
              <a:spcAft>
                <a:spcPts val="600"/>
              </a:spcAft>
              <a:buNone/>
            </a:pPr>
            <a:r>
              <a:rPr lang="en-US" sz="3200" b="1" kern="100" dirty="0">
                <a:solidFill>
                  <a:schemeClr val="tx1"/>
                </a:solidFill>
                <a:latin typeface="KaiTi"/>
                <a:ea typeface="DengXian"/>
                <a:cs typeface="Times New Roman"/>
              </a:rPr>
              <a:t>  3</a:t>
            </a:r>
            <a:r>
              <a:rPr lang="zh-CN" altLang="en-US" sz="3200" b="1" kern="100" dirty="0">
                <a:solidFill>
                  <a:schemeClr val="tx1"/>
                </a:solidFill>
                <a:latin typeface="Calibri"/>
                <a:ea typeface="KaiTi"/>
                <a:cs typeface="Times New Roman"/>
              </a:rPr>
              <a:t>、</a:t>
            </a:r>
            <a:r>
              <a:rPr lang="zh-CN" altLang="en-US" sz="3200" b="1" kern="100" dirty="0">
                <a:solidFill>
                  <a:srgbClr val="7030A0"/>
                </a:solidFill>
                <a:latin typeface="Calibri"/>
                <a:ea typeface="DengXian"/>
                <a:cs typeface="Times New Roman"/>
              </a:rPr>
              <a:t>敬畏神的第三大属灵益处是使我们远离罪恶</a:t>
            </a:r>
            <a:endParaRPr lang="en-CA" sz="3200" kern="100" dirty="0">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伯一</a:t>
            </a:r>
            <a:r>
              <a:rPr lang="en-US" sz="3200" b="1" kern="100" dirty="0">
                <a:solidFill>
                  <a:schemeClr val="tx1"/>
                </a:solidFill>
                <a:latin typeface="DengXian"/>
                <a:ea typeface="DengXian"/>
                <a:cs typeface="Times New Roman"/>
              </a:rPr>
              <a:t>1</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“乌斯地，有一个人名叫约伯，那人完全正直，敬畏神，远离恶事。”</a:t>
            </a:r>
            <a:r>
              <a:rPr lang="zh-CN" altLang="en-US" sz="3200" b="1" kern="100" dirty="0">
                <a:solidFill>
                  <a:schemeClr val="tx1"/>
                </a:solidFill>
                <a:latin typeface="Calibri"/>
                <a:ea typeface="DengXian"/>
                <a:cs typeface="Times New Roman"/>
              </a:rPr>
              <a:t>（参：伯一</a:t>
            </a:r>
            <a:r>
              <a:rPr lang="en-US" sz="3200" b="1" kern="100" dirty="0">
                <a:solidFill>
                  <a:schemeClr val="tx1"/>
                </a:solidFill>
                <a:latin typeface="DengXian"/>
                <a:ea typeface="DengXian"/>
                <a:cs typeface="Times New Roman"/>
              </a:rPr>
              <a:t>8</a:t>
            </a:r>
            <a:r>
              <a:rPr lang="zh-CN" altLang="en-US" sz="3200" b="1" kern="100" dirty="0">
                <a:solidFill>
                  <a:schemeClr val="tx1"/>
                </a:solidFill>
                <a:latin typeface="Calibri"/>
                <a:ea typeface="DengXian"/>
                <a:cs typeface="Times New Roman"/>
              </a:rPr>
              <a:t>；二</a:t>
            </a:r>
            <a:r>
              <a:rPr lang="en-US" sz="3200" b="1" kern="100" dirty="0">
                <a:solidFill>
                  <a:schemeClr val="tx1"/>
                </a:solidFill>
                <a:latin typeface="DengXian"/>
                <a:ea typeface="DengXian"/>
                <a:cs typeface="Times New Roman"/>
              </a:rPr>
              <a:t>3</a:t>
            </a:r>
            <a:r>
              <a:rPr lang="zh-CN" altLang="en-US" sz="3200" b="1" kern="100" dirty="0">
                <a:solidFill>
                  <a:schemeClr val="tx1"/>
                </a:solidFill>
                <a:latin typeface="Calibri"/>
                <a:ea typeface="DengXian"/>
                <a:cs typeface="Times New Roman"/>
              </a:rPr>
              <a:t>）</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30</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0" marR="0" indent="742950">
              <a:spcBef>
                <a:spcPts val="0"/>
              </a:spcBef>
              <a:spcAft>
                <a:spcPts val="0"/>
              </a:spcAft>
              <a:buNone/>
            </a:pPr>
            <a:r>
              <a:rPr lang="zh-CN" altLang="en-US" sz="2800" b="1" kern="100" dirty="0">
                <a:solidFill>
                  <a:schemeClr val="tx1"/>
                </a:solidFill>
                <a:latin typeface="Calibri"/>
                <a:ea typeface="DengXian"/>
                <a:cs typeface="Times New Roman"/>
              </a:rPr>
              <a:t>出二</a:t>
            </a:r>
            <a:r>
              <a:rPr lang="en-US" sz="2800" b="1" kern="100" dirty="0">
                <a:solidFill>
                  <a:schemeClr val="tx1"/>
                </a:solidFill>
                <a:latin typeface="DengXian"/>
                <a:ea typeface="DengXian"/>
                <a:cs typeface="Times New Roman"/>
              </a:rPr>
              <a:t>20</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“摩西对百姓说：‘不要惧怕，因为神降临是要试验你们，叫你们时常敬畏祂，不至犯罪。’”</a:t>
            </a:r>
            <a:endParaRPr lang="en-CA" sz="28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2800" b="1" kern="100" dirty="0">
                <a:solidFill>
                  <a:schemeClr val="tx1"/>
                </a:solidFill>
                <a:latin typeface="Calibri"/>
                <a:ea typeface="DengXian"/>
                <a:cs typeface="Times New Roman"/>
              </a:rPr>
              <a:t>远离恶事或不至犯罪是敬畏神所结出的一个道德伦理的果子。</a:t>
            </a:r>
            <a:endParaRPr lang="en-CA" sz="28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2800" b="1" kern="100" dirty="0">
                <a:solidFill>
                  <a:schemeClr val="tx1"/>
                </a:solidFill>
                <a:latin typeface="Calibri"/>
                <a:ea typeface="DengXian"/>
                <a:cs typeface="Times New Roman"/>
              </a:rPr>
              <a:t>敬畏神是道德或伦理的根源，道德或伦理是敬畏神的果实。根源若腐烂了，果实自然也会败坏。</a:t>
            </a:r>
            <a:endParaRPr lang="en-CA" sz="2800" b="1" kern="100" dirty="0">
              <a:solidFill>
                <a:schemeClr val="tx1"/>
              </a:solidFill>
              <a:latin typeface="Calibri"/>
              <a:ea typeface="DengXian"/>
              <a:cs typeface="Times New Roman"/>
            </a:endParaRPr>
          </a:p>
          <a:p>
            <a:pPr marL="0" marR="0" indent="742950">
              <a:spcBef>
                <a:spcPts val="0"/>
              </a:spcBef>
              <a:spcAft>
                <a:spcPts val="0"/>
              </a:spcAft>
              <a:buNone/>
            </a:pPr>
            <a:r>
              <a:rPr lang="zh-CN" altLang="en-US" sz="2800" b="1" kern="100" dirty="0">
                <a:solidFill>
                  <a:schemeClr val="tx1"/>
                </a:solidFill>
                <a:latin typeface="Calibri"/>
                <a:ea typeface="DengXian"/>
                <a:cs typeface="Times New Roman"/>
              </a:rPr>
              <a:t>这是西方启蒙运动带给我们的一个教训：</a:t>
            </a:r>
            <a:r>
              <a:rPr lang="zh-CN" altLang="en-US" sz="2800" b="1" kern="100" dirty="0">
                <a:solidFill>
                  <a:srgbClr val="2E24FC"/>
                </a:solidFill>
                <a:latin typeface="Calibri"/>
                <a:ea typeface="DengXian"/>
                <a:cs typeface="Times New Roman"/>
              </a:rPr>
              <a:t>启蒙运动首先是削弱对神的敬畏，然后才带来道德的滑坡。</a:t>
            </a:r>
            <a:endParaRPr lang="en-CA" sz="2800" b="1" kern="100" dirty="0">
              <a:solidFill>
                <a:srgbClr val="2E24FC"/>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31</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15000"/>
              </a:lnSpc>
              <a:spcBef>
                <a:spcPts val="0"/>
              </a:spcBef>
              <a:spcAft>
                <a:spcPts val="0"/>
              </a:spcAft>
              <a:buNone/>
            </a:pPr>
            <a:r>
              <a:rPr lang="en-US" sz="3200" b="1" kern="100" dirty="0">
                <a:solidFill>
                  <a:srgbClr val="7030A0"/>
                </a:solidFill>
                <a:latin typeface="KaiTi"/>
                <a:ea typeface="DengXian"/>
                <a:cs typeface="Times New Roman"/>
              </a:rPr>
              <a:t>    4</a:t>
            </a:r>
            <a:r>
              <a:rPr lang="zh-CN" altLang="en-US" sz="3200" b="1" kern="100" dirty="0">
                <a:solidFill>
                  <a:srgbClr val="7030A0"/>
                </a:solidFill>
                <a:latin typeface="Calibri"/>
                <a:ea typeface="KaiTi"/>
                <a:cs typeface="Times New Roman"/>
              </a:rPr>
              <a:t>、</a:t>
            </a:r>
            <a:r>
              <a:rPr lang="zh-CN" altLang="en-US" sz="3200" b="1" kern="100" dirty="0">
                <a:solidFill>
                  <a:srgbClr val="7030A0"/>
                </a:solidFill>
                <a:latin typeface="Calibri"/>
                <a:ea typeface="DengXian"/>
                <a:cs typeface="Times New Roman"/>
              </a:rPr>
              <a:t>敬畏神的第四大属灵益处是使我们顺服。</a:t>
            </a:r>
            <a:endParaRPr lang="en-CA" sz="3200" kern="100" dirty="0">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传十二</a:t>
            </a:r>
            <a:r>
              <a:rPr lang="en-US" sz="3200" b="1" kern="100" dirty="0">
                <a:solidFill>
                  <a:schemeClr val="tx1"/>
                </a:solidFill>
                <a:latin typeface="DengXian"/>
                <a:ea typeface="DengXian"/>
                <a:cs typeface="Times New Roman"/>
              </a:rPr>
              <a:t>13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“这些事都已听见了。总意就是敬畏神，遵行祂的诫命。”</a:t>
            </a:r>
            <a:endParaRPr lang="en-CA" sz="3200" b="1" kern="100" dirty="0">
              <a:solidFill>
                <a:srgbClr val="FF0000"/>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传道书总结人生的一切体验和思索，最终得出的结论，也就是全书的精髓即敬畏神，并且顺服神。</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32</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E089D1-B565-5807-B0D5-F57FE5A38F7E}"/>
              </a:ext>
            </a:extLst>
          </p:cNvPr>
          <p:cNvSpPr>
            <a:spLocks noGrp="1"/>
          </p:cNvSpPr>
          <p:nvPr>
            <p:ph type="title"/>
          </p:nvPr>
        </p:nvSpPr>
        <p:spPr/>
        <p:txBody>
          <a:bodyPr/>
          <a:lstStyle/>
          <a:p>
            <a:r>
              <a:rPr lang="zh-CN" altLang="en-US" b="1">
                <a:solidFill>
                  <a:srgbClr val="FF0000"/>
                </a:solidFill>
                <a:effectLst/>
                <a:latin typeface="+mn-ea"/>
                <a:cs typeface="Times New Roman"/>
              </a:rPr>
              <a:t>二、以敬畏神为至宝</a:t>
            </a:r>
            <a:endParaRPr lang="en-US" dirty="0"/>
          </a:p>
        </p:txBody>
      </p:sp>
      <p:sp>
        <p:nvSpPr>
          <p:cNvPr id="3" name="内容占位符 2">
            <a:extLst>
              <a:ext uri="{FF2B5EF4-FFF2-40B4-BE49-F238E27FC236}">
                <a16:creationId xmlns:a16="http://schemas.microsoft.com/office/drawing/2014/main" id="{144A2585-9720-3C6B-9E29-73DD20DF36B1}"/>
              </a:ext>
            </a:extLst>
          </p:cNvPr>
          <p:cNvSpPr>
            <a:spLocks noGrp="1"/>
          </p:cNvSpPr>
          <p:nvPr>
            <p:ph idx="1"/>
          </p:nvPr>
        </p:nvSpPr>
        <p:spPr>
          <a:xfrm>
            <a:off x="-304800" y="1123950"/>
            <a:ext cx="9525000" cy="4019549"/>
          </a:xfrm>
        </p:spPr>
        <p:txBody>
          <a:bodyPr/>
          <a:lstStyle/>
          <a:p>
            <a:pPr indent="0">
              <a:spcAft>
                <a:spcPts val="800"/>
              </a:spcAft>
              <a:buNone/>
            </a:pPr>
            <a:r>
              <a:rPr lang="en-US" altLang="zh-CN" sz="1800" kern="100" dirty="0">
                <a:effectLst/>
                <a:latin typeface="Calibri" panose="020F0502020204030204" pitchFamily="34" charset="0"/>
                <a:ea typeface="DengXian" panose="02010600030101010101" pitchFamily="2" charset="-122"/>
                <a:cs typeface="Times New Roman" panose="02020603050405020304" pitchFamily="18" charset="0"/>
              </a:rPr>
              <a:t>	        </a:t>
            </a:r>
            <a:r>
              <a:rPr 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申命记十</a:t>
            </a:r>
            <a:r>
              <a:rPr lang="en-US" sz="36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12</a:t>
            </a:r>
            <a:r>
              <a:rPr lang="zh-CN" sz="3600" b="1" kern="1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rPr>
              <a:t>：</a:t>
            </a:r>
            <a:r>
              <a:rPr lang="zh-CN" sz="3600" b="1" kern="100" dirty="0">
                <a:solidFill>
                  <a:srgbClr val="FF0000"/>
                </a:solidFill>
                <a:effectLst/>
                <a:latin typeface="KaiTi" panose="02010609060101010101" pitchFamily="49" charset="-122"/>
                <a:ea typeface="KaiTi" panose="02010609060101010101" pitchFamily="49" charset="-122"/>
                <a:cs typeface="Times New Roman" panose="02020603050405020304" pitchFamily="18" charset="0"/>
              </a:rPr>
              <a:t>“以色列啊</a:t>
            </a:r>
            <a:r>
              <a:rPr lang="en-US" sz="3600" b="1" kern="100" dirty="0">
                <a:solidFill>
                  <a:srgbClr val="FF0000"/>
                </a:solidFill>
                <a:effectLst/>
                <a:latin typeface="KaiTi" panose="02010609060101010101" pitchFamily="49" charset="-122"/>
                <a:ea typeface="KaiTi" panose="02010609060101010101" pitchFamily="49" charset="-122"/>
                <a:cs typeface="Times New Roman" panose="02020603050405020304" pitchFamily="18" charset="0"/>
              </a:rPr>
              <a:t>! </a:t>
            </a:r>
            <a:r>
              <a:rPr lang="zh-CN" sz="3600" b="1" kern="100" dirty="0">
                <a:solidFill>
                  <a:srgbClr val="FF0000"/>
                </a:solidFill>
                <a:effectLst/>
                <a:latin typeface="KaiTi" panose="02010609060101010101" pitchFamily="49" charset="-122"/>
                <a:ea typeface="KaiTi" panose="02010609060101010101" pitchFamily="49" charset="-122"/>
                <a:cs typeface="Times New Roman" panose="02020603050405020304" pitchFamily="18" charset="0"/>
              </a:rPr>
              <a:t>现在耶和华你神向你所要的是什么呢？只要你敬畏耶和华你的神，遵行祂的道，爱祂，尽心尽性侍奉祂。”</a:t>
            </a:r>
            <a:endParaRPr lang="en-US" sz="3600" b="1" kern="100" dirty="0">
              <a:solidFill>
                <a:srgbClr val="FF0000"/>
              </a:solidFill>
              <a:effectLst/>
              <a:latin typeface="KaiTi" panose="02010609060101010101" pitchFamily="49" charset="-122"/>
              <a:ea typeface="KaiTi" panose="02010609060101010101" pitchFamily="49" charset="-122"/>
              <a:cs typeface="Times New Roman" panose="02020603050405020304" pitchFamily="18" charset="0"/>
            </a:endParaRPr>
          </a:p>
          <a:p>
            <a:pPr indent="0">
              <a:spcAft>
                <a:spcPts val="800"/>
              </a:spcAft>
              <a:buNone/>
            </a:pPr>
            <a:r>
              <a:rPr lang="en-US" alt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	    </a:t>
            </a:r>
            <a:r>
              <a:rPr lang="zh-CN"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在此，我们看到，敬畏神是遵行神的道、爱神和侍奉神的基础，尤其是跟我们顺服神的关系更为密切。</a:t>
            </a:r>
            <a:endParaRPr lang="en-US" sz="3600" b="1"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en-US" dirty="0"/>
          </a:p>
        </p:txBody>
      </p:sp>
      <p:sp>
        <p:nvSpPr>
          <p:cNvPr id="4" name="灯片编号占位符 3">
            <a:extLst>
              <a:ext uri="{FF2B5EF4-FFF2-40B4-BE49-F238E27FC236}">
                <a16:creationId xmlns:a16="http://schemas.microsoft.com/office/drawing/2014/main" id="{0ED26B0A-CCDA-F4F0-623F-3155461BCEE8}"/>
              </a:ext>
            </a:extLst>
          </p:cNvPr>
          <p:cNvSpPr>
            <a:spLocks noGrp="1"/>
          </p:cNvSpPr>
          <p:nvPr>
            <p:ph type="sldNum" sz="quarter" idx="12"/>
          </p:nvPr>
        </p:nvSpPr>
        <p:spPr/>
        <p:txBody>
          <a:bodyPr/>
          <a:lstStyle/>
          <a:p>
            <a:pPr>
              <a:defRPr/>
            </a:pPr>
            <a:fld id="{8A8D9E91-53C4-4B6F-B0E4-0BD86C09558B}" type="slidenum">
              <a:rPr lang="en-US" altLang="zh-CN" smtClean="0">
                <a:solidFill>
                  <a:srgbClr val="55554A"/>
                </a:solidFill>
              </a:rPr>
              <a:t>33</a:t>
            </a:fld>
            <a:endParaRPr lang="en-US" altLang="zh-CN">
              <a:solidFill>
                <a:srgbClr val="55554A"/>
              </a:solidFill>
            </a:endParaRPr>
          </a:p>
        </p:txBody>
      </p:sp>
    </p:spTree>
    <p:extLst>
      <p:ext uri="{BB962C8B-B14F-4D97-AF65-F5344CB8AC3E}">
        <p14:creationId xmlns:p14="http://schemas.microsoft.com/office/powerpoint/2010/main" val="388789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047750"/>
            <a:ext cx="9131301" cy="4095750"/>
          </a:xfrm>
        </p:spPr>
        <p:txBody>
          <a:bodyPr/>
          <a:lstStyle/>
          <a:p>
            <a:pPr marL="0" marR="0" indent="0">
              <a:spcBef>
                <a:spcPts val="600"/>
              </a:spcBef>
              <a:spcAft>
                <a:spcPts val="0"/>
              </a:spcAft>
              <a:buNone/>
            </a:pPr>
            <a:r>
              <a:rPr lang="en-US" sz="2800" b="1" kern="100" dirty="0">
                <a:solidFill>
                  <a:srgbClr val="7030A0"/>
                </a:solidFill>
                <a:latin typeface="DengXian"/>
                <a:ea typeface="DengXian"/>
                <a:cs typeface="Times New Roman"/>
              </a:rPr>
              <a:t>         5</a:t>
            </a:r>
            <a:r>
              <a:rPr lang="zh-CN" altLang="en-US" sz="2800" b="1" kern="100" dirty="0">
                <a:solidFill>
                  <a:srgbClr val="7030A0"/>
                </a:solidFill>
                <a:latin typeface="Calibri"/>
                <a:ea typeface="DengXian"/>
                <a:cs typeface="Times New Roman"/>
              </a:rPr>
              <a:t>、敬畏神的好处跟孝敬父母一样，可以加添寿命，甚至还能不遭祸患。</a:t>
            </a:r>
            <a:endParaRPr lang="en-CA" sz="2800" kern="100" dirty="0">
              <a:solidFill>
                <a:srgbClr val="7030A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箴言十</a:t>
            </a:r>
            <a:r>
              <a:rPr lang="en-US" sz="2800" b="1" kern="100" dirty="0">
                <a:solidFill>
                  <a:schemeClr val="tx1"/>
                </a:solidFill>
                <a:latin typeface="DengXian"/>
                <a:ea typeface="DengXian"/>
                <a:cs typeface="Times New Roman"/>
              </a:rPr>
              <a:t>27</a:t>
            </a:r>
            <a:r>
              <a:rPr lang="zh-CN" altLang="en-US" sz="2800" b="1" kern="100" dirty="0">
                <a:solidFill>
                  <a:schemeClr val="tx1"/>
                </a:solidFill>
                <a:latin typeface="Calibri"/>
                <a:ea typeface="DengXian"/>
                <a:cs typeface="Times New Roman"/>
              </a:rPr>
              <a:t>：</a:t>
            </a:r>
            <a:r>
              <a:rPr lang="zh-CN" altLang="en-US" sz="2800" b="1" kern="100" dirty="0">
                <a:solidFill>
                  <a:schemeClr val="tx1"/>
                </a:solidFill>
                <a:latin typeface="Calibri"/>
                <a:ea typeface="KaiTi"/>
                <a:cs typeface="Times New Roman"/>
              </a:rPr>
              <a:t>“</a:t>
            </a:r>
            <a:r>
              <a:rPr lang="zh-CN" altLang="en-US" sz="2800" b="1" kern="100" dirty="0">
                <a:solidFill>
                  <a:srgbClr val="FF0000"/>
                </a:solidFill>
                <a:latin typeface="Calibri"/>
                <a:ea typeface="KaiTi"/>
                <a:cs typeface="Times New Roman"/>
              </a:rPr>
              <a:t>敬畏耶和华使人日子加多，但恶人的年岁必被减少。”</a:t>
            </a:r>
            <a:endParaRPr lang="en-CA" sz="2800" b="1" kern="100" dirty="0">
              <a:solidFill>
                <a:srgbClr val="FF0000"/>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经文并没有告诉我们究竟会活多少岁，但却明确告诉我们，敬畏神会使你的寿命延长，就像犹大君王希西家增加寿命十五年。</a:t>
            </a:r>
            <a:endParaRPr lang="en-CA" sz="2800" b="1" kern="100" dirty="0">
              <a:solidFill>
                <a:schemeClr val="tx1"/>
              </a:solidFill>
              <a:latin typeface="Calibri"/>
              <a:ea typeface="DengXian"/>
              <a:cs typeface="Times New Roman"/>
            </a:endParaRPr>
          </a:p>
          <a:p>
            <a:pPr marL="0" marR="0" indent="685800">
              <a:spcBef>
                <a:spcPts val="600"/>
              </a:spcBef>
              <a:spcAft>
                <a:spcPts val="0"/>
              </a:spcAft>
              <a:buNone/>
            </a:pPr>
            <a:r>
              <a:rPr lang="zh-CN" altLang="en-US" sz="2800" b="1" kern="100" dirty="0">
                <a:solidFill>
                  <a:schemeClr val="tx1"/>
                </a:solidFill>
                <a:latin typeface="Calibri"/>
                <a:ea typeface="DengXian"/>
                <a:cs typeface="Times New Roman"/>
              </a:rPr>
              <a:t>箴言十九</a:t>
            </a:r>
            <a:r>
              <a:rPr lang="en-US" sz="2800" b="1" kern="100" dirty="0">
                <a:solidFill>
                  <a:schemeClr val="tx1"/>
                </a:solidFill>
                <a:latin typeface="DengXian"/>
                <a:ea typeface="DengXian"/>
                <a:cs typeface="Times New Roman"/>
              </a:rPr>
              <a:t>23</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“敬畏耶和华的，得着生命，他必恒久知足，不遭祸患。”</a:t>
            </a:r>
            <a:endParaRPr lang="en-CA" sz="28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34</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15000"/>
              </a:lnSpc>
              <a:spcBef>
                <a:spcPts val="0"/>
              </a:spcBef>
              <a:spcAft>
                <a:spcPts val="0"/>
              </a:spcAft>
              <a:buNone/>
            </a:pPr>
            <a:r>
              <a:rPr lang="en-US" sz="3200" b="1" kern="100" dirty="0">
                <a:solidFill>
                  <a:srgbClr val="7030A0"/>
                </a:solidFill>
                <a:latin typeface="DengXian"/>
                <a:ea typeface="DengXian"/>
                <a:cs typeface="Times New Roman"/>
              </a:rPr>
              <a:t>     6</a:t>
            </a:r>
            <a:r>
              <a:rPr lang="zh-CN" altLang="en-US" sz="3200" b="1" kern="100" dirty="0">
                <a:solidFill>
                  <a:srgbClr val="7030A0"/>
                </a:solidFill>
                <a:latin typeface="Calibri"/>
                <a:ea typeface="DengXian"/>
                <a:cs typeface="Times New Roman"/>
              </a:rPr>
              <a:t>、敬畏神可以蒙圣灵的安慰，并使教会增长。</a:t>
            </a:r>
            <a:endParaRPr lang="en-CA" sz="3200" b="1" kern="100" dirty="0">
              <a:solidFill>
                <a:srgbClr val="7030A0"/>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徒九</a:t>
            </a:r>
            <a:r>
              <a:rPr lang="en-US" sz="3200" b="1" kern="100" dirty="0">
                <a:solidFill>
                  <a:schemeClr val="tx1"/>
                </a:solidFill>
                <a:latin typeface="DengXian"/>
                <a:ea typeface="DengXian"/>
                <a:cs typeface="Times New Roman"/>
              </a:rPr>
              <a:t>11</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“那时，犹太、加利利、撒玛利亚各处的教会都得平安，被建立；凡事敬畏主，蒙圣灵的安慰，人数就增多了。”</a:t>
            </a:r>
            <a:endParaRPr lang="en-CA" sz="3200" b="1" kern="100" dirty="0">
              <a:solidFill>
                <a:srgbClr val="FF0000"/>
              </a:solidFill>
              <a:latin typeface="Calibri"/>
              <a:ea typeface="DengXian"/>
              <a:cs typeface="Times New Roman"/>
            </a:endParaRPr>
          </a:p>
          <a:p>
            <a:pPr marL="0" marR="0" indent="0">
              <a:lnSpc>
                <a:spcPct val="115000"/>
              </a:lnSpc>
              <a:spcBef>
                <a:spcPts val="0"/>
              </a:spcBef>
              <a:spcAft>
                <a:spcPts val="0"/>
              </a:spcAft>
              <a:buNone/>
            </a:pPr>
            <a:r>
              <a:rPr lang="en-US" sz="3200" b="1" kern="100" dirty="0">
                <a:solidFill>
                  <a:srgbClr val="7030A0"/>
                </a:solidFill>
                <a:latin typeface="DengXian"/>
                <a:ea typeface="DengXian"/>
                <a:cs typeface="Times New Roman"/>
              </a:rPr>
              <a:t>     7</a:t>
            </a:r>
            <a:r>
              <a:rPr lang="zh-CN" altLang="en-US" sz="3200" b="1" kern="100" dirty="0">
                <a:solidFill>
                  <a:srgbClr val="7030A0"/>
                </a:solidFill>
                <a:latin typeface="Calibri"/>
                <a:ea typeface="DengXian"/>
                <a:cs typeface="Times New Roman"/>
              </a:rPr>
              <a:t>、敬畏神是智慧的开端，而且本身就是智慧。</a:t>
            </a:r>
            <a:endParaRPr lang="en-CA" sz="3200" b="1" kern="100" dirty="0">
              <a:solidFill>
                <a:srgbClr val="7030A0"/>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箴言九</a:t>
            </a:r>
            <a:r>
              <a:rPr lang="en-US" sz="3200" b="1" kern="100" dirty="0">
                <a:solidFill>
                  <a:schemeClr val="tx1"/>
                </a:solidFill>
                <a:latin typeface="DengXian"/>
                <a:ea typeface="DengXian"/>
                <a:cs typeface="Times New Roman"/>
              </a:rPr>
              <a:t>10</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“敬畏耶和华，是智慧的开端；认识至圣者，便是聪明。”</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35</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dirty="0">
                <a:solidFill>
                  <a:srgbClr val="FF0000"/>
                </a:solidFill>
                <a:effectLst/>
                <a:latin typeface="+mn-ea"/>
                <a:cs typeface="Times New Roman"/>
              </a:rPr>
              <a:t>二、以敬畏神为至宝</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伯二十八</a:t>
            </a:r>
            <a:r>
              <a:rPr lang="en-US" sz="3200" b="1" kern="100" dirty="0">
                <a:solidFill>
                  <a:schemeClr val="tx1"/>
                </a:solidFill>
                <a:latin typeface="DengXian"/>
                <a:ea typeface="DengXian"/>
                <a:cs typeface="Times New Roman"/>
              </a:rPr>
              <a:t>28</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“祂（神）对人说：‘敬畏主就是智慧，远离恶便是聪明。’”</a:t>
            </a:r>
            <a:endParaRPr lang="en-CA" sz="3200" b="1" kern="100" dirty="0">
              <a:solidFill>
                <a:srgbClr val="FF0000"/>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在圣经里，智慧跟真理和人生密切相关，它也是知识和实践的结合，而敬畏神是智慧的基本要素。可以说，离开了敬畏神，就没有真智慧。</a:t>
            </a:r>
            <a:endParaRPr lang="en-CA" sz="3200" b="1" kern="100" dirty="0">
              <a:solidFill>
                <a:schemeClr val="tx1"/>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综上所述，敬畏耶和华是一件多么蒙福的事情啊！</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36</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534400" cy="833438"/>
          </a:xfrm>
        </p:spPr>
        <p:txBody>
          <a:bodyPr>
            <a:noAutofit/>
          </a:bodyPr>
          <a:lstStyle/>
          <a:p>
            <a:pPr algn="l"/>
            <a:r>
              <a:rPr lang="zh-CN" altLang="en-US" sz="3600" b="1" dirty="0">
                <a:solidFill>
                  <a:srgbClr val="FF0000"/>
                </a:solidFill>
                <a:effectLst/>
                <a:latin typeface="+mn-ea"/>
                <a:cs typeface="Times New Roman"/>
              </a:rPr>
              <a:t>三、我们的回应：怎样做，才能敬畏神？</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600"/>
              </a:spcBef>
              <a:spcAft>
                <a:spcPts val="60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（一）敬畏神的四个方法</a:t>
            </a:r>
            <a:endParaRPr lang="en-CA" sz="3200" b="1" kern="100" dirty="0">
              <a:solidFill>
                <a:srgbClr val="FF0000"/>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箴言二</a:t>
            </a:r>
            <a:r>
              <a:rPr lang="en-US" sz="3200" b="1" kern="100" dirty="0">
                <a:solidFill>
                  <a:schemeClr val="tx1"/>
                </a:solidFill>
                <a:latin typeface="DengXian"/>
                <a:ea typeface="DengXian"/>
                <a:cs typeface="Times New Roman"/>
              </a:rPr>
              <a:t>1-5</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“我儿，你要领受我的言语，存记我的命令，侧耳听智慧，专心求聪明，呼求明哲，扬声求聪明。寻找它，如寻找银子，搜求它，如搜求隐藏的珍宝，你就明白敬畏耶和华，得以认识神。”</a:t>
            </a:r>
            <a:endParaRPr lang="en-CA" sz="3200" b="1"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37</a:t>
            </a:fld>
            <a:endParaRPr lang="en-US" altLang="zh-CN" dirty="0">
              <a:solidFill>
                <a:srgbClr val="55554A"/>
              </a:solidFill>
            </a:endParaRPr>
          </a:p>
        </p:txBody>
      </p:sp>
    </p:spTree>
    <p:extLst>
      <p:ext uri="{BB962C8B-B14F-4D97-AF65-F5344CB8AC3E}">
        <p14:creationId xmlns:p14="http://schemas.microsoft.com/office/powerpoint/2010/main" val="41237869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534400" cy="833438"/>
          </a:xfrm>
        </p:spPr>
        <p:txBody>
          <a:bodyPr>
            <a:noAutofit/>
          </a:bodyPr>
          <a:lstStyle/>
          <a:p>
            <a:pPr algn="l"/>
            <a:r>
              <a:rPr lang="zh-CN" altLang="en-US" sz="3600" b="1" dirty="0">
                <a:solidFill>
                  <a:srgbClr val="FF0000"/>
                </a:solidFill>
                <a:effectLst/>
                <a:latin typeface="+mn-ea"/>
                <a:cs typeface="Times New Roman"/>
              </a:rPr>
              <a:t>三、我们的回应：怎样做，才能敬畏神？</a:t>
            </a:r>
            <a:endParaRPr lang="zh-CN" altLang="en-US" sz="4000" dirty="0">
              <a:solidFill>
                <a:srgbClr val="FF0000"/>
              </a:solidFill>
              <a:latin typeface="+mn-ea"/>
            </a:endParaRPr>
          </a:p>
        </p:txBody>
      </p:sp>
      <p:sp>
        <p:nvSpPr>
          <p:cNvPr id="3" name="内容占位符 2"/>
          <p:cNvSpPr>
            <a:spLocks noGrp="1"/>
          </p:cNvSpPr>
          <p:nvPr>
            <p:ph idx="1"/>
          </p:nvPr>
        </p:nvSpPr>
        <p:spPr>
          <a:xfrm>
            <a:off x="0" y="1123950"/>
            <a:ext cx="9131301" cy="4019550"/>
          </a:xfrm>
        </p:spPr>
        <p:txBody>
          <a:bodyPr/>
          <a:lstStyle/>
          <a:p>
            <a:pPr marL="628650" marR="0" indent="0">
              <a:spcBef>
                <a:spcPts val="0"/>
              </a:spcBef>
              <a:spcAft>
                <a:spcPts val="0"/>
              </a:spcAft>
              <a:buNone/>
            </a:pPr>
            <a:r>
              <a:rPr lang="zh-CN" altLang="en-US" sz="3200" b="1" kern="100" dirty="0">
                <a:solidFill>
                  <a:schemeClr val="tx1"/>
                </a:solidFill>
                <a:latin typeface="Calibri"/>
                <a:ea typeface="DengXian"/>
                <a:cs typeface="Times New Roman"/>
              </a:rPr>
              <a:t>这段经文告诉我们敬畏神的四个方法：</a:t>
            </a:r>
            <a:endParaRPr lang="en-CA" sz="3200" b="1" kern="100" dirty="0">
              <a:solidFill>
                <a:schemeClr val="tx1"/>
              </a:solidFill>
              <a:latin typeface="Calibri"/>
              <a:ea typeface="DengXian"/>
              <a:cs typeface="Times New Roman"/>
            </a:endParaRPr>
          </a:p>
          <a:p>
            <a:pPr marL="628650" indent="-628650">
              <a:spcBef>
                <a:spcPts val="0"/>
              </a:spcBef>
              <a:spcAft>
                <a:spcPts val="0"/>
              </a:spcAft>
              <a:buNone/>
            </a:pPr>
            <a:r>
              <a:rPr lang="en-US" altLang="zh-CN" sz="3200" b="1" kern="100" dirty="0">
                <a:solidFill>
                  <a:schemeClr val="tx1"/>
                </a:solidFill>
                <a:latin typeface="DengXian"/>
                <a:ea typeface="DengXian"/>
                <a:cs typeface="Times New Roman"/>
              </a:rPr>
              <a:t>1</a:t>
            </a:r>
            <a:r>
              <a:rPr lang="zh-CN" altLang="en-US" sz="3200" b="1" kern="100" dirty="0">
                <a:solidFill>
                  <a:schemeClr val="tx1"/>
                </a:solidFill>
                <a:latin typeface="DengXian"/>
                <a:ea typeface="DengXian"/>
                <a:cs typeface="Times New Roman"/>
              </a:rPr>
              <a:t>、领受上帝的话：</a:t>
            </a:r>
            <a:r>
              <a:rPr lang="zh-CN" altLang="en-US" sz="3200" b="1" kern="100" dirty="0">
                <a:solidFill>
                  <a:srgbClr val="FF0000"/>
                </a:solidFill>
                <a:latin typeface="DengXian"/>
                <a:ea typeface="KaiTi"/>
                <a:cs typeface="Times New Roman"/>
              </a:rPr>
              <a:t>“领受我的言语，存记我的命令”。</a:t>
            </a:r>
            <a:endParaRPr lang="en-CA" sz="3200" b="1" kern="100" dirty="0">
              <a:solidFill>
                <a:srgbClr val="FF0000"/>
              </a:solidFill>
              <a:latin typeface="DengXian"/>
              <a:ea typeface="DengXian"/>
              <a:cs typeface="Times New Roman"/>
            </a:endParaRPr>
          </a:p>
          <a:p>
            <a:pPr marL="628650" indent="-628650">
              <a:spcBef>
                <a:spcPts val="0"/>
              </a:spcBef>
              <a:spcAft>
                <a:spcPts val="0"/>
              </a:spcAft>
              <a:buNone/>
            </a:pPr>
            <a:r>
              <a:rPr lang="en-US" altLang="zh-CN" sz="3200" b="1" kern="100" dirty="0">
                <a:solidFill>
                  <a:schemeClr val="tx1"/>
                </a:solidFill>
                <a:latin typeface="DengXian"/>
                <a:ea typeface="DengXian"/>
                <a:cs typeface="Times New Roman"/>
              </a:rPr>
              <a:t>2</a:t>
            </a:r>
            <a:r>
              <a:rPr lang="zh-CN" altLang="en-US" sz="3200" b="1" kern="100" dirty="0">
                <a:solidFill>
                  <a:schemeClr val="tx1"/>
                </a:solidFill>
                <a:latin typeface="DengXian"/>
                <a:ea typeface="DengXian"/>
                <a:cs typeface="Times New Roman"/>
              </a:rPr>
              <a:t>、顺服上帝的话：</a:t>
            </a:r>
            <a:r>
              <a:rPr lang="zh-CN" altLang="en-US" sz="3200" b="1" kern="100" dirty="0">
                <a:solidFill>
                  <a:srgbClr val="FF0000"/>
                </a:solidFill>
                <a:latin typeface="DengXian"/>
                <a:ea typeface="KaiTi"/>
                <a:cs typeface="Times New Roman"/>
              </a:rPr>
              <a:t>“侧耳听智慧，专心求聪明”。</a:t>
            </a:r>
            <a:endParaRPr lang="en-CA" sz="3200" b="1" kern="100" dirty="0">
              <a:solidFill>
                <a:srgbClr val="FF0000"/>
              </a:solidFill>
              <a:latin typeface="DengXian"/>
              <a:ea typeface="DengXian"/>
              <a:cs typeface="Times New Roman"/>
            </a:endParaRPr>
          </a:p>
          <a:p>
            <a:pPr marL="628650" marR="0" indent="0">
              <a:spcBef>
                <a:spcPts val="0"/>
              </a:spcBef>
              <a:spcAft>
                <a:spcPts val="0"/>
              </a:spcAft>
              <a:buNone/>
            </a:pPr>
            <a:r>
              <a:rPr lang="zh-CN" altLang="en-US" sz="3200" b="1" kern="100" dirty="0">
                <a:solidFill>
                  <a:schemeClr val="tx1"/>
                </a:solidFill>
                <a:latin typeface="Calibri"/>
                <a:ea typeface="DengXian"/>
                <a:cs typeface="Times New Roman"/>
              </a:rPr>
              <a:t>真正的智慧和聪明一定会顺服上帝的话，头脑的知识和理性上的聪明则可以用在恶事上。</a:t>
            </a:r>
            <a:endParaRPr lang="en-CA" sz="3200" b="1" kern="100" dirty="0">
              <a:solidFill>
                <a:schemeClr val="tx1"/>
              </a:solidFill>
              <a:latin typeface="Calibri"/>
              <a:ea typeface="DengXian"/>
              <a:cs typeface="Times New Roman"/>
            </a:endParaRPr>
          </a:p>
          <a:p>
            <a:pPr marL="628650" indent="-628650">
              <a:spcBef>
                <a:spcPts val="0"/>
              </a:spcBef>
              <a:spcAft>
                <a:spcPts val="0"/>
              </a:spcAft>
              <a:buNone/>
            </a:pPr>
            <a:r>
              <a:rPr lang="en-US" altLang="zh-CN" sz="3200" b="1" kern="100" dirty="0">
                <a:solidFill>
                  <a:schemeClr val="tx1"/>
                </a:solidFill>
                <a:latin typeface="DengXian"/>
                <a:ea typeface="DengXian"/>
                <a:cs typeface="Times New Roman"/>
              </a:rPr>
              <a:t>3</a:t>
            </a:r>
            <a:r>
              <a:rPr lang="zh-CN" altLang="en-US" sz="3200" b="1" kern="100" dirty="0">
                <a:solidFill>
                  <a:schemeClr val="tx1"/>
                </a:solidFill>
                <a:latin typeface="DengXian"/>
                <a:ea typeface="DengXian"/>
                <a:cs typeface="Times New Roman"/>
              </a:rPr>
              <a:t>、向神祷告祈求：</a:t>
            </a:r>
            <a:r>
              <a:rPr lang="zh-CN" altLang="en-US" sz="3200" b="1" kern="100" dirty="0">
                <a:solidFill>
                  <a:srgbClr val="FF0000"/>
                </a:solidFill>
                <a:latin typeface="DengXian"/>
                <a:ea typeface="KaiTi"/>
                <a:cs typeface="Times New Roman"/>
              </a:rPr>
              <a:t>“呼求明哲，扬声求聪明。”</a:t>
            </a:r>
            <a:endParaRPr lang="en-CA" sz="3200" b="1" kern="100" dirty="0">
              <a:solidFill>
                <a:srgbClr val="FF0000"/>
              </a:solidFill>
              <a:latin typeface="DengXian"/>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38</a:t>
            </a:fld>
            <a:endParaRPr lang="en-US" altLang="zh-CN" dirty="0">
              <a:solidFill>
                <a:srgbClr val="55554A"/>
              </a:solidFill>
            </a:endParaRPr>
          </a:p>
        </p:txBody>
      </p:sp>
    </p:spTree>
    <p:extLst>
      <p:ext uri="{BB962C8B-B14F-4D97-AF65-F5344CB8AC3E}">
        <p14:creationId xmlns:p14="http://schemas.microsoft.com/office/powerpoint/2010/main" val="4060370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534400" cy="833438"/>
          </a:xfrm>
        </p:spPr>
        <p:txBody>
          <a:bodyPr>
            <a:noAutofit/>
          </a:bodyPr>
          <a:lstStyle/>
          <a:p>
            <a:pPr algn="l"/>
            <a:r>
              <a:rPr lang="zh-CN" altLang="en-US" sz="3600" b="1" dirty="0">
                <a:solidFill>
                  <a:srgbClr val="FF0000"/>
                </a:solidFill>
                <a:effectLst/>
                <a:latin typeface="+mn-ea"/>
                <a:cs typeface="Times New Roman"/>
              </a:rPr>
              <a:t>三、我们的回应：怎样做，才能敬畏神？</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我们首先要向神恳求的，就是求神赐给我们敬畏祂的心，告诉神我们渴慕敬畏神，祂一定会回应我们的呼求，赐下敬畏神的心。</a:t>
            </a:r>
            <a:endParaRPr lang="en-CA" sz="3200" b="1" kern="100" dirty="0">
              <a:solidFill>
                <a:schemeClr val="tx1"/>
              </a:solidFill>
              <a:latin typeface="Calibri"/>
              <a:ea typeface="DengXian"/>
              <a:cs typeface="Times New Roman"/>
            </a:endParaRPr>
          </a:p>
          <a:p>
            <a:pPr marL="0" marR="0" indent="0">
              <a:spcBef>
                <a:spcPts val="600"/>
              </a:spcBef>
              <a:spcAft>
                <a:spcPts val="600"/>
              </a:spcAft>
              <a:buNone/>
            </a:pPr>
            <a:r>
              <a:rPr lang="en-US" sz="3200" b="1" kern="100" dirty="0">
                <a:solidFill>
                  <a:schemeClr val="tx1"/>
                </a:solidFill>
                <a:latin typeface="DengXian"/>
                <a:ea typeface="DengXian"/>
                <a:cs typeface="Times New Roman"/>
              </a:rPr>
              <a:t>4</a:t>
            </a:r>
            <a:r>
              <a:rPr lang="zh-CN" altLang="en-US" sz="3200" b="1" kern="100" dirty="0">
                <a:solidFill>
                  <a:schemeClr val="tx1"/>
                </a:solidFill>
                <a:latin typeface="Calibri"/>
                <a:ea typeface="DengXian"/>
                <a:cs typeface="Times New Roman"/>
              </a:rPr>
              <a:t>、寻找、渴慕神：</a:t>
            </a:r>
            <a:r>
              <a:rPr lang="zh-CN" altLang="en-US" sz="3200" b="1" kern="100" dirty="0">
                <a:solidFill>
                  <a:srgbClr val="FF0000"/>
                </a:solidFill>
                <a:latin typeface="Calibri"/>
                <a:ea typeface="KaiTi"/>
                <a:cs typeface="Times New Roman"/>
              </a:rPr>
              <a:t>“寻找它，如寻找银子，搜求它，如搜求隐藏的珍宝。”</a:t>
            </a:r>
            <a:endParaRPr lang="en-CA" sz="3200" b="1" kern="100" dirty="0">
              <a:solidFill>
                <a:srgbClr val="FF0000"/>
              </a:solidFill>
              <a:latin typeface="Calibri"/>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寻求的，就寻见。这是神的应许。</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39</a:t>
            </a:fld>
            <a:endParaRPr lang="en-US" altLang="zh-CN" dirty="0">
              <a:solidFill>
                <a:srgbClr val="55554A"/>
              </a:solidFill>
            </a:endParaRPr>
          </a:p>
        </p:txBody>
      </p:sp>
    </p:spTree>
    <p:extLst>
      <p:ext uri="{BB962C8B-B14F-4D97-AF65-F5344CB8AC3E}">
        <p14:creationId xmlns:p14="http://schemas.microsoft.com/office/powerpoint/2010/main" val="4060370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00150"/>
            <a:ext cx="8991600" cy="3943349"/>
          </a:xfrm>
        </p:spPr>
        <p:txBody>
          <a:bodyPr/>
          <a:lstStyle/>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今天我们分享这三句格言中的第一句，并作为教会</a:t>
            </a:r>
            <a:r>
              <a:rPr lang="en-US" altLang="zh-CN" sz="3200" b="1" kern="100" dirty="0">
                <a:solidFill>
                  <a:schemeClr val="tx1"/>
                </a:solidFill>
                <a:latin typeface="Calibri"/>
                <a:ea typeface="DengXian"/>
                <a:cs typeface="Times New Roman"/>
              </a:rPr>
              <a:t>2</a:t>
            </a:r>
            <a:r>
              <a:rPr lang="zh-CN" altLang="en-US" sz="3200" b="1" kern="100" dirty="0">
                <a:solidFill>
                  <a:schemeClr val="tx1"/>
                </a:solidFill>
                <a:latin typeface="Calibri"/>
                <a:ea typeface="DengXian"/>
                <a:cs typeface="Times New Roman"/>
              </a:rPr>
              <a:t>月份的主题。</a:t>
            </a:r>
            <a:endParaRPr lang="en-CA" sz="3200" b="1" kern="100" dirty="0">
              <a:solidFill>
                <a:schemeClr val="tx1"/>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我们从三个角度来分享：</a:t>
            </a:r>
            <a:endParaRPr lang="en-CA" sz="3200" b="1" kern="100" dirty="0">
              <a:solidFill>
                <a:schemeClr val="tx1"/>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rgbClr val="FF0000"/>
                </a:solidFill>
                <a:latin typeface="Calibri"/>
                <a:ea typeface="DengXian"/>
                <a:cs typeface="Times New Roman"/>
              </a:rPr>
              <a:t>一、澄清对敬畏神的误解；</a:t>
            </a:r>
            <a:endParaRPr lang="en-CA" sz="3200" b="1" kern="100" dirty="0">
              <a:solidFill>
                <a:srgbClr val="FF0000"/>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rgbClr val="FF0000"/>
                </a:solidFill>
                <a:latin typeface="Calibri"/>
                <a:ea typeface="DengXian"/>
                <a:cs typeface="Times New Roman"/>
              </a:rPr>
              <a:t>二、以敬畏神为至宝；</a:t>
            </a:r>
            <a:endParaRPr lang="en-CA" sz="3200" b="1" kern="100" dirty="0">
              <a:solidFill>
                <a:srgbClr val="FF0000"/>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rgbClr val="FF0000"/>
                </a:solidFill>
                <a:latin typeface="Calibri"/>
                <a:ea typeface="DengXian"/>
                <a:cs typeface="Times New Roman"/>
              </a:rPr>
              <a:t>三、怎样才能敬畏神？</a:t>
            </a:r>
            <a:endParaRPr lang="en-CA" sz="3200" b="1" kern="100" dirty="0">
              <a:solidFill>
                <a:srgbClr val="FF0000"/>
              </a:solidFill>
              <a:latin typeface="Calibri"/>
              <a:ea typeface="DengXian"/>
              <a:cs typeface="Times New Roman"/>
            </a:endParaRPr>
          </a:p>
          <a:p>
            <a:pPr marL="0" indent="0">
              <a:buNone/>
            </a:pPr>
            <a:endParaRPr lang="en-CA" dirty="0"/>
          </a:p>
        </p:txBody>
      </p:sp>
      <p:sp>
        <p:nvSpPr>
          <p:cNvPr id="4" name="Slide Number Placeholder 3"/>
          <p:cNvSpPr>
            <a:spLocks noGrp="1"/>
          </p:cNvSpPr>
          <p:nvPr>
            <p:ph type="sldNum" sz="quarter" idx="12"/>
          </p:nvPr>
        </p:nvSpPr>
        <p:spPr/>
        <p:txBody>
          <a:bodyPr/>
          <a:lstStyle/>
          <a:p>
            <a:pPr>
              <a:defRPr/>
            </a:pPr>
            <a:fld id="{8A8D9E91-53C4-4B6F-B0E4-0BD86C09558B}" type="slidenum">
              <a:rPr lang="en-US" altLang="zh-CN" smtClean="0">
                <a:solidFill>
                  <a:srgbClr val="55554A"/>
                </a:solidFill>
              </a:rPr>
              <a:t>4</a:t>
            </a:fld>
            <a:endParaRPr lang="en-US" altLang="zh-CN">
              <a:solidFill>
                <a:srgbClr val="55554A"/>
              </a:solidFill>
            </a:endParaRPr>
          </a:p>
        </p:txBody>
      </p:sp>
    </p:spTree>
    <p:extLst>
      <p:ext uri="{BB962C8B-B14F-4D97-AF65-F5344CB8AC3E}">
        <p14:creationId xmlns:p14="http://schemas.microsoft.com/office/powerpoint/2010/main" val="29621372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534400" cy="833438"/>
          </a:xfrm>
        </p:spPr>
        <p:txBody>
          <a:bodyPr>
            <a:noAutofit/>
          </a:bodyPr>
          <a:lstStyle/>
          <a:p>
            <a:pPr algn="l"/>
            <a:r>
              <a:rPr lang="zh-CN" altLang="en-US" sz="3600" b="1" dirty="0">
                <a:solidFill>
                  <a:srgbClr val="FF0000"/>
                </a:solidFill>
                <a:effectLst/>
                <a:latin typeface="+mn-ea"/>
                <a:cs typeface="Times New Roman"/>
              </a:rPr>
              <a:t>三、我们的回应：怎样做，才能敬畏神？</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lnSpc>
                <a:spcPct val="115000"/>
              </a:lnSpc>
              <a:spcBef>
                <a:spcPts val="0"/>
              </a:spcBef>
              <a:spcAft>
                <a:spcPts val="0"/>
              </a:spcAft>
              <a:buNone/>
            </a:pPr>
            <a:r>
              <a:rPr lang="zh-CN" altLang="en-US" sz="3200" b="1" kern="100" dirty="0">
                <a:solidFill>
                  <a:schemeClr val="tx1"/>
                </a:solidFill>
                <a:latin typeface="Calibri"/>
                <a:ea typeface="DengXian"/>
                <a:cs typeface="Times New Roman"/>
              </a:rPr>
              <a:t>       </a:t>
            </a:r>
            <a:r>
              <a:rPr lang="zh-CN" altLang="en-US" sz="3200" b="1" kern="100" dirty="0">
                <a:solidFill>
                  <a:srgbClr val="FF0000"/>
                </a:solidFill>
                <a:latin typeface="Calibri"/>
                <a:ea typeface="DengXian"/>
                <a:cs typeface="Times New Roman"/>
              </a:rPr>
              <a:t>（二）敬畏耶和华的道</a:t>
            </a:r>
            <a:endParaRPr lang="en-CA" sz="3200" b="1" kern="100" dirty="0">
              <a:solidFill>
                <a:srgbClr val="FF0000"/>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诗篇三十四</a:t>
            </a:r>
            <a:r>
              <a:rPr lang="en-US" sz="3200" b="1" kern="100" dirty="0">
                <a:solidFill>
                  <a:schemeClr val="tx1"/>
                </a:solidFill>
                <a:latin typeface="DengXian"/>
                <a:ea typeface="DengXian"/>
                <a:cs typeface="Times New Roman"/>
              </a:rPr>
              <a:t>11-14</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“众弟子啊，你们当来听我的话。我要将敬畏耶和华的道教训你们。有何人喜好存活，爱慕长寿，得享美福，就要禁止舌头，不出恶言，嘴唇不说诡诈的话。要离恶行善，寻求和睦，一心追赶。”</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40</a:t>
            </a:fld>
            <a:endParaRPr lang="en-US" altLang="zh-CN" dirty="0">
              <a:solidFill>
                <a:srgbClr val="55554A"/>
              </a:solidFill>
            </a:endParaRPr>
          </a:p>
        </p:txBody>
      </p:sp>
    </p:spTree>
    <p:extLst>
      <p:ext uri="{BB962C8B-B14F-4D97-AF65-F5344CB8AC3E}">
        <p14:creationId xmlns:p14="http://schemas.microsoft.com/office/powerpoint/2010/main" val="4060370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534400" cy="833438"/>
          </a:xfrm>
        </p:spPr>
        <p:txBody>
          <a:bodyPr>
            <a:noAutofit/>
          </a:bodyPr>
          <a:lstStyle/>
          <a:p>
            <a:pPr algn="l"/>
            <a:r>
              <a:rPr lang="zh-CN" altLang="en-US" sz="3600" b="1" dirty="0">
                <a:solidFill>
                  <a:srgbClr val="FF0000"/>
                </a:solidFill>
                <a:effectLst/>
                <a:latin typeface="+mn-ea"/>
                <a:cs typeface="Times New Roman"/>
              </a:rPr>
              <a:t>三、我们的回应：怎样做，才能敬畏神？</a:t>
            </a:r>
            <a:endParaRPr lang="zh-CN" altLang="en-US" sz="4000"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由此可见，敬畏耶和华的道包含了两个要素：</a:t>
            </a:r>
            <a:endParaRPr lang="en-CA" sz="3200" b="1" kern="100" dirty="0">
              <a:solidFill>
                <a:schemeClr val="tx1"/>
              </a:solidFill>
              <a:latin typeface="Calibri"/>
              <a:ea typeface="DengXian"/>
              <a:cs typeface="Times New Roman"/>
            </a:endParaRPr>
          </a:p>
          <a:p>
            <a:pPr marL="0" indent="800100">
              <a:spcBef>
                <a:spcPts val="600"/>
              </a:spcBef>
              <a:spcAft>
                <a:spcPts val="600"/>
              </a:spcAft>
              <a:buNone/>
            </a:pPr>
            <a:r>
              <a:rPr lang="en-US" altLang="zh-CN" sz="3200" b="1" kern="100" dirty="0">
                <a:solidFill>
                  <a:srgbClr val="FF0000"/>
                </a:solidFill>
                <a:latin typeface="DengXian"/>
                <a:ea typeface="KaiTi"/>
                <a:cs typeface="Times New Roman"/>
              </a:rPr>
              <a:t>1</a:t>
            </a:r>
            <a:r>
              <a:rPr lang="zh-CN" altLang="en-US" sz="3200" b="1" kern="100" dirty="0">
                <a:solidFill>
                  <a:srgbClr val="FF0000"/>
                </a:solidFill>
                <a:latin typeface="DengXian"/>
                <a:ea typeface="KaiTi"/>
                <a:cs typeface="Times New Roman"/>
              </a:rPr>
              <a:t>、要禁止舌头，不出恶言，嘴唇不说诡诈的话。</a:t>
            </a:r>
            <a:endParaRPr lang="en-CA" sz="3200" b="1" kern="100" dirty="0">
              <a:solidFill>
                <a:srgbClr val="FF0000"/>
              </a:solidFill>
              <a:latin typeface="DengXian"/>
              <a:ea typeface="DengXian"/>
              <a:cs typeface="Times New Roman"/>
            </a:endParaRPr>
          </a:p>
          <a:p>
            <a:pPr marL="0" indent="800100">
              <a:spcBef>
                <a:spcPts val="600"/>
              </a:spcBef>
              <a:spcAft>
                <a:spcPts val="600"/>
              </a:spcAft>
              <a:buNone/>
            </a:pPr>
            <a:r>
              <a:rPr lang="en-US" altLang="zh-CN" sz="3200" b="1" kern="100" dirty="0">
                <a:solidFill>
                  <a:srgbClr val="FF0000"/>
                </a:solidFill>
                <a:latin typeface="DengXian"/>
                <a:ea typeface="KaiTi"/>
                <a:cs typeface="Times New Roman"/>
              </a:rPr>
              <a:t>2</a:t>
            </a:r>
            <a:r>
              <a:rPr lang="zh-CN" altLang="en-US" sz="3200" b="1" kern="100" dirty="0">
                <a:solidFill>
                  <a:srgbClr val="FF0000"/>
                </a:solidFill>
                <a:latin typeface="DengXian"/>
                <a:ea typeface="KaiTi"/>
                <a:cs typeface="Times New Roman"/>
              </a:rPr>
              <a:t>、要离恶行善，寻求和睦，一心追赶。</a:t>
            </a:r>
            <a:endParaRPr lang="en-CA" sz="3200" b="1" kern="100" dirty="0">
              <a:solidFill>
                <a:srgbClr val="FF0000"/>
              </a:solidFill>
              <a:latin typeface="DengXian"/>
              <a:ea typeface="DengXian"/>
              <a:cs typeface="Times New Roman"/>
            </a:endParaRPr>
          </a:p>
          <a:p>
            <a:pPr marL="0" marR="0" indent="800100">
              <a:spcBef>
                <a:spcPts val="600"/>
              </a:spcBef>
              <a:spcAft>
                <a:spcPts val="600"/>
              </a:spcAft>
              <a:buNone/>
            </a:pPr>
            <a:r>
              <a:rPr lang="zh-CN" altLang="en-US" sz="3200" b="1" kern="100" dirty="0">
                <a:solidFill>
                  <a:schemeClr val="tx1"/>
                </a:solidFill>
                <a:latin typeface="Calibri"/>
                <a:ea typeface="DengXian"/>
                <a:cs typeface="Times New Roman"/>
              </a:rPr>
              <a:t>但愿佳恩的每一个家人在</a:t>
            </a:r>
            <a:r>
              <a:rPr lang="en-US" sz="3200" b="1" kern="100" dirty="0">
                <a:solidFill>
                  <a:schemeClr val="tx1"/>
                </a:solidFill>
                <a:latin typeface="DengXian"/>
                <a:ea typeface="DengXian"/>
                <a:cs typeface="Times New Roman"/>
              </a:rPr>
              <a:t>2025</a:t>
            </a:r>
            <a:r>
              <a:rPr lang="zh-CN" altLang="en-US" sz="3200" b="1" kern="100" dirty="0">
                <a:solidFill>
                  <a:schemeClr val="tx1"/>
                </a:solidFill>
                <a:latin typeface="Calibri"/>
                <a:ea typeface="DengXian"/>
                <a:cs typeface="Times New Roman"/>
              </a:rPr>
              <a:t>年都能够按照圣经的指教，使我们在敬畏神上有一个突破或提升。</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41</a:t>
            </a:fld>
            <a:endParaRPr lang="en-US" altLang="zh-CN" dirty="0">
              <a:solidFill>
                <a:srgbClr val="55554A"/>
              </a:solidFill>
            </a:endParaRPr>
          </a:p>
        </p:txBody>
      </p:sp>
    </p:spTree>
    <p:extLst>
      <p:ext uri="{BB962C8B-B14F-4D97-AF65-F5344CB8AC3E}">
        <p14:creationId xmlns:p14="http://schemas.microsoft.com/office/powerpoint/2010/main" val="406037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许多基督徒对敬畏神充满了误解，我也不例外。</a:t>
            </a:r>
            <a:endParaRPr lang="en-CA" sz="3200" b="1" kern="100" dirty="0">
              <a:solidFill>
                <a:schemeClr val="tx1"/>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我们可以把对敬畏神的主要误解分为两大类：</a:t>
            </a:r>
            <a:endParaRPr lang="en-CA" sz="3200" b="1" kern="100" dirty="0">
              <a:solidFill>
                <a:schemeClr val="tx1"/>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一类误解是认为敬畏神属于旧约时期以色列人的智慧传统，</a:t>
            </a:r>
            <a:endParaRPr lang="en-CA" sz="3200" b="1" kern="100" dirty="0">
              <a:solidFill>
                <a:schemeClr val="tx1"/>
              </a:solidFill>
              <a:latin typeface="Calibri"/>
              <a:ea typeface="DengXian"/>
              <a:cs typeface="Times New Roman"/>
            </a:endParaRPr>
          </a:p>
          <a:p>
            <a:pPr marL="0" marR="0" indent="800100">
              <a:lnSpc>
                <a:spcPct val="115000"/>
              </a:lnSpc>
              <a:spcBef>
                <a:spcPts val="0"/>
              </a:spcBef>
              <a:spcAft>
                <a:spcPts val="0"/>
              </a:spcAft>
              <a:buNone/>
            </a:pPr>
            <a:r>
              <a:rPr lang="zh-CN" altLang="en-US" sz="3200" b="1" kern="100" dirty="0">
                <a:solidFill>
                  <a:schemeClr val="tx1"/>
                </a:solidFill>
                <a:latin typeface="Calibri"/>
                <a:ea typeface="DengXian"/>
                <a:cs typeface="Times New Roman"/>
              </a:rPr>
              <a:t>另一类误解则认为敬畏神是一种负面和消极的情绪。</a:t>
            </a:r>
            <a:endParaRPr lang="en-CA" sz="32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5</a:t>
            </a:fld>
            <a:endParaRPr lang="en-US" altLang="zh-CN" dirty="0">
              <a:solidFill>
                <a:srgbClr val="55554A"/>
              </a:solidFill>
            </a:endParaRPr>
          </a:p>
        </p:txBody>
      </p:sp>
    </p:spTree>
    <p:extLst>
      <p:ext uri="{BB962C8B-B14F-4D97-AF65-F5344CB8AC3E}">
        <p14:creationId xmlns:p14="http://schemas.microsoft.com/office/powerpoint/2010/main" val="354822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0">
              <a:spcBef>
                <a:spcPts val="0"/>
              </a:spcBef>
              <a:spcAft>
                <a:spcPts val="0"/>
              </a:spcAft>
              <a:buNone/>
            </a:pPr>
            <a:r>
              <a:rPr lang="zh-CN" altLang="en-US" sz="2800" b="1" kern="100" dirty="0">
                <a:solidFill>
                  <a:srgbClr val="FF0000"/>
                </a:solidFill>
                <a:latin typeface="Calibri"/>
                <a:ea typeface="DengXian"/>
                <a:cs typeface="Times New Roman"/>
              </a:rPr>
              <a:t>        （一）澄清第一类误解：敬畏神属于旧约时期以色列人的智慧传统</a:t>
            </a:r>
            <a:endParaRPr lang="en-CA" sz="2800" b="1" kern="100" dirty="0">
              <a:solidFill>
                <a:srgbClr val="FF0000"/>
              </a:solidFill>
              <a:latin typeface="Calibri"/>
              <a:ea typeface="DengXian"/>
              <a:cs typeface="Times New Roman"/>
            </a:endParaRPr>
          </a:p>
          <a:p>
            <a:pPr marL="0" marR="0" indent="685800">
              <a:spcBef>
                <a:spcPts val="0"/>
              </a:spcBef>
              <a:spcAft>
                <a:spcPts val="0"/>
              </a:spcAft>
              <a:buNone/>
            </a:pPr>
            <a:r>
              <a:rPr lang="zh-CN" altLang="en-US" sz="2800" b="1" kern="100" dirty="0">
                <a:solidFill>
                  <a:schemeClr val="tx1"/>
                </a:solidFill>
                <a:latin typeface="Calibri"/>
                <a:ea typeface="DengXian"/>
                <a:cs typeface="Times New Roman"/>
              </a:rPr>
              <a:t>我信主很多年来都不重视敬畏神，因为我总觉得，敬畏神是旧约律法时期以色列人的智慧传统，不适合新约恩典时期教会和基督徒的属灵传承。</a:t>
            </a:r>
            <a:endParaRPr lang="en-CA" sz="2800" b="1" kern="100" dirty="0">
              <a:solidFill>
                <a:schemeClr val="tx1"/>
              </a:solidFill>
              <a:latin typeface="Calibri"/>
              <a:ea typeface="DengXian"/>
              <a:cs typeface="Times New Roman"/>
            </a:endParaRPr>
          </a:p>
          <a:p>
            <a:pPr marL="0" marR="0" indent="685800">
              <a:spcBef>
                <a:spcPts val="0"/>
              </a:spcBef>
              <a:spcAft>
                <a:spcPts val="0"/>
              </a:spcAft>
              <a:buNone/>
            </a:pPr>
            <a:r>
              <a:rPr lang="zh-CN" altLang="en-US" sz="2800" b="1" kern="100" dirty="0">
                <a:solidFill>
                  <a:schemeClr val="tx1"/>
                </a:solidFill>
                <a:latin typeface="Calibri"/>
                <a:ea typeface="DengXian"/>
                <a:cs typeface="Times New Roman"/>
              </a:rPr>
              <a:t>在新约时期，我们应当以平安、喜乐、感恩和博爱来取代敬畏神，直到最近多次听到贝博克牧师的属灵格言和叶光明博士</a:t>
            </a:r>
            <a:r>
              <a:rPr lang="zh-CN" altLang="en-US" sz="2800" b="1" kern="100" dirty="0">
                <a:solidFill>
                  <a:srgbClr val="FF0000"/>
                </a:solidFill>
                <a:latin typeface="KaiTi" panose="02010609060101010101" pitchFamily="49" charset="-122"/>
                <a:ea typeface="KaiTi" panose="02010609060101010101" pitchFamily="49" charset="-122"/>
                <a:cs typeface="Times New Roman"/>
              </a:rPr>
              <a:t>“以敬畏神为至宝”</a:t>
            </a:r>
            <a:r>
              <a:rPr lang="zh-CN" altLang="en-US" sz="2800" b="1" kern="100" dirty="0">
                <a:solidFill>
                  <a:schemeClr val="tx1"/>
                </a:solidFill>
                <a:latin typeface="Calibri"/>
                <a:ea typeface="DengXian"/>
                <a:cs typeface="Times New Roman"/>
              </a:rPr>
              <a:t>为题的证道，才彻底转变了立场。</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6</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800100">
              <a:spcBef>
                <a:spcPts val="0"/>
              </a:spcBef>
              <a:spcAft>
                <a:spcPts val="0"/>
              </a:spcAft>
              <a:buNone/>
            </a:pPr>
            <a:r>
              <a:rPr lang="zh-CN" altLang="en-US" sz="3200" b="1" kern="100" dirty="0">
                <a:solidFill>
                  <a:schemeClr val="tx1"/>
                </a:solidFill>
                <a:latin typeface="Calibri"/>
                <a:ea typeface="DengXian"/>
                <a:cs typeface="Times New Roman"/>
              </a:rPr>
              <a:t>叶光明博士例举以下经文对这个误解提出有力的反驳和澄清：</a:t>
            </a:r>
            <a:endParaRPr lang="en-CA" sz="3200" b="1" kern="100" dirty="0">
              <a:solidFill>
                <a:schemeClr val="tx1"/>
              </a:solidFill>
              <a:latin typeface="Calibri"/>
              <a:ea typeface="DengXian"/>
              <a:cs typeface="Times New Roman"/>
            </a:endParaRPr>
          </a:p>
          <a:p>
            <a:pPr marL="0" marR="0" indent="800100">
              <a:spcBef>
                <a:spcPts val="0"/>
              </a:spcBef>
              <a:spcAft>
                <a:spcPts val="0"/>
              </a:spcAft>
              <a:buNone/>
            </a:pPr>
            <a:r>
              <a:rPr lang="zh-CN" altLang="en-US" sz="3200" b="1" kern="100" dirty="0">
                <a:solidFill>
                  <a:schemeClr val="tx1"/>
                </a:solidFill>
                <a:latin typeface="Calibri"/>
                <a:ea typeface="DengXian"/>
                <a:cs typeface="Times New Roman"/>
              </a:rPr>
              <a:t>诗篇十九</a:t>
            </a:r>
            <a:r>
              <a:rPr lang="en-US" sz="3200" b="1" kern="100" dirty="0">
                <a:solidFill>
                  <a:schemeClr val="tx1"/>
                </a:solidFill>
                <a:latin typeface="Calibri"/>
                <a:ea typeface="DengXian"/>
                <a:cs typeface="Times New Roman"/>
              </a:rPr>
              <a:t>9</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“耶和华的道理洁净，存到永远；耶和华的典章真实，全然公义。”</a:t>
            </a:r>
            <a:endParaRPr lang="en-CA" sz="3200" b="1" kern="100" dirty="0">
              <a:solidFill>
                <a:srgbClr val="FF0000"/>
              </a:solidFill>
              <a:latin typeface="Calibri"/>
              <a:ea typeface="DengXian"/>
              <a:cs typeface="Times New Roman"/>
            </a:endParaRPr>
          </a:p>
          <a:p>
            <a:pPr marL="0" indent="800100">
              <a:spcBef>
                <a:spcPts val="0"/>
              </a:spcBef>
              <a:spcAft>
                <a:spcPts val="0"/>
              </a:spcAft>
              <a:buNone/>
            </a:pPr>
            <a:r>
              <a:rPr lang="zh-CN" altLang="en-US" sz="3200" b="1" dirty="0">
                <a:solidFill>
                  <a:schemeClr val="tx1"/>
                </a:solidFill>
                <a:latin typeface="Calibri"/>
                <a:ea typeface="DengXian"/>
                <a:cs typeface="Times New Roman"/>
              </a:rPr>
              <a:t>叶博士指出，上半节的原文直译是：</a:t>
            </a:r>
            <a:r>
              <a:rPr lang="zh-CN" altLang="en-US" sz="3200" b="1" dirty="0">
                <a:solidFill>
                  <a:srgbClr val="FF0000"/>
                </a:solidFill>
                <a:ea typeface="KaiTi"/>
                <a:cs typeface="Times New Roman"/>
              </a:rPr>
              <a:t>“耶和华的敬畏洁净，存到永远”</a:t>
            </a:r>
            <a:r>
              <a:rPr lang="zh-CN" altLang="en-US" sz="3200" b="1" dirty="0">
                <a:solidFill>
                  <a:schemeClr val="tx1"/>
                </a:solidFill>
                <a:ea typeface="KaiTi"/>
                <a:cs typeface="Times New Roman"/>
              </a:rPr>
              <a:t>；</a:t>
            </a:r>
            <a:r>
              <a:rPr lang="zh-CN" altLang="en-US" sz="3200" b="1" dirty="0">
                <a:solidFill>
                  <a:schemeClr val="tx1"/>
                </a:solidFill>
                <a:ea typeface="DengXian"/>
                <a:cs typeface="Times New Roman"/>
              </a:rPr>
              <a:t>由此可见，敬畏神不仅适合于旧约，而且就像神的话一样要</a:t>
            </a:r>
            <a:r>
              <a:rPr lang="zh-CN" altLang="en-US" sz="3200" b="1" dirty="0">
                <a:solidFill>
                  <a:srgbClr val="FF0000"/>
                </a:solidFill>
                <a:ea typeface="KaiTi"/>
                <a:cs typeface="Times New Roman"/>
              </a:rPr>
              <a:t>“存到永远”</a:t>
            </a:r>
            <a:r>
              <a:rPr lang="zh-CN" altLang="en-US" sz="3200" b="1" dirty="0">
                <a:solidFill>
                  <a:schemeClr val="tx1"/>
                </a:solidFill>
                <a:ea typeface="KaiTi"/>
                <a:cs typeface="Times New Roman"/>
              </a:rPr>
              <a:t>。</a:t>
            </a: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7</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indent="800100">
              <a:lnSpc>
                <a:spcPct val="107000"/>
              </a:lnSpc>
              <a:spcBef>
                <a:spcPts val="600"/>
              </a:spcBef>
              <a:spcAft>
                <a:spcPts val="600"/>
              </a:spcAft>
              <a:buNone/>
            </a:pPr>
            <a:r>
              <a:rPr lang="zh-CN" altLang="en-US" sz="3200" b="1" kern="100" dirty="0">
                <a:solidFill>
                  <a:schemeClr val="tx1"/>
                </a:solidFill>
                <a:latin typeface="Calibri"/>
                <a:ea typeface="DengXian"/>
                <a:cs typeface="Times New Roman"/>
              </a:rPr>
              <a:t>赛十一</a:t>
            </a:r>
            <a:r>
              <a:rPr lang="en-US" sz="3200" b="1" kern="100" dirty="0">
                <a:solidFill>
                  <a:schemeClr val="tx1"/>
                </a:solidFill>
                <a:latin typeface="Calibri"/>
                <a:ea typeface="DengXian"/>
                <a:cs typeface="Times New Roman"/>
              </a:rPr>
              <a:t>1-3</a:t>
            </a:r>
            <a:r>
              <a:rPr lang="zh-CN" altLang="en-US" sz="3200" b="1" kern="100" dirty="0">
                <a:solidFill>
                  <a:schemeClr val="tx1"/>
                </a:solidFill>
                <a:latin typeface="Calibri"/>
                <a:ea typeface="DengXian"/>
                <a:cs typeface="Times New Roman"/>
              </a:rPr>
              <a:t>：</a:t>
            </a:r>
            <a:r>
              <a:rPr lang="zh-CN" altLang="en-US" sz="3200" b="1" kern="100" dirty="0">
                <a:solidFill>
                  <a:srgbClr val="FF0000"/>
                </a:solidFill>
                <a:latin typeface="Calibri"/>
                <a:ea typeface="KaiTi"/>
                <a:cs typeface="Times New Roman"/>
              </a:rPr>
              <a:t>“从耶西的本必发一条，从祂根生的枝子必结果实。耶和华的灵必住在祂身上，就是使祂有智慧和聪明的灵、谋略和能力的灵、知识和敬畏耶和华的灵。祂必以敬畏耶和华为乐，行审判不凭眼见，断是非也不凭耳闻 ”。</a:t>
            </a:r>
            <a:endParaRPr lang="en-CA" sz="3200" kern="100" dirty="0">
              <a:solidFill>
                <a:srgbClr val="FF0000"/>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8</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136922"/>
            <a:ext cx="8229600" cy="833438"/>
          </a:xfrm>
        </p:spPr>
        <p:txBody>
          <a:bodyPr>
            <a:noAutofit/>
          </a:bodyPr>
          <a:lstStyle/>
          <a:p>
            <a:r>
              <a:rPr lang="zh-CN" altLang="en-US" b="1" kern="100" dirty="0">
                <a:solidFill>
                  <a:srgbClr val="FF0000"/>
                </a:solidFill>
                <a:effectLst/>
                <a:latin typeface="+mn-ea"/>
                <a:cs typeface="Times New Roman"/>
              </a:rPr>
              <a:t>一、</a:t>
            </a:r>
            <a:r>
              <a:rPr lang="zh-CN" altLang="en-US" b="1" dirty="0">
                <a:solidFill>
                  <a:srgbClr val="FF0000"/>
                </a:solidFill>
                <a:effectLst/>
                <a:latin typeface="+mn-ea"/>
                <a:cs typeface="Times New Roman"/>
              </a:rPr>
              <a:t>澄清对敬畏神的误解</a:t>
            </a:r>
            <a:endParaRPr lang="zh-CN" altLang="en-US" dirty="0">
              <a:solidFill>
                <a:srgbClr val="FF0000"/>
              </a:solidFill>
              <a:latin typeface="+mn-ea"/>
            </a:endParaRPr>
          </a:p>
        </p:txBody>
      </p:sp>
      <p:sp>
        <p:nvSpPr>
          <p:cNvPr id="3" name="内容占位符 2"/>
          <p:cNvSpPr>
            <a:spLocks noGrp="1"/>
          </p:cNvSpPr>
          <p:nvPr>
            <p:ph idx="1"/>
          </p:nvPr>
        </p:nvSpPr>
        <p:spPr>
          <a:xfrm>
            <a:off x="0" y="1200150"/>
            <a:ext cx="9131301" cy="3943350"/>
          </a:xfrm>
        </p:spPr>
        <p:txBody>
          <a:bodyPr/>
          <a:lstStyle/>
          <a:p>
            <a:pPr marL="0" marR="0" indent="685800">
              <a:spcBef>
                <a:spcPts val="0"/>
              </a:spcBef>
              <a:spcAft>
                <a:spcPts val="0"/>
              </a:spcAft>
              <a:buNone/>
            </a:pPr>
            <a:r>
              <a:rPr lang="zh-CN" altLang="en-US" sz="2800" b="1" kern="100" dirty="0">
                <a:solidFill>
                  <a:schemeClr val="tx1"/>
                </a:solidFill>
                <a:latin typeface="Calibri"/>
                <a:ea typeface="DengXian"/>
                <a:cs typeface="Times New Roman"/>
              </a:rPr>
              <a:t>叶博士指出：以上经文是对弥赛亚的预言之一，应验在耶稣基督身上，其中</a:t>
            </a:r>
            <a:r>
              <a:rPr lang="zh-CN" altLang="en-US" sz="2800" b="1" kern="100" dirty="0">
                <a:solidFill>
                  <a:srgbClr val="FF0000"/>
                </a:solidFill>
                <a:latin typeface="Calibri"/>
                <a:ea typeface="KaiTi"/>
                <a:cs typeface="Times New Roman"/>
              </a:rPr>
              <a:t>“敬畏耶和华的灵”</a:t>
            </a:r>
            <a:r>
              <a:rPr lang="zh-CN" altLang="en-US" sz="2800" b="1" kern="100" dirty="0">
                <a:solidFill>
                  <a:schemeClr val="tx1"/>
                </a:solidFill>
                <a:latin typeface="Calibri"/>
                <a:ea typeface="DengXian"/>
                <a:cs typeface="Times New Roman"/>
              </a:rPr>
              <a:t>是七重圣灵恩膏之一。既然如此，我们怎么能认为</a:t>
            </a:r>
            <a:r>
              <a:rPr lang="zh-CN" altLang="en-US" sz="2800" b="1" kern="100" dirty="0">
                <a:solidFill>
                  <a:srgbClr val="FF0000"/>
                </a:solidFill>
                <a:latin typeface="Calibri"/>
                <a:ea typeface="KaiTi"/>
                <a:cs typeface="Times New Roman"/>
              </a:rPr>
              <a:t>“敬畏耶和华”</a:t>
            </a:r>
            <a:r>
              <a:rPr lang="zh-CN" altLang="en-US" sz="2800" b="1" kern="100" dirty="0">
                <a:solidFill>
                  <a:schemeClr val="tx1"/>
                </a:solidFill>
                <a:latin typeface="Calibri"/>
                <a:ea typeface="DengXian"/>
                <a:cs typeface="Times New Roman"/>
              </a:rPr>
              <a:t>在新约时期已经过时了呢？</a:t>
            </a:r>
            <a:endParaRPr lang="en-CA" sz="2800" b="1" kern="100" dirty="0">
              <a:solidFill>
                <a:schemeClr val="tx1"/>
              </a:solidFill>
              <a:latin typeface="Calibri"/>
              <a:ea typeface="DengXian"/>
              <a:cs typeface="Times New Roman"/>
            </a:endParaRPr>
          </a:p>
          <a:p>
            <a:pPr marL="0" marR="0" indent="685800">
              <a:spcBef>
                <a:spcPts val="0"/>
              </a:spcBef>
              <a:spcAft>
                <a:spcPts val="0"/>
              </a:spcAft>
              <a:buNone/>
            </a:pPr>
            <a:r>
              <a:rPr lang="zh-CN" altLang="en-US" sz="2800" b="1" kern="100" dirty="0">
                <a:solidFill>
                  <a:schemeClr val="tx1"/>
                </a:solidFill>
                <a:latin typeface="Calibri"/>
                <a:ea typeface="DengXian"/>
                <a:cs typeface="Times New Roman"/>
              </a:rPr>
              <a:t>徒九</a:t>
            </a:r>
            <a:r>
              <a:rPr lang="en-US" sz="2800" b="1" kern="100" dirty="0">
                <a:solidFill>
                  <a:schemeClr val="tx1"/>
                </a:solidFill>
                <a:latin typeface="Calibri"/>
                <a:ea typeface="DengXian"/>
                <a:cs typeface="Times New Roman"/>
              </a:rPr>
              <a:t>31</a:t>
            </a:r>
            <a:r>
              <a:rPr lang="zh-CN" altLang="en-US" sz="2800" b="1" kern="100" dirty="0">
                <a:solidFill>
                  <a:schemeClr val="tx1"/>
                </a:solidFill>
                <a:latin typeface="Calibri"/>
                <a:ea typeface="DengXian"/>
                <a:cs typeface="Times New Roman"/>
              </a:rPr>
              <a:t>：</a:t>
            </a:r>
            <a:r>
              <a:rPr lang="zh-CN" altLang="en-US" sz="2800" b="1" kern="100" dirty="0">
                <a:solidFill>
                  <a:srgbClr val="FF0000"/>
                </a:solidFill>
                <a:latin typeface="Calibri"/>
                <a:ea typeface="KaiTi"/>
                <a:cs typeface="Times New Roman"/>
              </a:rPr>
              <a:t>“那时，犹太、加利利、撒玛利亚各处的教会都得平安，被建立；凡事敬畏主，蒙圣灵的安慰，人数就增多了。”</a:t>
            </a:r>
            <a:endParaRPr lang="en-CA" sz="2800" b="1" kern="100" dirty="0">
              <a:solidFill>
                <a:srgbClr val="FF0000"/>
              </a:solidFill>
              <a:latin typeface="Calibri"/>
              <a:ea typeface="DengXian"/>
              <a:cs typeface="Times New Roman"/>
            </a:endParaRPr>
          </a:p>
          <a:p>
            <a:pPr marL="0" marR="0" indent="685800">
              <a:spcBef>
                <a:spcPts val="0"/>
              </a:spcBef>
              <a:spcAft>
                <a:spcPts val="0"/>
              </a:spcAft>
              <a:buNone/>
            </a:pPr>
            <a:r>
              <a:rPr lang="zh-CN" altLang="en-US" sz="2800" b="1" kern="100" dirty="0">
                <a:solidFill>
                  <a:schemeClr val="tx1"/>
                </a:solidFill>
                <a:latin typeface="Calibri"/>
                <a:ea typeface="DengXian"/>
                <a:cs typeface="Times New Roman"/>
              </a:rPr>
              <a:t>这显然是在描述新约的教会：</a:t>
            </a:r>
            <a:r>
              <a:rPr lang="zh-CN" altLang="en-US" sz="2800" b="1" kern="100" dirty="0">
                <a:solidFill>
                  <a:srgbClr val="FF0000"/>
                </a:solidFill>
                <a:latin typeface="Calibri"/>
                <a:ea typeface="KaiTi"/>
                <a:cs typeface="Times New Roman"/>
              </a:rPr>
              <a:t>“凡事敬畏主”</a:t>
            </a:r>
            <a:r>
              <a:rPr lang="zh-CN" altLang="en-US" sz="2800" b="1" kern="100" dirty="0">
                <a:solidFill>
                  <a:schemeClr val="tx1"/>
                </a:solidFill>
                <a:latin typeface="Calibri"/>
                <a:ea typeface="DengXian"/>
                <a:cs typeface="Times New Roman"/>
              </a:rPr>
              <a:t>和</a:t>
            </a:r>
            <a:r>
              <a:rPr lang="zh-CN" altLang="en-US" sz="2800" b="1" kern="100" dirty="0">
                <a:solidFill>
                  <a:srgbClr val="FF0000"/>
                </a:solidFill>
                <a:latin typeface="Calibri"/>
                <a:ea typeface="KaiTi"/>
                <a:cs typeface="Times New Roman"/>
              </a:rPr>
              <a:t>“蒙圣灵的安慰”</a:t>
            </a:r>
            <a:r>
              <a:rPr lang="zh-CN" altLang="en-US" sz="2800" b="1" kern="100" dirty="0">
                <a:solidFill>
                  <a:schemeClr val="tx1"/>
                </a:solidFill>
                <a:latin typeface="Calibri"/>
                <a:ea typeface="DengXian"/>
                <a:cs typeface="Times New Roman"/>
              </a:rPr>
              <a:t>同样是新约教会的典型特征。</a:t>
            </a:r>
            <a:endParaRPr lang="en-CA" sz="2800" b="1" kern="100" dirty="0">
              <a:solidFill>
                <a:schemeClr val="tx1"/>
              </a:solidFill>
              <a:latin typeface="Calibri"/>
              <a:ea typeface="DengXian"/>
              <a:cs typeface="Times New Roman"/>
            </a:endParaRPr>
          </a:p>
          <a:p>
            <a:pPr marL="0" marR="0" indent="800100">
              <a:lnSpc>
                <a:spcPct val="107000"/>
              </a:lnSpc>
              <a:spcBef>
                <a:spcPts val="600"/>
              </a:spcBef>
              <a:spcAft>
                <a:spcPts val="600"/>
              </a:spcAft>
              <a:buNone/>
            </a:pPr>
            <a:endParaRPr lang="zh-CN" altLang="en-US" b="1" dirty="0">
              <a:solidFill>
                <a:schemeClr val="tx1"/>
              </a:solidFill>
              <a:latin typeface="KaiTi" panose="02010609060101010101" charset="-122"/>
              <a:ea typeface="KaiTi" panose="02010609060101010101" charset="-122"/>
              <a:cs typeface="KaiTi" panose="02010609060101010101" charset="-122"/>
            </a:endParaRPr>
          </a:p>
        </p:txBody>
      </p:sp>
      <p:sp>
        <p:nvSpPr>
          <p:cNvPr id="4" name="灯片编号占位符 3"/>
          <p:cNvSpPr>
            <a:spLocks noGrp="1"/>
          </p:cNvSpPr>
          <p:nvPr>
            <p:ph type="sldNum" sz="quarter" idx="12"/>
          </p:nvPr>
        </p:nvSpPr>
        <p:spPr/>
        <p:txBody>
          <a:bodyPr/>
          <a:lstStyle/>
          <a:p>
            <a:pPr>
              <a:defRPr/>
            </a:pPr>
            <a:fld id="{8A8D9E91-53C4-4B6F-B0E4-0BD86C09558B}" type="slidenum">
              <a:rPr lang="en-US" altLang="zh-CN">
                <a:solidFill>
                  <a:srgbClr val="55554A"/>
                </a:solidFill>
              </a:rPr>
              <a:t>9</a:t>
            </a:fld>
            <a:endParaRPr lang="en-US" altLang="zh-CN" dirty="0">
              <a:solidFill>
                <a:srgbClr val="55554A"/>
              </a:solidFill>
            </a:endParaRPr>
          </a:p>
        </p:txBody>
      </p:sp>
    </p:spTree>
    <p:extLst>
      <p:ext uri="{BB962C8B-B14F-4D97-AF65-F5344CB8AC3E}">
        <p14:creationId xmlns:p14="http://schemas.microsoft.com/office/powerpoint/2010/main" val="41931986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f6879e44-dabe-44df-9d80-704a5c3c2e0f"/>
  <p:tag name="COMMONDATA" val="eyJoZGlkIjoiYTNmNGMxYmY0MzM5Nzc4ZmViMmY5YjU0NWE1ZmM3MW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1790490[1]">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lnDef>
      <a:spPr>
        <a:ln>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otalTime>1621</TotalTime>
  <Words>3892</Words>
  <Application>Microsoft Office PowerPoint</Application>
  <PresentationFormat>全屏显示(16:9)</PresentationFormat>
  <Paragraphs>213</Paragraphs>
  <Slides>41</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41</vt:i4>
      </vt:variant>
    </vt:vector>
  </HeadingPairs>
  <TitlesOfParts>
    <vt:vector size="50" baseType="lpstr">
      <vt:lpstr>DengXian</vt:lpstr>
      <vt:lpstr>KaiTi</vt:lpstr>
      <vt:lpstr>SimSun</vt:lpstr>
      <vt:lpstr>Arial</vt:lpstr>
      <vt:lpstr>Calibri</vt:lpstr>
      <vt:lpstr>Courier New</vt:lpstr>
      <vt:lpstr>Franklin Gothic Book</vt:lpstr>
      <vt:lpstr>Wingdings</vt:lpstr>
      <vt:lpstr>TS101790490[1]</vt:lpstr>
      <vt:lpstr>PowerPoint 演示文稿</vt:lpstr>
      <vt:lpstr>PowerPoint 演示文稿</vt:lpstr>
      <vt:lpstr>PowerPoint 演示文稿</vt:lpstr>
      <vt:lpstr>PowerPoint 演示文稿</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一、澄清对敬畏神的误解</vt:lpstr>
      <vt:lpstr>二、以敬畏神为至宝</vt:lpstr>
      <vt:lpstr>二、以敬畏神为至宝</vt:lpstr>
      <vt:lpstr>二、以敬畏神为至宝</vt:lpstr>
      <vt:lpstr>二、以敬畏神为至宝</vt:lpstr>
      <vt:lpstr>二、以敬畏神为至宝</vt:lpstr>
      <vt:lpstr>二、以敬畏神为至宝</vt:lpstr>
      <vt:lpstr>二、以敬畏神为至宝</vt:lpstr>
      <vt:lpstr>二、以敬畏神为至宝</vt:lpstr>
      <vt:lpstr>二、以敬畏神为至宝</vt:lpstr>
      <vt:lpstr>二、以敬畏神为至宝</vt:lpstr>
      <vt:lpstr>二、以敬畏神为至宝</vt:lpstr>
      <vt:lpstr>二、以敬畏神为至宝</vt:lpstr>
      <vt:lpstr>二、以敬畏神为至宝</vt:lpstr>
      <vt:lpstr>二、以敬畏神为至宝</vt:lpstr>
      <vt:lpstr>三、我们的回应：怎样做，才能敬畏神？</vt:lpstr>
      <vt:lpstr>三、我们的回应：怎样做，才能敬畏神？</vt:lpstr>
      <vt:lpstr>三、我们的回应：怎样做，才能敬畏神？</vt:lpstr>
      <vt:lpstr>三、我们的回应：怎样做，才能敬畏神？</vt:lpstr>
      <vt:lpstr>三、我们的回应：怎样做，才能敬畏神？</vt:lpstr>
    </vt:vector>
  </TitlesOfParts>
  <Company>AGCF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 Yang</dc:creator>
  <cp:lastModifiedBy>John Zhou</cp:lastModifiedBy>
  <cp:revision>897</cp:revision>
  <dcterms:created xsi:type="dcterms:W3CDTF">2021-02-28T22:09:00Z</dcterms:created>
  <dcterms:modified xsi:type="dcterms:W3CDTF">2025-01-31T05:28:44Z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1889F7E977E2449282041897C006D1A4_13</vt:lpwstr>
  </property>
</Properties>
</file>