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7"/>
  </p:notesMasterIdLst>
  <p:sldIdLst>
    <p:sldId id="849" r:id="rId2"/>
    <p:sldId id="1312" r:id="rId3"/>
    <p:sldId id="1313" r:id="rId4"/>
    <p:sldId id="1290" r:id="rId5"/>
    <p:sldId id="1314" r:id="rId6"/>
    <p:sldId id="1315" r:id="rId7"/>
    <p:sldId id="1316" r:id="rId8"/>
    <p:sldId id="1317" r:id="rId9"/>
    <p:sldId id="1318" r:id="rId10"/>
    <p:sldId id="1319" r:id="rId11"/>
    <p:sldId id="1320" r:id="rId12"/>
    <p:sldId id="1321" r:id="rId13"/>
    <p:sldId id="1322" r:id="rId14"/>
    <p:sldId id="1323" r:id="rId15"/>
    <p:sldId id="1324" r:id="rId16"/>
    <p:sldId id="1325" r:id="rId17"/>
    <p:sldId id="1326" r:id="rId18"/>
    <p:sldId id="1327" r:id="rId19"/>
    <p:sldId id="1328" r:id="rId20"/>
    <p:sldId id="1329" r:id="rId21"/>
    <p:sldId id="1330" r:id="rId22"/>
    <p:sldId id="1331" r:id="rId23"/>
    <p:sldId id="1332" r:id="rId24"/>
    <p:sldId id="1333" r:id="rId25"/>
    <p:sldId id="1334" r:id="rId26"/>
    <p:sldId id="1335" r:id="rId27"/>
    <p:sldId id="1336" r:id="rId28"/>
    <p:sldId id="1337" r:id="rId29"/>
    <p:sldId id="1338" r:id="rId30"/>
    <p:sldId id="1339" r:id="rId31"/>
    <p:sldId id="1340" r:id="rId32"/>
    <p:sldId id="1341" r:id="rId33"/>
    <p:sldId id="1342" r:id="rId34"/>
    <p:sldId id="1343" r:id="rId35"/>
    <p:sldId id="1344" r:id="rId36"/>
    <p:sldId id="1345" r:id="rId37"/>
    <p:sldId id="1346" r:id="rId38"/>
    <p:sldId id="1347" r:id="rId39"/>
    <p:sldId id="1348" r:id="rId40"/>
    <p:sldId id="1349" r:id="rId41"/>
    <p:sldId id="1350" r:id="rId42"/>
    <p:sldId id="1351" r:id="rId43"/>
    <p:sldId id="1352" r:id="rId44"/>
    <p:sldId id="1353" r:id="rId45"/>
    <p:sldId id="1354" r:id="rId46"/>
  </p:sldIdLst>
  <p:sldSz cx="9144000" cy="5143500" type="screen16x9"/>
  <p:notesSz cx="6858000" cy="9144000"/>
  <p:custDataLst>
    <p:tags r:id="rId4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61" autoAdjust="0"/>
    <p:restoredTop sz="0" autoAdjust="0"/>
  </p:normalViewPr>
  <p:slideViewPr>
    <p:cSldViewPr showGuides="1">
      <p:cViewPr>
        <p:scale>
          <a:sx n="110" d="100"/>
          <a:sy n="110" d="100"/>
        </p:scale>
        <p:origin x="-826" y="-101"/>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2025-01-10</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2025年1月10日星期五</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2025年1月10日星期五</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2025年1月10日星期五</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2025年1月10日星期五</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2025年1月10日星期五</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2025年1月10日星期五</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25" y="1200150"/>
            <a:ext cx="9144000" cy="3714750"/>
          </a:xfrm>
        </p:spPr>
        <p:txBody>
          <a:bodyPr/>
          <a:lstStyle/>
          <a:p>
            <a:pPr marL="0" marR="0" indent="0" algn="ctr">
              <a:spcBef>
                <a:spcPts val="600"/>
              </a:spcBef>
              <a:spcAft>
                <a:spcPts val="600"/>
              </a:spcAft>
              <a:buNone/>
            </a:pPr>
            <a:endParaRPr lang="en-US" altLang="zh-CN" sz="2000" b="1" dirty="0">
              <a:solidFill>
                <a:srgbClr val="FF0000"/>
              </a:solidFill>
              <a:ea typeface="KaiTi"/>
              <a:cs typeface="Times New Roman"/>
            </a:endParaRPr>
          </a:p>
          <a:p>
            <a:pPr marL="0" marR="0" indent="0" algn="ctr">
              <a:spcBef>
                <a:spcPts val="600"/>
              </a:spcBef>
              <a:spcAft>
                <a:spcPts val="600"/>
              </a:spcAft>
              <a:buNone/>
            </a:pPr>
            <a:r>
              <a:rPr lang="zh-CN" altLang="en-US" sz="6000" b="1" dirty="0">
                <a:solidFill>
                  <a:srgbClr val="FF0000"/>
                </a:solidFill>
                <a:ea typeface="KaiTi"/>
                <a:cs typeface="Times New Roman"/>
              </a:rPr>
              <a:t>从圣经看耶稣基督作王</a:t>
            </a:r>
            <a:endParaRPr lang="en-US" altLang="zh-CN" sz="3600" b="1" kern="100" dirty="0">
              <a:solidFill>
                <a:srgbClr val="FF000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2025</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12</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07000"/>
              </a:lnSpc>
              <a:spcBef>
                <a:spcPts val="600"/>
              </a:spcBef>
              <a:spcAft>
                <a:spcPts val="600"/>
              </a:spcAft>
              <a:buNone/>
              <a:tabLst>
                <a:tab pos="1676400" algn="l"/>
              </a:tabLst>
            </a:pPr>
            <a:r>
              <a:rPr lang="en-US" sz="3200" b="1" kern="100" dirty="0">
                <a:solidFill>
                  <a:schemeClr val="tx1"/>
                </a:solidFill>
                <a:latin typeface="Calibri"/>
                <a:ea typeface="DengXian"/>
                <a:cs typeface="Times New Roman"/>
              </a:rPr>
              <a:t>          1</a:t>
            </a:r>
            <a:r>
              <a:rPr lang="zh-CN" altLang="en-US" sz="3200" b="1" kern="100" dirty="0">
                <a:solidFill>
                  <a:schemeClr val="tx1"/>
                </a:solidFill>
                <a:latin typeface="Calibri"/>
                <a:ea typeface="DengXian"/>
                <a:cs typeface="Times New Roman"/>
              </a:rPr>
              <a:t>、第一节是读懂马太第一章家谱的钥匙：  </a:t>
            </a:r>
            <a:r>
              <a:rPr lang="zh-CN" altLang="en-US" sz="3200" b="1" kern="100" dirty="0">
                <a:solidFill>
                  <a:srgbClr val="FF0000"/>
                </a:solidFill>
                <a:latin typeface="Calibri"/>
                <a:ea typeface="KaiTi"/>
                <a:cs typeface="Times New Roman"/>
              </a:rPr>
              <a:t>“亚伯拉罕的后裔、大卫的子孙、耶稣基督的家谱。”</a:t>
            </a:r>
            <a:endParaRPr lang="en-US" altLang="zh-CN" sz="3200" b="1" kern="100" dirty="0">
              <a:solidFill>
                <a:srgbClr val="FF0000"/>
              </a:solidFill>
              <a:latin typeface="Calibri"/>
              <a:ea typeface="KaiTi"/>
              <a:cs typeface="Times New Roman"/>
            </a:endParaRPr>
          </a:p>
          <a:p>
            <a:pPr marL="0" marR="0" indent="0">
              <a:lnSpc>
                <a:spcPct val="107000"/>
              </a:lnSpc>
              <a:spcBef>
                <a:spcPts val="600"/>
              </a:spcBef>
              <a:spcAft>
                <a:spcPts val="600"/>
              </a:spcAft>
              <a:buNone/>
              <a:tabLst>
                <a:tab pos="1676400" algn="l"/>
              </a:tabLst>
            </a:pPr>
            <a:r>
              <a:rPr lang="en-US" altLang="zh-CN" sz="3200" b="1" kern="100" dirty="0">
                <a:solidFill>
                  <a:schemeClr val="tx1"/>
                </a:solidFill>
                <a:latin typeface="Calibri"/>
                <a:ea typeface="KaiTi"/>
                <a:cs typeface="Times New Roman"/>
              </a:rPr>
              <a:t>          </a:t>
            </a:r>
            <a:r>
              <a:rPr lang="zh-CN" altLang="en-US" sz="3200" b="1" kern="100" dirty="0">
                <a:solidFill>
                  <a:schemeClr val="tx1"/>
                </a:solidFill>
                <a:latin typeface="Calibri"/>
                <a:ea typeface="DengXian"/>
                <a:cs typeface="Times New Roman"/>
              </a:rPr>
              <a:t>这节经文将耶稣基督的家谱分为两段：一段由</a:t>
            </a:r>
            <a:r>
              <a:rPr lang="zh-CN" altLang="en-US" sz="3200" b="1" kern="100" dirty="0">
                <a:solidFill>
                  <a:srgbClr val="FF0000"/>
                </a:solidFill>
                <a:latin typeface="Calibri"/>
                <a:ea typeface="KaiTi"/>
                <a:cs typeface="Times New Roman"/>
              </a:rPr>
              <a:t>“亚伯拉罕的后裔”</a:t>
            </a:r>
            <a:r>
              <a:rPr lang="zh-CN" altLang="en-US" sz="3200" b="1" kern="100" dirty="0">
                <a:solidFill>
                  <a:schemeClr val="tx1"/>
                </a:solidFill>
                <a:latin typeface="Calibri"/>
                <a:ea typeface="DengXian"/>
                <a:cs typeface="Times New Roman"/>
              </a:rPr>
              <a:t>来概括，另一段由</a:t>
            </a:r>
            <a:r>
              <a:rPr lang="zh-CN" altLang="en-US" sz="3200" b="1" kern="100" dirty="0">
                <a:solidFill>
                  <a:srgbClr val="FF0000"/>
                </a:solidFill>
                <a:latin typeface="Calibri"/>
                <a:ea typeface="KaiTi"/>
                <a:cs typeface="Times New Roman"/>
              </a:rPr>
              <a:t>“大卫的子孙”</a:t>
            </a:r>
            <a:r>
              <a:rPr lang="zh-CN" altLang="en-US" sz="3200" b="1" kern="100" dirty="0">
                <a:solidFill>
                  <a:schemeClr val="tx1"/>
                </a:solidFill>
                <a:latin typeface="Calibri"/>
                <a:ea typeface="DengXian"/>
                <a:cs typeface="Times New Roman"/>
              </a:rPr>
              <a:t>来概括。</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kern="100" dirty="0">
                <a:solidFill>
                  <a:schemeClr val="tx1"/>
                </a:solidFill>
                <a:latin typeface="Calibri"/>
                <a:ea typeface="DengXian"/>
                <a:cs typeface="Times New Roman"/>
              </a:rPr>
              <a:t> </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0">
              <a:spcBef>
                <a:spcPts val="600"/>
              </a:spcBef>
              <a:spcAft>
                <a:spcPts val="0"/>
              </a:spcAft>
              <a:buNone/>
              <a:tabLst>
                <a:tab pos="1676400" algn="l"/>
              </a:tabLst>
            </a:pPr>
            <a:r>
              <a:rPr lang="en-US" sz="3200" b="1" kern="100" dirty="0">
                <a:solidFill>
                  <a:schemeClr val="tx1"/>
                </a:solidFill>
                <a:latin typeface="Calibri"/>
                <a:ea typeface="DengXian"/>
                <a:cs typeface="Times New Roman"/>
              </a:rPr>
              <a:t>          2</a:t>
            </a:r>
            <a:r>
              <a:rPr lang="zh-CN" altLang="en-US" sz="3200" b="1" kern="100" dirty="0">
                <a:solidFill>
                  <a:schemeClr val="tx1"/>
                </a:solidFill>
                <a:latin typeface="Calibri"/>
                <a:ea typeface="DengXian"/>
                <a:cs typeface="Times New Roman"/>
              </a:rPr>
              <a:t>、我们先来欣赏一下家谱的文学特色，接着再来解释它要传达的神学启示。</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tabLst>
                <a:tab pos="1676400" algn="l"/>
              </a:tabLst>
            </a:pPr>
            <a:r>
              <a:rPr lang="zh-CN" altLang="en-US" sz="3200" b="1" kern="100" dirty="0">
                <a:solidFill>
                  <a:schemeClr val="tx1"/>
                </a:solidFill>
                <a:latin typeface="Calibri"/>
                <a:ea typeface="DengXian"/>
                <a:cs typeface="Times New Roman"/>
              </a:rPr>
              <a:t>我们来看第二节：</a:t>
            </a:r>
            <a:r>
              <a:rPr lang="zh-CN" altLang="en-US" sz="3200" b="1" kern="100" dirty="0">
                <a:solidFill>
                  <a:srgbClr val="FF0000"/>
                </a:solidFill>
                <a:latin typeface="Calibri"/>
                <a:ea typeface="DengXian"/>
                <a:cs typeface="Times New Roman"/>
              </a:rPr>
              <a:t>“</a:t>
            </a:r>
            <a:r>
              <a:rPr lang="zh-CN" altLang="en-US" sz="3200" b="1" kern="100" dirty="0">
                <a:solidFill>
                  <a:srgbClr val="FF0000"/>
                </a:solidFill>
                <a:latin typeface="Calibri"/>
                <a:ea typeface="KaiTi"/>
                <a:cs typeface="Times New Roman"/>
              </a:rPr>
              <a:t>亚伯拉罕生以撒，以撒生雅各，雅各生犹大和他的弟兄。”</a:t>
            </a:r>
            <a:endParaRPr lang="en-CA" sz="3200" b="1" kern="100" dirty="0">
              <a:solidFill>
                <a:srgbClr val="FF0000"/>
              </a:solidFill>
              <a:latin typeface="Calibri"/>
              <a:ea typeface="DengXian"/>
              <a:cs typeface="Times New Roman"/>
            </a:endParaRPr>
          </a:p>
          <a:p>
            <a:pPr marL="0" marR="0" indent="800100">
              <a:spcBef>
                <a:spcPts val="600"/>
              </a:spcBef>
              <a:spcAft>
                <a:spcPts val="0"/>
              </a:spcAft>
              <a:buNone/>
              <a:tabLst>
                <a:tab pos="1676400" algn="l"/>
              </a:tabLst>
            </a:pPr>
            <a:r>
              <a:rPr lang="zh-CN" altLang="en-US" sz="3200" b="1" kern="100" dirty="0">
                <a:solidFill>
                  <a:schemeClr val="tx1"/>
                </a:solidFill>
                <a:latin typeface="Calibri"/>
                <a:ea typeface="DengXian"/>
                <a:cs typeface="Times New Roman"/>
              </a:rPr>
              <a:t>这节经文中出现的四个名字</a:t>
            </a:r>
            <a:r>
              <a:rPr lang="en-US" altLang="zh-CN"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亚伯拉罕、以撒、雅各和犹大</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前三个是以色列人的三代列祖，他们的名字成为了耶和华名字的一部分，耶和华被称为</a:t>
            </a:r>
            <a:r>
              <a:rPr lang="zh-CN" altLang="en-US" sz="3200" b="1" kern="100" dirty="0">
                <a:solidFill>
                  <a:srgbClr val="FF0000"/>
                </a:solidFill>
                <a:latin typeface="Calibri"/>
                <a:ea typeface="DengXian"/>
                <a:cs typeface="Times New Roman"/>
              </a:rPr>
              <a:t>亚伯拉罕的神、以撒的神、雅各的神</a:t>
            </a:r>
            <a:r>
              <a:rPr lang="zh-CN" altLang="en-US" sz="3200" b="1" kern="100" dirty="0">
                <a:latin typeface="Calibri"/>
                <a:ea typeface="DengXian"/>
                <a:cs typeface="Times New Roman"/>
              </a:rPr>
              <a:t>。</a:t>
            </a:r>
            <a:endParaRPr lang="en-CA" sz="3200" b="1" kern="100" dirty="0">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800100">
              <a:spcBef>
                <a:spcPts val="600"/>
              </a:spcBef>
              <a:spcAft>
                <a:spcPts val="0"/>
              </a:spcAft>
              <a:buNone/>
              <a:tabLst>
                <a:tab pos="1676400" algn="l"/>
              </a:tabLst>
            </a:pPr>
            <a:r>
              <a:rPr lang="zh-CN" altLang="en-US" sz="3200" b="1" kern="100" dirty="0">
                <a:solidFill>
                  <a:schemeClr val="tx1"/>
                </a:solidFill>
                <a:latin typeface="Calibri"/>
                <a:ea typeface="DengXian"/>
                <a:cs typeface="Times New Roman"/>
              </a:rPr>
              <a:t>有趣的是，创世记的主体部分</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十二章到五十章</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主要内容就是这四代列祖的历史和故事。</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tabLst>
                <a:tab pos="1676400" algn="l"/>
              </a:tabLst>
            </a:pPr>
            <a:r>
              <a:rPr lang="zh-CN" altLang="en-US" sz="3200" b="1" kern="100" dirty="0">
                <a:solidFill>
                  <a:schemeClr val="tx1"/>
                </a:solidFill>
                <a:latin typeface="Calibri"/>
                <a:ea typeface="DengXian"/>
                <a:cs typeface="Times New Roman"/>
              </a:rPr>
              <a:t>不过，由于一种需要解释的神学理由，创世记的一个主角</a:t>
            </a:r>
            <a:r>
              <a:rPr lang="en-US" altLang="zh-CN"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约瑟</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被另一个篇幅没那么多的人物</a:t>
            </a:r>
            <a:r>
              <a:rPr lang="en-US" altLang="zh-CN"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犹大</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所取代了。</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tabLst>
                <a:tab pos="1676400" algn="l"/>
              </a:tabLst>
            </a:pPr>
            <a:r>
              <a:rPr lang="zh-CN" altLang="en-US" sz="3200" b="1" kern="100" dirty="0">
                <a:solidFill>
                  <a:schemeClr val="tx1"/>
                </a:solidFill>
                <a:latin typeface="Calibri"/>
                <a:ea typeface="DengXian"/>
                <a:cs typeface="Times New Roman"/>
              </a:rPr>
              <a:t>除了这一点需要另加解释之外，我们大体上可以说，</a:t>
            </a:r>
            <a:r>
              <a:rPr lang="zh-CN" altLang="en-US" sz="3200" b="1" kern="100" dirty="0">
                <a:solidFill>
                  <a:srgbClr val="00B0F0"/>
                </a:solidFill>
                <a:latin typeface="Calibri"/>
                <a:ea typeface="DengXian"/>
                <a:cs typeface="Times New Roman"/>
              </a:rPr>
              <a:t>创世记的主体内容就是以色列四代列祖的家谱故事。</a:t>
            </a:r>
            <a:endParaRPr lang="en-CA" sz="3200" kern="100" dirty="0">
              <a:solidFill>
                <a:srgbClr val="00B0F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400050">
              <a:spcBef>
                <a:spcPts val="600"/>
              </a:spcBef>
              <a:spcAft>
                <a:spcPts val="0"/>
              </a:spcAft>
              <a:buNone/>
              <a:tabLst>
                <a:tab pos="1676400" algn="l"/>
              </a:tabLst>
            </a:pPr>
            <a:r>
              <a:rPr lang="zh-CN" altLang="en-US" sz="2800" kern="100" dirty="0">
                <a:solidFill>
                  <a:schemeClr val="tx1"/>
                </a:solidFill>
                <a:latin typeface="Calibri"/>
                <a:ea typeface="DengXian"/>
                <a:cs typeface="Times New Roman"/>
              </a:rPr>
              <a:t>我们接着看第</a:t>
            </a:r>
            <a:r>
              <a:rPr lang="en-US" sz="2800" kern="100" dirty="0">
                <a:solidFill>
                  <a:schemeClr val="tx1"/>
                </a:solidFill>
                <a:latin typeface="DengXian"/>
                <a:ea typeface="DengXian"/>
                <a:cs typeface="Times New Roman"/>
              </a:rPr>
              <a:t>3-6</a:t>
            </a:r>
            <a:r>
              <a:rPr lang="zh-CN" altLang="en-US" sz="2800" kern="100" dirty="0">
                <a:solidFill>
                  <a:schemeClr val="tx1"/>
                </a:solidFill>
                <a:latin typeface="Calibri"/>
                <a:ea typeface="DengXian"/>
                <a:cs typeface="Times New Roman"/>
              </a:rPr>
              <a:t>节：</a:t>
            </a:r>
            <a:r>
              <a:rPr lang="zh-CN" altLang="en-US" sz="2800" kern="100" dirty="0">
                <a:solidFill>
                  <a:srgbClr val="FF0000"/>
                </a:solidFill>
                <a:latin typeface="Calibri"/>
                <a:ea typeface="DengXian"/>
                <a:cs typeface="Times New Roman"/>
              </a:rPr>
              <a:t>“</a:t>
            </a:r>
            <a:r>
              <a:rPr lang="zh-CN" altLang="en-US" sz="2800" b="1" kern="100" dirty="0">
                <a:solidFill>
                  <a:srgbClr val="FF0000"/>
                </a:solidFill>
                <a:latin typeface="Calibri"/>
                <a:ea typeface="KaiTi"/>
                <a:cs typeface="Times New Roman"/>
              </a:rPr>
              <a:t>犹大从</a:t>
            </a:r>
            <a:r>
              <a:rPr lang="zh-CN" altLang="en-US" sz="2800" b="1" kern="100" dirty="0">
                <a:solidFill>
                  <a:srgbClr val="2E24FC"/>
                </a:solidFill>
                <a:latin typeface="Calibri"/>
                <a:ea typeface="KaiTi"/>
                <a:cs typeface="Times New Roman"/>
              </a:rPr>
              <a:t>他玛氏</a:t>
            </a:r>
            <a:r>
              <a:rPr lang="zh-CN" altLang="en-US" sz="2800" b="1" kern="100" dirty="0">
                <a:solidFill>
                  <a:srgbClr val="FF0000"/>
                </a:solidFill>
                <a:latin typeface="Calibri"/>
                <a:ea typeface="KaiTi"/>
                <a:cs typeface="Times New Roman"/>
              </a:rPr>
              <a:t>生法勒斯和谢拉，法勒斯生希斯仑，希斯仑生亚兰；亚兰生亚米拿达，亚米拿达生拿顺，拿顺生撒门；撒门从</a:t>
            </a:r>
            <a:r>
              <a:rPr lang="zh-CN" altLang="en-US" sz="2800" b="1" kern="100" dirty="0">
                <a:solidFill>
                  <a:srgbClr val="2E24FC"/>
                </a:solidFill>
                <a:latin typeface="Calibri"/>
                <a:ea typeface="KaiTi"/>
                <a:cs typeface="Times New Roman"/>
              </a:rPr>
              <a:t>喇合氏</a:t>
            </a:r>
            <a:r>
              <a:rPr lang="zh-CN" altLang="en-US" sz="2800" b="1" kern="100" dirty="0">
                <a:solidFill>
                  <a:srgbClr val="FF0000"/>
                </a:solidFill>
                <a:latin typeface="Calibri"/>
                <a:ea typeface="KaiTi"/>
                <a:cs typeface="Times New Roman"/>
              </a:rPr>
              <a:t>生波阿斯，波阿斯从</a:t>
            </a:r>
            <a:r>
              <a:rPr lang="zh-CN" altLang="en-US" sz="2800" b="1" kern="100" dirty="0">
                <a:solidFill>
                  <a:srgbClr val="2E24FC"/>
                </a:solidFill>
                <a:latin typeface="Calibri"/>
                <a:ea typeface="KaiTi"/>
                <a:cs typeface="Times New Roman"/>
              </a:rPr>
              <a:t>路德氏</a:t>
            </a:r>
            <a:r>
              <a:rPr lang="zh-CN" altLang="en-US" sz="2800" b="1" kern="100" dirty="0">
                <a:solidFill>
                  <a:srgbClr val="FF0000"/>
                </a:solidFill>
                <a:latin typeface="Calibri"/>
                <a:ea typeface="KaiTi"/>
                <a:cs typeface="Times New Roman"/>
              </a:rPr>
              <a:t>生俄备得，俄备得生耶西，耶西生大卫王。”</a:t>
            </a:r>
            <a:endParaRPr lang="en-CA" sz="2800" kern="100" dirty="0">
              <a:solidFill>
                <a:srgbClr val="FF0000"/>
              </a:solidFill>
              <a:latin typeface="Calibri"/>
              <a:ea typeface="DengXian"/>
              <a:cs typeface="Times New Roman"/>
            </a:endParaRPr>
          </a:p>
          <a:p>
            <a:pPr marL="0" marR="0" indent="400050">
              <a:spcBef>
                <a:spcPts val="600"/>
              </a:spcBef>
              <a:spcAft>
                <a:spcPts val="0"/>
              </a:spcAft>
              <a:buNone/>
              <a:tabLst>
                <a:tab pos="1676400" algn="l"/>
              </a:tabLst>
            </a:pPr>
            <a:r>
              <a:rPr lang="zh-CN" altLang="en-US" sz="2800"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这段经文以</a:t>
            </a:r>
            <a:r>
              <a:rPr lang="zh-CN" altLang="en-US" sz="2800" b="1" kern="100" dirty="0">
                <a:solidFill>
                  <a:srgbClr val="2E24FC"/>
                </a:solidFill>
                <a:latin typeface="Calibri"/>
                <a:ea typeface="KaiTi"/>
                <a:cs typeface="Times New Roman"/>
              </a:rPr>
              <a:t>“犹大”</a:t>
            </a:r>
            <a:r>
              <a:rPr lang="zh-CN" altLang="en-US" sz="2800" b="1" kern="100" dirty="0">
                <a:solidFill>
                  <a:schemeClr val="tx1"/>
                </a:solidFill>
                <a:latin typeface="Calibri"/>
                <a:ea typeface="DengXian"/>
                <a:cs typeface="Times New Roman"/>
              </a:rPr>
              <a:t>开头，以</a:t>
            </a:r>
            <a:r>
              <a:rPr lang="zh-CN" altLang="en-US" sz="2800" b="1" kern="100" dirty="0">
                <a:solidFill>
                  <a:srgbClr val="2E24FC"/>
                </a:solidFill>
                <a:latin typeface="Calibri"/>
                <a:ea typeface="KaiTi"/>
                <a:cs typeface="Times New Roman"/>
              </a:rPr>
              <a:t>“大卫王”</a:t>
            </a:r>
            <a:r>
              <a:rPr lang="zh-CN" altLang="en-US" sz="2800" b="1" kern="100" dirty="0">
                <a:solidFill>
                  <a:schemeClr val="tx1"/>
                </a:solidFill>
                <a:latin typeface="Calibri"/>
                <a:ea typeface="DengXian"/>
                <a:cs typeface="Times New Roman"/>
              </a:rPr>
              <a:t>结尾，它要传达的一个重要信息就是：</a:t>
            </a:r>
            <a:r>
              <a:rPr lang="zh-CN" altLang="en-US" sz="2800" b="1" kern="100" dirty="0">
                <a:solidFill>
                  <a:srgbClr val="00B0F0"/>
                </a:solidFill>
                <a:latin typeface="Calibri"/>
                <a:ea typeface="DengXian"/>
                <a:cs typeface="Times New Roman"/>
              </a:rPr>
              <a:t>这是一个王的家谱。</a:t>
            </a:r>
            <a:r>
              <a:rPr lang="zh-CN" altLang="en-US" sz="2800" b="1" kern="100" dirty="0">
                <a:solidFill>
                  <a:schemeClr val="tx1"/>
                </a:solidFill>
                <a:latin typeface="Calibri"/>
                <a:ea typeface="DengXian"/>
                <a:cs typeface="Times New Roman"/>
              </a:rPr>
              <a:t>正是这个信息，为我们提供了充分的理由，说明为什么马太在他写的家谱中，用犹大取代了约瑟：</a:t>
            </a:r>
            <a:r>
              <a:rPr lang="zh-CN" altLang="en-US" sz="2800" b="1" kern="100" dirty="0">
                <a:solidFill>
                  <a:srgbClr val="00B0F0"/>
                </a:solidFill>
                <a:latin typeface="Calibri"/>
                <a:ea typeface="DengXian"/>
                <a:cs typeface="Times New Roman"/>
              </a:rPr>
              <a:t>因为犹大跟王的家谱的联系比约瑟更紧密。</a:t>
            </a:r>
            <a:endParaRPr lang="en-CA" sz="2800" kern="100" dirty="0">
              <a:solidFill>
                <a:srgbClr val="00B0F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indent="800100">
              <a:spcBef>
                <a:spcPts val="600"/>
              </a:spcBef>
              <a:spcAft>
                <a:spcPts val="600"/>
              </a:spcAft>
              <a:buNone/>
            </a:pPr>
            <a:r>
              <a:rPr lang="zh-CN" altLang="en-US" sz="3200" b="1" kern="100" dirty="0">
                <a:solidFill>
                  <a:schemeClr val="tx1"/>
                </a:solidFill>
                <a:latin typeface="Calibri"/>
                <a:ea typeface="DengXian"/>
                <a:cs typeface="Times New Roman"/>
              </a:rPr>
              <a:t>创世记四十九章记载了雅各给他十二个儿子</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以色列十二支派</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的祝福，其中第</a:t>
            </a:r>
            <a:r>
              <a:rPr lang="en-US" sz="3200" b="1" kern="100" dirty="0">
                <a:solidFill>
                  <a:schemeClr val="tx1"/>
                </a:solidFill>
                <a:latin typeface="DengXian"/>
                <a:ea typeface="DengXian"/>
                <a:cs typeface="Times New Roman"/>
              </a:rPr>
              <a:t>8-10</a:t>
            </a:r>
            <a:r>
              <a:rPr lang="zh-CN" altLang="en-US" sz="3200" b="1" kern="100" dirty="0">
                <a:solidFill>
                  <a:schemeClr val="tx1"/>
                </a:solidFill>
                <a:latin typeface="Calibri"/>
                <a:ea typeface="DengXian"/>
                <a:cs typeface="Times New Roman"/>
              </a:rPr>
              <a:t>节给犹大的祝福是：</a:t>
            </a:r>
            <a:r>
              <a:rPr lang="zh-CN" altLang="en-US" sz="3200" b="1" kern="100" dirty="0">
                <a:solidFill>
                  <a:srgbClr val="FF0000"/>
                </a:solidFill>
                <a:latin typeface="Calibri"/>
                <a:ea typeface="KaiTi"/>
                <a:cs typeface="Times New Roman"/>
              </a:rPr>
              <a:t>“犹大啊，你弟兄们必赞美你，你手必掐住仇敌的颈项，你父亲的儿子们必向你下拜。犹大是个小狮子，我儿啊，你抓了食便上去；你屈下身去，卧如公狮，蹲如母狮，谁敢惹你？圭必不离犹大，杖必不离他两脚之间，直等细罗（‘赐平安者’）来到，万民都必归顺。”</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这段祝福里 </a:t>
            </a:r>
            <a:r>
              <a:rPr lang="zh-CN" altLang="en-US" sz="3200" b="1" kern="100" dirty="0">
                <a:solidFill>
                  <a:srgbClr val="FF0000"/>
                </a:solidFill>
                <a:latin typeface="Calibri"/>
                <a:ea typeface="DengXian"/>
                <a:cs typeface="Times New Roman"/>
              </a:rPr>
              <a:t>“狮子”</a:t>
            </a:r>
            <a:r>
              <a:rPr lang="zh-CN" altLang="en-US" sz="3200" b="1" kern="100" dirty="0">
                <a:solidFill>
                  <a:schemeClr val="tx1"/>
                </a:solidFill>
                <a:latin typeface="Calibri"/>
                <a:ea typeface="DengXian"/>
                <a:cs typeface="Times New Roman"/>
              </a:rPr>
              <a:t>一词出现了三次：</a:t>
            </a:r>
            <a:r>
              <a:rPr lang="zh-CN" altLang="en-US" sz="3200" b="1" kern="100" dirty="0">
                <a:solidFill>
                  <a:srgbClr val="FF0000"/>
                </a:solidFill>
                <a:latin typeface="Calibri"/>
                <a:ea typeface="DengXian"/>
                <a:cs typeface="Times New Roman"/>
              </a:rPr>
              <a:t>小狮子、公狮</a:t>
            </a:r>
            <a:r>
              <a:rPr lang="zh-CN" altLang="en-US" sz="3200" b="1" kern="100" dirty="0">
                <a:solidFill>
                  <a:schemeClr val="tx1"/>
                </a:solidFill>
                <a:latin typeface="Calibri"/>
                <a:ea typeface="DengXian"/>
                <a:cs typeface="Times New Roman"/>
              </a:rPr>
              <a:t>和</a:t>
            </a:r>
            <a:r>
              <a:rPr lang="zh-CN" altLang="en-US" sz="3200" b="1" kern="100" dirty="0">
                <a:solidFill>
                  <a:srgbClr val="FF0000"/>
                </a:solidFill>
                <a:latin typeface="Calibri"/>
                <a:ea typeface="DengXian"/>
                <a:cs typeface="Times New Roman"/>
              </a:rPr>
              <a:t>母狮</a:t>
            </a:r>
            <a:r>
              <a:rPr lang="zh-CN" altLang="en-US" sz="3200" b="1" kern="100" dirty="0">
                <a:solidFill>
                  <a:schemeClr val="tx1"/>
                </a:solidFill>
                <a:latin typeface="Calibri"/>
                <a:ea typeface="DengXian"/>
                <a:cs typeface="Times New Roman"/>
              </a:rPr>
              <a:t>，所以弥赛亚的一个称号是</a:t>
            </a:r>
            <a:r>
              <a:rPr lang="zh-CN" altLang="en-US" sz="3200" b="1" kern="100" dirty="0">
                <a:solidFill>
                  <a:srgbClr val="FF0000"/>
                </a:solidFill>
                <a:latin typeface="Calibri"/>
                <a:ea typeface="KaiTi"/>
                <a:cs typeface="Times New Roman"/>
              </a:rPr>
              <a:t>“犹大支派的狮子，大卫的根”</a:t>
            </a:r>
            <a:r>
              <a:rPr lang="zh-CN" altLang="en-US" sz="3200" b="1" kern="100" dirty="0">
                <a:solidFill>
                  <a:schemeClr val="tx1"/>
                </a:solidFill>
                <a:latin typeface="Calibri"/>
                <a:ea typeface="DengXian"/>
                <a:cs typeface="Times New Roman"/>
              </a:rPr>
              <a:t>（启五</a:t>
            </a:r>
            <a:r>
              <a:rPr lang="en-US" sz="3200" b="1" kern="100" dirty="0">
                <a:solidFill>
                  <a:schemeClr val="tx1"/>
                </a:solidFill>
                <a:latin typeface="DengXian"/>
                <a:ea typeface="DengXian"/>
                <a:cs typeface="Times New Roman"/>
              </a:rPr>
              <a:t>5</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这里提到的</a:t>
            </a:r>
            <a:r>
              <a:rPr lang="zh-CN" altLang="en-US" sz="3200" b="1" kern="100" dirty="0">
                <a:solidFill>
                  <a:srgbClr val="FF0000"/>
                </a:solidFill>
                <a:latin typeface="Calibri"/>
                <a:ea typeface="DengXian"/>
                <a:cs typeface="Times New Roman"/>
              </a:rPr>
              <a:t>“细罗”</a:t>
            </a:r>
            <a:r>
              <a:rPr lang="zh-CN" altLang="en-US" sz="3200" b="1" kern="100" dirty="0">
                <a:solidFill>
                  <a:schemeClr val="tx1"/>
                </a:solidFill>
                <a:latin typeface="Calibri"/>
                <a:ea typeface="DengXian"/>
                <a:cs typeface="Times New Roman"/>
              </a:rPr>
              <a:t>，即</a:t>
            </a:r>
            <a:r>
              <a:rPr lang="zh-CN" altLang="en-US" sz="3200" b="1" kern="100" dirty="0">
                <a:solidFill>
                  <a:srgbClr val="FF0000"/>
                </a:solidFill>
                <a:latin typeface="Calibri"/>
                <a:ea typeface="DengXian"/>
                <a:cs typeface="Times New Roman"/>
              </a:rPr>
              <a:t>“赐平安者”</a:t>
            </a:r>
            <a:r>
              <a:rPr lang="zh-CN" altLang="en-US" sz="3200" b="1" kern="100" dirty="0">
                <a:solidFill>
                  <a:schemeClr val="tx1"/>
                </a:solidFill>
                <a:latin typeface="Calibri"/>
                <a:ea typeface="DengXian"/>
                <a:cs typeface="Times New Roman"/>
              </a:rPr>
              <a:t>也是指弥赛亚：当祂来到时，</a:t>
            </a:r>
            <a:r>
              <a:rPr lang="zh-CN" altLang="en-US" sz="3200" b="1" kern="100" dirty="0">
                <a:solidFill>
                  <a:srgbClr val="FF0000"/>
                </a:solidFill>
                <a:latin typeface="Calibri"/>
                <a:ea typeface="KaiTi"/>
                <a:cs typeface="Times New Roman"/>
              </a:rPr>
              <a:t>“万民都必归顺”</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07000"/>
              </a:lnSpc>
              <a:spcBef>
                <a:spcPts val="600"/>
              </a:spcBef>
              <a:spcAft>
                <a:spcPts val="600"/>
              </a:spcAft>
              <a:buNone/>
              <a:tabLst>
                <a:tab pos="1676400" algn="l"/>
              </a:tabLst>
            </a:pPr>
            <a:r>
              <a:rPr lang="en-US" sz="3200" b="1" kern="100" dirty="0">
                <a:solidFill>
                  <a:schemeClr val="tx1"/>
                </a:solidFill>
                <a:latin typeface="Calibri"/>
                <a:ea typeface="DengXian"/>
                <a:cs typeface="Times New Roman"/>
              </a:rPr>
              <a:t>          3</a:t>
            </a:r>
            <a:r>
              <a:rPr lang="zh-CN" altLang="en-US" sz="3200" b="1" kern="100" dirty="0">
                <a:solidFill>
                  <a:schemeClr val="tx1"/>
                </a:solidFill>
                <a:latin typeface="Calibri"/>
                <a:ea typeface="DengXian"/>
                <a:cs typeface="Times New Roman"/>
              </a:rPr>
              <a:t>、我们再来看太一</a:t>
            </a:r>
            <a:r>
              <a:rPr lang="en-US" sz="3200" b="1" kern="100" dirty="0">
                <a:solidFill>
                  <a:schemeClr val="tx1"/>
                </a:solidFill>
                <a:latin typeface="Calibri"/>
                <a:ea typeface="DengXian"/>
                <a:cs typeface="Times New Roman"/>
              </a:rPr>
              <a:t>3-6</a:t>
            </a:r>
            <a:r>
              <a:rPr lang="zh-CN" altLang="en-US" sz="3200" b="1" kern="100" dirty="0">
                <a:solidFill>
                  <a:schemeClr val="tx1"/>
                </a:solidFill>
                <a:latin typeface="Calibri"/>
                <a:ea typeface="DengXian"/>
                <a:cs typeface="Times New Roman"/>
              </a:rPr>
              <a:t>中出现的三个女人的名字：</a:t>
            </a:r>
            <a:r>
              <a:rPr lang="zh-CN" altLang="en-US" sz="3200" b="1" kern="100" dirty="0">
                <a:solidFill>
                  <a:srgbClr val="2E24FC"/>
                </a:solidFill>
                <a:latin typeface="Calibri"/>
                <a:ea typeface="KaiTi"/>
                <a:cs typeface="Times New Roman"/>
              </a:rPr>
              <a:t>他玛氏、喇合氏</a:t>
            </a:r>
            <a:r>
              <a:rPr lang="zh-CN" altLang="en-US" sz="3200" b="1" kern="100" dirty="0">
                <a:solidFill>
                  <a:schemeClr val="tx1"/>
                </a:solidFill>
                <a:latin typeface="Calibri"/>
                <a:ea typeface="KaiTi"/>
                <a:cs typeface="Times New Roman"/>
              </a:rPr>
              <a:t>和</a:t>
            </a:r>
            <a:r>
              <a:rPr lang="zh-CN" altLang="en-US" sz="3200" b="1" kern="100" dirty="0">
                <a:solidFill>
                  <a:srgbClr val="2E24FC"/>
                </a:solidFill>
                <a:latin typeface="Calibri"/>
                <a:ea typeface="KaiTi"/>
                <a:cs typeface="Times New Roman"/>
              </a:rPr>
              <a:t>路得氏。</a:t>
            </a:r>
            <a:endParaRPr lang="en-CA" altLang="zh-CN" sz="3200" b="1"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这三个女人都是圣经中有故事的女人：</a:t>
            </a:r>
            <a:r>
              <a:rPr lang="zh-CN" altLang="en-US" sz="3200" b="1" kern="100" dirty="0">
                <a:solidFill>
                  <a:srgbClr val="2E24FC"/>
                </a:solidFill>
                <a:latin typeface="Calibri"/>
                <a:ea typeface="DengXian"/>
                <a:cs typeface="Times New Roman"/>
              </a:rPr>
              <a:t>他玛氏</a:t>
            </a:r>
            <a:r>
              <a:rPr lang="zh-CN" altLang="en-US" sz="3200" b="1" kern="100" dirty="0">
                <a:solidFill>
                  <a:schemeClr val="tx1"/>
                </a:solidFill>
                <a:latin typeface="Calibri"/>
                <a:ea typeface="DengXian"/>
                <a:cs typeface="Times New Roman"/>
              </a:rPr>
              <a:t>原是犹大长子的妻子，她的故事记载在创世记三十八章；</a:t>
            </a:r>
            <a:r>
              <a:rPr lang="zh-CN" altLang="en-US" sz="3200" b="1" kern="100" dirty="0">
                <a:solidFill>
                  <a:srgbClr val="2E24FC"/>
                </a:solidFill>
                <a:latin typeface="Calibri"/>
                <a:ea typeface="DengXian"/>
                <a:cs typeface="Times New Roman"/>
              </a:rPr>
              <a:t>喇合氏</a:t>
            </a:r>
            <a:r>
              <a:rPr lang="zh-CN" altLang="en-US" sz="3200" b="1" kern="100" dirty="0">
                <a:solidFill>
                  <a:schemeClr val="tx1"/>
                </a:solidFill>
                <a:latin typeface="Calibri"/>
                <a:ea typeface="DengXian"/>
                <a:cs typeface="Times New Roman"/>
              </a:rPr>
              <a:t>原是耶利哥城的一个妓女，她的故事记在约书亚记第二章；</a:t>
            </a:r>
            <a:r>
              <a:rPr lang="zh-CN" altLang="en-US" sz="3200" b="1" kern="100" dirty="0">
                <a:solidFill>
                  <a:srgbClr val="2E24FC"/>
                </a:solidFill>
                <a:latin typeface="Calibri"/>
                <a:ea typeface="DengXian"/>
                <a:cs typeface="Times New Roman"/>
              </a:rPr>
              <a:t>路得氏</a:t>
            </a:r>
            <a:r>
              <a:rPr lang="zh-CN" altLang="en-US" sz="3200" b="1" kern="100" dirty="0">
                <a:solidFill>
                  <a:schemeClr val="tx1"/>
                </a:solidFill>
                <a:latin typeface="Calibri"/>
                <a:ea typeface="DengXian"/>
                <a:cs typeface="Times New Roman"/>
              </a:rPr>
              <a:t>原是一个摩押女子，她的故事记在</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路得记</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里面。</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600"/>
              </a:spcAft>
              <a:buNone/>
              <a:tabLst>
                <a:tab pos="1676400" algn="l"/>
              </a:tabLst>
            </a:pPr>
            <a:r>
              <a:rPr lang="zh-CN" altLang="en-US" sz="3200" b="1" kern="100" dirty="0">
                <a:solidFill>
                  <a:srgbClr val="000000"/>
                </a:solidFill>
                <a:latin typeface="Calibri"/>
                <a:ea typeface="DengXian"/>
                <a:cs typeface="Times New Roman"/>
              </a:rPr>
              <a:t>这三个女人都有一个共同的特点，就是她们都是外邦人：</a:t>
            </a:r>
            <a:endParaRPr lang="en-CA" sz="3200" b="1" kern="100" dirty="0">
              <a:latin typeface="Calibri"/>
              <a:ea typeface="DengXian"/>
              <a:cs typeface="Times New Roman"/>
            </a:endParaRPr>
          </a:p>
          <a:p>
            <a:pPr marL="0" marR="0" indent="800100">
              <a:spcBef>
                <a:spcPts val="600"/>
              </a:spcBef>
              <a:spcAft>
                <a:spcPts val="600"/>
              </a:spcAft>
              <a:buNone/>
            </a:pPr>
            <a:r>
              <a:rPr lang="en-US" sz="3200" b="1" kern="100" dirty="0">
                <a:solidFill>
                  <a:srgbClr val="000000"/>
                </a:solidFill>
                <a:latin typeface="DengXian"/>
                <a:ea typeface="DengXian"/>
                <a:cs typeface="Times New Roman"/>
              </a:rPr>
              <a:t>         </a:t>
            </a:r>
            <a:r>
              <a:rPr lang="zh-CN" altLang="en-US" sz="3200" b="1" kern="100" dirty="0">
                <a:solidFill>
                  <a:srgbClr val="2E24FC"/>
                </a:solidFill>
                <a:latin typeface="Calibri"/>
                <a:ea typeface="DengXian"/>
                <a:cs typeface="Times New Roman"/>
              </a:rPr>
              <a:t>他玛氏是迦南人</a:t>
            </a:r>
            <a:r>
              <a:rPr lang="zh-CN" altLang="en-US" sz="3200" b="1" kern="100" dirty="0">
                <a:solidFill>
                  <a:srgbClr val="000000"/>
                </a:solidFill>
                <a:latin typeface="Calibri"/>
                <a:ea typeface="DengXian"/>
                <a:cs typeface="Times New Roman"/>
              </a:rPr>
              <a:t>，</a:t>
            </a:r>
            <a:endParaRPr lang="en-CA" sz="3200" b="1" kern="100" dirty="0">
              <a:latin typeface="Calibri"/>
              <a:ea typeface="DengXian"/>
              <a:cs typeface="Times New Roman"/>
            </a:endParaRPr>
          </a:p>
          <a:p>
            <a:pPr marL="0" marR="0" indent="800100">
              <a:spcBef>
                <a:spcPts val="600"/>
              </a:spcBef>
              <a:spcAft>
                <a:spcPts val="600"/>
              </a:spcAft>
              <a:buNone/>
              <a:tabLst>
                <a:tab pos="1676400" algn="l"/>
              </a:tabLst>
            </a:pPr>
            <a:r>
              <a:rPr lang="en-US" sz="3200" b="1" kern="100" dirty="0">
                <a:solidFill>
                  <a:srgbClr val="2E24FC"/>
                </a:solidFill>
                <a:latin typeface="DengXian"/>
                <a:ea typeface="DengXian"/>
                <a:cs typeface="Times New Roman"/>
              </a:rPr>
              <a:t>         </a:t>
            </a:r>
            <a:r>
              <a:rPr lang="zh-CN" altLang="en-US" sz="3200" b="1" kern="100" dirty="0">
                <a:solidFill>
                  <a:srgbClr val="2E24FC"/>
                </a:solidFill>
                <a:latin typeface="Calibri"/>
                <a:ea typeface="DengXian"/>
                <a:cs typeface="Times New Roman"/>
              </a:rPr>
              <a:t>喇合氏也是迦南人</a:t>
            </a:r>
            <a:r>
              <a:rPr lang="zh-CN" altLang="en-US" sz="3200" b="1" kern="100" dirty="0">
                <a:solidFill>
                  <a:srgbClr val="000000"/>
                </a:solidFill>
                <a:latin typeface="Calibri"/>
                <a:ea typeface="DengXian"/>
                <a:cs typeface="Times New Roman"/>
              </a:rPr>
              <a:t>，</a:t>
            </a:r>
            <a:endParaRPr lang="en-CA" sz="3200" b="1" kern="100" dirty="0">
              <a:latin typeface="Calibri"/>
              <a:ea typeface="DengXian"/>
              <a:cs typeface="Times New Roman"/>
            </a:endParaRPr>
          </a:p>
          <a:p>
            <a:pPr marL="0" marR="0" indent="800100">
              <a:spcBef>
                <a:spcPts val="600"/>
              </a:spcBef>
              <a:spcAft>
                <a:spcPts val="600"/>
              </a:spcAft>
              <a:buNone/>
              <a:tabLst>
                <a:tab pos="1676400" algn="l"/>
              </a:tabLst>
            </a:pPr>
            <a:r>
              <a:rPr lang="en-US" sz="3200" b="1" kern="100" dirty="0">
                <a:solidFill>
                  <a:srgbClr val="000000"/>
                </a:solidFill>
                <a:latin typeface="DengXian"/>
                <a:ea typeface="DengXian"/>
                <a:cs typeface="Times New Roman"/>
              </a:rPr>
              <a:t>         </a:t>
            </a:r>
            <a:r>
              <a:rPr lang="zh-CN" altLang="en-US" sz="3200" b="1" kern="100" dirty="0">
                <a:solidFill>
                  <a:srgbClr val="2E24FC"/>
                </a:solidFill>
                <a:latin typeface="Calibri"/>
                <a:ea typeface="DengXian"/>
                <a:cs typeface="Times New Roman"/>
              </a:rPr>
              <a:t>路得氏是摩押人</a:t>
            </a:r>
            <a:r>
              <a:rPr lang="zh-CN" altLang="en-US" sz="3200" b="1" kern="100" dirty="0">
                <a:solidFill>
                  <a:srgbClr val="000000"/>
                </a:solidFill>
                <a:latin typeface="Calibri"/>
                <a:ea typeface="DengXian"/>
                <a:cs typeface="Times New Roman"/>
              </a:rPr>
              <a:t>。 </a:t>
            </a:r>
            <a:endParaRPr lang="en-CA" sz="3200" b="1" kern="100" dirty="0">
              <a:latin typeface="Calibri"/>
              <a:ea typeface="DengXian"/>
              <a:cs typeface="Times New Roman"/>
            </a:endParaRPr>
          </a:p>
          <a:p>
            <a:pPr marL="0" marR="0" indent="800100">
              <a:spcBef>
                <a:spcPts val="600"/>
              </a:spcBef>
              <a:spcAft>
                <a:spcPts val="600"/>
              </a:spcAft>
              <a:buNone/>
              <a:tabLst>
                <a:tab pos="1676400" algn="l"/>
              </a:tabLst>
            </a:pPr>
            <a:r>
              <a:rPr lang="zh-CN" altLang="en-US" sz="3200" b="1" kern="100" dirty="0">
                <a:solidFill>
                  <a:srgbClr val="000000"/>
                </a:solidFill>
                <a:latin typeface="Calibri"/>
                <a:ea typeface="DengXian"/>
                <a:cs typeface="Times New Roman"/>
              </a:rPr>
              <a:t>这个细节非常重要，</a:t>
            </a:r>
            <a:r>
              <a:rPr lang="zh-CN" altLang="en-US" sz="3200" b="1" kern="100" dirty="0">
                <a:solidFill>
                  <a:srgbClr val="00B0F0"/>
                </a:solidFill>
                <a:latin typeface="Calibri"/>
                <a:ea typeface="DengXian"/>
                <a:cs typeface="Times New Roman"/>
              </a:rPr>
              <a:t>它清楚表明神的救赎计划不限于犹太人，而是包括万国万民。</a:t>
            </a:r>
            <a:endParaRPr lang="en-CA" sz="3200" b="1" kern="100" dirty="0">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spcBef>
                <a:spcPts val="600"/>
              </a:spcBef>
              <a:spcAft>
                <a:spcPts val="600"/>
              </a:spcAft>
              <a:buNone/>
              <a:tabLst>
                <a:tab pos="1676400" algn="l"/>
              </a:tabLst>
            </a:pPr>
            <a:r>
              <a:rPr lang="en-US" sz="3000" b="1" kern="100" dirty="0">
                <a:solidFill>
                  <a:schemeClr val="tx1"/>
                </a:solidFill>
                <a:latin typeface="Calibri"/>
                <a:ea typeface="DengXian"/>
                <a:cs typeface="Times New Roman"/>
              </a:rPr>
              <a:t>           4</a:t>
            </a:r>
            <a:r>
              <a:rPr lang="zh-CN" altLang="en-US" sz="3000" b="1" kern="100" dirty="0">
                <a:solidFill>
                  <a:schemeClr val="tx1"/>
                </a:solidFill>
                <a:latin typeface="Calibri"/>
                <a:ea typeface="DengXian"/>
                <a:cs typeface="Times New Roman"/>
              </a:rPr>
              <a:t>、我们最后来看太一</a:t>
            </a:r>
            <a:r>
              <a:rPr lang="en-US" sz="3000" b="1" kern="100" dirty="0">
                <a:solidFill>
                  <a:schemeClr val="tx1"/>
                </a:solidFill>
                <a:latin typeface="Calibri"/>
                <a:ea typeface="DengXian"/>
                <a:cs typeface="Times New Roman"/>
              </a:rPr>
              <a:t>6-11</a:t>
            </a:r>
            <a:r>
              <a:rPr lang="zh-CN" altLang="en-US" sz="3000" b="1" kern="100" dirty="0">
                <a:solidFill>
                  <a:schemeClr val="tx1"/>
                </a:solidFill>
                <a:latin typeface="Calibri"/>
                <a:ea typeface="DengXian"/>
                <a:cs typeface="Times New Roman"/>
              </a:rPr>
              <a:t>这一段，其中出现了十五个名字：</a:t>
            </a:r>
            <a:r>
              <a:rPr lang="zh-CN" altLang="en-US" sz="3000" b="1" kern="100" dirty="0">
                <a:solidFill>
                  <a:srgbClr val="2E24FC"/>
                </a:solidFill>
                <a:latin typeface="Calibri"/>
                <a:ea typeface="DengXian"/>
                <a:cs typeface="Times New Roman"/>
              </a:rPr>
              <a:t>大卫、所罗门、罗波安、亚比雅、亚撒、约沙法、约兰、乌西亚、约坦、亚哈斯、希西、玛拿西、亚们、约西亚、耶哥尼雅。</a:t>
            </a:r>
            <a:r>
              <a:rPr lang="zh-CN" altLang="en-US" sz="3000" b="1" kern="100" dirty="0">
                <a:solidFill>
                  <a:schemeClr val="tx1"/>
                </a:solidFill>
                <a:latin typeface="Calibri"/>
                <a:ea typeface="DengXian"/>
                <a:cs typeface="Times New Roman"/>
              </a:rPr>
              <a:t>这十五个名字组成了十四代，他们全都是犹大王国或支派的君王。</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tabLst>
                <a:tab pos="1676400" algn="l"/>
              </a:tabLst>
            </a:pPr>
            <a:r>
              <a:rPr lang="zh-CN" altLang="en-US" sz="3000" b="1" kern="100" dirty="0">
                <a:solidFill>
                  <a:schemeClr val="tx1"/>
                </a:solidFill>
                <a:latin typeface="Calibri"/>
                <a:ea typeface="DengXian"/>
                <a:cs typeface="Times New Roman"/>
              </a:rPr>
              <a:t>这些君王个个在圣经里都有故事，他们的故事记载在旧约圣经的历史书卷中，包括撒上、撒下，王上，王下，代上、代下。</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（三）亚伯拉罕的应许之约与大卫的王国之约的初步应验</a:t>
            </a:r>
            <a:endParaRPr lang="en-CA" altLang="zh-CN"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第</a:t>
            </a:r>
            <a:r>
              <a:rPr lang="en-US" sz="3200" b="1" kern="100" dirty="0">
                <a:solidFill>
                  <a:schemeClr val="tx1"/>
                </a:solidFill>
                <a:latin typeface="Calibri"/>
                <a:ea typeface="DengXian"/>
                <a:cs typeface="Times New Roman"/>
              </a:rPr>
              <a:t>2-6</a:t>
            </a:r>
            <a:r>
              <a:rPr lang="zh-CN" altLang="en-US" sz="3200" b="1" kern="100" dirty="0">
                <a:solidFill>
                  <a:schemeClr val="tx1"/>
                </a:solidFill>
                <a:latin typeface="Calibri"/>
                <a:ea typeface="DengXian"/>
                <a:cs typeface="Times New Roman"/>
              </a:rPr>
              <a:t>上节这一段记载从亚伯拉罕到大卫王的家谱，这一段家谱是对亚伯拉罕的应许之约的推进</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第</a:t>
            </a:r>
            <a:r>
              <a:rPr lang="en-US" sz="3200" b="1" kern="100" dirty="0">
                <a:solidFill>
                  <a:schemeClr val="tx1"/>
                </a:solidFill>
                <a:latin typeface="Calibri"/>
                <a:ea typeface="DengXian"/>
                <a:cs typeface="Times New Roman"/>
              </a:rPr>
              <a:t>6</a:t>
            </a:r>
            <a:r>
              <a:rPr lang="zh-CN" altLang="en-US" sz="3200" b="1" kern="100" dirty="0">
                <a:solidFill>
                  <a:schemeClr val="tx1"/>
                </a:solidFill>
                <a:latin typeface="Calibri"/>
                <a:ea typeface="DengXian"/>
                <a:cs typeface="Times New Roman"/>
              </a:rPr>
              <a:t>下</a:t>
            </a:r>
            <a:r>
              <a:rPr lang="en-US" sz="3200" b="1" kern="100" dirty="0">
                <a:solidFill>
                  <a:schemeClr val="tx1"/>
                </a:solidFill>
                <a:latin typeface="Calibri"/>
                <a:ea typeface="DengXian"/>
                <a:cs typeface="Times New Roman"/>
              </a:rPr>
              <a:t>-11</a:t>
            </a:r>
            <a:r>
              <a:rPr lang="zh-CN" altLang="en-US" sz="3200" b="1" kern="100" dirty="0">
                <a:solidFill>
                  <a:schemeClr val="tx1"/>
                </a:solidFill>
                <a:latin typeface="Calibri"/>
                <a:ea typeface="DengXian"/>
                <a:cs typeface="Times New Roman"/>
              </a:rPr>
              <a:t>节记载从大卫王到耶哥尼雅王的王室谱系，这一段谱系是对大卫的王国之约的推进。</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23950"/>
            <a:ext cx="9067800" cy="4019549"/>
          </a:xfrm>
        </p:spPr>
        <p:txBody>
          <a:bodyPr/>
          <a:lstStyle/>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今天，我们要从一个比较新的视角来读圣经，这个角度就是耶稣基督作王。</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从这个角度出发，我们可能会对耶稣和福音有一些新的开启和新的看见。</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我们不要因为它们是新的而拒绝它们，因为这些新的开启和新的看见将要帮助我们更好的预备自己，迎接耶稣基督再来。</a:t>
            </a:r>
            <a:endParaRPr lang="en-CA" b="1" dirty="0">
              <a:solidFill>
                <a:schemeClr val="tx1"/>
              </a:solidFill>
            </a:endParaRPr>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2161264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07000"/>
              </a:lnSpc>
              <a:spcBef>
                <a:spcPts val="600"/>
              </a:spcBef>
              <a:spcAft>
                <a:spcPts val="600"/>
              </a:spcAft>
              <a:buNone/>
              <a:tabLst>
                <a:tab pos="1676400" algn="l"/>
              </a:tabLst>
            </a:pPr>
            <a:r>
              <a:rPr lang="en-US" sz="3200" b="1" kern="100" dirty="0">
                <a:solidFill>
                  <a:schemeClr val="tx1"/>
                </a:solidFill>
                <a:latin typeface="Calibri"/>
                <a:ea typeface="DengXian"/>
                <a:cs typeface="Times New Roman"/>
              </a:rPr>
              <a:t>  </a:t>
            </a:r>
            <a:r>
              <a:rPr lang="en-US" sz="3200" b="1" kern="100" dirty="0">
                <a:solidFill>
                  <a:srgbClr val="FF0000"/>
                </a:solidFill>
                <a:latin typeface="Calibri"/>
                <a:ea typeface="DengXian"/>
                <a:cs typeface="Times New Roman"/>
              </a:rPr>
              <a:t>1</a:t>
            </a:r>
            <a:r>
              <a:rPr lang="zh-CN" altLang="en-US" sz="3200" b="1" kern="100" dirty="0">
                <a:solidFill>
                  <a:srgbClr val="FF0000"/>
                </a:solidFill>
                <a:latin typeface="Calibri"/>
                <a:ea typeface="DengXian"/>
                <a:cs typeface="Times New Roman"/>
              </a:rPr>
              <a:t>、亚伯拉罕的应许之约的一个核心部分及其应验</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当亚伯拉罕献以撒的事件之后，耶和华向他重申应许之约，其中一个关键部分创二十二</a:t>
            </a:r>
            <a:r>
              <a:rPr lang="en-US" sz="3200" b="1" kern="100" dirty="0">
                <a:solidFill>
                  <a:schemeClr val="tx1"/>
                </a:solidFill>
                <a:latin typeface="Calibri"/>
                <a:ea typeface="DengXian"/>
                <a:cs typeface="Times New Roman"/>
              </a:rPr>
              <a:t>18</a:t>
            </a:r>
            <a:r>
              <a:rPr lang="zh-CN" altLang="en-US" sz="3200" b="1" kern="100" dirty="0">
                <a:solidFill>
                  <a:schemeClr val="tx1"/>
                </a:solidFill>
                <a:latin typeface="Calibri"/>
                <a:ea typeface="DengXian"/>
                <a:cs typeface="Times New Roman"/>
              </a:rPr>
              <a:t>说：</a:t>
            </a:r>
            <a:r>
              <a:rPr lang="zh-CN" altLang="en-US" sz="3200" b="1" kern="100" dirty="0">
                <a:solidFill>
                  <a:srgbClr val="FF0000"/>
                </a:solidFill>
                <a:latin typeface="Calibri"/>
                <a:ea typeface="KaiTi"/>
                <a:cs typeface="Times New Roman"/>
              </a:rPr>
              <a:t>“并且地上万国都必因你的后裔得福，因为你听从了我的话。’”</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这个核心部分在整个旧约时期尚未得到应许，直到耶稣基督诞生才得到初步应验。</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路二</a:t>
            </a:r>
            <a:r>
              <a:rPr lang="en-US" sz="3200" b="1" kern="100" dirty="0">
                <a:solidFill>
                  <a:schemeClr val="tx1"/>
                </a:solidFill>
                <a:latin typeface="Calibri"/>
                <a:ea typeface="DengXian"/>
                <a:cs typeface="Times New Roman"/>
              </a:rPr>
              <a:t>10-14</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a:t>
            </a:r>
            <a:r>
              <a:rPr lang="zh-CN" altLang="en-US" sz="3200" b="1" kern="100" dirty="0">
                <a:solidFill>
                  <a:srgbClr val="FF0000"/>
                </a:solidFill>
                <a:latin typeface="Calibri"/>
                <a:ea typeface="KaiTi"/>
                <a:cs typeface="Times New Roman"/>
              </a:rPr>
              <a:t>那天使对他们（牧羊人）说：‘不要惧怕，</a:t>
            </a:r>
            <a:r>
              <a:rPr lang="zh-CN" altLang="en-US" sz="3200" b="1" kern="100" dirty="0">
                <a:solidFill>
                  <a:srgbClr val="2E24FC"/>
                </a:solidFill>
                <a:latin typeface="Calibri"/>
                <a:ea typeface="KaiTi"/>
                <a:cs typeface="Times New Roman"/>
              </a:rPr>
              <a:t>我报给你们大喜的信息，是关乎万民的。</a:t>
            </a:r>
            <a:r>
              <a:rPr lang="zh-CN" altLang="en-US" sz="3200" b="1" kern="100" dirty="0">
                <a:solidFill>
                  <a:srgbClr val="FF0000"/>
                </a:solidFill>
                <a:latin typeface="Calibri"/>
                <a:ea typeface="KaiTi"/>
                <a:cs typeface="Times New Roman"/>
              </a:rPr>
              <a:t>因在大卫的城里，为你们生了救主，就是主基督。你们要看见一个婴孩，包着布，卧在马槽里，那就是记号了。’忽然有一大队天兵同那天使赞美神说：</a:t>
            </a:r>
            <a:r>
              <a:rPr lang="zh-CN" altLang="en-US" sz="3200" b="1" kern="100" dirty="0">
                <a:solidFill>
                  <a:srgbClr val="2E24FC"/>
                </a:solidFill>
                <a:latin typeface="Calibri"/>
                <a:ea typeface="KaiTi"/>
                <a:cs typeface="Times New Roman"/>
              </a:rPr>
              <a:t>‘在至高之处荣耀归于神，在地上平安归于祂所喜悦的人。</a:t>
            </a:r>
            <a:r>
              <a:rPr lang="zh-CN" altLang="en-US" sz="3200" b="1" kern="100" dirty="0">
                <a:solidFill>
                  <a:srgbClr val="2E24FC"/>
                </a:solidFill>
                <a:latin typeface="Calibri"/>
                <a:ea typeface="DengXian"/>
                <a:cs typeface="Times New Roman"/>
              </a:rPr>
              <a:t>’</a:t>
            </a:r>
            <a:r>
              <a:rPr lang="zh-CN" altLang="en-US" sz="3200" b="1" kern="100" dirty="0">
                <a:solidFill>
                  <a:srgbClr val="FF0000"/>
                </a:solidFill>
                <a:latin typeface="Calibri"/>
                <a:ea typeface="DengXian"/>
                <a:cs typeface="Times New Roman"/>
              </a:rPr>
              <a:t>”</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742950">
              <a:spcBef>
                <a:spcPts val="600"/>
              </a:spcBef>
              <a:spcAft>
                <a:spcPts val="600"/>
              </a:spcAft>
              <a:buNone/>
              <a:tabLst>
                <a:tab pos="1676400" algn="l"/>
              </a:tabLst>
            </a:pPr>
            <a:r>
              <a:rPr lang="zh-CN" altLang="en-US" sz="2800" b="1" kern="100" dirty="0">
                <a:solidFill>
                  <a:schemeClr val="tx1"/>
                </a:solidFill>
                <a:latin typeface="Calibri"/>
                <a:ea typeface="DengXian"/>
                <a:cs typeface="Times New Roman"/>
              </a:rPr>
              <a:t>在旧约时期，神的律法，诸圣约和祝福都只赐给以色列一个民族，世上万族万民都没有得到它的好处。</a:t>
            </a:r>
            <a:endParaRPr lang="en-CA" sz="2800" b="1" kern="100" dirty="0">
              <a:solidFill>
                <a:schemeClr val="tx1"/>
              </a:solidFill>
              <a:latin typeface="Calibri"/>
              <a:ea typeface="DengXian"/>
              <a:cs typeface="Times New Roman"/>
            </a:endParaRPr>
          </a:p>
          <a:p>
            <a:pPr marL="0" marR="0" indent="742950">
              <a:spcBef>
                <a:spcPts val="600"/>
              </a:spcBef>
              <a:spcAft>
                <a:spcPts val="600"/>
              </a:spcAft>
              <a:buNone/>
              <a:tabLst>
                <a:tab pos="1676400" algn="l"/>
              </a:tabLst>
            </a:pPr>
            <a:r>
              <a:rPr lang="zh-CN" altLang="en-US" sz="2800" b="1" kern="100" dirty="0">
                <a:solidFill>
                  <a:schemeClr val="tx1"/>
                </a:solidFill>
                <a:latin typeface="Calibri"/>
                <a:ea typeface="DengXian"/>
                <a:cs typeface="Times New Roman"/>
              </a:rPr>
              <a:t>然而，亚伯拉罕的应许之约的最终目的却是耶稣基督降生为亚伯拉罕的后裔，世上万国万民都借着祂得到神的祝福。</a:t>
            </a:r>
            <a:endParaRPr lang="en-CA" sz="2800" b="1" kern="100" dirty="0">
              <a:solidFill>
                <a:schemeClr val="tx1"/>
              </a:solidFill>
              <a:latin typeface="Calibri"/>
              <a:ea typeface="DengXian"/>
              <a:cs typeface="Times New Roman"/>
            </a:endParaRPr>
          </a:p>
          <a:p>
            <a:pPr marL="0" marR="0" indent="742950">
              <a:spcBef>
                <a:spcPts val="600"/>
              </a:spcBef>
              <a:spcAft>
                <a:spcPts val="600"/>
              </a:spcAft>
              <a:buNone/>
              <a:tabLst>
                <a:tab pos="1676400" algn="l"/>
              </a:tabLst>
            </a:pPr>
            <a:r>
              <a:rPr lang="zh-CN" altLang="en-US" sz="2800" b="1" kern="100" dirty="0">
                <a:solidFill>
                  <a:schemeClr val="tx1"/>
                </a:solidFill>
                <a:latin typeface="Calibri"/>
                <a:ea typeface="DengXian"/>
                <a:cs typeface="Times New Roman"/>
              </a:rPr>
              <a:t>由此可见，这个马槽的婴孩就是应许之约中提到的那个将要使地上万国得福的亚伯拉罕的后裔。这也是对应许之约的初步应验。</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07000"/>
              </a:lnSpc>
              <a:spcBef>
                <a:spcPts val="600"/>
              </a:spcBef>
              <a:spcAft>
                <a:spcPts val="600"/>
              </a:spcAft>
              <a:buNone/>
              <a:tabLst>
                <a:tab pos="1676400" algn="l"/>
              </a:tabLst>
            </a:pPr>
            <a:r>
              <a:rPr lang="en-US" sz="3200" kern="100" dirty="0">
                <a:solidFill>
                  <a:schemeClr val="tx1"/>
                </a:solidFill>
                <a:latin typeface="Calibri"/>
                <a:ea typeface="DengXian"/>
                <a:cs typeface="Times New Roman"/>
              </a:rPr>
              <a:t>         </a:t>
            </a:r>
            <a:r>
              <a:rPr lang="en-US"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、大卫的王国之约的一个核心部分及其应验</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当大卫把耶和华的约柜迎进耶路撒冷后，耶和华差遣先知拿单重申大卫之约的一个核心部分。</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撒下七</a:t>
            </a:r>
            <a:r>
              <a:rPr lang="en-US" sz="3200" b="1" kern="100" dirty="0">
                <a:solidFill>
                  <a:schemeClr val="tx1"/>
                </a:solidFill>
                <a:latin typeface="Calibri"/>
                <a:ea typeface="DengXian"/>
                <a:cs typeface="Times New Roman"/>
              </a:rPr>
              <a:t>12-13</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“你寿数满足，与你列祖同睡的时候，我必使你的后裔接续你的位，我也必坚定他的国。他必为我的名建造殿宇，我必坚定他的国位，直到永远。”</a:t>
            </a: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tabLst>
                <a:tab pos="1676400" algn="l"/>
              </a:tabLst>
            </a:pPr>
            <a:r>
              <a:rPr lang="en-US" sz="2800"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这个应许并没有在所罗门王身上真正应验，因为所罗门王并没有永远作王。这个应许在耶稣基督诞生时才得到初步应验。</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2800" b="1" kern="100" dirty="0">
                <a:solidFill>
                  <a:schemeClr val="tx1"/>
                </a:solidFill>
                <a:latin typeface="Calibri"/>
                <a:ea typeface="DengXian"/>
                <a:cs typeface="Times New Roman"/>
              </a:rPr>
              <a:t>路一</a:t>
            </a:r>
            <a:r>
              <a:rPr lang="en-US" sz="2800" b="1" kern="100" dirty="0">
                <a:solidFill>
                  <a:schemeClr val="tx1"/>
                </a:solidFill>
                <a:latin typeface="Calibri"/>
                <a:ea typeface="DengXian"/>
                <a:cs typeface="Times New Roman"/>
              </a:rPr>
              <a:t>30-33</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“天使对她（马利亚）说：‘马利亚，不要怕！你在神面前已经蒙恩了。你要怀孕生子，可以给祂起名叫耶稣。祂要为大，称为至高者的儿子，主神要把祂祖大卫的位给祂。</a:t>
            </a:r>
            <a:r>
              <a:rPr lang="zh-CN" altLang="en-US" sz="2800" b="1" kern="100" dirty="0">
                <a:solidFill>
                  <a:srgbClr val="2E24FC"/>
                </a:solidFill>
                <a:latin typeface="Calibri"/>
                <a:ea typeface="KaiTi"/>
                <a:cs typeface="Times New Roman"/>
              </a:rPr>
              <a:t>祂要作雅各家的王，直到永远，祂的国也没有穷尽。</a:t>
            </a:r>
            <a:r>
              <a:rPr lang="zh-CN" altLang="en-US" sz="2800" b="1" kern="100" dirty="0">
                <a:solidFill>
                  <a:srgbClr val="FF0000"/>
                </a:solidFill>
                <a:latin typeface="Calibri"/>
                <a:ea typeface="KaiTi"/>
                <a:cs typeface="Times New Roman"/>
              </a:rPr>
              <a:t>’”</a:t>
            </a:r>
            <a:endParaRPr lang="zh-CN" altLang="en-US" sz="3000"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从以上分析，我们可以得出一个结论：</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tabLst>
                <a:tab pos="1676400" algn="l"/>
              </a:tabLst>
            </a:pPr>
            <a:r>
              <a:rPr lang="zh-CN" altLang="en-US" sz="3200" b="1" kern="100" dirty="0">
                <a:solidFill>
                  <a:srgbClr val="7030A0"/>
                </a:solidFill>
                <a:latin typeface="Calibri"/>
                <a:ea typeface="DengXian"/>
                <a:cs typeface="Times New Roman"/>
              </a:rPr>
              <a:t>耶稣是作为亚伯拉罕的子孙、大卫的后裔诞生于世的，</a:t>
            </a:r>
            <a:endParaRPr lang="en-CA" sz="3200" b="1" kern="100" dirty="0">
              <a:latin typeface="Calibri"/>
              <a:ea typeface="DengXian"/>
              <a:cs typeface="Times New Roman"/>
            </a:endParaRPr>
          </a:p>
          <a:p>
            <a:pPr marL="0" marR="0" indent="800100">
              <a:spcBef>
                <a:spcPts val="600"/>
              </a:spcBef>
              <a:spcAft>
                <a:spcPts val="600"/>
              </a:spcAft>
              <a:buNone/>
              <a:tabLst>
                <a:tab pos="1676400" algn="l"/>
              </a:tabLst>
            </a:pPr>
            <a:r>
              <a:rPr lang="zh-CN" altLang="en-US" sz="3200" b="1" kern="100" dirty="0">
                <a:solidFill>
                  <a:srgbClr val="7030A0"/>
                </a:solidFill>
                <a:latin typeface="Calibri"/>
                <a:ea typeface="DengXian"/>
                <a:cs typeface="Times New Roman"/>
              </a:rPr>
              <a:t>祂的诞生初步应验了亚伯拉罕之约和大卫之约：</a:t>
            </a:r>
            <a:endParaRPr lang="en-CA" sz="3200" b="1" kern="100" dirty="0">
              <a:latin typeface="Calibri"/>
              <a:ea typeface="DengXian"/>
              <a:cs typeface="Times New Roman"/>
            </a:endParaRPr>
          </a:p>
          <a:p>
            <a:pPr marL="0" marR="0" indent="800100">
              <a:spcBef>
                <a:spcPts val="600"/>
              </a:spcBef>
              <a:spcAft>
                <a:spcPts val="600"/>
              </a:spcAft>
              <a:buNone/>
              <a:tabLst>
                <a:tab pos="1676400" algn="l"/>
              </a:tabLst>
            </a:pPr>
            <a:r>
              <a:rPr lang="zh-CN" altLang="en-US" sz="3200" b="1" kern="100" dirty="0">
                <a:solidFill>
                  <a:srgbClr val="7030A0"/>
                </a:solidFill>
                <a:latin typeface="Calibri"/>
                <a:ea typeface="DengXian"/>
                <a:cs typeface="Times New Roman"/>
              </a:rPr>
              <a:t>祂不仅是作为天国之王诞生于世，而且祂要把神对亚伯拉罕的圣约祝福带给万国万民。</a:t>
            </a:r>
            <a:endParaRPr lang="en-CA" sz="3200" b="1" kern="100" dirty="0">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a:solidFill>
                  <a:srgbClr val="FF0000"/>
                </a:solidFill>
                <a:effectLst/>
                <a:latin typeface="+mn-ea"/>
                <a:cs typeface="Times New Roman"/>
              </a:rPr>
              <a:t>二、耶稣的死与复活：君王的登基</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现在我们要问一个关键的问题：耶稣基督是什么时候作为天国的君王登基作王的？</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有人回答是：耶稣受洗的时候，圣灵降临在祂身上；</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也有人回答是在耶稣登山变相的时候。</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但这些回答都属于猜测，并没有经文明确的证据。</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a:solidFill>
                  <a:srgbClr val="FF0000"/>
                </a:solidFill>
                <a:effectLst/>
                <a:latin typeface="+mn-ea"/>
                <a:cs typeface="Times New Roman"/>
              </a:rPr>
              <a:t>二、耶稣的死与复活：君王的登基</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lnSpc>
                <a:spcPct val="107000"/>
              </a:lnSpc>
              <a:spcBef>
                <a:spcPts val="600"/>
              </a:spcBef>
              <a:spcAft>
                <a:spcPts val="600"/>
              </a:spcAft>
              <a:buNone/>
              <a:tabLst>
                <a:tab pos="1676400" algn="l"/>
              </a:tabLst>
            </a:pPr>
            <a:r>
              <a:rPr lang="zh-CN" altLang="en-US" sz="2800" b="1" kern="100" dirty="0">
                <a:solidFill>
                  <a:schemeClr val="tx1"/>
                </a:solidFill>
                <a:latin typeface="Calibri"/>
                <a:ea typeface="DengXian"/>
                <a:cs typeface="Times New Roman"/>
              </a:rPr>
              <a:t>关于君王登基，我们首先来看诗篇第二篇。</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tabLst>
                <a:tab pos="1676400" algn="l"/>
              </a:tabLst>
            </a:pPr>
            <a:r>
              <a:rPr lang="zh-CN" altLang="en-US" sz="2800" b="1" kern="100" dirty="0">
                <a:solidFill>
                  <a:schemeClr val="tx1"/>
                </a:solidFill>
                <a:latin typeface="Calibri"/>
                <a:ea typeface="DengXian"/>
                <a:cs typeface="Times New Roman"/>
              </a:rPr>
              <a:t>诗篇二</a:t>
            </a:r>
            <a:r>
              <a:rPr lang="en-US" sz="2800" b="1" kern="100" dirty="0">
                <a:solidFill>
                  <a:schemeClr val="tx1"/>
                </a:solidFill>
                <a:latin typeface="Calibri"/>
                <a:ea typeface="DengXian"/>
                <a:cs typeface="Times New Roman"/>
              </a:rPr>
              <a:t>6-9</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耶和华）说：‘我已经立我的君在锡安我的圣山上了。’受膏者说：我要传圣旨。耶和华曾对我说：‘你是我的儿子，我今日生你。你求我，我就将列国赐你为基业，将地极赐你为田产。你必用铁杖打破他们，你必将他们如同窑匠的瓦器摔碎。’”</a:t>
            </a:r>
            <a:endParaRPr lang="en-CA" sz="2800" kern="100" dirty="0">
              <a:solidFill>
                <a:srgbClr val="FF0000"/>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理解这一诗篇的首要关键就在于：基督</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受膏者</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膏立或登基作王是在什么时候？</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a:solidFill>
                  <a:srgbClr val="FF0000"/>
                </a:solidFill>
                <a:effectLst/>
                <a:latin typeface="+mn-ea"/>
                <a:cs typeface="Times New Roman"/>
              </a:rPr>
              <a:t>二、耶稣的死与复活：君王的登基</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（一）耶稣基督在复活时登基作王</a:t>
            </a:r>
            <a:endParaRPr lang="en-CA" sz="3200" b="1" kern="100" dirty="0">
              <a:solidFill>
                <a:srgbClr val="FF0000"/>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一般人可能会回答：耶稣基督登基作王是在祂诞生的时候，或在祂受洗的时候，或在祂登山变相的时候。</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然而，实际上，根据圣经的启示，耶稣基督是在复活的时候登基作王的。</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新约中有两处经文支持这一观点：</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a:solidFill>
                  <a:srgbClr val="FF0000"/>
                </a:solidFill>
                <a:effectLst/>
                <a:latin typeface="+mn-ea"/>
                <a:cs typeface="Times New Roman"/>
              </a:rPr>
              <a:t>二、耶稣的死与复活：君王的登基</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徒十三</a:t>
            </a:r>
            <a:r>
              <a:rPr lang="en-US" sz="2800" b="1" kern="100" dirty="0">
                <a:solidFill>
                  <a:schemeClr val="tx1"/>
                </a:solidFill>
                <a:latin typeface="Calibri"/>
                <a:ea typeface="DengXian"/>
                <a:cs typeface="Times New Roman"/>
              </a:rPr>
              <a:t>32-33</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“我们也报好信息（福音）给你们，就是那应许祖宗的话，神已经向我们这作儿女的应验，叫耶稣复活了。正如诗篇第二篇上记着说：‘你是我的儿子，我今日生你。’”</a:t>
            </a:r>
            <a:endParaRPr lang="en-CA" sz="2800" kern="100" dirty="0">
              <a:solidFill>
                <a:srgbClr val="FF0000"/>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罗一</a:t>
            </a:r>
            <a:r>
              <a:rPr lang="en-US" sz="2800" b="1" kern="100" dirty="0">
                <a:solidFill>
                  <a:schemeClr val="tx1"/>
                </a:solidFill>
                <a:latin typeface="Calibri"/>
                <a:ea typeface="DengXian"/>
                <a:cs typeface="Times New Roman"/>
              </a:rPr>
              <a:t>3-4</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“论到祂儿子我主耶稣基督，按肉身说，是从大卫后裔生的；按圣善的灵说，因从死里复活，以大能显明是神的儿子。”</a:t>
            </a:r>
            <a:endParaRPr lang="en-CA" sz="2800" kern="100" dirty="0">
              <a:solidFill>
                <a:srgbClr val="FF0000"/>
              </a:solidFill>
              <a:latin typeface="Calibri"/>
              <a:ea typeface="DengXian"/>
              <a:cs typeface="Times New Roman"/>
            </a:endParaRPr>
          </a:p>
          <a:p>
            <a:pPr marL="0" marR="0" indent="685800">
              <a:spcBef>
                <a:spcPts val="600"/>
              </a:spcBef>
              <a:spcAft>
                <a:spcPts val="0"/>
              </a:spcAft>
              <a:buNone/>
            </a:pPr>
            <a:r>
              <a:rPr lang="zh-CN" altLang="en-US" sz="2800" b="1" kern="100" dirty="0">
                <a:solidFill>
                  <a:srgbClr val="2E24FC"/>
                </a:solidFill>
                <a:latin typeface="Calibri"/>
                <a:ea typeface="DengXian"/>
                <a:cs typeface="Times New Roman"/>
              </a:rPr>
              <a:t>以上两处经文都表明基督是在祂从死里复活时被神所生为神的儿子，同时也被膏立或登基成为天国的王。</a:t>
            </a:r>
            <a:endParaRPr lang="en-CA" sz="2800" b="1"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00150"/>
            <a:ext cx="9067800" cy="3943349"/>
          </a:xfrm>
        </p:spPr>
        <p:txBody>
          <a:bodyPr/>
          <a:lstStyle/>
          <a:p>
            <a:pPr marL="0" marR="0" indent="0">
              <a:lnSpc>
                <a:spcPct val="107000"/>
              </a:lnSpc>
              <a:spcBef>
                <a:spcPts val="600"/>
              </a:spcBef>
              <a:spcAft>
                <a:spcPts val="600"/>
              </a:spcAft>
              <a:buNone/>
              <a:tabLst>
                <a:tab pos="1676400" algn="l"/>
              </a:tabLst>
            </a:pPr>
            <a:r>
              <a:rPr lang="zh-CN" altLang="en-US" sz="3200" kern="100" dirty="0">
                <a:solidFill>
                  <a:schemeClr val="tx1"/>
                </a:solidFill>
                <a:latin typeface="Calibri"/>
                <a:ea typeface="DengXian"/>
                <a:cs typeface="Times New Roman"/>
              </a:rPr>
              <a:t>我们要从三个阶段来看耶稣基督作王：</a:t>
            </a:r>
            <a:endParaRPr lang="en-CA" sz="3200" kern="100" dirty="0">
              <a:solidFill>
                <a:schemeClr val="tx1"/>
              </a:solidFill>
              <a:latin typeface="Calibri"/>
              <a:ea typeface="DengXian"/>
              <a:cs typeface="Times New Roman"/>
            </a:endParaRPr>
          </a:p>
          <a:p>
            <a:pPr marL="0" marR="0" indent="0">
              <a:lnSpc>
                <a:spcPct val="107000"/>
              </a:lnSpc>
              <a:spcBef>
                <a:spcPts val="600"/>
              </a:spcBef>
              <a:spcAft>
                <a:spcPts val="600"/>
              </a:spcAft>
              <a:buNone/>
              <a:tabLst>
                <a:tab pos="1676400" algn="l"/>
              </a:tabLst>
            </a:pPr>
            <a:r>
              <a:rPr lang="en-US"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一、耶稣的诞生：君王的家谱；</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tabLst>
                <a:tab pos="1676400" algn="l"/>
              </a:tabLst>
            </a:pPr>
            <a:r>
              <a:rPr lang="en-US" sz="3200" b="1"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二、耶稣的死与复活：君王的登基；</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tabLst>
                <a:tab pos="1676400" algn="l"/>
              </a:tabLst>
            </a:pPr>
            <a:r>
              <a:rPr lang="en-US" sz="3200" b="1"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三、耶稣的再来：君王的统治。</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1676400" algn="l"/>
              </a:tabLst>
            </a:pPr>
            <a:endParaRPr lang="en-CA" dirty="0">
              <a:solidFill>
                <a:schemeClr val="tx1"/>
              </a:solidFill>
            </a:endParaRPr>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25787637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a:solidFill>
                  <a:srgbClr val="FF0000"/>
                </a:solidFill>
                <a:effectLst/>
                <a:latin typeface="+mn-ea"/>
                <a:cs typeface="Times New Roman"/>
              </a:rPr>
              <a:t>二、耶稣的死与复活：君王的登基</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另一处经文也表明基督是在复活的时候登基作王的：</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太二十八</a:t>
            </a:r>
            <a:r>
              <a:rPr lang="en-US" sz="2800" b="1" kern="100" dirty="0">
                <a:solidFill>
                  <a:schemeClr val="tx1"/>
                </a:solidFill>
                <a:latin typeface="Calibri"/>
                <a:ea typeface="DengXian"/>
                <a:cs typeface="Times New Roman"/>
              </a:rPr>
              <a:t>18-19</a:t>
            </a:r>
            <a:r>
              <a:rPr lang="zh-CN" altLang="en-US" sz="2800" b="1" kern="100" dirty="0">
                <a:solidFill>
                  <a:schemeClr val="tx1"/>
                </a:solidFill>
                <a:latin typeface="Calibri"/>
                <a:ea typeface="DengXian"/>
                <a:cs typeface="Times New Roman"/>
              </a:rPr>
              <a:t>上：</a:t>
            </a:r>
            <a:r>
              <a:rPr lang="zh-CN" altLang="en-US" sz="2800" b="1" kern="100" dirty="0">
                <a:solidFill>
                  <a:srgbClr val="FF0000"/>
                </a:solidFill>
                <a:latin typeface="Calibri"/>
                <a:ea typeface="DengXian"/>
                <a:cs typeface="Times New Roman"/>
              </a:rPr>
              <a:t>“</a:t>
            </a:r>
            <a:r>
              <a:rPr lang="zh-CN" altLang="en-US" sz="2800" b="1" kern="100" dirty="0">
                <a:solidFill>
                  <a:srgbClr val="FF0000"/>
                </a:solidFill>
                <a:latin typeface="Calibri"/>
                <a:ea typeface="KaiTi"/>
                <a:cs typeface="Times New Roman"/>
              </a:rPr>
              <a:t>（复活的）耶稣进前来，对他们说：‘天上地下</a:t>
            </a:r>
            <a:r>
              <a:rPr lang="zh-CN" altLang="en-US" sz="2800" b="1" kern="100" dirty="0">
                <a:solidFill>
                  <a:srgbClr val="2E24FC"/>
                </a:solidFill>
                <a:latin typeface="Calibri"/>
                <a:ea typeface="KaiTi"/>
                <a:cs typeface="Times New Roman"/>
              </a:rPr>
              <a:t>所有的权柄</a:t>
            </a:r>
            <a:r>
              <a:rPr lang="zh-CN" altLang="en-US" sz="2800" b="1" kern="100" dirty="0">
                <a:solidFill>
                  <a:srgbClr val="FF0000"/>
                </a:solidFill>
                <a:latin typeface="Calibri"/>
                <a:ea typeface="KaiTi"/>
                <a:cs typeface="Times New Roman"/>
              </a:rPr>
              <a:t>都赐给我了。所以，你们要去，使</a:t>
            </a:r>
            <a:r>
              <a:rPr lang="zh-CN" altLang="en-US" sz="2800" b="1" kern="100" dirty="0">
                <a:solidFill>
                  <a:srgbClr val="2E24FC"/>
                </a:solidFill>
                <a:latin typeface="Calibri"/>
                <a:ea typeface="KaiTi"/>
                <a:cs typeface="Times New Roman"/>
              </a:rPr>
              <a:t>万民</a:t>
            </a:r>
            <a:r>
              <a:rPr lang="zh-CN" altLang="en-US" sz="2800" b="1" kern="100" dirty="0">
                <a:solidFill>
                  <a:srgbClr val="FF0000"/>
                </a:solidFill>
                <a:latin typeface="Calibri"/>
                <a:ea typeface="KaiTi"/>
                <a:cs typeface="Times New Roman"/>
              </a:rPr>
              <a:t>作我的门徒’。”</a:t>
            </a:r>
            <a:endParaRPr lang="en-CA" sz="2800" b="1" kern="100" dirty="0">
              <a:solidFill>
                <a:srgbClr val="FF0000"/>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在此我们获得一种新的视角来看大使命（太二十八</a:t>
            </a:r>
            <a:r>
              <a:rPr lang="en-US" sz="2800" b="1" kern="100" dirty="0">
                <a:solidFill>
                  <a:schemeClr val="tx1"/>
                </a:solidFill>
                <a:latin typeface="DengXian"/>
                <a:ea typeface="DengXian"/>
                <a:cs typeface="Times New Roman"/>
              </a:rPr>
              <a:t> 18-20</a:t>
            </a:r>
            <a:r>
              <a:rPr lang="zh-CN" altLang="en-US" sz="2800" b="1" kern="100" dirty="0">
                <a:solidFill>
                  <a:schemeClr val="tx1"/>
                </a:solidFill>
                <a:latin typeface="Calibri"/>
                <a:ea typeface="DengXian"/>
                <a:cs typeface="Times New Roman"/>
              </a:rPr>
              <a:t>）：耶稣基督复活是对亚伯拉罕的应许之约（使万民因耶稣基督得福）和大卫的王国之约（使耶稣基督作为大卫的后裔永远作王）的决定性应验或应验高峰。</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a:solidFill>
                  <a:srgbClr val="FF0000"/>
                </a:solidFill>
                <a:effectLst/>
                <a:latin typeface="+mn-ea"/>
                <a:cs typeface="Times New Roman"/>
              </a:rPr>
              <a:t>二、耶稣的死与复活：君王的登基</a:t>
            </a:r>
            <a:endParaRPr lang="zh-CN" altLang="en-US"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0">
              <a:spcBef>
                <a:spcPts val="600"/>
              </a:spcBef>
              <a:spcAft>
                <a:spcPts val="0"/>
              </a:spcAft>
              <a:buNone/>
            </a:pPr>
            <a:r>
              <a:rPr lang="zh-CN" altLang="en-US" sz="2800" b="1" kern="100" dirty="0">
                <a:solidFill>
                  <a:srgbClr val="2E24FC"/>
                </a:solidFill>
                <a:latin typeface="Calibri"/>
                <a:ea typeface="KaiTi"/>
                <a:cs typeface="Times New Roman"/>
              </a:rPr>
              <a:t>          （二）耶稣基督在十架受难时登基作王</a:t>
            </a:r>
            <a:endParaRPr lang="en-CA" sz="2800" b="1" kern="100" dirty="0">
              <a:solidFill>
                <a:srgbClr val="2E24FC"/>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值得一提的是，约翰福音将耶稣钉十字架视为得荣耀或登基作王的时刻。</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据约翰福音记载，在逾越节前，有几个希腊人上耶路撒冷过节，他们要求见耶稣，而门徒将这件事告诉了耶稣。</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约十二</a:t>
            </a:r>
            <a:r>
              <a:rPr lang="en-US" sz="2800" b="1" kern="100" dirty="0">
                <a:solidFill>
                  <a:schemeClr val="tx1"/>
                </a:solidFill>
                <a:latin typeface="DengXian" panose="02010600030101010101" pitchFamily="2" charset="-122"/>
                <a:ea typeface="DengXian" panose="02010600030101010101" pitchFamily="2" charset="-122"/>
                <a:cs typeface="Times New Roman"/>
              </a:rPr>
              <a:t>23-24</a:t>
            </a:r>
            <a:r>
              <a:rPr lang="zh-CN" altLang="en-US" sz="28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2800" b="1" kern="100" dirty="0">
                <a:solidFill>
                  <a:srgbClr val="FF0000"/>
                </a:solidFill>
                <a:latin typeface="Calibri"/>
                <a:ea typeface="KaiTi"/>
                <a:cs typeface="Times New Roman"/>
              </a:rPr>
              <a:t>“耶稣说：‘人子得荣耀的时候到了。我实实在在告诉你们：一粒麦子若不落在地里死了，仍旧是一粒；若是死了，就结出许多籽粒来。”</a:t>
            </a:r>
            <a:endParaRPr lang="en-CA" sz="28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a:solidFill>
                  <a:srgbClr val="FF0000"/>
                </a:solidFill>
                <a:effectLst/>
                <a:latin typeface="+mn-ea"/>
                <a:cs typeface="Times New Roman"/>
              </a:rPr>
              <a:t>二、耶稣的死与复活：君王的登基</a:t>
            </a:r>
            <a:endParaRPr lang="zh-CN" altLang="en-US" dirty="0">
              <a:solidFill>
                <a:srgbClr val="FF0000"/>
              </a:solidFill>
              <a:latin typeface="+mn-ea"/>
            </a:endParaRPr>
          </a:p>
        </p:txBody>
      </p:sp>
      <p:sp>
        <p:nvSpPr>
          <p:cNvPr id="3" name="内容占位符 2"/>
          <p:cNvSpPr>
            <a:spLocks noGrp="1"/>
          </p:cNvSpPr>
          <p:nvPr>
            <p:ph idx="1"/>
          </p:nvPr>
        </p:nvSpPr>
        <p:spPr>
          <a:xfrm>
            <a:off x="0" y="1123950"/>
            <a:ext cx="9220200" cy="4019550"/>
          </a:xfrm>
        </p:spPr>
        <p:txBody>
          <a:bodyPr/>
          <a:lstStyle/>
          <a:p>
            <a:pPr marL="0" indent="800100">
              <a:spcBef>
                <a:spcPts val="600"/>
              </a:spcBef>
              <a:spcAft>
                <a:spcPts val="0"/>
              </a:spcAft>
              <a:buNone/>
            </a:pPr>
            <a:r>
              <a:rPr lang="zh-CN" sz="2800" b="1" kern="100" dirty="0">
                <a:solidFill>
                  <a:srgbClr val="2E24FC"/>
                </a:solidFill>
                <a:effectLst/>
                <a:latin typeface="Calibri" panose="020F0502020204030204" pitchFamily="34" charset="0"/>
                <a:ea typeface="DengXian" panose="02010600030101010101" pitchFamily="2" charset="-122"/>
                <a:cs typeface="Times New Roman" panose="02020603050405020304" pitchFamily="18" charset="0"/>
              </a:rPr>
              <a:t>总之，耶稣</a:t>
            </a:r>
            <a:r>
              <a:rPr lang="zh-CN" altLang="en-US" sz="2800" b="1" kern="100" dirty="0">
                <a:solidFill>
                  <a:srgbClr val="2E24FC"/>
                </a:solidFill>
                <a:effectLst/>
                <a:latin typeface="Calibri" panose="020F0502020204030204" pitchFamily="34" charset="0"/>
                <a:ea typeface="DengXian" panose="02010600030101010101" pitchFamily="2" charset="-122"/>
                <a:cs typeface="Times New Roman" panose="02020603050405020304" pitchFamily="18" charset="0"/>
              </a:rPr>
              <a:t>基督</a:t>
            </a:r>
            <a:r>
              <a:rPr lang="zh-CN" sz="2800" b="1" kern="100" dirty="0">
                <a:solidFill>
                  <a:srgbClr val="2E24FC"/>
                </a:solidFill>
                <a:effectLst/>
                <a:latin typeface="Calibri" panose="020F0502020204030204" pitchFamily="34" charset="0"/>
                <a:ea typeface="DengXian" panose="02010600030101010101" pitchFamily="2" charset="-122"/>
                <a:cs typeface="Times New Roman" panose="02020603050405020304" pitchFamily="18" charset="0"/>
              </a:rPr>
              <a:t>是在十架受难和死而复活的过程中登基作王的</a:t>
            </a:r>
            <a:r>
              <a:rPr lang="zh-CN" altLang="en-US" sz="2800" b="1" kern="100" dirty="0">
                <a:solidFill>
                  <a:srgbClr val="2E24FC"/>
                </a:solidFill>
                <a:effectLst/>
                <a:latin typeface="Calibri" panose="020F0502020204030204" pitchFamily="34" charset="0"/>
                <a:ea typeface="DengXian" panose="02010600030101010101" pitchFamily="2" charset="-122"/>
                <a:cs typeface="Times New Roman" panose="02020603050405020304" pitchFamily="18" charset="0"/>
              </a:rPr>
              <a:t>。</a:t>
            </a:r>
            <a:r>
              <a:rPr lang="zh-CN" sz="2800" b="1" kern="100" dirty="0">
                <a:solidFill>
                  <a:srgbClr val="2E24FC"/>
                </a:solidFill>
                <a:effectLst/>
                <a:latin typeface="Calibri" panose="020F0502020204030204" pitchFamily="34" charset="0"/>
                <a:ea typeface="DengXian" panose="02010600030101010101" pitchFamily="2" charset="-122"/>
                <a:cs typeface="Times New Roman" panose="02020603050405020304" pitchFamily="18" charset="0"/>
              </a:rPr>
              <a:t>从某个意义上看，腓二</a:t>
            </a:r>
            <a:r>
              <a:rPr lang="en-US" sz="2800" b="1" kern="100"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rPr>
              <a:t>8-11</a:t>
            </a:r>
            <a:r>
              <a:rPr lang="zh-CN" altLang="en-US" sz="2800" b="1" kern="100"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rPr>
              <a:t>可以</a:t>
            </a:r>
            <a:r>
              <a:rPr lang="zh-CN" sz="2800" b="1" kern="100"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rPr>
              <a:t>被视为耶稣基督登基</a:t>
            </a:r>
            <a:r>
              <a:rPr lang="zh-CN" altLang="en-US" sz="2800" b="1" kern="100"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rPr>
              <a:t>作王</a:t>
            </a:r>
            <a:r>
              <a:rPr lang="zh-CN" sz="2800" b="1" kern="100"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rPr>
              <a:t>的诗歌。</a:t>
            </a:r>
            <a:endParaRPr lang="en-CA" sz="2800" b="1" kern="100" dirty="0">
              <a:solidFill>
                <a:srgbClr val="2E24FC"/>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腓二</a:t>
            </a:r>
            <a:r>
              <a:rPr lang="en-US" sz="3200" b="1" kern="100" dirty="0">
                <a:solidFill>
                  <a:schemeClr val="tx1"/>
                </a:solidFill>
                <a:latin typeface="Calibri"/>
                <a:ea typeface="DengXian"/>
                <a:cs typeface="Times New Roman"/>
              </a:rPr>
              <a:t>9-11</a:t>
            </a:r>
            <a:r>
              <a:rPr lang="zh-CN" altLang="en-US" sz="3200" b="1" kern="100" dirty="0">
                <a:solidFill>
                  <a:schemeClr val="tx1"/>
                </a:solidFill>
                <a:latin typeface="Calibri"/>
                <a:ea typeface="DengXian"/>
                <a:cs typeface="Times New Roman"/>
              </a:rPr>
              <a:t>：祂</a:t>
            </a:r>
            <a:r>
              <a:rPr lang="zh-CN" altLang="en-US" sz="3200" b="1" kern="100" dirty="0">
                <a:solidFill>
                  <a:srgbClr val="FF0000"/>
                </a:solidFill>
                <a:latin typeface="Calibri"/>
                <a:ea typeface="KaiTi"/>
                <a:cs typeface="Times New Roman"/>
              </a:rPr>
              <a:t>“既有人的样子，就自己卑微，存心顺服，以至于死，且死在十字架上。所以，神将祂升为至高，赐给祂超乎万名之上的名，叫一切在天上的、地上的和地底下的，因耶稣的名无不屈膝，无不口称耶稣基督为主，使荣耀归与父神。”</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a:solidFill>
                  <a:srgbClr val="FF0000"/>
                </a:solidFill>
                <a:effectLst/>
                <a:latin typeface="+mn-ea"/>
                <a:cs typeface="Times New Roman"/>
              </a:rPr>
              <a:t>二、耶稣的死与复活：君王的登基</a:t>
            </a:r>
            <a:endParaRPr lang="zh-CN" altLang="en-US" dirty="0">
              <a:solidFill>
                <a:srgbClr val="FF0000"/>
              </a:solidFill>
              <a:latin typeface="+mn-ea"/>
            </a:endParaRPr>
          </a:p>
        </p:txBody>
      </p:sp>
      <p:sp>
        <p:nvSpPr>
          <p:cNvPr id="3" name="内容占位符 2"/>
          <p:cNvSpPr>
            <a:spLocks noGrp="1"/>
          </p:cNvSpPr>
          <p:nvPr>
            <p:ph idx="1"/>
          </p:nvPr>
        </p:nvSpPr>
        <p:spPr>
          <a:xfrm>
            <a:off x="1" y="1123949"/>
            <a:ext cx="9220200" cy="4019551"/>
          </a:xfrm>
        </p:spPr>
        <p:txBody>
          <a:bodyPr/>
          <a:lstStyle/>
          <a:p>
            <a:pPr marL="0" marR="0" indent="0">
              <a:spcBef>
                <a:spcPts val="600"/>
              </a:spcBef>
              <a:spcAft>
                <a:spcPts val="600"/>
              </a:spcAft>
              <a:buNone/>
            </a:pPr>
            <a:r>
              <a:rPr lang="zh-CN" altLang="en-US" sz="3200" b="1" kern="100" dirty="0">
                <a:solidFill>
                  <a:srgbClr val="FF0000"/>
                </a:solidFill>
                <a:latin typeface="Calibri"/>
                <a:ea typeface="DengXian"/>
                <a:cs typeface="Times New Roman"/>
              </a:rPr>
              <a:t>       （三）基督登基作王的圣经神学意义</a:t>
            </a:r>
            <a:endParaRPr lang="en-CA" sz="3200" b="1" kern="100" dirty="0">
              <a:solidFill>
                <a:srgbClr val="FF0000"/>
              </a:solidFill>
              <a:latin typeface="Calibri"/>
              <a:ea typeface="DengXian"/>
              <a:cs typeface="Times New Roman"/>
            </a:endParaRPr>
          </a:p>
          <a:p>
            <a:pPr marL="514350" marR="0" indent="-514350">
              <a:spcBef>
                <a:spcPts val="600"/>
              </a:spcBef>
              <a:spcAft>
                <a:spcPts val="600"/>
              </a:spcAft>
              <a:buNone/>
            </a:pPr>
            <a:r>
              <a:rPr lang="en-US" sz="2800" b="1" kern="100" dirty="0">
                <a:solidFill>
                  <a:schemeClr val="tx1"/>
                </a:solidFill>
                <a:latin typeface="DengXian"/>
                <a:ea typeface="DengXian"/>
                <a:cs typeface="Times New Roman"/>
              </a:rPr>
              <a:t>1</a:t>
            </a:r>
            <a:r>
              <a:rPr lang="zh-CN" altLang="en-US" sz="2800" b="1" kern="100" dirty="0">
                <a:solidFill>
                  <a:schemeClr val="tx1"/>
                </a:solidFill>
                <a:latin typeface="Calibri"/>
                <a:ea typeface="DengXian"/>
                <a:cs typeface="Times New Roman"/>
              </a:rPr>
              <a:t>、基督登基作王是对亚伯拉罕的应许之约的决定性应验和应验的高峰。</a:t>
            </a:r>
            <a:endParaRPr lang="en-CA" sz="2800" b="1" kern="100" dirty="0">
              <a:solidFill>
                <a:schemeClr val="tx1"/>
              </a:solidFill>
              <a:latin typeface="Calibri"/>
              <a:ea typeface="DengXian"/>
              <a:cs typeface="Times New Roman"/>
            </a:endParaRPr>
          </a:p>
          <a:p>
            <a:pPr marL="514350" marR="0" indent="-514350">
              <a:spcBef>
                <a:spcPts val="600"/>
              </a:spcBef>
              <a:spcAft>
                <a:spcPts val="600"/>
              </a:spcAft>
              <a:buNone/>
            </a:pPr>
            <a:r>
              <a:rPr lang="en-US" sz="2800" b="1" kern="100" dirty="0">
                <a:solidFill>
                  <a:schemeClr val="tx1"/>
                </a:solidFill>
                <a:latin typeface="DengXian"/>
                <a:ea typeface="DengXian"/>
                <a:cs typeface="Times New Roman"/>
              </a:rPr>
              <a:t>2</a:t>
            </a:r>
            <a:r>
              <a:rPr lang="zh-CN" altLang="en-US" sz="2800" b="1" kern="100" dirty="0">
                <a:solidFill>
                  <a:schemeClr val="tx1"/>
                </a:solidFill>
                <a:latin typeface="Calibri"/>
                <a:ea typeface="DengXian"/>
                <a:cs typeface="Times New Roman"/>
              </a:rPr>
              <a:t>、基督登基作王是对大卫的王国之约的决定性应验和应验的高峰。</a:t>
            </a:r>
            <a:endParaRPr lang="en-CA" sz="2800" b="1" kern="100" dirty="0">
              <a:solidFill>
                <a:schemeClr val="tx1"/>
              </a:solidFill>
              <a:latin typeface="Calibri"/>
              <a:ea typeface="DengXian"/>
              <a:cs typeface="Times New Roman"/>
            </a:endParaRPr>
          </a:p>
          <a:p>
            <a:pPr marL="514350" marR="0" indent="-514350">
              <a:spcBef>
                <a:spcPts val="600"/>
              </a:spcBef>
              <a:spcAft>
                <a:spcPts val="600"/>
              </a:spcAft>
              <a:buNone/>
            </a:pPr>
            <a:r>
              <a:rPr lang="en-US" sz="2800" b="1" kern="100" dirty="0">
                <a:solidFill>
                  <a:schemeClr val="tx1"/>
                </a:solidFill>
                <a:latin typeface="DengXian"/>
                <a:ea typeface="DengXian"/>
                <a:cs typeface="Times New Roman"/>
              </a:rPr>
              <a:t>3</a:t>
            </a:r>
            <a:r>
              <a:rPr lang="zh-CN" altLang="en-US" sz="2800" b="1" kern="100" dirty="0">
                <a:solidFill>
                  <a:schemeClr val="tx1"/>
                </a:solidFill>
                <a:latin typeface="Calibri"/>
                <a:ea typeface="DengXian"/>
                <a:cs typeface="Times New Roman"/>
              </a:rPr>
              <a:t>、基督登基作王启动了新创造，新人类</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神的众子</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在基督</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神的长子</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里，借着与基督同死、同埋和同复活而诞生，并且进入成圣和得荣耀的历程中。</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a:solidFill>
                  <a:srgbClr val="FF0000"/>
                </a:solidFill>
                <a:effectLst/>
                <a:latin typeface="+mn-ea"/>
                <a:cs typeface="Times New Roman"/>
              </a:rPr>
              <a:t>二、耶稣的死与复活：君王的登基</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en-US" sz="3200" kern="100" dirty="0">
                <a:solidFill>
                  <a:schemeClr val="tx1"/>
                </a:solidFill>
                <a:latin typeface="Calibri"/>
                <a:ea typeface="DengXian"/>
                <a:cs typeface="Times New Roman"/>
              </a:rPr>
              <a:t> </a:t>
            </a:r>
            <a:r>
              <a:rPr lang="zh-CN" altLang="en-US" sz="3600" b="1" kern="100" dirty="0">
                <a:solidFill>
                  <a:schemeClr val="tx1"/>
                </a:solidFill>
                <a:latin typeface="Calibri"/>
                <a:ea typeface="DengXian"/>
                <a:cs typeface="Times New Roman"/>
              </a:rPr>
              <a:t>综上所述，我们可以将耶稣基督的死与复活理解为祂对亚伯拉罕之约和大卫之约的决定性应验和应验的高峰，并且启动了新创造和天国在地上扩展的新纪元。</a:t>
            </a:r>
            <a:endParaRPr lang="zh-CN" altLang="en-US" sz="3600"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三、耶稣的再来：君王的统治</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关于基督再来或末世论，其重点不是日期、时间和方式，重点是：耶稣基督再来不再是以隐藏的、卑微的方式，而是以公开的、荣耀的方式；更重要的，耶稣基督再来是以天国君王的职分在全地的施行天国的统治。</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三、耶稣的再来：君王的统治</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启十九</a:t>
            </a:r>
            <a:r>
              <a:rPr lang="en-US" sz="2800" b="1" kern="100" dirty="0">
                <a:solidFill>
                  <a:schemeClr val="tx1"/>
                </a:solidFill>
                <a:latin typeface="Calibri"/>
                <a:ea typeface="DengXian"/>
                <a:cs typeface="Times New Roman"/>
              </a:rPr>
              <a:t>6</a:t>
            </a:r>
            <a:r>
              <a:rPr lang="zh-CN" altLang="en-US" sz="2800" b="1" kern="100" dirty="0">
                <a:solidFill>
                  <a:schemeClr val="tx1"/>
                </a:solidFill>
                <a:latin typeface="Calibri"/>
                <a:ea typeface="DengXian"/>
                <a:cs typeface="Times New Roman"/>
              </a:rPr>
              <a:t>说：</a:t>
            </a:r>
            <a:r>
              <a:rPr lang="zh-CN" altLang="en-US" sz="2800" b="1" kern="100" dirty="0">
                <a:solidFill>
                  <a:srgbClr val="FF0000"/>
                </a:solidFill>
                <a:latin typeface="Calibri"/>
                <a:ea typeface="KaiTi"/>
                <a:cs typeface="Times New Roman"/>
              </a:rPr>
              <a:t>“我听见好像群众的声音，众水的声音，大雷的声音，说：‘哈利路亚！因为主我们的神，全能者作王了。’”</a:t>
            </a:r>
            <a:endParaRPr lang="en-CA" sz="2800" b="1" kern="100" dirty="0">
              <a:solidFill>
                <a:srgbClr val="FF0000"/>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启十九</a:t>
            </a:r>
            <a:r>
              <a:rPr lang="en-US" sz="2800" b="1" kern="100" dirty="0">
                <a:solidFill>
                  <a:schemeClr val="tx1"/>
                </a:solidFill>
                <a:latin typeface="DengXian" panose="02010600030101010101" pitchFamily="2" charset="-122"/>
                <a:ea typeface="DengXian" panose="02010600030101010101" pitchFamily="2" charset="-122"/>
                <a:cs typeface="Times New Roman"/>
              </a:rPr>
              <a:t>16</a:t>
            </a:r>
            <a:r>
              <a:rPr lang="zh-CN" altLang="en-US" sz="2800" b="1" kern="100" dirty="0">
                <a:solidFill>
                  <a:schemeClr val="tx1"/>
                </a:solidFill>
                <a:latin typeface="DengXian" panose="02010600030101010101" pitchFamily="2" charset="-122"/>
                <a:ea typeface="DengXian" panose="02010600030101010101" pitchFamily="2" charset="-122"/>
                <a:cs typeface="Times New Roman"/>
              </a:rPr>
              <a:t>又说：</a:t>
            </a:r>
            <a:r>
              <a:rPr lang="zh-CN" altLang="en-US" sz="2800" b="1" kern="100" dirty="0">
                <a:solidFill>
                  <a:srgbClr val="FF0000"/>
                </a:solidFill>
                <a:latin typeface="Calibri"/>
                <a:ea typeface="KaiTi"/>
                <a:cs typeface="Times New Roman"/>
              </a:rPr>
              <a:t>“在祂（基督）衣服和大腿上有名写着说：‘万王之王、万主之主。’”</a:t>
            </a:r>
            <a:endParaRPr lang="en-CA" sz="2800" b="1" kern="100" dirty="0">
              <a:solidFill>
                <a:srgbClr val="FF0000"/>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所以，末世论的重点是：</a:t>
            </a:r>
            <a:r>
              <a:rPr lang="zh-CN" altLang="en-US" sz="2800" b="1" kern="100" dirty="0">
                <a:solidFill>
                  <a:srgbClr val="2E24FC"/>
                </a:solidFill>
                <a:latin typeface="Calibri"/>
                <a:ea typeface="DengXian"/>
                <a:cs typeface="Times New Roman"/>
              </a:rPr>
              <a:t>基督再来是以“万王之王、万主之主”的名号荣耀降临，并在全地施行天国的统治。这是对亚伯拉罕之约的完全应验，也是对大卫之约的完全应验</a:t>
            </a:r>
            <a:r>
              <a:rPr lang="zh-CN" altLang="en-US" sz="2800" kern="100" dirty="0">
                <a:solidFill>
                  <a:srgbClr val="2E24FC"/>
                </a:solidFill>
                <a:latin typeface="Calibri"/>
                <a:ea typeface="DengXian"/>
                <a:cs typeface="Times New Roman"/>
              </a:rPr>
              <a:t>，</a:t>
            </a:r>
            <a:r>
              <a:rPr lang="zh-CN" altLang="en-US" sz="2800" b="1" kern="100" dirty="0">
                <a:solidFill>
                  <a:srgbClr val="2E24FC"/>
                </a:solidFill>
                <a:latin typeface="Calibri"/>
                <a:ea typeface="DengXian"/>
                <a:cs typeface="Times New Roman"/>
              </a:rPr>
              <a:t>且使新创造进入完成阶段。</a:t>
            </a:r>
            <a:endParaRPr lang="en-CA" sz="2800"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27774460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四、我们的回应</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spcBef>
                <a:spcPts val="600"/>
              </a:spcBef>
              <a:spcAft>
                <a:spcPts val="0"/>
              </a:spcAft>
              <a:buNone/>
              <a:tabLst>
                <a:tab pos="1676400" algn="l"/>
              </a:tabLst>
            </a:pPr>
            <a:r>
              <a:rPr lang="zh-CN" altLang="en-US" sz="2800" b="1" kern="100" dirty="0">
                <a:solidFill>
                  <a:schemeClr val="tx1"/>
                </a:solidFill>
                <a:latin typeface="Calibri"/>
                <a:ea typeface="DengXian"/>
                <a:cs typeface="Times New Roman"/>
              </a:rPr>
              <a:t>新教传统历来重视耶稣基督是救主，对祂同时也是君王却不那么重视。</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tabLst>
                <a:tab pos="1676400" algn="l"/>
              </a:tabLst>
            </a:pPr>
            <a:r>
              <a:rPr lang="zh-CN" altLang="en-US" sz="2800" b="1" kern="100" dirty="0">
                <a:solidFill>
                  <a:schemeClr val="tx1"/>
                </a:solidFill>
                <a:latin typeface="Calibri"/>
                <a:ea typeface="DengXian"/>
                <a:cs typeface="Times New Roman"/>
              </a:rPr>
              <a:t>以至于许多基督徒，即使信主已经多年，对于耶稣基督是君王的认识，仍然停留在圣诞节的水平：耶稣是新生王，祂出生的时候，有三个东方的博士前来朝拜祂；仅此而已。</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tabLst>
                <a:tab pos="1676400" algn="l"/>
              </a:tabLst>
            </a:pPr>
            <a:r>
              <a:rPr lang="zh-CN" altLang="en-US" sz="2800" b="1" kern="100" dirty="0">
                <a:solidFill>
                  <a:schemeClr val="tx1"/>
                </a:solidFill>
                <a:latin typeface="Calibri"/>
                <a:ea typeface="DengXian"/>
                <a:cs typeface="Times New Roman"/>
              </a:rPr>
              <a:t>当然，也有一些非主流的新教基督徒，比较重视让耶稣基督在生命中、家庭中、教会中作王，至于为什么要这样做，却说不太清楚。</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2263215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四、我们的回应</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2950">
              <a:spcBef>
                <a:spcPts val="600"/>
              </a:spcBef>
              <a:spcAft>
                <a:spcPts val="0"/>
              </a:spcAft>
              <a:buNone/>
              <a:tabLst>
                <a:tab pos="1676400" algn="l"/>
              </a:tabLst>
            </a:pPr>
            <a:r>
              <a:rPr lang="zh-CN" altLang="en-US" sz="3000" b="1" kern="100" dirty="0">
                <a:solidFill>
                  <a:schemeClr val="tx1"/>
                </a:solidFill>
                <a:latin typeface="Calibri"/>
                <a:ea typeface="DengXian"/>
                <a:cs typeface="Times New Roman"/>
              </a:rPr>
              <a:t>至于迎接耶稣基督再来作王的基督徒就更加少之又少了。</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tabLst>
                <a:tab pos="1676400" algn="l"/>
              </a:tabLst>
            </a:pPr>
            <a:r>
              <a:rPr lang="zh-CN" altLang="en-US" sz="3000" b="1" kern="100" dirty="0">
                <a:solidFill>
                  <a:schemeClr val="tx1"/>
                </a:solidFill>
                <a:latin typeface="Calibri"/>
                <a:ea typeface="DengXian"/>
                <a:cs typeface="Times New Roman"/>
              </a:rPr>
              <a:t>佳恩教会是有福的，我们在</a:t>
            </a:r>
            <a:r>
              <a:rPr lang="en-US" sz="3000" b="1" kern="100" dirty="0">
                <a:solidFill>
                  <a:schemeClr val="tx1"/>
                </a:solidFill>
                <a:latin typeface="Calibri"/>
                <a:ea typeface="DengXian"/>
                <a:cs typeface="Times New Roman"/>
              </a:rPr>
              <a:t>2011</a:t>
            </a:r>
            <a:r>
              <a:rPr lang="zh-CN" altLang="en-US" sz="3000" b="1" kern="100" dirty="0">
                <a:solidFill>
                  <a:schemeClr val="tx1"/>
                </a:solidFill>
                <a:latin typeface="Calibri"/>
                <a:ea typeface="DengXian"/>
                <a:cs typeface="Times New Roman"/>
              </a:rPr>
              <a:t>年就听到了</a:t>
            </a:r>
            <a:r>
              <a:rPr lang="zh-CN" altLang="en-US" sz="3000" b="1" kern="100" dirty="0">
                <a:solidFill>
                  <a:srgbClr val="FF0000"/>
                </a:solidFill>
                <a:latin typeface="Calibri"/>
                <a:ea typeface="KaiTi"/>
                <a:cs typeface="Times New Roman"/>
              </a:rPr>
              <a:t>“半夜的呐喊声”</a:t>
            </a:r>
            <a:r>
              <a:rPr lang="zh-CN" altLang="en-US" sz="3000" b="1" kern="100" dirty="0">
                <a:solidFill>
                  <a:schemeClr val="tx1"/>
                </a:solidFill>
                <a:latin typeface="Calibri"/>
                <a:ea typeface="DengXian"/>
                <a:cs typeface="Times New Roman"/>
              </a:rPr>
              <a:t>，要预备迎接基督新郎的到来。</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tabLst>
                <a:tab pos="1676400" algn="l"/>
              </a:tabLst>
            </a:pPr>
            <a:r>
              <a:rPr lang="zh-CN" altLang="en-US" sz="3000" b="1" kern="100" dirty="0">
                <a:solidFill>
                  <a:schemeClr val="tx1"/>
                </a:solidFill>
                <a:latin typeface="Calibri"/>
                <a:ea typeface="DengXian"/>
                <a:cs typeface="Times New Roman"/>
              </a:rPr>
              <a:t>在</a:t>
            </a:r>
            <a:r>
              <a:rPr lang="en-US" sz="3000" b="1" kern="100" dirty="0">
                <a:solidFill>
                  <a:schemeClr val="tx1"/>
                </a:solidFill>
                <a:latin typeface="Calibri"/>
                <a:ea typeface="DengXian"/>
                <a:cs typeface="Times New Roman"/>
              </a:rPr>
              <a:t>2024</a:t>
            </a:r>
            <a:r>
              <a:rPr lang="zh-CN" altLang="en-US" sz="3000" b="1" kern="100" dirty="0">
                <a:solidFill>
                  <a:schemeClr val="tx1"/>
                </a:solidFill>
                <a:latin typeface="Calibri"/>
                <a:ea typeface="DengXian"/>
                <a:cs typeface="Times New Roman"/>
              </a:rPr>
              <a:t>年底，我们又听到了布兰登的呐喊声，我们要预备好迎接耶稣基督再来作王。 </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tabLst>
                <a:tab pos="1676400" algn="l"/>
              </a:tabLst>
            </a:pPr>
            <a:r>
              <a:rPr lang="zh-CN" altLang="en-US" sz="3000" b="1" kern="100" dirty="0">
                <a:solidFill>
                  <a:schemeClr val="tx1"/>
                </a:solidFill>
                <a:latin typeface="Calibri"/>
                <a:ea typeface="DengXian"/>
                <a:cs typeface="Times New Roman"/>
              </a:rPr>
              <a:t>而最好也最合神心意的预备就是现在就让耶稣基督在我们生命中作王。</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13707220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四、我们的回应</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然而，我们如何现在就让耶稣基督在我们生命中作王呢？这里有三个要点：</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rgbClr val="7030A0"/>
                </a:solidFill>
                <a:latin typeface="Calibri"/>
                <a:ea typeface="DengXian"/>
                <a:cs typeface="Times New Roman"/>
              </a:rPr>
              <a:t>第一个要点：我们要把耶稣基督放在我们生命中的首位。</a:t>
            </a:r>
            <a:r>
              <a:rPr lang="zh-CN" altLang="en-US" sz="3200" b="1" kern="100" dirty="0">
                <a:solidFill>
                  <a:schemeClr val="tx1"/>
                </a:solidFill>
                <a:latin typeface="Calibri"/>
                <a:ea typeface="DengXian"/>
                <a:cs typeface="Times New Roman"/>
              </a:rPr>
              <a:t>但这绝不是一件容易的事情，因为我们早已习惯于以自我为生命中的第一。</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如果要让耶稣基督在我们生命中居首位，就需要让自我从生命宝座上下来。</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1370722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我们知道新约圣经中有两个耶稣的家谱：一个是马太福音的家谱，一个是路加福音的家谱。</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这两个家谱有一些不同：马太福音的家谱更加强调耶稣是天国的君王，这个家谱是从亚伯拉罕开始的；路加福音的家谱更加强调耶稣是全人类的救主，这个家谱是从亚当开始的。</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四、我们的回应</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我们一定要牢记一个真理：只有当我们让耶稣基督成为我们生命中的第一时，我们才能经历真正的自由、丰盛、喜乐和平安。</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因为祂是一个好王，祂是全能全善的，祂是公义的，又是仁爱的王；祂为我们舍命，又从死里复活，只有在祂里面，我们才能经历真正有意义的人生。</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1370722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四、我们的回应</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600"/>
              </a:spcAft>
              <a:buNone/>
            </a:pPr>
            <a:r>
              <a:rPr lang="zh-CN" altLang="en-US" sz="3200" b="1" kern="100" dirty="0">
                <a:solidFill>
                  <a:srgbClr val="7030A0"/>
                </a:solidFill>
                <a:latin typeface="Calibri"/>
                <a:ea typeface="DengXian"/>
                <a:cs typeface="Times New Roman"/>
              </a:rPr>
              <a:t>让耶稣基督在我们生命中作王的第二个要点是：将我们的信仰应用、落实在我们现今生活的每一个方面，包括学习、工作、业余、交友、家庭、社交等等。</a:t>
            </a:r>
            <a:endParaRPr lang="en-CA" sz="3200" kern="100" dirty="0">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耶稣在太五</a:t>
            </a:r>
            <a:r>
              <a:rPr lang="en-US" sz="3200" b="1" kern="100" dirty="0">
                <a:solidFill>
                  <a:schemeClr val="tx1"/>
                </a:solidFill>
                <a:latin typeface="DengXian"/>
                <a:ea typeface="DengXian"/>
                <a:cs typeface="Times New Roman"/>
              </a:rPr>
              <a:t>13-16</a:t>
            </a:r>
            <a:r>
              <a:rPr lang="zh-CN" altLang="en-US" sz="3200" b="1" kern="100" dirty="0">
                <a:solidFill>
                  <a:schemeClr val="tx1"/>
                </a:solidFill>
                <a:latin typeface="Calibri"/>
                <a:ea typeface="DengXian"/>
                <a:cs typeface="Times New Roman"/>
              </a:rPr>
              <a:t>说</a:t>
            </a:r>
            <a:r>
              <a:rPr lang="zh-CN" altLang="en-US" sz="3200" b="1" kern="100" dirty="0">
                <a:solidFill>
                  <a:schemeClr val="tx1"/>
                </a:solidFill>
                <a:latin typeface="Calibri"/>
                <a:ea typeface="KaiTi"/>
                <a:cs typeface="Times New Roman"/>
              </a:rPr>
              <a:t>：</a:t>
            </a:r>
            <a:r>
              <a:rPr lang="zh-CN" altLang="en-US" sz="3200" b="1" kern="100" dirty="0">
                <a:solidFill>
                  <a:srgbClr val="FF0000"/>
                </a:solidFill>
                <a:latin typeface="Calibri"/>
                <a:ea typeface="KaiTi"/>
                <a:cs typeface="Times New Roman"/>
              </a:rPr>
              <a:t>“你们是世上的盐。</a:t>
            </a:r>
            <a:r>
              <a:rPr lang="en-US" altLang="zh-CN" sz="3200" b="1" kern="100" dirty="0">
                <a:solidFill>
                  <a:srgbClr val="FF0000"/>
                </a:solidFill>
                <a:latin typeface="Calibri"/>
                <a:ea typeface="KaiTi"/>
                <a:cs typeface="Times New Roman"/>
              </a:rPr>
              <a:t>……</a:t>
            </a:r>
            <a:r>
              <a:rPr lang="zh-CN" altLang="en-US" sz="3200" b="1" kern="100" dirty="0">
                <a:solidFill>
                  <a:srgbClr val="FF0000"/>
                </a:solidFill>
                <a:latin typeface="Calibri"/>
                <a:ea typeface="KaiTi"/>
                <a:cs typeface="Times New Roman"/>
              </a:rPr>
              <a:t>你们是世上的光。</a:t>
            </a:r>
            <a:r>
              <a:rPr lang="en-US" altLang="zh-CN" sz="3200" b="1" kern="100" dirty="0">
                <a:solidFill>
                  <a:srgbClr val="FF0000"/>
                </a:solidFill>
                <a:latin typeface="Calibri"/>
                <a:ea typeface="KaiTi"/>
                <a:cs typeface="Times New Roman"/>
              </a:rPr>
              <a:t>……</a:t>
            </a:r>
            <a:r>
              <a:rPr lang="zh-CN" altLang="en-US" sz="3200" b="1" kern="100" dirty="0">
                <a:solidFill>
                  <a:srgbClr val="FF0000"/>
                </a:solidFill>
                <a:latin typeface="Calibri"/>
                <a:ea typeface="KaiTi"/>
                <a:cs typeface="Times New Roman"/>
              </a:rPr>
              <a:t>你们的光也当这样照在人前，叫他们看见你们的好行为，便将荣耀归给你们在天上的父。”</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13707220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四、我们的回应</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我们要知道，将基督信仰应用、落实在我们现实生活的每一个方面也决不是一件轻而易举的事情。这需要我们愿意为此付上代价，因为付出这样的代价是值得的。</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当我们把基督信仰在我们的现实生活中活出来时，我们现在就在地上建造和扩展神的国度。这就是圣经上所说的得胜和成圣，也就是与世界分别、与世界为敌的生活。</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42</a:t>
            </a:fld>
            <a:endParaRPr lang="en-US" altLang="zh-CN" dirty="0">
              <a:solidFill>
                <a:srgbClr val="55554A"/>
              </a:solidFill>
            </a:endParaRPr>
          </a:p>
        </p:txBody>
      </p:sp>
    </p:spTree>
    <p:extLst>
      <p:ext uri="{BB962C8B-B14F-4D97-AF65-F5344CB8AC3E}">
        <p14:creationId xmlns:p14="http://schemas.microsoft.com/office/powerpoint/2010/main" val="13707220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四、我们的回应</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现在我们来看第三个要点。在布兰登的异象视频中说到：人类世界的太阳就要落山了，人类世界的历史就要走到尽头了，人类将要进入大灾难时期。一些人听了之后感到了恐惧，还有一些人产生了混淆：既然世界就要终结了，那我们一切的努力，追求和付出还有意义吗？</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43</a:t>
            </a:fld>
            <a:endParaRPr lang="en-US" altLang="zh-CN" dirty="0">
              <a:solidFill>
                <a:srgbClr val="55554A"/>
              </a:solidFill>
            </a:endParaRPr>
          </a:p>
        </p:txBody>
      </p:sp>
    </p:spTree>
    <p:extLst>
      <p:ext uri="{BB962C8B-B14F-4D97-AF65-F5344CB8AC3E}">
        <p14:creationId xmlns:p14="http://schemas.microsoft.com/office/powerpoint/2010/main" val="13707220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四、我们的回应</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对这些疑问的解答正是我要讲的</a:t>
            </a:r>
            <a:r>
              <a:rPr lang="zh-CN" altLang="en-US" sz="3200" b="1" kern="100" dirty="0">
                <a:solidFill>
                  <a:srgbClr val="7030A0"/>
                </a:solidFill>
                <a:latin typeface="Calibri"/>
                <a:ea typeface="DengXian"/>
                <a:cs typeface="Times New Roman"/>
              </a:rPr>
              <a:t>第三个要点</a:t>
            </a:r>
            <a:r>
              <a:rPr lang="zh-CN" altLang="en-US" sz="3200" kern="100" dirty="0">
                <a:solidFill>
                  <a:srgbClr val="000000"/>
                </a:solidFill>
                <a:latin typeface="Calibri"/>
                <a:ea typeface="DengXian"/>
                <a:cs typeface="Times New Roman"/>
              </a:rPr>
              <a:t>：</a:t>
            </a:r>
            <a:endParaRPr lang="en-CA" sz="3200" kern="100" dirty="0">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rgbClr val="7030A0"/>
                </a:solidFill>
                <a:latin typeface="Calibri"/>
                <a:ea typeface="DengXian"/>
                <a:cs typeface="Times New Roman"/>
              </a:rPr>
              <a:t>当这个堕落的、与神为敌的世界系统终结的时候，上帝的创造并没有终结，这个地球仍照样运转；不仅没有终结，还要进入恢复时期，恢复到人类堕落之前</a:t>
            </a:r>
            <a:r>
              <a:rPr lang="zh-CN" altLang="en-US" sz="3200" b="1" kern="100">
                <a:solidFill>
                  <a:srgbClr val="7030A0"/>
                </a:solidFill>
                <a:latin typeface="Calibri"/>
                <a:ea typeface="DengXian"/>
                <a:cs typeface="Times New Roman"/>
              </a:rPr>
              <a:t>的乐园状态。</a:t>
            </a:r>
            <a:endParaRPr lang="en-CA" sz="3200" kern="100" dirty="0">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rgbClr val="7030A0"/>
                </a:solidFill>
                <a:latin typeface="Calibri"/>
                <a:ea typeface="DengXian"/>
                <a:cs typeface="Times New Roman"/>
              </a:rPr>
              <a:t>当人类世界的历史走到了尽头的时候，耶稣基督带下的千禧年国度才刚刚开始。</a:t>
            </a:r>
            <a:endParaRPr lang="en-CA" sz="3200" kern="100" dirty="0">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44</a:t>
            </a:fld>
            <a:endParaRPr lang="en-US" altLang="zh-CN" dirty="0">
              <a:solidFill>
                <a:srgbClr val="55554A"/>
              </a:solidFill>
            </a:endParaRPr>
          </a:p>
        </p:txBody>
      </p:sp>
    </p:spTree>
    <p:extLst>
      <p:ext uri="{BB962C8B-B14F-4D97-AF65-F5344CB8AC3E}">
        <p14:creationId xmlns:p14="http://schemas.microsoft.com/office/powerpoint/2010/main" val="13707220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四、我们的回应</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600"/>
              </a:spcAft>
              <a:buNone/>
            </a:pPr>
            <a:r>
              <a:rPr lang="zh-CN" altLang="en-US" sz="3200" b="1" kern="100" dirty="0">
                <a:solidFill>
                  <a:srgbClr val="7030A0"/>
                </a:solidFill>
                <a:latin typeface="Calibri"/>
                <a:ea typeface="DengXian"/>
                <a:cs typeface="Times New Roman"/>
              </a:rPr>
              <a:t>我们在基督里所结出的一切果实，无论是我们个人的生命性情、道德品格，我们的知识技能，还是我们服事主的一切成果，包括领人归主，门徒训练，我们聚会时、灵修时、敬拜时和服事时，为主耶稣所付出的一切，都将伴随我们进入神的国度。</a:t>
            </a:r>
            <a:endParaRPr lang="en-CA" sz="3200" kern="100" dirty="0">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林前十五</a:t>
            </a:r>
            <a:r>
              <a:rPr lang="en-US" sz="3200" b="1" kern="100" dirty="0">
                <a:solidFill>
                  <a:schemeClr val="tx1"/>
                </a:solidFill>
                <a:latin typeface="DengXian"/>
                <a:ea typeface="DengXian"/>
                <a:cs typeface="Times New Roman"/>
              </a:rPr>
              <a:t>58</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“所以，我亲爱的弟兄们，你们务要坚固，不可摇动，常常竭力多作主工，因为知道你们的劳苦，在主里面不是徒然的。”</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45</a:t>
            </a:fld>
            <a:endParaRPr lang="en-US" altLang="zh-CN" dirty="0">
              <a:solidFill>
                <a:srgbClr val="55554A"/>
              </a:solidFill>
            </a:endParaRPr>
          </a:p>
        </p:txBody>
      </p:sp>
    </p:spTree>
    <p:extLst>
      <p:ext uri="{BB962C8B-B14F-4D97-AF65-F5344CB8AC3E}">
        <p14:creationId xmlns:p14="http://schemas.microsoft.com/office/powerpoint/2010/main" val="1370722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由于马太福音的家谱跟我们今天的主题的关系更密切，所以我们只着重在马太福音的家谱上。</a:t>
            </a:r>
            <a:endParaRPr lang="en-CA" sz="3200" b="1" kern="100" dirty="0">
              <a:solidFill>
                <a:schemeClr val="tx1"/>
              </a:solidFill>
              <a:latin typeface="Calibri"/>
              <a:ea typeface="DengXian"/>
              <a:cs typeface="Times New Roman"/>
            </a:endParaRPr>
          </a:p>
          <a:p>
            <a:pPr marL="0" marR="0" indent="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（一）读圣经家谱的正确方法</a:t>
            </a:r>
            <a:endParaRPr lang="en-CA" sz="3200" b="1" kern="100" dirty="0">
              <a:solidFill>
                <a:srgbClr val="FF0000"/>
              </a:solidFill>
              <a:latin typeface="Calibri"/>
              <a:ea typeface="DengXian"/>
              <a:cs typeface="Times New Roman"/>
            </a:endParaRPr>
          </a:p>
          <a:p>
            <a:pPr marL="0" marR="0" indent="80010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我们读到圣经的家谱时，可能会觉得比较枯燥，那主要是因为两个原因：</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一是因为对圣经不够熟悉；二是因为我们没有掌握读家谱的正确方法。</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如果你对圣经不熟悉，我建议你现在就开始跟随一个读经计划，除此之外，没有更好的办法。</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如果你对读家谱的正确方法不太了解，那么希望今天的讲道会对你有所帮助。</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读家谱的正确方法中包括了两个要点：</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6</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685800">
              <a:spcBef>
                <a:spcPts val="600"/>
              </a:spcBef>
              <a:spcAft>
                <a:spcPts val="0"/>
              </a:spcAft>
              <a:buNone/>
              <a:tabLst>
                <a:tab pos="1676400" algn="l"/>
              </a:tabLst>
            </a:pPr>
            <a:r>
              <a:rPr lang="zh-CN" altLang="en-US" sz="2800" b="1" kern="100" dirty="0">
                <a:solidFill>
                  <a:schemeClr val="tx1"/>
                </a:solidFill>
                <a:latin typeface="Calibri"/>
                <a:ea typeface="DengXian"/>
                <a:cs typeface="Times New Roman"/>
              </a:rPr>
              <a:t>首先，圣经，尤其是旧约圣经，大部分都是历史和故事，而且圣经的历史和故事跟普通的历史和故事有所不同，叫做救赎历史和故事。</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tabLst>
                <a:tab pos="1676400" algn="l"/>
              </a:tabLst>
            </a:pPr>
            <a:r>
              <a:rPr lang="zh-CN" altLang="en-US" sz="2800" b="1" kern="100" dirty="0">
                <a:solidFill>
                  <a:schemeClr val="tx1"/>
                </a:solidFill>
                <a:latin typeface="Calibri"/>
                <a:ea typeface="DengXian"/>
                <a:cs typeface="Times New Roman"/>
              </a:rPr>
              <a:t>读家谱的正确方法中的第一个要点是：</a:t>
            </a:r>
            <a:r>
              <a:rPr lang="zh-CN" altLang="en-US" sz="2800" b="1" kern="100" dirty="0">
                <a:solidFill>
                  <a:srgbClr val="00B0F0"/>
                </a:solidFill>
                <a:latin typeface="Calibri"/>
                <a:ea typeface="DengXian"/>
                <a:cs typeface="Times New Roman"/>
              </a:rPr>
              <a:t>家谱是理解圣经救赎历史和故事中的一条主线</a:t>
            </a:r>
            <a:r>
              <a:rPr lang="zh-CN" altLang="en-US" sz="2800" b="1" kern="100" dirty="0">
                <a:latin typeface="Calibri"/>
                <a:ea typeface="DengXian"/>
                <a:cs typeface="Times New Roman"/>
              </a:rPr>
              <a:t>。</a:t>
            </a:r>
            <a:endParaRPr lang="en-CA" sz="2800" b="1" kern="100" dirty="0">
              <a:latin typeface="Calibri"/>
              <a:ea typeface="DengXian"/>
              <a:cs typeface="Times New Roman"/>
            </a:endParaRPr>
          </a:p>
          <a:p>
            <a:pPr marL="0" marR="0" indent="685800">
              <a:spcBef>
                <a:spcPts val="600"/>
              </a:spcBef>
              <a:spcAft>
                <a:spcPts val="0"/>
              </a:spcAft>
              <a:buNone/>
              <a:tabLst>
                <a:tab pos="1676400" algn="l"/>
              </a:tabLst>
            </a:pPr>
            <a:r>
              <a:rPr lang="zh-CN" altLang="en-US" sz="2800" b="1" kern="100" dirty="0">
                <a:solidFill>
                  <a:schemeClr val="tx1"/>
                </a:solidFill>
                <a:latin typeface="Calibri"/>
                <a:ea typeface="DengXian"/>
                <a:cs typeface="Times New Roman"/>
              </a:rPr>
              <a:t>此外，圣经的历史和故事是由圣约，包括亚伯拉罕之约、摩西之约和大卫之约等，来分段的。</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tabLst>
                <a:tab pos="1676400" algn="l"/>
              </a:tabLst>
            </a:pPr>
            <a:r>
              <a:rPr lang="zh-CN" altLang="en-US" sz="2800" b="1" kern="100" dirty="0">
                <a:solidFill>
                  <a:schemeClr val="tx1"/>
                </a:solidFill>
                <a:latin typeface="Calibri"/>
                <a:ea typeface="DengXian"/>
                <a:cs typeface="Times New Roman"/>
              </a:rPr>
              <a:t>读家谱的正确方法中的第二个要点是：</a:t>
            </a:r>
            <a:r>
              <a:rPr lang="zh-CN" altLang="en-US" sz="2800" b="1" kern="100" dirty="0">
                <a:solidFill>
                  <a:srgbClr val="00B0F0"/>
                </a:solidFill>
                <a:latin typeface="Calibri"/>
                <a:ea typeface="DengXian"/>
                <a:cs typeface="Times New Roman"/>
              </a:rPr>
              <a:t>圣约是理解圣经救赎历史和故事的一把钥匙。</a:t>
            </a:r>
            <a:endParaRPr lang="en-CA" sz="2800" b="1" kern="100" dirty="0">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7</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spcBef>
                <a:spcPts val="600"/>
              </a:spcBef>
              <a:spcAft>
                <a:spcPts val="600"/>
              </a:spcAft>
              <a:buNone/>
              <a:tabLst>
                <a:tab pos="1676400" algn="l"/>
              </a:tabLst>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（二）马太福音中的家谱（太一</a:t>
            </a:r>
            <a:r>
              <a:rPr lang="en-US" sz="3200" b="1" kern="100" dirty="0">
                <a:solidFill>
                  <a:srgbClr val="FF0000"/>
                </a:solidFill>
                <a:latin typeface="Calibri"/>
                <a:ea typeface="DengXian"/>
                <a:cs typeface="Times New Roman"/>
              </a:rPr>
              <a:t>1-11</a:t>
            </a:r>
            <a:r>
              <a:rPr lang="zh-CN" altLang="en-US" sz="3200" b="1" kern="100" dirty="0">
                <a:solidFill>
                  <a:srgbClr val="FF0000"/>
                </a:solidFill>
                <a:latin typeface="Calibri"/>
                <a:ea typeface="DengXian"/>
                <a:cs typeface="Times New Roman"/>
              </a:rPr>
              <a:t>）</a:t>
            </a:r>
            <a:endParaRPr lang="en-CA" altLang="zh-CN" sz="3200" kern="100" dirty="0">
              <a:solidFill>
                <a:srgbClr val="FF0000"/>
              </a:solidFill>
              <a:latin typeface="Calibri"/>
              <a:ea typeface="DengXian"/>
              <a:cs typeface="Times New Roman"/>
            </a:endParaRPr>
          </a:p>
          <a:p>
            <a:pPr marL="0" marR="0" indent="685800">
              <a:spcBef>
                <a:spcPts val="600"/>
              </a:spcBef>
              <a:spcAft>
                <a:spcPts val="600"/>
              </a:spcAft>
              <a:buNone/>
              <a:tabLst>
                <a:tab pos="1676400" algn="l"/>
              </a:tabLst>
            </a:pPr>
            <a:r>
              <a:rPr lang="zh-CN" altLang="en-US" sz="2800" b="1" kern="100" dirty="0">
                <a:solidFill>
                  <a:schemeClr val="tx1"/>
                </a:solidFill>
                <a:latin typeface="Calibri"/>
                <a:ea typeface="DengXian"/>
                <a:cs typeface="Times New Roman"/>
              </a:rPr>
              <a:t> 现在我们来看马太福音的家谱，我们读前面</a:t>
            </a:r>
            <a:r>
              <a:rPr lang="en-US" sz="2800" b="1" kern="100" dirty="0">
                <a:solidFill>
                  <a:schemeClr val="tx1"/>
                </a:solidFill>
                <a:latin typeface="Calibri"/>
                <a:ea typeface="DengXian"/>
                <a:cs typeface="Times New Roman"/>
              </a:rPr>
              <a:t>11</a:t>
            </a:r>
            <a:r>
              <a:rPr lang="zh-CN" altLang="en-US" sz="2800" b="1" kern="100" dirty="0">
                <a:solidFill>
                  <a:schemeClr val="tx1"/>
                </a:solidFill>
                <a:latin typeface="Calibri"/>
                <a:ea typeface="DengXian"/>
                <a:cs typeface="Times New Roman"/>
              </a:rPr>
              <a:t>节。</a:t>
            </a:r>
            <a:endParaRPr lang="en-CA" sz="2800" b="1" kern="100" dirty="0">
              <a:solidFill>
                <a:schemeClr val="tx1"/>
              </a:solidFill>
              <a:latin typeface="Calibri"/>
              <a:ea typeface="DengXian"/>
              <a:cs typeface="Times New Roman"/>
            </a:endParaRPr>
          </a:p>
          <a:p>
            <a:pPr marL="0" marR="0" indent="0">
              <a:spcBef>
                <a:spcPts val="600"/>
              </a:spcBef>
              <a:spcAft>
                <a:spcPts val="600"/>
              </a:spcAft>
              <a:buNone/>
              <a:tabLst>
                <a:tab pos="1676400" algn="l"/>
              </a:tabLst>
            </a:pPr>
            <a:r>
              <a:rPr lang="zh-CN" altLang="en-US" sz="2800" b="1" kern="100" dirty="0">
                <a:solidFill>
                  <a:schemeClr val="tx1"/>
                </a:solidFill>
                <a:latin typeface="Calibri"/>
                <a:ea typeface="DengXian"/>
                <a:cs typeface="Times New Roman"/>
              </a:rPr>
              <a:t>         太一</a:t>
            </a:r>
            <a:r>
              <a:rPr lang="en-US" sz="2800" b="1" kern="100" dirty="0">
                <a:solidFill>
                  <a:schemeClr val="tx1"/>
                </a:solidFill>
                <a:latin typeface="Calibri"/>
                <a:ea typeface="DengXian"/>
                <a:cs typeface="Times New Roman"/>
              </a:rPr>
              <a:t>1-11</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亚伯拉罕的后裔、大卫的子孙、耶稣基督的家谱。亚伯拉罕生以撒，以撒生雅各，雅各生犹大和他的弟兄。犹大从他玛氏生法勒斯和谢拉，法勒斯生希斯仑，希斯仑生亚兰；亚兰生亚米拿达，亚米拿达生拿顺，拿顺生撒门；撒门从喇合氏生波阿斯，波阿斯从路德氏生俄备得，俄备得生耶西，耶西生大卫王。</a:t>
            </a:r>
            <a:endParaRPr lang="en-CA" sz="28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耶稣的诞生：君王的家谱</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indent="800100">
              <a:lnSpc>
                <a:spcPct val="107000"/>
              </a:lnSpc>
              <a:spcBef>
                <a:spcPts val="600"/>
              </a:spcBef>
              <a:spcAft>
                <a:spcPts val="600"/>
              </a:spcAft>
              <a:buNone/>
            </a:pPr>
            <a:r>
              <a:rPr lang="zh-CN" altLang="en-US" sz="3200" b="1" kern="100" dirty="0">
                <a:solidFill>
                  <a:srgbClr val="FF0000"/>
                </a:solidFill>
                <a:latin typeface="Calibri"/>
                <a:ea typeface="KaiTi"/>
                <a:cs typeface="Times New Roman"/>
              </a:rPr>
              <a:t>续：大卫从乌利亚的妻子生所罗门；所罗门生罗波安，罗波安生亚比雅，亚比雅生亚撒；亚撒生约沙法，约沙法生约兰，约兰生乌西雅；乌西雅生约坦，约坦生亚哈斯，亚哈斯生希西家；希西家生玛拿西，玛拿西生亚们，亚们生约西亚。百姓被迁到巴比伦的时候，约西亚生耶哥尼雅和他的弟兄。”</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20134123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1493</TotalTime>
  <Words>4340</Words>
  <Application>Microsoft Office PowerPoint</Application>
  <PresentationFormat>On-screen Show (16:9)</PresentationFormat>
  <Paragraphs>213</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TS101790490[1]</vt:lpstr>
      <vt:lpstr>PowerPoint Presentation</vt:lpstr>
      <vt:lpstr>PowerPoint Presentation</vt:lpstr>
      <vt:lpstr>PowerPoint Presentation</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一、耶稣的诞生：君王的家谱</vt:lpstr>
      <vt:lpstr>二、耶稣的死与复活：君王的登基</vt:lpstr>
      <vt:lpstr>二、耶稣的死与复活：君王的登基</vt:lpstr>
      <vt:lpstr>二、耶稣的死与复活：君王的登基</vt:lpstr>
      <vt:lpstr>二、耶稣的死与复活：君王的登基</vt:lpstr>
      <vt:lpstr>二、耶稣的死与复活：君王的登基</vt:lpstr>
      <vt:lpstr>二、耶稣的死与复活：君王的登基</vt:lpstr>
      <vt:lpstr>二、耶稣的死与复活：君王的登基</vt:lpstr>
      <vt:lpstr>二、耶稣的死与复活：君王的登基</vt:lpstr>
      <vt:lpstr>二、耶稣的死与复活：君王的登基</vt:lpstr>
      <vt:lpstr>三、耶稣的再来：君王的统治</vt:lpstr>
      <vt:lpstr>三、耶稣的再来：君王的统治</vt:lpstr>
      <vt:lpstr>四、我们的回应</vt:lpstr>
      <vt:lpstr>四、我们的回应</vt:lpstr>
      <vt:lpstr>四、我们的回应</vt:lpstr>
      <vt:lpstr>四、我们的回应</vt:lpstr>
      <vt:lpstr>四、我们的回应</vt:lpstr>
      <vt:lpstr>四、我们的回应</vt:lpstr>
      <vt:lpstr>四、我们的回应</vt:lpstr>
      <vt:lpstr>四、我们的回应</vt:lpstr>
      <vt:lpstr>四、我们的回应</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888</cp:revision>
  <dcterms:created xsi:type="dcterms:W3CDTF">2021-02-28T22:09:00Z</dcterms:created>
  <dcterms:modified xsi:type="dcterms:W3CDTF">2025-01-10T20:58:28Z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