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849" r:id="rId2"/>
    <p:sldId id="1333" r:id="rId3"/>
    <p:sldId id="1334" r:id="rId4"/>
    <p:sldId id="1335" r:id="rId5"/>
    <p:sldId id="1336" r:id="rId6"/>
    <p:sldId id="1213" r:id="rId7"/>
    <p:sldId id="1337" r:id="rId8"/>
    <p:sldId id="1338" r:id="rId9"/>
    <p:sldId id="1339" r:id="rId10"/>
    <p:sldId id="1340" r:id="rId11"/>
    <p:sldId id="1341" r:id="rId12"/>
    <p:sldId id="1342" r:id="rId13"/>
    <p:sldId id="1343" r:id="rId14"/>
    <p:sldId id="1344" r:id="rId15"/>
    <p:sldId id="1345" r:id="rId16"/>
    <p:sldId id="1346" r:id="rId17"/>
    <p:sldId id="1347" r:id="rId18"/>
    <p:sldId id="1348" r:id="rId19"/>
    <p:sldId id="1349" r:id="rId20"/>
    <p:sldId id="1350" r:id="rId21"/>
    <p:sldId id="1351" r:id="rId22"/>
    <p:sldId id="1352" r:id="rId23"/>
    <p:sldId id="1353" r:id="rId24"/>
    <p:sldId id="1354" r:id="rId25"/>
    <p:sldId id="1355" r:id="rId26"/>
    <p:sldId id="1356" r:id="rId27"/>
    <p:sldId id="1357" r:id="rId28"/>
    <p:sldId id="1358" r:id="rId29"/>
    <p:sldId id="1359" r:id="rId30"/>
    <p:sldId id="1360" r:id="rId31"/>
    <p:sldId id="1361" r:id="rId32"/>
    <p:sldId id="1362" r:id="rId33"/>
  </p:sldIdLst>
  <p:sldSz cx="9144000" cy="5143500" type="screen16x9"/>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61" autoAdjust="0"/>
    <p:restoredTop sz="0" autoAdjust="0"/>
  </p:normalViewPr>
  <p:slideViewPr>
    <p:cSldViewPr showGuides="1">
      <p:cViewPr varScale="1">
        <p:scale>
          <a:sx n="106" d="100"/>
          <a:sy n="106" d="100"/>
        </p:scale>
        <p:origin x="82" y="365"/>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2024-12-13</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2024年12月13日星期五</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2024年12月13日星期五</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2024年12月13日星期五</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2024年12月13日星期五</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2024年12月13日星期五</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2024年12月13日星期五</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123950"/>
            <a:ext cx="9144000" cy="4019550"/>
          </a:xfrm>
        </p:spPr>
        <p:txBody>
          <a:bodyPr/>
          <a:lstStyle/>
          <a:p>
            <a:pPr marL="0" marR="0" indent="0" algn="ctr">
              <a:spcBef>
                <a:spcPts val="600"/>
              </a:spcBef>
              <a:spcAft>
                <a:spcPts val="600"/>
              </a:spcAft>
              <a:buNone/>
            </a:pPr>
            <a:r>
              <a:rPr lang="zh-CN" altLang="en-US" sz="5400" b="1" dirty="0">
                <a:solidFill>
                  <a:srgbClr val="FF0000"/>
                </a:solidFill>
                <a:ea typeface="KaiTi"/>
                <a:cs typeface="Times New Roman"/>
              </a:rPr>
              <a:t>从耶稣的名称看圣诞节的意义</a:t>
            </a:r>
            <a:endParaRPr lang="en-US" altLang="zh-CN" sz="3200" b="1" kern="100" dirty="0">
              <a:solidFill>
                <a:srgbClr val="FF000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太一</a:t>
            </a:r>
            <a:r>
              <a:rPr lang="en-US" sz="3600" b="1" dirty="0">
                <a:solidFill>
                  <a:schemeClr val="tx1"/>
                </a:solidFill>
                <a:latin typeface="DengXian" panose="02010600030101010101" pitchFamily="2" charset="-122"/>
                <a:ea typeface="DengXian" panose="02010600030101010101" pitchFamily="2" charset="-122"/>
                <a:cs typeface="Times New Roman"/>
              </a:rPr>
              <a:t>18-21</a:t>
            </a:r>
            <a:r>
              <a:rPr lang="zh-CN" altLang="en-US" sz="3600" b="1" dirty="0">
                <a:solidFill>
                  <a:schemeClr val="tx1"/>
                </a:solidFill>
                <a:latin typeface="DengXian" panose="02010600030101010101" pitchFamily="2" charset="-122"/>
                <a:ea typeface="DengXian" panose="02010600030101010101" pitchFamily="2" charset="-122"/>
                <a:cs typeface="Times New Roman"/>
              </a:rPr>
              <a:t>；二</a:t>
            </a:r>
            <a:r>
              <a:rPr lang="en-US" sz="3600" b="1" dirty="0">
                <a:solidFill>
                  <a:schemeClr val="tx1"/>
                </a:solidFill>
                <a:latin typeface="DengXian" panose="02010600030101010101" pitchFamily="2" charset="-122"/>
                <a:ea typeface="DengXian" panose="02010600030101010101" pitchFamily="2" charset="-122"/>
                <a:cs typeface="Times New Roman"/>
              </a:rPr>
              <a:t>1-6</a:t>
            </a:r>
            <a:r>
              <a:rPr lang="zh-CN" altLang="en-US" sz="3600" b="1" dirty="0">
                <a:solidFill>
                  <a:schemeClr val="tx1"/>
                </a:solidFill>
                <a:latin typeface="DengXian" panose="02010600030101010101" pitchFamily="2" charset="-122"/>
                <a:ea typeface="DengXian" panose="02010600030101010101" pitchFamily="2" charset="-122"/>
                <a:cs typeface="Times New Roman"/>
              </a:rPr>
              <a:t>；约壹五</a:t>
            </a:r>
            <a:r>
              <a:rPr lang="en-US" sz="3600" b="1" dirty="0">
                <a:solidFill>
                  <a:schemeClr val="tx1"/>
                </a:solidFill>
                <a:latin typeface="DengXian" panose="02010600030101010101" pitchFamily="2" charset="-122"/>
                <a:ea typeface="DengXian" panose="02010600030101010101" pitchFamily="2" charset="-122"/>
                <a:cs typeface="Times New Roman"/>
              </a:rPr>
              <a:t>11-12</a:t>
            </a:r>
            <a:endParaRPr lang="en-US" altLang="zh-CN" sz="3600" b="1" kern="100" dirty="0">
              <a:solidFill>
                <a:schemeClr val="tx1"/>
              </a:solidFill>
              <a:latin typeface="DengXian" panose="02010600030101010101" pitchFamily="2" charset="-122"/>
              <a:ea typeface="DengXian" panose="02010600030101010101" pitchFamily="2" charset="-122"/>
              <a:cs typeface="DengXian" panose="02010600030101010101" charset="-122"/>
              <a:sym typeface="+mn-ea"/>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2024</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12</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15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一、耶稣</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628650" marR="0" indent="-628650">
              <a:lnSpc>
                <a:spcPct val="107000"/>
              </a:lnSpc>
              <a:spcBef>
                <a:spcPts val="600"/>
              </a:spcBef>
              <a:spcAft>
                <a:spcPts val="600"/>
              </a:spcAft>
              <a:buNone/>
            </a:pPr>
            <a:r>
              <a:rPr lang="en-US" sz="3200" b="1" kern="100" dirty="0">
                <a:solidFill>
                  <a:srgbClr val="FF0000"/>
                </a:solidFill>
                <a:latin typeface="DengXian"/>
                <a:ea typeface="DengXian"/>
                <a:cs typeface="Times New Roman"/>
              </a:rPr>
              <a:t>3</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只有耶稣，他既没犯过罪，又代表人类；只有耶稣为人人而死在十字架上，背负人的罪而承受了罪的刑罚；只有耶稣，在死亡和埋葬三天后从死里复活，永远胜过了死亡。</a:t>
            </a:r>
            <a:endParaRPr lang="en-CA" altLang="zh-CN"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FF0000"/>
                </a:solidFill>
                <a:latin typeface="Calibri"/>
                <a:ea typeface="DengXian"/>
                <a:cs typeface="Times New Roman"/>
              </a:rPr>
              <a:t>由于以上三个主要理由，耶稣是人类唯一的救主。</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367432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二、新生王</a:t>
            </a:r>
            <a:endParaRPr lang="zh-CN" altLang="en-US" sz="40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indent="0">
              <a:lnSpc>
                <a:spcPct val="107000"/>
              </a:lnSpc>
              <a:spcBef>
                <a:spcPts val="600"/>
              </a:spcBef>
              <a:spcAft>
                <a:spcPts val="600"/>
              </a:spcAft>
              <a:buNone/>
            </a:pPr>
            <a:r>
              <a:rPr lang="en-US" altLang="zh-CN" sz="2800" b="1" kern="100" dirty="0">
                <a:solidFill>
                  <a:srgbClr val="000000"/>
                </a:solidFill>
                <a:latin typeface="DengXian" panose="02010600030101010101" pitchFamily="2" charset="-122"/>
                <a:ea typeface="DengXian" panose="02010600030101010101" pitchFamily="2" charset="-122"/>
                <a:cs typeface="Times New Roman"/>
              </a:rPr>
              <a:t>	</a:t>
            </a:r>
            <a:r>
              <a:rPr lang="zh-CN" altLang="en-US" sz="2800" b="1" kern="100" dirty="0">
                <a:solidFill>
                  <a:srgbClr val="000000"/>
                </a:solidFill>
                <a:latin typeface="DengXian" panose="02010600030101010101" pitchFamily="2" charset="-122"/>
                <a:ea typeface="DengXian" panose="02010600030101010101" pitchFamily="2" charset="-122"/>
                <a:cs typeface="Times New Roman"/>
              </a:rPr>
              <a:t>太二</a:t>
            </a:r>
            <a:r>
              <a:rPr lang="en-US" sz="2800" b="1" kern="100" dirty="0">
                <a:solidFill>
                  <a:srgbClr val="000000"/>
                </a:solidFill>
                <a:latin typeface="DengXian" panose="02010600030101010101" pitchFamily="2" charset="-122"/>
                <a:ea typeface="DengXian" panose="02010600030101010101" pitchFamily="2" charset="-122"/>
                <a:cs typeface="Times New Roman"/>
              </a:rPr>
              <a:t>1-6</a:t>
            </a:r>
            <a:r>
              <a:rPr lang="zh-CN" altLang="en-US" sz="2800" b="1" kern="100" dirty="0">
                <a:solidFill>
                  <a:srgbClr val="000000"/>
                </a:solidFill>
                <a:latin typeface="DengXian" panose="02010600030101010101" pitchFamily="2" charset="-122"/>
                <a:ea typeface="DengXian" panose="02010600030101010101" pitchFamily="2" charset="-122"/>
                <a:cs typeface="Times New Roman"/>
              </a:rPr>
              <a:t>：</a:t>
            </a:r>
            <a:r>
              <a:rPr lang="zh-CN" altLang="en-US" sz="2800" b="1" kern="100" dirty="0">
                <a:solidFill>
                  <a:srgbClr val="000000"/>
                </a:solidFill>
                <a:latin typeface="Calibri"/>
                <a:ea typeface="KaiTi"/>
                <a:cs typeface="Times New Roman"/>
              </a:rPr>
              <a:t>“当希律王的时候，</a:t>
            </a:r>
            <a:r>
              <a:rPr lang="zh-CN" altLang="en-US" sz="2800" b="1" kern="100" dirty="0">
                <a:solidFill>
                  <a:srgbClr val="FF0000"/>
                </a:solidFill>
                <a:latin typeface="Calibri"/>
                <a:ea typeface="KaiTi"/>
                <a:cs typeface="Times New Roman"/>
              </a:rPr>
              <a:t>耶稣生在犹太的伯利恒</a:t>
            </a:r>
            <a:r>
              <a:rPr lang="zh-CN" altLang="en-US" sz="2800" b="1" kern="100" dirty="0">
                <a:solidFill>
                  <a:srgbClr val="000000"/>
                </a:solidFill>
                <a:latin typeface="Calibri"/>
                <a:ea typeface="KaiTi"/>
                <a:cs typeface="Times New Roman"/>
              </a:rPr>
              <a:t>。有几个博士从东方来到耶路撒冷，说：‘</a:t>
            </a:r>
            <a:r>
              <a:rPr lang="zh-CN" altLang="en-US" sz="2800" b="1" kern="100" dirty="0">
                <a:solidFill>
                  <a:srgbClr val="FF0000"/>
                </a:solidFill>
                <a:latin typeface="Calibri"/>
                <a:ea typeface="KaiTi"/>
                <a:cs typeface="Times New Roman"/>
              </a:rPr>
              <a:t>那生下来作犹太人之王的</a:t>
            </a:r>
            <a:r>
              <a:rPr lang="zh-CN" altLang="en-US" sz="2800" b="1" kern="100" dirty="0">
                <a:solidFill>
                  <a:srgbClr val="000000"/>
                </a:solidFill>
                <a:latin typeface="Calibri"/>
                <a:ea typeface="KaiTi"/>
                <a:cs typeface="Times New Roman"/>
              </a:rPr>
              <a:t>在哪里？我们在东方看见祂的星，特来拜祂。’希律王听见了，心里不安；耶路撒冷合城的人也都不安。他就召齐了祭司长和民间的文士，问他们说：‘基督当生在何处？’他们回答说：‘在犹太的伯利恒。因为有先知记着，说：‘</a:t>
            </a:r>
            <a:r>
              <a:rPr lang="zh-CN" altLang="en-US" sz="2800" b="1" kern="100" dirty="0">
                <a:solidFill>
                  <a:srgbClr val="FF0000"/>
                </a:solidFill>
                <a:latin typeface="Calibri"/>
                <a:ea typeface="KaiTi"/>
                <a:cs typeface="Times New Roman"/>
              </a:rPr>
              <a:t>犹大地的伯利恒</a:t>
            </a:r>
            <a:r>
              <a:rPr lang="zh-CN" altLang="en-US" sz="2800" b="1" kern="100" dirty="0">
                <a:solidFill>
                  <a:srgbClr val="000000"/>
                </a:solidFill>
                <a:latin typeface="Calibri"/>
                <a:ea typeface="KaiTi"/>
                <a:cs typeface="Times New Roman"/>
              </a:rPr>
              <a:t>啊，你在犹大诸城中并不是最小的，因为</a:t>
            </a:r>
            <a:r>
              <a:rPr lang="zh-CN" altLang="en-US" sz="2800" b="1" kern="100" dirty="0">
                <a:solidFill>
                  <a:srgbClr val="FF0000"/>
                </a:solidFill>
                <a:latin typeface="Calibri"/>
                <a:ea typeface="KaiTi"/>
                <a:cs typeface="Times New Roman"/>
              </a:rPr>
              <a:t>将来有一位君王要从你那里出来，牧养我以色列民。</a:t>
            </a:r>
            <a:r>
              <a:rPr lang="zh-CN" altLang="en-US" sz="2800" b="1" kern="100" dirty="0">
                <a:solidFill>
                  <a:srgbClr val="000000"/>
                </a:solidFill>
                <a:latin typeface="Calibri"/>
                <a:ea typeface="KaiTi"/>
                <a:cs typeface="Times New Roman"/>
              </a:rPr>
              <a:t>’”</a:t>
            </a:r>
            <a:endParaRPr lang="en-CA" sz="28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3674326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二、新生王</a:t>
            </a:r>
            <a:endParaRPr lang="zh-CN" altLang="en-US" sz="40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685800">
              <a:spcBef>
                <a:spcPts val="600"/>
              </a:spcBef>
              <a:spcAft>
                <a:spcPts val="0"/>
              </a:spcAft>
              <a:buNone/>
            </a:pPr>
            <a:r>
              <a:rPr lang="zh-CN" altLang="en-US"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在这一段记述耶稣诞生的故事中，第</a:t>
            </a:r>
            <a:r>
              <a:rPr lang="en-US" sz="2800" b="1" kern="100" dirty="0">
                <a:solidFill>
                  <a:schemeClr val="tx1"/>
                </a:solidFill>
                <a:latin typeface="DengXian"/>
                <a:ea typeface="DengXian"/>
                <a:cs typeface="Times New Roman"/>
              </a:rPr>
              <a:t>1</a:t>
            </a:r>
            <a:r>
              <a:rPr lang="zh-CN" altLang="en-US" sz="2800" b="1" kern="100" dirty="0">
                <a:solidFill>
                  <a:schemeClr val="tx1"/>
                </a:solidFill>
                <a:latin typeface="Calibri"/>
                <a:ea typeface="DengXian"/>
                <a:cs typeface="Times New Roman"/>
              </a:rPr>
              <a:t>节直接点出：</a:t>
            </a:r>
            <a:r>
              <a:rPr lang="zh-CN" altLang="en-US" sz="2800" b="1" kern="100" dirty="0">
                <a:solidFill>
                  <a:srgbClr val="FF0000"/>
                </a:solidFill>
                <a:latin typeface="Calibri"/>
                <a:ea typeface="KaiTi"/>
                <a:cs typeface="Times New Roman"/>
              </a:rPr>
              <a:t>“耶稣生在犹太的伯利恒。”</a:t>
            </a:r>
            <a:endParaRPr lang="en-CA" sz="2800" b="1" kern="100" dirty="0">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 第</a:t>
            </a:r>
            <a:r>
              <a:rPr lang="en-US" sz="2800" b="1" kern="100" dirty="0">
                <a:solidFill>
                  <a:schemeClr val="tx1"/>
                </a:solidFill>
                <a:latin typeface="DengXian"/>
                <a:ea typeface="DengXian"/>
                <a:cs typeface="Times New Roman"/>
              </a:rPr>
              <a:t>2</a:t>
            </a:r>
            <a:r>
              <a:rPr lang="zh-CN" altLang="en-US" sz="2800" b="1" kern="100" dirty="0">
                <a:solidFill>
                  <a:schemeClr val="tx1"/>
                </a:solidFill>
                <a:latin typeface="Calibri"/>
                <a:ea typeface="DengXian"/>
                <a:cs typeface="Times New Roman"/>
              </a:rPr>
              <a:t>节通过东方来的博士之口说明：祂是</a:t>
            </a:r>
            <a:r>
              <a:rPr lang="zh-CN" altLang="en-US" sz="2800" b="1" kern="100" dirty="0">
                <a:solidFill>
                  <a:srgbClr val="FF0000"/>
                </a:solidFill>
                <a:latin typeface="Calibri"/>
                <a:ea typeface="KaiTi"/>
                <a:cs typeface="Times New Roman"/>
              </a:rPr>
              <a:t>“那生下来作犹太人之王的”。</a:t>
            </a:r>
            <a:endParaRPr lang="en-CA" sz="2800" b="1" kern="100" dirty="0">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 第</a:t>
            </a:r>
            <a:r>
              <a:rPr lang="en-US" sz="2800" b="1" kern="100" dirty="0">
                <a:solidFill>
                  <a:schemeClr val="tx1"/>
                </a:solidFill>
                <a:latin typeface="DengXian"/>
                <a:ea typeface="DengXian"/>
                <a:cs typeface="Times New Roman"/>
              </a:rPr>
              <a:t>5-6</a:t>
            </a:r>
            <a:r>
              <a:rPr lang="zh-CN" altLang="en-US" sz="2800" b="1" kern="100" dirty="0">
                <a:solidFill>
                  <a:schemeClr val="tx1"/>
                </a:solidFill>
                <a:latin typeface="Calibri"/>
                <a:ea typeface="DengXian"/>
                <a:cs typeface="Times New Roman"/>
              </a:rPr>
              <a:t>节又通过祭司长和文士的口引用先知弥迦书五</a:t>
            </a:r>
            <a:r>
              <a:rPr lang="en-US" sz="2800" b="1" kern="100" dirty="0">
                <a:solidFill>
                  <a:schemeClr val="tx1"/>
                </a:solidFill>
                <a:latin typeface="DengXian"/>
                <a:ea typeface="DengXian"/>
                <a:cs typeface="Times New Roman"/>
              </a:rPr>
              <a:t>2</a:t>
            </a:r>
            <a:r>
              <a:rPr lang="zh-CN" altLang="en-US" sz="2800" b="1" kern="100" dirty="0">
                <a:solidFill>
                  <a:schemeClr val="tx1"/>
                </a:solidFill>
                <a:latin typeface="Calibri"/>
                <a:ea typeface="DengXian"/>
                <a:cs typeface="Times New Roman"/>
              </a:rPr>
              <a:t>的预言再次说明：</a:t>
            </a:r>
            <a:r>
              <a:rPr lang="zh-CN" altLang="en-US" sz="2800" b="1" kern="100" dirty="0">
                <a:solidFill>
                  <a:srgbClr val="FF0000"/>
                </a:solidFill>
                <a:latin typeface="Calibri"/>
                <a:ea typeface="DengXian"/>
                <a:cs typeface="Times New Roman"/>
              </a:rPr>
              <a:t>将来有一位以色列的君王要从伯利恒诞生出来。</a:t>
            </a:r>
            <a:endParaRPr lang="en-CA" sz="2800" b="1" kern="100" dirty="0">
              <a:latin typeface="Calibri"/>
              <a:ea typeface="DengXian"/>
              <a:cs typeface="Times New Roman"/>
            </a:endParaRPr>
          </a:p>
          <a:p>
            <a:pPr marL="0" marR="0" indent="685800">
              <a:spcBef>
                <a:spcPts val="600"/>
              </a:spcBef>
              <a:spcAft>
                <a:spcPts val="0"/>
              </a:spcAft>
              <a:buNone/>
            </a:pPr>
            <a:r>
              <a:rPr lang="en-US" altLang="zh-CN" sz="2800" b="1" kern="100" dirty="0">
                <a:solidFill>
                  <a:srgbClr val="FF0000"/>
                </a:solidFill>
                <a:latin typeface="DengXian"/>
                <a:ea typeface="DengXian"/>
                <a:cs typeface="Times New Roman"/>
              </a:rPr>
              <a:t> </a:t>
            </a:r>
            <a:r>
              <a:rPr lang="zh-CN" altLang="en-US" sz="2800" b="1" kern="100" dirty="0">
                <a:solidFill>
                  <a:schemeClr val="tx1"/>
                </a:solidFill>
                <a:latin typeface="Calibri"/>
                <a:ea typeface="DengXian"/>
                <a:cs typeface="Times New Roman"/>
              </a:rPr>
              <a:t>伯利恒位于耶路撒冷以南约</a:t>
            </a:r>
            <a:r>
              <a:rPr lang="en-US" sz="2800" b="1" kern="100" dirty="0">
                <a:solidFill>
                  <a:schemeClr val="tx1"/>
                </a:solidFill>
                <a:latin typeface="DengXian"/>
                <a:ea typeface="DengXian"/>
                <a:cs typeface="Times New Roman"/>
              </a:rPr>
              <a:t>8</a:t>
            </a:r>
            <a:r>
              <a:rPr lang="zh-CN" altLang="en-US" sz="2800" b="1" kern="100" dirty="0">
                <a:solidFill>
                  <a:schemeClr val="tx1"/>
                </a:solidFill>
                <a:latin typeface="Calibri"/>
                <a:ea typeface="DengXian"/>
                <a:cs typeface="Times New Roman"/>
              </a:rPr>
              <a:t>公里，自古就有</a:t>
            </a:r>
            <a:r>
              <a:rPr lang="zh-CN" altLang="en-US" sz="2800" b="1" kern="100" dirty="0">
                <a:solidFill>
                  <a:srgbClr val="FF0000"/>
                </a:solidFill>
                <a:latin typeface="Calibri"/>
                <a:ea typeface="DengXian"/>
                <a:cs typeface="Times New Roman"/>
              </a:rPr>
              <a:t>“大卫的城”</a:t>
            </a:r>
            <a:r>
              <a:rPr lang="zh-CN" altLang="en-US" sz="2800" b="1" kern="100" dirty="0">
                <a:solidFill>
                  <a:schemeClr val="tx1"/>
                </a:solidFill>
                <a:latin typeface="Calibri"/>
                <a:ea typeface="DengXian"/>
                <a:cs typeface="Times New Roman"/>
              </a:rPr>
              <a:t>之名。</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80187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二、新生王</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600"/>
              </a:spcBef>
              <a:spcAft>
                <a:spcPts val="600"/>
              </a:spcAft>
              <a:buNone/>
            </a:pPr>
            <a:r>
              <a:rPr lang="zh-CN" altLang="en-US" sz="3000" b="1" kern="100" dirty="0">
                <a:solidFill>
                  <a:srgbClr val="000000"/>
                </a:solidFill>
                <a:latin typeface="Calibri"/>
                <a:ea typeface="DengXian"/>
                <a:cs typeface="Times New Roman"/>
              </a:rPr>
              <a:t>它不仅是以色列最伟大的君王大卫的出生地（撒上十七</a:t>
            </a:r>
            <a:r>
              <a:rPr lang="en-US" sz="3000" b="1" kern="100" dirty="0">
                <a:solidFill>
                  <a:srgbClr val="000000"/>
                </a:solidFill>
                <a:latin typeface="DengXian"/>
                <a:ea typeface="DengXian"/>
                <a:cs typeface="Times New Roman"/>
              </a:rPr>
              <a:t>12</a:t>
            </a:r>
            <a:r>
              <a:rPr lang="zh-CN" altLang="en-US" sz="3000" b="1" kern="100" dirty="0">
                <a:solidFill>
                  <a:srgbClr val="000000"/>
                </a:solidFill>
                <a:latin typeface="Calibri"/>
                <a:ea typeface="DengXian"/>
                <a:cs typeface="Times New Roman"/>
              </a:rPr>
              <a:t>），也是大卫先祖波阿斯、路得、俄备得、耶西的故乡（得四</a:t>
            </a:r>
            <a:r>
              <a:rPr lang="en-US" sz="3000" b="1" kern="100" dirty="0">
                <a:solidFill>
                  <a:srgbClr val="000000"/>
                </a:solidFill>
                <a:latin typeface="DengXian"/>
                <a:ea typeface="DengXian"/>
                <a:cs typeface="Times New Roman"/>
              </a:rPr>
              <a:t>11</a:t>
            </a:r>
            <a:r>
              <a:rPr lang="zh-CN" altLang="en-US" sz="3000" b="1" kern="100" dirty="0">
                <a:solidFill>
                  <a:srgbClr val="000000"/>
                </a:solidFill>
                <a:latin typeface="Calibri"/>
                <a:ea typeface="DengXian"/>
                <a:cs typeface="Times New Roman"/>
              </a:rPr>
              <a:t>、</a:t>
            </a:r>
            <a:r>
              <a:rPr lang="en-US" sz="3000" b="1" kern="100" dirty="0">
                <a:solidFill>
                  <a:srgbClr val="000000"/>
                </a:solidFill>
                <a:latin typeface="DengXian"/>
                <a:ea typeface="DengXian"/>
                <a:cs typeface="Times New Roman"/>
              </a:rPr>
              <a:t>17</a:t>
            </a:r>
            <a:r>
              <a:rPr lang="zh-CN" altLang="en-US" sz="3000" b="1" kern="100" dirty="0">
                <a:solidFill>
                  <a:srgbClr val="000000"/>
                </a:solidFill>
                <a:latin typeface="Calibri"/>
                <a:ea typeface="DengXian"/>
                <a:cs typeface="Times New Roman"/>
              </a:rPr>
              <a:t>；撒上十六</a:t>
            </a:r>
            <a:r>
              <a:rPr lang="en-US" sz="3000" b="1" kern="100" dirty="0">
                <a:solidFill>
                  <a:srgbClr val="000000"/>
                </a:solidFill>
                <a:latin typeface="DengXian"/>
                <a:ea typeface="DengXian"/>
                <a:cs typeface="Times New Roman"/>
              </a:rPr>
              <a:t>1</a:t>
            </a:r>
            <a:r>
              <a:rPr lang="zh-CN" altLang="en-US" sz="3000" b="1" kern="100" dirty="0">
                <a:solidFill>
                  <a:srgbClr val="000000"/>
                </a:solidFill>
                <a:latin typeface="Calibri"/>
                <a:ea typeface="DengXian"/>
                <a:cs typeface="Times New Roman"/>
              </a:rPr>
              <a:t>、</a:t>
            </a:r>
            <a:r>
              <a:rPr lang="en-US" sz="3000" b="1" kern="100" dirty="0">
                <a:solidFill>
                  <a:srgbClr val="000000"/>
                </a:solidFill>
                <a:latin typeface="DengXian"/>
                <a:ea typeface="DengXian"/>
                <a:cs typeface="Times New Roman"/>
              </a:rPr>
              <a:t>4</a:t>
            </a:r>
            <a:r>
              <a:rPr lang="zh-CN" altLang="en-US" sz="3000" b="1" kern="100" dirty="0">
                <a:solidFill>
                  <a:srgbClr val="000000"/>
                </a:solidFill>
                <a:latin typeface="Calibri"/>
                <a:ea typeface="DengXian"/>
                <a:cs typeface="Times New Roman"/>
              </a:rPr>
              <a:t>）。</a:t>
            </a:r>
            <a:endParaRPr lang="en-CA" sz="3000" b="1" kern="100" dirty="0">
              <a:latin typeface="Calibri"/>
              <a:ea typeface="DengXian"/>
              <a:cs typeface="Times New Roman"/>
            </a:endParaRPr>
          </a:p>
          <a:p>
            <a:pPr marL="0" marR="0" indent="742950">
              <a:spcBef>
                <a:spcPts val="600"/>
              </a:spcBef>
              <a:spcAft>
                <a:spcPts val="600"/>
              </a:spcAft>
              <a:buNone/>
            </a:pPr>
            <a:r>
              <a:rPr lang="zh-CN" altLang="en-US" sz="3000" b="1" kern="100" dirty="0">
                <a:solidFill>
                  <a:srgbClr val="000000"/>
                </a:solidFill>
                <a:latin typeface="Calibri"/>
                <a:ea typeface="DengXian"/>
                <a:cs typeface="Times New Roman"/>
              </a:rPr>
              <a:t>先知弥迦曾预言，伯利恒将是基督君王的诞生之地。</a:t>
            </a:r>
            <a:endParaRPr lang="en-CA" sz="3000" b="1" kern="100" dirty="0">
              <a:latin typeface="Calibri"/>
              <a:ea typeface="DengXian"/>
              <a:cs typeface="Times New Roman"/>
            </a:endParaRPr>
          </a:p>
          <a:p>
            <a:pPr marL="0" marR="0" indent="742950">
              <a:spcBef>
                <a:spcPts val="600"/>
              </a:spcBef>
              <a:spcAft>
                <a:spcPts val="600"/>
              </a:spcAft>
              <a:buNone/>
            </a:pPr>
            <a:r>
              <a:rPr lang="en-US" sz="3000" b="1" kern="100" dirty="0">
                <a:solidFill>
                  <a:srgbClr val="000000"/>
                </a:solidFill>
                <a:latin typeface="DengXian"/>
                <a:ea typeface="DengXian"/>
                <a:cs typeface="Times New Roman"/>
              </a:rPr>
              <a:t>	</a:t>
            </a:r>
            <a:r>
              <a:rPr lang="zh-CN" altLang="en-US" sz="3000" b="1" kern="100" dirty="0">
                <a:solidFill>
                  <a:srgbClr val="000000"/>
                </a:solidFill>
                <a:latin typeface="Calibri"/>
                <a:ea typeface="DengXian"/>
                <a:cs typeface="Times New Roman"/>
              </a:rPr>
              <a:t>耶稣诞生于伯利恒这个事实的神学意义就是：耶稣是作为君王诞生于世的；而且耶稣的君王身份不是世上的君王，而是天国的君王。</a:t>
            </a:r>
            <a:endParaRPr lang="en-CA" sz="30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2226853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二、新生王</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5725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这意味着，耶稣诞生不仅意味着祂要来拯救人类脱离罪恶，而且祂要把神的国从天上带到人间，使神的旨意通行在地上如同在天上。</a:t>
            </a:r>
            <a:endParaRPr lang="en-CA" sz="3200" b="1" kern="100" dirty="0">
              <a:solidFill>
                <a:schemeClr val="tx1"/>
              </a:solidFill>
              <a:latin typeface="Calibri"/>
              <a:ea typeface="DengXian"/>
              <a:cs typeface="Times New Roman"/>
            </a:endParaRPr>
          </a:p>
          <a:p>
            <a:pPr marL="0" marR="0" indent="85725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这又进一步说明，福音或救恩的目的不只是救我们脱离罪恶和罪恶的刑罚，而且要把我们带进神的国，过在地若天的生活。</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2226853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二、新生王</a:t>
            </a:r>
            <a:endParaRPr lang="zh-CN" altLang="en-US" sz="40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742950">
              <a:spcBef>
                <a:spcPts val="0"/>
              </a:spcBef>
              <a:spcAft>
                <a:spcPts val="0"/>
              </a:spcAft>
              <a:buNone/>
            </a:pPr>
            <a:r>
              <a:rPr lang="zh-CN" altLang="en-US" sz="3000" b="1" kern="100" dirty="0">
                <a:solidFill>
                  <a:schemeClr val="tx1"/>
                </a:solidFill>
                <a:latin typeface="Calibri"/>
                <a:ea typeface="DengXian"/>
                <a:cs typeface="Times New Roman"/>
              </a:rPr>
              <a:t>实际上，与圣诞节相关的耶稣的两个神圣名称对应着耶稣降生的双重目的：与耶稣是救主这个名字对应的，就是耶稣要拯救人类脱离罪恶；与耶稣是新生王这个 名称所对应的，就是耶稣要把神的国带到地上来。 </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耶稣是救主和君王的身份同样重要。它说明，耶稣诞生的目的不只是要来拯救人类脱离罪恶，而且要把神的国从天上带到地上，使神的旨意通行在地上如同在天上。</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2226853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由此可见，与圣诞节相关的耶稣的两个名称与每个人都息息相关。</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（一）信靠耶稣是救主</a:t>
            </a:r>
            <a:endParaRPr lang="en-CA" sz="3200" b="1" kern="100" dirty="0">
              <a:solidFill>
                <a:srgbClr val="FF0000"/>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我们已经知道耶稣是救主，这个身份非常重要，耶稣不只是全世界最好或最高的宗教领袖或道德楷模，祂是唯一的救主；信靠祂的人就得拯救。</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2226853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在这里要强调四个要点：</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rgbClr val="FF0000"/>
                </a:solidFill>
                <a:latin typeface="Calibri"/>
                <a:ea typeface="DengXian"/>
                <a:cs typeface="Times New Roman"/>
              </a:rPr>
              <a:t>第一点，</a:t>
            </a:r>
            <a:r>
              <a:rPr lang="zh-CN" altLang="en-US" sz="2800" b="1" kern="100" dirty="0">
                <a:solidFill>
                  <a:schemeClr val="tx1"/>
                </a:solidFill>
                <a:latin typeface="Calibri"/>
                <a:ea typeface="DengXian"/>
                <a:cs typeface="Times New Roman"/>
              </a:rPr>
              <a:t>什么人才会信靠耶稣为救主呢？答案是：只有那些承认自己犯过罪，或仍在犯罪的人才会信靠耶稣为救主。如果不承认自己有罪，又怎么可能信靠耶稣为救主呢？</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rgbClr val="FF0000"/>
                </a:solidFill>
                <a:latin typeface="Calibri"/>
                <a:ea typeface="DengXian"/>
                <a:cs typeface="Times New Roman"/>
              </a:rPr>
              <a:t>第二点，</a:t>
            </a:r>
            <a:r>
              <a:rPr lang="zh-CN" altLang="en-US" sz="2800" b="1" kern="100" dirty="0">
                <a:solidFill>
                  <a:schemeClr val="tx1"/>
                </a:solidFill>
                <a:latin typeface="Calibri"/>
                <a:ea typeface="DengXian"/>
                <a:cs typeface="Times New Roman"/>
              </a:rPr>
              <a:t>单单承认自己有罪还不一定会信靠耶稣为救主，有些人对于罪已经习以为常，甚至还有人享受罪中之乐，这些人是不会信靠耶稣为救主的。所以，不仅承认自己有罪，而且愿意离弃罪的人，才会信靠耶稣为救主。</a:t>
            </a:r>
            <a:endParaRPr lang="en-CA" sz="28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600"/>
              </a:spcBef>
              <a:spcAft>
                <a:spcPts val="600"/>
              </a:spcAft>
              <a:buNone/>
            </a:pPr>
            <a:r>
              <a:rPr lang="zh-CN" altLang="en-US" sz="3000" b="1" kern="100" dirty="0">
                <a:solidFill>
                  <a:srgbClr val="FF0000"/>
                </a:solidFill>
                <a:latin typeface="Calibri"/>
                <a:ea typeface="DengXian"/>
                <a:cs typeface="Times New Roman"/>
              </a:rPr>
              <a:t>第三点</a:t>
            </a:r>
            <a:r>
              <a:rPr lang="zh-CN" altLang="en-US" sz="3000" b="1" kern="100" dirty="0">
                <a:solidFill>
                  <a:schemeClr val="tx1"/>
                </a:solidFill>
                <a:latin typeface="Calibri"/>
                <a:ea typeface="DengXian"/>
                <a:cs typeface="Times New Roman"/>
              </a:rPr>
              <a:t>，有少数人承认自己有罪，并且愿意离弃罪，但却坚持要凭自己的努力来离弃罪。这样的人非常自信，他们不能信靠耶稣为救主。</a:t>
            </a:r>
            <a:endParaRPr lang="en-CA" sz="30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000" b="1" kern="100" dirty="0">
                <a:solidFill>
                  <a:schemeClr val="tx1"/>
                </a:solidFill>
                <a:latin typeface="Calibri"/>
                <a:ea typeface="DengXian"/>
                <a:cs typeface="Times New Roman"/>
              </a:rPr>
              <a:t>所以，还有</a:t>
            </a:r>
            <a:r>
              <a:rPr lang="zh-CN" altLang="en-US" sz="3000" b="1" kern="100" dirty="0">
                <a:solidFill>
                  <a:srgbClr val="FF0000"/>
                </a:solidFill>
                <a:latin typeface="Calibri"/>
                <a:ea typeface="DengXian"/>
                <a:cs typeface="Times New Roman"/>
              </a:rPr>
              <a:t>第三点</a:t>
            </a:r>
            <a:r>
              <a:rPr lang="zh-CN" altLang="en-US" sz="3000" b="1" kern="100" dirty="0">
                <a:solidFill>
                  <a:schemeClr val="tx1"/>
                </a:solidFill>
                <a:latin typeface="Calibri"/>
                <a:ea typeface="DengXian"/>
                <a:cs typeface="Times New Roman"/>
              </a:rPr>
              <a:t>，就是承认自己无法救自己脱离罪恶，就像人无法拉着自己的头发将自己拉离地面一样。因为人有罪性，无法自救，所以，这样的人才会真正一心信靠耶稣为救主。</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最后还有</a:t>
            </a:r>
            <a:r>
              <a:rPr lang="zh-CN" altLang="en-US" sz="3200" b="1" kern="100" dirty="0">
                <a:solidFill>
                  <a:srgbClr val="FF0000"/>
                </a:solidFill>
                <a:latin typeface="Calibri"/>
                <a:ea typeface="DengXian"/>
                <a:cs typeface="Times New Roman"/>
              </a:rPr>
              <a:t>第四点</a:t>
            </a:r>
            <a:r>
              <a:rPr lang="zh-CN" altLang="en-US" sz="3200" b="1" kern="100" dirty="0">
                <a:solidFill>
                  <a:schemeClr val="tx1"/>
                </a:solidFill>
                <a:latin typeface="Calibri"/>
                <a:ea typeface="DengXian"/>
                <a:cs typeface="Times New Roman"/>
              </a:rPr>
              <a:t>。信靠耶稣为救主并非一劳永逸，而是要持续不断。</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我们得救重生之后，还有可能犯罪。所以，我们要经常认罪悔改，持续不断地信靠耶稣为救主。</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林后一</a:t>
            </a:r>
            <a:r>
              <a:rPr lang="en-US" sz="3200" b="1" kern="100" dirty="0">
                <a:solidFill>
                  <a:schemeClr val="tx1"/>
                </a:solidFill>
                <a:latin typeface="DengXian"/>
                <a:ea typeface="DengXian"/>
                <a:cs typeface="Times New Roman"/>
              </a:rPr>
              <a:t>10</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“祂曾救我们脱离那极大的死亡，现在仍要救我们，并且我们指望祂将来还要救我们。”</a:t>
            </a:r>
            <a:endParaRPr lang="en-CA" sz="3200"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AB57BC1-6DD8-30CD-9202-C75FAA0C5FB8}"/>
              </a:ext>
            </a:extLst>
          </p:cNvPr>
          <p:cNvSpPr>
            <a:spLocks noGrp="1"/>
          </p:cNvSpPr>
          <p:nvPr>
            <p:ph idx="1"/>
          </p:nvPr>
        </p:nvSpPr>
        <p:spPr>
          <a:xfrm>
            <a:off x="0" y="1150986"/>
            <a:ext cx="9098756" cy="4019549"/>
          </a:xfrm>
        </p:spPr>
        <p:txBody>
          <a:bodyPr/>
          <a:lstStyle/>
          <a:p>
            <a:pPr marL="0" marR="0" indent="685800">
              <a:spcBef>
                <a:spcPts val="600"/>
              </a:spcBef>
              <a:spcAft>
                <a:spcPts val="600"/>
              </a:spcAft>
              <a:buNone/>
            </a:pPr>
            <a:r>
              <a:rPr lang="en-US" altLang="zh-CN" sz="2000"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今天是一个大喜庆的日子，我们要一同来庆祝两件大喜的事情：一件是庆祝耶稣的诞生，另一件是庆祝</a:t>
            </a:r>
            <a:r>
              <a:rPr lang="en-US" sz="3000" b="1" kern="100" dirty="0">
                <a:solidFill>
                  <a:schemeClr val="tx1"/>
                </a:solidFill>
                <a:latin typeface="DengXian" panose="02010600030101010101" pitchFamily="2" charset="-122"/>
                <a:ea typeface="DengXian" panose="02010600030101010101" pitchFamily="2" charset="-122"/>
                <a:cs typeface="Times New Roman"/>
              </a:rPr>
              <a:t>Best</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回家。</a:t>
            </a:r>
            <a:endParaRPr lang="en-CA" sz="3000" b="1" kern="100" dirty="0">
              <a:solidFill>
                <a:schemeClr val="tx1"/>
              </a:solidFill>
              <a:latin typeface="DengXian" panose="02010600030101010101" pitchFamily="2" charset="-122"/>
              <a:ea typeface="DengXian" panose="02010600030101010101" pitchFamily="2" charset="-122"/>
              <a:cs typeface="Times New Roman"/>
            </a:endParaRPr>
          </a:p>
          <a:p>
            <a:pPr marL="0" marR="0" indent="742950">
              <a:spcBef>
                <a:spcPts val="600"/>
              </a:spcBef>
              <a:spcAft>
                <a:spcPts val="600"/>
              </a:spcAft>
              <a:buNone/>
            </a:pPr>
            <a:r>
              <a:rPr lang="zh-CN" altLang="en-US" sz="3000" b="1" kern="100" dirty="0">
                <a:solidFill>
                  <a:schemeClr val="tx1"/>
                </a:solidFill>
                <a:latin typeface="DengXian" panose="02010600030101010101" pitchFamily="2" charset="-122"/>
                <a:ea typeface="DengXian" panose="02010600030101010101" pitchFamily="2" charset="-122"/>
                <a:cs typeface="Times New Roman"/>
              </a:rPr>
              <a:t>让我们用最热烈的掌声来欢迎</a:t>
            </a:r>
            <a:r>
              <a:rPr lang="en-US" sz="3000" b="1" kern="100" dirty="0">
                <a:solidFill>
                  <a:schemeClr val="tx1"/>
                </a:solidFill>
                <a:latin typeface="DengXian" panose="02010600030101010101" pitchFamily="2" charset="-122"/>
                <a:ea typeface="DengXian" panose="02010600030101010101" pitchFamily="2" charset="-122"/>
                <a:cs typeface="Times New Roman"/>
              </a:rPr>
              <a:t>Best</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回家。你们做了一个人生中最重要、也最智慧的决定，就是相信接受了耶稣基督作你们个人的救主和生命的主。</a:t>
            </a:r>
            <a:endParaRPr lang="en-CA" sz="30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spcBef>
                <a:spcPts val="600"/>
              </a:spcBef>
              <a:spcAft>
                <a:spcPts val="600"/>
              </a:spcAft>
              <a:buNone/>
            </a:pPr>
            <a:r>
              <a:rPr lang="en-US" altLang="zh-CN" sz="30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000" b="1" kern="100" dirty="0">
                <a:solidFill>
                  <a:schemeClr val="tx1"/>
                </a:solidFill>
                <a:latin typeface="DengXian" panose="02010600030101010101" pitchFamily="2" charset="-122"/>
                <a:ea typeface="DengXian" panose="02010600030101010101" pitchFamily="2" charset="-122"/>
                <a:cs typeface="Times New Roman"/>
              </a:rPr>
              <a:t>因此，你们已经成为神的儿女，并在基督里得到了永生。</a:t>
            </a:r>
            <a:endParaRPr lang="en-CA" sz="3000" b="1" kern="100" dirty="0">
              <a:solidFill>
                <a:schemeClr val="tx1"/>
              </a:solidFill>
              <a:latin typeface="DengXian" panose="02010600030101010101" pitchFamily="2" charset="-122"/>
              <a:ea typeface="DengXian" panose="02010600030101010101" pitchFamily="2" charset="-122"/>
              <a:cs typeface="Times New Roman"/>
            </a:endParaRPr>
          </a:p>
          <a:p>
            <a:pPr indent="0">
              <a:spcAft>
                <a:spcPts val="800"/>
              </a:spcAft>
              <a:buNone/>
            </a:pPr>
            <a:endParaRPr lang="en-US" dirty="0"/>
          </a:p>
        </p:txBody>
      </p:sp>
      <p:sp>
        <p:nvSpPr>
          <p:cNvPr id="4" name="灯片编号占位符 3">
            <a:extLst>
              <a:ext uri="{FF2B5EF4-FFF2-40B4-BE49-F238E27FC236}">
                <a16:creationId xmlns:a16="http://schemas.microsoft.com/office/drawing/2014/main" id="{B4E50A3C-5988-D805-FF97-5E502BF3FC53}"/>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4105663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0">
              <a:spcBef>
                <a:spcPts val="600"/>
              </a:spcBef>
              <a:spcAft>
                <a:spcPts val="0"/>
              </a:spcAft>
              <a:buNone/>
            </a:pPr>
            <a:r>
              <a:rPr lang="zh-CN" altLang="en-US" sz="3000" b="1" kern="100" dirty="0">
                <a:solidFill>
                  <a:schemeClr val="tx1"/>
                </a:solidFill>
                <a:latin typeface="Calibri"/>
                <a:ea typeface="DengXian"/>
                <a:cs typeface="Times New Roman"/>
              </a:rPr>
              <a:t>       </a:t>
            </a:r>
            <a:r>
              <a:rPr lang="zh-CN" altLang="en-US" sz="3000" b="1" kern="100" dirty="0">
                <a:solidFill>
                  <a:srgbClr val="FF0000"/>
                </a:solidFill>
                <a:latin typeface="Calibri"/>
                <a:ea typeface="DengXian"/>
                <a:cs typeface="Times New Roman"/>
              </a:rPr>
              <a:t>（二）降服在耶稣的至高王权下</a:t>
            </a:r>
            <a:endParaRPr lang="en-CA" sz="3000" b="1" kern="100" dirty="0">
              <a:solidFill>
                <a:srgbClr val="FF0000"/>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我们已经知道耶稣是新生王。祂降生于世的目的是要把神的国带到地上来。这一点非常重要。</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我们今天认识圣诞节的意义，不仅要认识耶稣是救主，同时也要认识耶稣是君王。</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对耶稣身份认识上的任何偏差都会带来对福音或救恩的认识上的偏差，最终也会带来基督徒生活和灵性上的偏差。</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救主和新生王这两个名称是唇齿相依、缺一不可的。</a:t>
            </a:r>
            <a:r>
              <a:rPr lang="zh-CN" altLang="en-US" sz="3200" b="1" kern="100" dirty="0">
                <a:solidFill>
                  <a:srgbClr val="FF0000"/>
                </a:solidFill>
                <a:latin typeface="Calibri"/>
                <a:ea typeface="DengXian"/>
                <a:cs typeface="Times New Roman"/>
              </a:rPr>
              <a:t>前一个使我们脱离罪恶</a:t>
            </a:r>
            <a:r>
              <a:rPr lang="zh-CN" altLang="en-US" sz="3200" b="1" kern="100" dirty="0">
                <a:solidFill>
                  <a:srgbClr val="2E24FC"/>
                </a:solidFill>
                <a:latin typeface="Calibri"/>
                <a:ea typeface="DengXian"/>
                <a:cs typeface="Times New Roman"/>
              </a:rPr>
              <a:t>，后一个使我们脱离自我中心。</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rgbClr val="7030A0"/>
                </a:solidFill>
                <a:latin typeface="Calibri"/>
                <a:ea typeface="DengXian"/>
                <a:cs typeface="Times New Roman"/>
              </a:rPr>
              <a:t>如果我们认识耶稣是唯一的救主，就要一心信靠祂，使我们脱离罪恶。</a:t>
            </a:r>
            <a:r>
              <a:rPr lang="zh-CN" altLang="en-US" sz="3200" b="1" kern="100" dirty="0">
                <a:solidFill>
                  <a:srgbClr val="2E24FC"/>
                </a:solidFill>
                <a:latin typeface="Calibri"/>
                <a:ea typeface="DengXian"/>
                <a:cs typeface="Times New Roman"/>
              </a:rPr>
              <a:t>如果我们认识耶稣是天国的新生王，就要降服在祂的至高主权之下，使我们脱离自我中心，让神的国首先降临在我们身上，并且通过我们再降临在全地上。</a:t>
            </a:r>
            <a:endParaRPr lang="en-CA" sz="3200" b="1" kern="100" dirty="0">
              <a:solidFill>
                <a:srgbClr val="2E24FC"/>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0">
              <a:spcBef>
                <a:spcPts val="600"/>
              </a:spcBef>
              <a:spcAft>
                <a:spcPts val="0"/>
              </a:spcAft>
              <a:buNone/>
            </a:pPr>
            <a:r>
              <a:rPr lang="en-US" altLang="zh-CN" sz="3000" b="1" kern="100" dirty="0">
                <a:solidFill>
                  <a:schemeClr val="tx1"/>
                </a:solidFill>
                <a:latin typeface="Calibri"/>
                <a:ea typeface="DengXian"/>
                <a:cs typeface="Times New Roman"/>
              </a:rPr>
              <a:t>          </a:t>
            </a:r>
            <a:r>
              <a:rPr lang="en-US" altLang="zh-CN" sz="3000" b="1" kern="100" dirty="0">
                <a:solidFill>
                  <a:srgbClr val="FF0000"/>
                </a:solidFill>
                <a:latin typeface="Calibri"/>
                <a:ea typeface="DengXian"/>
                <a:cs typeface="Times New Roman"/>
              </a:rPr>
              <a:t>1</a:t>
            </a:r>
            <a:r>
              <a:rPr lang="zh-CN" altLang="en-US" sz="3000" b="1" kern="100" dirty="0">
                <a:solidFill>
                  <a:srgbClr val="FF0000"/>
                </a:solidFill>
                <a:latin typeface="Calibri"/>
                <a:ea typeface="DengXian"/>
                <a:cs typeface="Times New Roman"/>
              </a:rPr>
              <a:t>、神的国降临的关键</a:t>
            </a:r>
            <a:r>
              <a:rPr lang="zh-CN" altLang="en-US" sz="3000" kern="100" dirty="0">
                <a:solidFill>
                  <a:srgbClr val="FF0000"/>
                </a:solidFill>
                <a:latin typeface="Calibri"/>
                <a:ea typeface="DengXian"/>
                <a:cs typeface="Times New Roman"/>
              </a:rPr>
              <a:t>：</a:t>
            </a:r>
            <a:r>
              <a:rPr lang="zh-CN" altLang="en-US" sz="3000" b="1" kern="100" dirty="0">
                <a:solidFill>
                  <a:srgbClr val="FF0000"/>
                </a:solidFill>
                <a:latin typeface="Calibri"/>
                <a:ea typeface="DengXian"/>
                <a:cs typeface="Times New Roman"/>
              </a:rPr>
              <a:t>自愿降服于耶稣的至高王权之下。</a:t>
            </a:r>
            <a:endParaRPr lang="en-CA" sz="3000" b="1" kern="100" dirty="0">
              <a:solidFill>
                <a:srgbClr val="FF0000"/>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神的国降临就是神的统治和神的旨意通行在地上，其关键不是强迫人来遵行律法。</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整个旧约时期以色列民的失败，也就是摩西律法之约的失败，已经证明了这一点。</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神的国降临要通过耶稣，通过新约，通过福音，通过救恩才能实现。</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我们在基督里经历了重生的人，心和灵都经历了更新和变化。因此，我们自愿降服于耶稣的至高王权之下。</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rgbClr val="FF0000"/>
                </a:solidFill>
                <a:latin typeface="Calibri"/>
                <a:ea typeface="DengXian"/>
                <a:cs typeface="Times New Roman"/>
              </a:rPr>
              <a:t>什么叫自愿降服于耶稣的至高王权之下？</a:t>
            </a:r>
            <a:endParaRPr lang="en-CA" sz="3000" b="1" kern="100" dirty="0">
              <a:solidFill>
                <a:srgbClr val="FF0000"/>
              </a:solidFill>
              <a:latin typeface="Calibri"/>
              <a:ea typeface="DengXian"/>
              <a:cs typeface="Times New Roman"/>
            </a:endParaRPr>
          </a:p>
          <a:p>
            <a:pPr marL="0" marR="0" indent="742950">
              <a:spcBef>
                <a:spcPts val="600"/>
              </a:spcBef>
              <a:spcAft>
                <a:spcPts val="0"/>
              </a:spcAft>
              <a:buNone/>
            </a:pPr>
            <a:r>
              <a:rPr lang="zh-CN" altLang="en-US" sz="3000" b="1" kern="100" dirty="0">
                <a:solidFill>
                  <a:srgbClr val="2E24FC"/>
                </a:solidFill>
                <a:latin typeface="Calibri"/>
                <a:ea typeface="DengXian"/>
                <a:cs typeface="Times New Roman"/>
              </a:rPr>
              <a:t>关键就是让耶稣成为我们生命中的第一位。</a:t>
            </a:r>
            <a:endParaRPr lang="en-CA" sz="3000" b="1" kern="100" dirty="0">
              <a:solidFill>
                <a:srgbClr val="2E24FC"/>
              </a:solidFill>
              <a:latin typeface="Calibri"/>
              <a:ea typeface="DengXian"/>
              <a:cs typeface="Times New Roman"/>
            </a:endParaRPr>
          </a:p>
          <a:p>
            <a:pPr marL="0" marR="0" indent="742950">
              <a:spcBef>
                <a:spcPts val="600"/>
              </a:spcBef>
              <a:spcAft>
                <a:spcPts val="0"/>
              </a:spcAft>
              <a:buNone/>
            </a:pPr>
            <a:r>
              <a:rPr lang="zh-CN" altLang="en-US" sz="3000" b="1" kern="100" dirty="0">
                <a:solidFill>
                  <a:srgbClr val="7030A0"/>
                </a:solidFill>
                <a:latin typeface="Calibri"/>
                <a:ea typeface="DengXian"/>
                <a:cs typeface="Times New Roman"/>
              </a:rPr>
              <a:t>让耶稣成为我们生命中的第一位就是让耶稣在我们生命中作王，让耶稣来统治或掌管我们的人生，也就是让神的国降临在我们的生活中。</a:t>
            </a:r>
            <a:endParaRPr lang="en-CA" sz="3000" b="1" kern="100" dirty="0">
              <a:solidFill>
                <a:srgbClr val="7030A0"/>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0">
              <a:spcBef>
                <a:spcPts val="600"/>
              </a:spcBef>
              <a:spcAft>
                <a:spcPts val="0"/>
              </a:spcAft>
              <a:buNone/>
            </a:pPr>
            <a:r>
              <a:rPr lang="en-US" altLang="zh-CN" sz="3000" b="1" kern="100" dirty="0">
                <a:solidFill>
                  <a:srgbClr val="FF0000"/>
                </a:solidFill>
                <a:latin typeface="Calibri"/>
                <a:ea typeface="DengXian"/>
                <a:cs typeface="Times New Roman"/>
              </a:rPr>
              <a:t>          2</a:t>
            </a:r>
            <a:r>
              <a:rPr lang="zh-CN" altLang="en-US" sz="3000" b="1" kern="100" dirty="0">
                <a:solidFill>
                  <a:srgbClr val="FF0000"/>
                </a:solidFill>
                <a:latin typeface="Calibri"/>
                <a:ea typeface="DengXian"/>
                <a:cs typeface="Times New Roman"/>
              </a:rPr>
              <a:t>、让耶稣成为我们生命中的第一</a:t>
            </a:r>
            <a:endParaRPr lang="en-CA" sz="3000" b="1" kern="100" dirty="0">
              <a:solidFill>
                <a:srgbClr val="FF0000"/>
              </a:solidFill>
              <a:latin typeface="Calibri"/>
              <a:ea typeface="DengXian"/>
              <a:cs typeface="Times New Roman"/>
            </a:endParaRPr>
          </a:p>
          <a:p>
            <a:pPr marL="0" marR="0" indent="742950">
              <a:spcBef>
                <a:spcPts val="600"/>
              </a:spcBef>
              <a:spcAft>
                <a:spcPts val="0"/>
              </a:spcAft>
              <a:buNone/>
            </a:pPr>
            <a:r>
              <a:rPr lang="zh-CN" altLang="en-US" sz="3000" b="1" kern="100" dirty="0">
                <a:solidFill>
                  <a:srgbClr val="000000"/>
                </a:solidFill>
                <a:latin typeface="Calibri"/>
                <a:ea typeface="DengXian"/>
                <a:cs typeface="Times New Roman"/>
              </a:rPr>
              <a:t>然而，即使对于经历了重生的人来说，让耶稣成为我们生命的第一位并非一件轻而易举的事情，更非自动或自然发生的事情。</a:t>
            </a:r>
            <a:endParaRPr lang="en-CA" sz="3000" b="1" kern="100" dirty="0">
              <a:latin typeface="Calibri"/>
              <a:ea typeface="DengXian"/>
              <a:cs typeface="Times New Roman"/>
            </a:endParaRPr>
          </a:p>
          <a:p>
            <a:pPr marL="0" marR="0" indent="742950">
              <a:spcBef>
                <a:spcPts val="600"/>
              </a:spcBef>
              <a:spcAft>
                <a:spcPts val="0"/>
              </a:spcAft>
              <a:buNone/>
            </a:pPr>
            <a:r>
              <a:rPr lang="zh-CN" altLang="en-US" sz="3000" b="1" kern="100" dirty="0">
                <a:solidFill>
                  <a:srgbClr val="000000"/>
                </a:solidFill>
                <a:latin typeface="Calibri"/>
                <a:ea typeface="DengXian"/>
                <a:cs typeface="Times New Roman"/>
              </a:rPr>
              <a:t>这其实既是神恩典的拣选，也是我们发自内心的一个神圣的决定。</a:t>
            </a:r>
            <a:endParaRPr lang="en-CA" sz="3000" b="1" kern="100" dirty="0">
              <a:latin typeface="Calibri"/>
              <a:ea typeface="DengXian"/>
              <a:cs typeface="Times New Roman"/>
            </a:endParaRPr>
          </a:p>
          <a:p>
            <a:pPr marL="0" marR="0" indent="742950">
              <a:spcBef>
                <a:spcPts val="600"/>
              </a:spcBef>
              <a:spcAft>
                <a:spcPts val="0"/>
              </a:spcAft>
              <a:buNone/>
            </a:pPr>
            <a:r>
              <a:rPr lang="zh-CN" altLang="en-US" sz="3000" b="1" kern="100" dirty="0">
                <a:solidFill>
                  <a:srgbClr val="000000"/>
                </a:solidFill>
                <a:latin typeface="Calibri"/>
                <a:ea typeface="DengXian"/>
                <a:cs typeface="Times New Roman"/>
              </a:rPr>
              <a:t>要知道，我们生活在一个</a:t>
            </a:r>
            <a:r>
              <a:rPr lang="zh-CN" altLang="en-US" sz="3000" b="1" kern="100" dirty="0">
                <a:solidFill>
                  <a:srgbClr val="7030A0"/>
                </a:solidFill>
                <a:latin typeface="Calibri"/>
                <a:ea typeface="DengXian"/>
                <a:cs typeface="Times New Roman"/>
              </a:rPr>
              <a:t>“三自”</a:t>
            </a:r>
            <a:r>
              <a:rPr lang="zh-CN" altLang="en-US" sz="3000" b="1" kern="100" dirty="0">
                <a:solidFill>
                  <a:srgbClr val="000000"/>
                </a:solidFill>
                <a:latin typeface="Calibri"/>
                <a:ea typeface="DengXian"/>
                <a:cs typeface="Times New Roman"/>
              </a:rPr>
              <a:t>的世代，所谓“三自”就是：</a:t>
            </a:r>
            <a:r>
              <a:rPr lang="zh-CN" altLang="en-US" sz="3000" b="1" kern="100" dirty="0">
                <a:solidFill>
                  <a:srgbClr val="7030A0"/>
                </a:solidFill>
                <a:latin typeface="Calibri"/>
                <a:ea typeface="DengXian"/>
                <a:cs typeface="Times New Roman"/>
              </a:rPr>
              <a:t>自主、自我中心，和自我崇拜</a:t>
            </a:r>
            <a:r>
              <a:rPr lang="zh-CN" altLang="en-US" sz="3000" b="1" kern="100" dirty="0">
                <a:solidFill>
                  <a:srgbClr val="000000"/>
                </a:solidFill>
                <a:latin typeface="Calibri"/>
                <a:ea typeface="DengXian"/>
                <a:cs typeface="Times New Roman"/>
              </a:rPr>
              <a:t>。</a:t>
            </a:r>
            <a:endParaRPr lang="en-CA" sz="30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我们早已经习惯让自我成为我们生命中的第一。</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如果要让神的国降临在我们生命中，让耶稣在我们的生命中作王掌权，我们就需要让自我从生命的宝座上下来，让耶稣成为我们生命中的第一。</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我们如何才能自愿让耶稣成为我们生命中的第一呢？一个关键就是知道这关乎我们的永生。</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685800">
              <a:spcBef>
                <a:spcPts val="600"/>
              </a:spcBef>
              <a:spcAft>
                <a:spcPts val="0"/>
              </a:spcAft>
              <a:buNone/>
            </a:pPr>
            <a:r>
              <a:rPr lang="zh-CN" altLang="en-US" sz="2800" b="1" kern="100" dirty="0">
                <a:solidFill>
                  <a:schemeClr val="tx1"/>
                </a:solidFill>
                <a:latin typeface="Calibri"/>
                <a:ea typeface="KaiTi"/>
                <a:cs typeface="Times New Roman"/>
              </a:rPr>
              <a:t>约壹五</a:t>
            </a:r>
            <a:r>
              <a:rPr lang="en-US" sz="2800" b="1" kern="100" dirty="0">
                <a:solidFill>
                  <a:schemeClr val="tx1"/>
                </a:solidFill>
                <a:latin typeface="KaiTi"/>
                <a:ea typeface="DengXian"/>
                <a:cs typeface="Times New Roman"/>
              </a:rPr>
              <a:t>11-12</a:t>
            </a:r>
            <a:r>
              <a:rPr lang="zh-CN" altLang="en-US" sz="2800" b="1" kern="100" dirty="0">
                <a:solidFill>
                  <a:schemeClr val="tx1"/>
                </a:solidFill>
                <a:latin typeface="Calibri"/>
                <a:ea typeface="KaiTi"/>
                <a:cs typeface="Times New Roman"/>
              </a:rPr>
              <a:t>：</a:t>
            </a:r>
            <a:r>
              <a:rPr lang="zh-CN" altLang="en-US" sz="2800" b="1" kern="100" dirty="0">
                <a:solidFill>
                  <a:srgbClr val="FF0000"/>
                </a:solidFill>
                <a:latin typeface="Calibri"/>
                <a:ea typeface="KaiTi"/>
                <a:cs typeface="Times New Roman"/>
              </a:rPr>
              <a:t>“这见证就是神赐给我们永生，这永生也是在祂儿子里面。人有了神的儿子就有生命；没有神的儿子就没有生命。”</a:t>
            </a:r>
            <a:endParaRPr lang="en-CA" sz="2800"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什么是永生？永生就是自由、丰盛、喜乐和平安的生命。</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kern="100" dirty="0">
                <a:solidFill>
                  <a:srgbClr val="FF0000"/>
                </a:solidFill>
                <a:latin typeface="Calibri"/>
                <a:ea typeface="DengXian"/>
                <a:cs typeface="Times New Roman"/>
              </a:rPr>
              <a:t>“</a:t>
            </a:r>
            <a:r>
              <a:rPr lang="zh-CN" altLang="en-US" sz="2800" b="1" kern="100" dirty="0">
                <a:solidFill>
                  <a:srgbClr val="FF0000"/>
                </a:solidFill>
                <a:latin typeface="Calibri"/>
                <a:ea typeface="KaiTi"/>
                <a:cs typeface="Times New Roman"/>
              </a:rPr>
              <a:t>这永生也是在祂儿子里面”</a:t>
            </a:r>
            <a:r>
              <a:rPr lang="zh-CN" altLang="en-US" sz="2800" kern="100" dirty="0">
                <a:solidFill>
                  <a:schemeClr val="tx1"/>
                </a:solidFill>
                <a:latin typeface="Calibri"/>
                <a:ea typeface="DengXian"/>
                <a:cs typeface="Times New Roman"/>
              </a:rPr>
              <a:t>是什么意思？</a:t>
            </a:r>
            <a:endParaRPr lang="en-CA" sz="2800"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rgbClr val="2E24FC"/>
                </a:solidFill>
                <a:latin typeface="Calibri"/>
                <a:ea typeface="DengXian"/>
                <a:cs typeface="Times New Roman"/>
              </a:rPr>
              <a:t>那就是说：当耶稣在我们生命中作王，成为我们生命的第一时，我们就享有永生，享有自由、丰盛、成功、喜乐和平安。</a:t>
            </a:r>
            <a:endParaRPr lang="en-CA" sz="2800" b="1" kern="100" dirty="0">
              <a:solidFill>
                <a:srgbClr val="2E24FC"/>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rgbClr val="000000"/>
                </a:solidFill>
                <a:latin typeface="Calibri"/>
                <a:ea typeface="DengXian"/>
                <a:cs typeface="Times New Roman"/>
              </a:rPr>
              <a:t>耶稣是天国的新生王，祂不像世上的君王，总是压迫和奴役人民；祂是一个好王，祂是全能全善的，祂是公义的王，也是仁爱的王，祂为我们舍命，又从死里复活，只有祂能赐给我们永生，只有在祂里面才有永生；</a:t>
            </a:r>
            <a:r>
              <a:rPr lang="zh-CN" altLang="en-US" sz="3200" b="1" kern="100" dirty="0">
                <a:solidFill>
                  <a:srgbClr val="2E24FC"/>
                </a:solidFill>
                <a:latin typeface="Calibri"/>
                <a:ea typeface="DengXian"/>
                <a:cs typeface="Times New Roman"/>
              </a:rPr>
              <a:t>只有让祂成为我们生命中的第一，我们才能活出永生，就是自由、丰盛、喜乐与平安的生命。</a:t>
            </a:r>
            <a:endParaRPr lang="en-CA" sz="3200" b="1" kern="100" dirty="0">
              <a:solidFill>
                <a:srgbClr val="2E24FC"/>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rgbClr val="000000"/>
                </a:solidFill>
                <a:latin typeface="Calibri"/>
                <a:ea typeface="DengXian"/>
                <a:cs typeface="Times New Roman"/>
              </a:rPr>
              <a:t>当耶稣在我们生命中屈居第二，我们的生命和生活中就充满了捆绑、贫乏、忧愁和冲突。</a:t>
            </a:r>
            <a:endParaRPr lang="en-CA" sz="3200" b="1" kern="100" dirty="0">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000000"/>
                </a:solidFill>
                <a:latin typeface="Calibri"/>
                <a:ea typeface="DengXian"/>
                <a:cs typeface="Times New Roman"/>
              </a:rPr>
              <a:t>这就是为什么今日教会中，为什么仍有那么多基督徒的生命和生活中，仍然有那么多捆绑、贫乏、忧愁和冲突的根源。</a:t>
            </a:r>
            <a:endParaRPr lang="en-CA" sz="32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0"/>
              </a:spcAft>
              <a:buNone/>
            </a:pPr>
            <a:r>
              <a:rPr lang="zh-CN" altLang="en-US" sz="3000" b="1" kern="100" dirty="0">
                <a:solidFill>
                  <a:srgbClr val="000000"/>
                </a:solidFill>
                <a:latin typeface="Calibri"/>
                <a:ea typeface="DengXian"/>
                <a:cs typeface="Times New Roman"/>
              </a:rPr>
              <a:t>今日教会中，有许多基督徒，只注重事情的结果，却不关注事情的根源。</a:t>
            </a:r>
            <a:endParaRPr lang="en-CA" sz="3000" b="1" kern="100" dirty="0">
              <a:latin typeface="Calibri"/>
              <a:ea typeface="DengXian"/>
              <a:cs typeface="Times New Roman"/>
            </a:endParaRPr>
          </a:p>
          <a:p>
            <a:pPr marL="0" marR="0" indent="685800">
              <a:spcBef>
                <a:spcPts val="600"/>
              </a:spcBef>
              <a:spcAft>
                <a:spcPts val="0"/>
              </a:spcAft>
              <a:buNone/>
            </a:pPr>
            <a:r>
              <a:rPr lang="zh-CN" altLang="en-US" sz="3000" b="1" kern="100" dirty="0">
                <a:solidFill>
                  <a:srgbClr val="000000"/>
                </a:solidFill>
                <a:latin typeface="Calibri"/>
                <a:ea typeface="DengXian"/>
                <a:cs typeface="Times New Roman"/>
              </a:rPr>
              <a:t>他们总是向世界和邪恶妥协，而并非选择让耶稣成为生命中的第一。</a:t>
            </a:r>
            <a:endParaRPr lang="en-CA" sz="3000" b="1" kern="100" dirty="0">
              <a:latin typeface="Calibri"/>
              <a:ea typeface="DengXian"/>
              <a:cs typeface="Times New Roman"/>
            </a:endParaRPr>
          </a:p>
          <a:p>
            <a:pPr marL="0" marR="0" indent="685800">
              <a:spcBef>
                <a:spcPts val="600"/>
              </a:spcBef>
              <a:spcAft>
                <a:spcPts val="0"/>
              </a:spcAft>
              <a:buNone/>
            </a:pPr>
            <a:r>
              <a:rPr lang="zh-CN" altLang="en-US" sz="3000" b="1" kern="100" dirty="0">
                <a:solidFill>
                  <a:srgbClr val="000000"/>
                </a:solidFill>
                <a:latin typeface="Calibri"/>
                <a:ea typeface="DengXian"/>
                <a:cs typeface="Times New Roman"/>
              </a:rPr>
              <a:t>一旦生活中有不如意的事情发生时，他们就只想要改变事情的结果，却从来不从根本上去看问题。</a:t>
            </a:r>
            <a:endParaRPr lang="en-CA" sz="3000" b="1" kern="100" dirty="0">
              <a:latin typeface="Calibri"/>
              <a:ea typeface="DengXian"/>
              <a:cs typeface="Times New Roman"/>
            </a:endParaRPr>
          </a:p>
          <a:p>
            <a:pPr marL="0" marR="0" indent="685800">
              <a:spcBef>
                <a:spcPts val="600"/>
              </a:spcBef>
              <a:spcAft>
                <a:spcPts val="0"/>
              </a:spcAft>
              <a:buNone/>
            </a:pPr>
            <a:r>
              <a:rPr lang="zh-CN" altLang="en-US" sz="3000" b="1" kern="100" dirty="0">
                <a:solidFill>
                  <a:srgbClr val="000000"/>
                </a:solidFill>
                <a:latin typeface="Calibri"/>
                <a:ea typeface="DengXian"/>
                <a:cs typeface="Times New Roman"/>
              </a:rPr>
              <a:t>可是，真正需要改变的，从来就不是什么结果。不是那个果实，而是根部。</a:t>
            </a:r>
            <a:endParaRPr lang="en-CA" sz="30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284656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B1E9610-D017-6BF6-3E13-7BC966C0B085}"/>
              </a:ext>
            </a:extLst>
          </p:cNvPr>
          <p:cNvSpPr>
            <a:spLocks noGrp="1"/>
          </p:cNvSpPr>
          <p:nvPr>
            <p:ph idx="1"/>
          </p:nvPr>
        </p:nvSpPr>
        <p:spPr>
          <a:xfrm>
            <a:off x="0" y="1200150"/>
            <a:ext cx="9144000" cy="3943349"/>
          </a:xfrm>
        </p:spPr>
        <p:txBody>
          <a:bodyPr/>
          <a:lstStyle/>
          <a:p>
            <a:pPr marL="0" marR="0" indent="628650">
              <a:spcBef>
                <a:spcPts val="600"/>
              </a:spcBef>
              <a:spcAft>
                <a:spcPts val="0"/>
              </a:spcAft>
              <a:buNone/>
            </a:pPr>
            <a:r>
              <a:rPr lang="zh-CN" altLang="en-US" sz="3000" b="1" kern="100" dirty="0">
                <a:solidFill>
                  <a:schemeClr val="tx1"/>
                </a:solidFill>
                <a:latin typeface="Calibri"/>
                <a:ea typeface="DengXian"/>
                <a:cs typeface="Times New Roman"/>
              </a:rPr>
              <a:t>“得永生”是整本圣经中对福音或救恩的应许最高的正面表述，正如“得救”是对福音或救恩的反面表述。</a:t>
            </a:r>
            <a:endParaRPr lang="en-CA" sz="3000" b="1" kern="100" dirty="0">
              <a:solidFill>
                <a:schemeClr val="tx1"/>
              </a:solidFill>
              <a:latin typeface="Calibri"/>
              <a:ea typeface="DengXian"/>
              <a:cs typeface="Times New Roman"/>
            </a:endParaRPr>
          </a:p>
          <a:p>
            <a:pPr marL="0" marR="0" indent="628650">
              <a:spcBef>
                <a:spcPts val="600"/>
              </a:spcBef>
              <a:spcAft>
                <a:spcPts val="0"/>
              </a:spcAft>
              <a:buNone/>
            </a:pPr>
            <a:r>
              <a:rPr lang="zh-CN" altLang="en-US" sz="3000" b="1" kern="100" dirty="0">
                <a:solidFill>
                  <a:schemeClr val="tx1"/>
                </a:solidFill>
                <a:latin typeface="Calibri"/>
                <a:ea typeface="KaiTi"/>
                <a:cs typeface="Times New Roman"/>
              </a:rPr>
              <a:t>诗一三三</a:t>
            </a:r>
            <a:r>
              <a:rPr lang="en-US" sz="3000" b="1" kern="100" dirty="0">
                <a:solidFill>
                  <a:schemeClr val="tx1"/>
                </a:solidFill>
                <a:latin typeface="KaiTi"/>
                <a:ea typeface="DengXian"/>
                <a:cs typeface="Times New Roman"/>
              </a:rPr>
              <a:t>3</a:t>
            </a:r>
            <a:r>
              <a:rPr lang="zh-CN" altLang="en-US" sz="3000" b="1" kern="100" dirty="0">
                <a:solidFill>
                  <a:schemeClr val="tx1"/>
                </a:solidFill>
                <a:latin typeface="Calibri"/>
                <a:ea typeface="KaiTi"/>
                <a:cs typeface="Times New Roman"/>
              </a:rPr>
              <a:t>：</a:t>
            </a:r>
            <a:r>
              <a:rPr lang="zh-CN" altLang="en-US" sz="3000" b="1" kern="100" dirty="0">
                <a:solidFill>
                  <a:srgbClr val="FF0000"/>
                </a:solidFill>
                <a:latin typeface="Calibri"/>
                <a:ea typeface="KaiTi"/>
                <a:cs typeface="Times New Roman"/>
              </a:rPr>
              <a:t>“又好比黑门的甘露，降在锡安山，因为在那里有耶和华所命定的福，就是永远的生命。”</a:t>
            </a:r>
            <a:endParaRPr lang="en-CA" sz="3000" kern="100" dirty="0">
              <a:solidFill>
                <a:srgbClr val="FF0000"/>
              </a:solidFill>
              <a:latin typeface="Calibri"/>
              <a:ea typeface="DengXian"/>
              <a:cs typeface="Times New Roman"/>
            </a:endParaRPr>
          </a:p>
          <a:p>
            <a:pPr marL="0" marR="0" indent="628650">
              <a:spcBef>
                <a:spcPts val="600"/>
              </a:spcBef>
              <a:spcAft>
                <a:spcPts val="0"/>
              </a:spcAft>
              <a:buNone/>
            </a:pPr>
            <a:r>
              <a:rPr lang="zh-CN" altLang="en-US" sz="3000" b="1" kern="100" dirty="0">
                <a:solidFill>
                  <a:schemeClr val="tx1"/>
                </a:solidFill>
                <a:latin typeface="Calibri"/>
                <a:ea typeface="KaiTi"/>
                <a:cs typeface="Times New Roman"/>
              </a:rPr>
              <a:t>约五</a:t>
            </a:r>
            <a:r>
              <a:rPr lang="en-US" sz="3000" b="1" kern="100" dirty="0">
                <a:solidFill>
                  <a:schemeClr val="tx1"/>
                </a:solidFill>
                <a:latin typeface="KaiTi"/>
                <a:ea typeface="DengXian"/>
                <a:cs typeface="Times New Roman"/>
              </a:rPr>
              <a:t>25</a:t>
            </a:r>
            <a:r>
              <a:rPr lang="zh-CN" altLang="en-US" sz="3000" b="1" kern="100" dirty="0">
                <a:solidFill>
                  <a:schemeClr val="tx1"/>
                </a:solidFill>
                <a:latin typeface="Calibri"/>
                <a:ea typeface="KaiTi"/>
                <a:cs typeface="Times New Roman"/>
              </a:rPr>
              <a:t>：</a:t>
            </a:r>
            <a:r>
              <a:rPr lang="zh-CN" altLang="en-US" sz="3000" b="1" kern="100" dirty="0">
                <a:solidFill>
                  <a:srgbClr val="FF0000"/>
                </a:solidFill>
                <a:latin typeface="Calibri"/>
                <a:ea typeface="KaiTi"/>
                <a:cs typeface="Times New Roman"/>
              </a:rPr>
              <a:t>“我实实在在地告诉你们，那听我话，又信差我来者的，就有永生，不至于定罪，是出死入生了。”</a:t>
            </a:r>
            <a:endParaRPr lang="en-CA" sz="3000" kern="100" dirty="0">
              <a:solidFill>
                <a:srgbClr val="FF0000"/>
              </a:solidFill>
              <a:latin typeface="Calibri"/>
              <a:ea typeface="DengXian"/>
              <a:cs typeface="Times New Roman"/>
            </a:endParaRPr>
          </a:p>
          <a:p>
            <a:pPr marL="0" indent="0">
              <a:buNone/>
            </a:pPr>
            <a:endParaRPr lang="en-US" sz="3200" dirty="0">
              <a:solidFill>
                <a:schemeClr val="tx1"/>
              </a:solidFill>
            </a:endParaRPr>
          </a:p>
        </p:txBody>
      </p:sp>
      <p:sp>
        <p:nvSpPr>
          <p:cNvPr id="4" name="灯片编号占位符 3">
            <a:extLst>
              <a:ext uri="{FF2B5EF4-FFF2-40B4-BE49-F238E27FC236}">
                <a16:creationId xmlns:a16="http://schemas.microsoft.com/office/drawing/2014/main" id="{2A690765-0112-2619-904C-25DF7C7239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1579614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742950">
              <a:spcBef>
                <a:spcPts val="0"/>
              </a:spcBef>
              <a:spcAft>
                <a:spcPts val="0"/>
              </a:spcAft>
              <a:buNone/>
            </a:pPr>
            <a:r>
              <a:rPr lang="zh-CN" altLang="en-US" sz="3000" b="1" kern="100" dirty="0">
                <a:solidFill>
                  <a:schemeClr val="tx1"/>
                </a:solidFill>
                <a:latin typeface="Calibri"/>
                <a:ea typeface="DengXian"/>
                <a:cs typeface="Times New Roman"/>
              </a:rPr>
              <a:t>根部的生长会影响整棵树的一切，包括结出来的果实。如果根部变好了，那树木自然就会长出新的果实。</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rgbClr val="2E24FC"/>
                </a:solidFill>
                <a:latin typeface="Calibri"/>
                <a:ea typeface="DengXian"/>
                <a:cs typeface="Times New Roman"/>
              </a:rPr>
              <a:t>而根部生长在土壤的深处，它象征着什么？</a:t>
            </a:r>
            <a:endParaRPr lang="en-CA" sz="3000" b="1" kern="100" dirty="0">
              <a:solidFill>
                <a:srgbClr val="2E24FC"/>
              </a:solidFill>
              <a:latin typeface="Calibri"/>
              <a:ea typeface="DengXian"/>
              <a:cs typeface="Times New Roman"/>
            </a:endParaRPr>
          </a:p>
          <a:p>
            <a:pPr marL="0" marR="0" indent="742950">
              <a:spcBef>
                <a:spcPts val="0"/>
              </a:spcBef>
              <a:spcAft>
                <a:spcPts val="0"/>
              </a:spcAft>
              <a:buNone/>
            </a:pPr>
            <a:r>
              <a:rPr lang="zh-CN" altLang="en-US" sz="3000" b="1" kern="100" dirty="0">
                <a:solidFill>
                  <a:srgbClr val="FF0000"/>
                </a:solidFill>
                <a:latin typeface="Calibri"/>
                <a:ea typeface="DengXian"/>
                <a:cs typeface="Times New Roman"/>
              </a:rPr>
              <a:t>根部就象征着人们当作第一的那个部分。</a:t>
            </a:r>
            <a:endParaRPr lang="en-CA" sz="3000" b="1" kern="100" dirty="0">
              <a:solidFill>
                <a:srgbClr val="FF0000"/>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如果耶稣在我们生命中屈居第二，这可不是什么小问题，而是根部的问题，因为它表示在你生命中，一定有什么不是耶稣的人事物取代了耶稣的位置，成为了第一。</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374021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这就是我们生命中一切问题的根源。</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对于这个根部的问题，我们一定不能回避，我们一定要加以重视，我们一定要悔改。</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这样，我们才能真正活出耶稣所应许我们的丰盛的生命，才能够使我们脱离一切的捆绑、贫乏、忧愁和冲突。</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374021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三、今日的应用</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最后，让我们总结一下与圣诞节相关的耶稣的两个名称的神学意义：</a:t>
            </a:r>
            <a:endParaRPr lang="en-CA" sz="3000" b="1" kern="100" dirty="0">
              <a:solidFill>
                <a:schemeClr val="tx1"/>
              </a:solidFill>
              <a:latin typeface="Calibri"/>
              <a:ea typeface="DengXian"/>
              <a:cs typeface="Times New Roman"/>
            </a:endParaRPr>
          </a:p>
          <a:p>
            <a:pPr marL="457200" lvl="0" indent="-457200">
              <a:spcBef>
                <a:spcPts val="600"/>
              </a:spcBef>
              <a:spcAft>
                <a:spcPts val="0"/>
              </a:spcAft>
              <a:buNone/>
            </a:pPr>
            <a:r>
              <a:rPr lang="en-US" altLang="zh-CN" sz="3000" b="1" kern="100" dirty="0">
                <a:solidFill>
                  <a:srgbClr val="FF0000"/>
                </a:solidFill>
                <a:latin typeface="Calibri"/>
                <a:ea typeface="DengXian"/>
                <a:cs typeface="Times New Roman"/>
              </a:rPr>
              <a:t>1</a:t>
            </a:r>
            <a:r>
              <a:rPr lang="zh-CN" altLang="en-US" sz="3000" b="1" kern="100" dirty="0">
                <a:solidFill>
                  <a:srgbClr val="FF0000"/>
                </a:solidFill>
                <a:latin typeface="Calibri"/>
                <a:ea typeface="DengXian"/>
                <a:cs typeface="Times New Roman"/>
              </a:rPr>
              <a:t>、耶稣是救主代表耶稣与人的连结，祂要将人类从罪恶中拯救出来；因此耶稣是我们信靠的对象。</a:t>
            </a:r>
            <a:endParaRPr lang="en-CA" sz="3000" b="1" kern="100" dirty="0">
              <a:solidFill>
                <a:srgbClr val="FF0000"/>
              </a:solidFill>
              <a:latin typeface="Calibri"/>
              <a:ea typeface="DengXian"/>
              <a:cs typeface="Times New Roman"/>
            </a:endParaRPr>
          </a:p>
          <a:p>
            <a:pPr marL="457200" lvl="0" indent="-457200">
              <a:spcBef>
                <a:spcPts val="600"/>
              </a:spcBef>
              <a:spcAft>
                <a:spcPts val="0"/>
              </a:spcAft>
              <a:buNone/>
            </a:pPr>
            <a:r>
              <a:rPr lang="en-US" altLang="zh-CN" sz="3000" b="1" kern="100" dirty="0">
                <a:solidFill>
                  <a:srgbClr val="2E24FC"/>
                </a:solidFill>
                <a:latin typeface="Calibri"/>
                <a:ea typeface="DengXian"/>
                <a:cs typeface="Times New Roman"/>
              </a:rPr>
              <a:t>2</a:t>
            </a:r>
            <a:r>
              <a:rPr lang="zh-CN" altLang="en-US" sz="3000" b="1" kern="100" dirty="0">
                <a:solidFill>
                  <a:srgbClr val="2E24FC"/>
                </a:solidFill>
                <a:latin typeface="Calibri"/>
                <a:ea typeface="DengXian"/>
                <a:cs typeface="Times New Roman"/>
              </a:rPr>
              <a:t>、耶稣是新生王代表耶稣与神的连结，祂要把神的国从天上带到地上；因此耶稣是我们降服的对象。</a:t>
            </a:r>
            <a:endParaRPr lang="en-CA" sz="3000" b="1" kern="100" dirty="0">
              <a:solidFill>
                <a:srgbClr val="2E24FC"/>
              </a:solidFill>
              <a:latin typeface="Calibri"/>
              <a:ea typeface="DengXian"/>
              <a:cs typeface="Times New Roman"/>
            </a:endParaRPr>
          </a:p>
          <a:p>
            <a:pPr marL="0" marR="0" indent="742950">
              <a:spcBef>
                <a:spcPts val="600"/>
              </a:spcBef>
              <a:spcAft>
                <a:spcPts val="0"/>
              </a:spcAft>
              <a:buNone/>
            </a:pPr>
            <a:r>
              <a:rPr lang="zh-CN" altLang="en-US" sz="3000" b="1" kern="0" dirty="0">
                <a:solidFill>
                  <a:schemeClr val="tx1"/>
                </a:solidFill>
                <a:latin typeface="Calibri"/>
                <a:ea typeface="DengXian"/>
                <a:cs typeface="Times New Roman"/>
              </a:rPr>
              <a:t>以上两点就是圣诞节的重要意义，它们对于每一个重生的基督徒都是至关重要的。</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374021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4604440-C5B1-3596-8955-22FD1B910D6D}"/>
              </a:ext>
            </a:extLst>
          </p:cNvPr>
          <p:cNvSpPr>
            <a:spLocks noGrp="1"/>
          </p:cNvSpPr>
          <p:nvPr>
            <p:ph idx="1"/>
          </p:nvPr>
        </p:nvSpPr>
        <p:spPr>
          <a:xfrm>
            <a:off x="0" y="1123950"/>
            <a:ext cx="9144000" cy="4019549"/>
          </a:xfrm>
        </p:spPr>
        <p:txBody>
          <a:bodyPr/>
          <a:lstStyle/>
          <a:p>
            <a:pPr marL="0" marR="0" indent="685800">
              <a:lnSpc>
                <a:spcPct val="107000"/>
              </a:lnSpc>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然而，什么叫“永生”呢？在圣经里，给永生下定义的经文只有一处，那就是约十七</a:t>
            </a:r>
            <a:r>
              <a:rPr lang="en-US" sz="2800" b="1" kern="100" dirty="0">
                <a:solidFill>
                  <a:schemeClr val="tx1"/>
                </a:solidFill>
                <a:latin typeface="DengXian" panose="02010600030101010101" pitchFamily="2" charset="-122"/>
                <a:ea typeface="DengXian" panose="02010600030101010101" pitchFamily="2" charset="-122"/>
                <a:cs typeface="Times New Roman"/>
              </a:rPr>
              <a:t>3</a:t>
            </a:r>
            <a:r>
              <a:rPr lang="zh-CN" altLang="en-US" sz="28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2800" b="1" kern="100" dirty="0">
                <a:solidFill>
                  <a:srgbClr val="FF0000"/>
                </a:solidFill>
                <a:latin typeface="KaiTi" panose="02010609060101010101" pitchFamily="49" charset="-122"/>
                <a:ea typeface="KaiTi" panose="02010609060101010101" pitchFamily="49" charset="-122"/>
                <a:cs typeface="Times New Roman"/>
              </a:rPr>
              <a:t>“认识你独一的真神，并且认识你所差来的耶稣基督；这就是永生。”</a:t>
            </a:r>
            <a:endParaRPr lang="en-CA" sz="2800" kern="100" dirty="0">
              <a:solidFill>
                <a:srgbClr val="FF0000"/>
              </a:solidFill>
              <a:latin typeface="KaiTi" panose="02010609060101010101" pitchFamily="49" charset="-122"/>
              <a:ea typeface="KaiTi" panose="02010609060101010101" pitchFamily="49" charset="-122"/>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可见，永生就是认识神和耶稣基督。</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DengXian" panose="02010600030101010101" pitchFamily="2" charset="-122"/>
                <a:ea typeface="DengXian" panose="02010600030101010101" pitchFamily="2" charset="-122"/>
                <a:cs typeface="Times New Roman"/>
              </a:rPr>
              <a:t>在圣经里，认识神的方法主要是通过神的启示，而神的启示又包括历史的启示、事件的启示、话语的启示、文字的启示，人物的启示等等多种形式，其中最高、最终极的启示，就是耶稣基督的启示。</a:t>
            </a:r>
            <a:endParaRPr lang="en-CA" sz="2800" b="1" kern="100" dirty="0">
              <a:solidFill>
                <a:schemeClr val="tx1"/>
              </a:solidFill>
              <a:latin typeface="DengXian" panose="02010600030101010101" pitchFamily="2" charset="-122"/>
              <a:ea typeface="DengXian" panose="02010600030101010101" pitchFamily="2" charset="-122"/>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2BEA6467-3D63-A0CB-B4AC-7FC18244E9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181874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D3B054B-5E95-F148-108F-CB925462EA00}"/>
              </a:ext>
            </a:extLst>
          </p:cNvPr>
          <p:cNvSpPr>
            <a:spLocks noGrp="1"/>
          </p:cNvSpPr>
          <p:nvPr>
            <p:ph idx="1"/>
          </p:nvPr>
        </p:nvSpPr>
        <p:spPr>
          <a:xfrm>
            <a:off x="0" y="1123950"/>
            <a:ext cx="9067800" cy="4019550"/>
          </a:xfrm>
        </p:spPr>
        <p:txBody>
          <a:bodyPr/>
          <a:lstStyle/>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我们说过，有一种特别的启示是神圣名字的启示，这就是说，通过神的名字来认识神，通过耶稣的名字来认识耶稣。</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今天我们要来讨论两个与圣诞节相关耶稣的名称：</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en-US" sz="2800" b="1" kern="100" dirty="0">
                <a:solidFill>
                  <a:srgbClr val="FF0000"/>
                </a:solidFill>
                <a:latin typeface="Calibri"/>
                <a:ea typeface="DengXian"/>
                <a:cs typeface="Times New Roman"/>
              </a:rPr>
              <a:t>1</a:t>
            </a:r>
            <a:r>
              <a:rPr lang="zh-CN" altLang="en-US" sz="2800" b="1" kern="100" dirty="0">
                <a:solidFill>
                  <a:srgbClr val="FF0000"/>
                </a:solidFill>
                <a:latin typeface="Calibri"/>
                <a:ea typeface="DengXian"/>
                <a:cs typeface="Times New Roman"/>
              </a:rPr>
              <a:t>、耶稣这个名字本身；</a:t>
            </a:r>
            <a:endParaRPr lang="en-CA" sz="2800" b="1" kern="100" dirty="0">
              <a:solidFill>
                <a:srgbClr val="FF0000"/>
              </a:solidFill>
              <a:latin typeface="Calibri"/>
              <a:ea typeface="DengXian"/>
              <a:cs typeface="Times New Roman"/>
            </a:endParaRPr>
          </a:p>
          <a:p>
            <a:pPr marL="0" marR="0" indent="685800">
              <a:lnSpc>
                <a:spcPct val="107000"/>
              </a:lnSpc>
              <a:spcBef>
                <a:spcPts val="600"/>
              </a:spcBef>
              <a:spcAft>
                <a:spcPts val="600"/>
              </a:spcAft>
              <a:buNone/>
            </a:pPr>
            <a:r>
              <a:rPr lang="en-US" sz="2800" b="1" kern="100" dirty="0">
                <a:solidFill>
                  <a:srgbClr val="FF0000"/>
                </a:solidFill>
                <a:latin typeface="Calibri"/>
                <a:ea typeface="DengXian"/>
                <a:cs typeface="Times New Roman"/>
              </a:rPr>
              <a:t>2</a:t>
            </a:r>
            <a:r>
              <a:rPr lang="zh-CN" altLang="en-US" sz="2800" b="1" kern="100" dirty="0">
                <a:solidFill>
                  <a:srgbClr val="FF0000"/>
                </a:solidFill>
                <a:latin typeface="Calibri"/>
                <a:ea typeface="DengXian"/>
                <a:cs typeface="Times New Roman"/>
              </a:rPr>
              <a:t>、新生王。</a:t>
            </a:r>
            <a:endParaRPr lang="en-CA" sz="2800" b="1" kern="100" dirty="0">
              <a:solidFill>
                <a:srgbClr val="FF0000"/>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让我们通过这两个名称来认识耶稣和圣诞节的意义。</a:t>
            </a:r>
            <a:endParaRPr lang="en-CA" sz="2800" b="1" kern="100" dirty="0">
              <a:solidFill>
                <a:schemeClr val="tx1"/>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9C599C3A-00FD-C8C9-1023-7F74A19A455F}"/>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5</a:t>
            </a:fld>
            <a:endParaRPr lang="en-US" altLang="zh-CN">
              <a:solidFill>
                <a:srgbClr val="55554A"/>
              </a:solidFill>
            </a:endParaRPr>
          </a:p>
        </p:txBody>
      </p:sp>
    </p:spTree>
    <p:extLst>
      <p:ext uri="{BB962C8B-B14F-4D97-AF65-F5344CB8AC3E}">
        <p14:creationId xmlns:p14="http://schemas.microsoft.com/office/powerpoint/2010/main" val="705265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一、耶稣</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0">
              <a:lnSpc>
                <a:spcPct val="107000"/>
              </a:lnSpc>
              <a:spcBef>
                <a:spcPts val="600"/>
              </a:spcBef>
              <a:spcAft>
                <a:spcPts val="600"/>
              </a:spcAft>
              <a:buNone/>
            </a:pPr>
            <a:r>
              <a:rPr lang="en-US" altLang="zh-CN" sz="3000" b="1" kern="100" dirty="0">
                <a:solidFill>
                  <a:schemeClr val="tx1"/>
                </a:solidFill>
                <a:latin typeface="Calibri"/>
                <a:ea typeface="DengXian"/>
                <a:cs typeface="Times New Roman"/>
              </a:rPr>
              <a:t>	</a:t>
            </a:r>
            <a:r>
              <a:rPr lang="zh-CN" altLang="en-US" sz="3000" b="1" kern="100" dirty="0">
                <a:solidFill>
                  <a:schemeClr val="tx1"/>
                </a:solidFill>
                <a:latin typeface="Calibri"/>
                <a:ea typeface="DengXian"/>
                <a:cs typeface="Times New Roman"/>
              </a:rPr>
              <a:t>太一</a:t>
            </a:r>
            <a:r>
              <a:rPr lang="en-US" sz="3000" b="1" kern="100" dirty="0">
                <a:solidFill>
                  <a:schemeClr val="tx1"/>
                </a:solidFill>
                <a:latin typeface="Calibri"/>
                <a:ea typeface="DengXian"/>
                <a:cs typeface="Times New Roman"/>
              </a:rPr>
              <a:t>18-21</a:t>
            </a:r>
            <a:r>
              <a:rPr lang="zh-CN" altLang="en-US" sz="3000" b="1" kern="100" dirty="0">
                <a:solidFill>
                  <a:schemeClr val="tx1"/>
                </a:solidFill>
                <a:latin typeface="Calibri"/>
                <a:ea typeface="DengXian"/>
                <a:cs typeface="Times New Roman"/>
              </a:rPr>
              <a:t>：</a:t>
            </a:r>
            <a:r>
              <a:rPr lang="zh-CN" altLang="en-US" sz="3000" b="1" kern="100" dirty="0">
                <a:solidFill>
                  <a:srgbClr val="7030A0"/>
                </a:solidFill>
                <a:latin typeface="Calibri"/>
                <a:ea typeface="KaiTi"/>
                <a:cs typeface="Times New Roman"/>
              </a:rPr>
              <a:t>“耶稣基督降生的事记在下面：祂母亲马利亚已经许配了约瑟，还没有迎娶，马利亚就从圣灵怀了孕。她丈夫约瑟是个义人，不愿意明明地羞辱她，想要暗暗地把她休了。正思念这事的时候，有主的使者向他梦中显现，说：‘大卫的子孙约瑟，不要怕，只管娶过你的妻子马利亚来，因她所怀的孕是从圣灵来的。</a:t>
            </a:r>
            <a:r>
              <a:rPr lang="zh-CN" altLang="en-US" sz="3000" b="1" kern="100" dirty="0">
                <a:solidFill>
                  <a:srgbClr val="FF0000"/>
                </a:solidFill>
                <a:latin typeface="Calibri"/>
                <a:ea typeface="KaiTi"/>
                <a:cs typeface="Times New Roman"/>
              </a:rPr>
              <a:t>她将要生一个儿子，你要给祂起名叫耶稣，因祂要将自己的百姓从罪恶里救出来。</a:t>
            </a:r>
            <a:r>
              <a:rPr lang="zh-CN" altLang="en-US" sz="3000" b="1" kern="100" dirty="0">
                <a:solidFill>
                  <a:schemeClr val="tx1"/>
                </a:solidFill>
                <a:latin typeface="Calibri"/>
                <a:ea typeface="KaiTi"/>
                <a:cs typeface="Times New Roman"/>
              </a:rPr>
              <a:t>’”</a:t>
            </a:r>
            <a:endParaRPr lang="en-CA" sz="3000"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一、耶稣</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这段经文，尤其是第</a:t>
            </a:r>
            <a:r>
              <a:rPr lang="en-US" sz="3000" b="1" kern="100" dirty="0">
                <a:solidFill>
                  <a:schemeClr val="tx1"/>
                </a:solidFill>
                <a:latin typeface="DengXian"/>
                <a:ea typeface="DengXian"/>
                <a:cs typeface="Times New Roman"/>
              </a:rPr>
              <a:t>21</a:t>
            </a:r>
            <a:r>
              <a:rPr lang="zh-CN" altLang="en-US" sz="3000" b="1" kern="100" dirty="0">
                <a:solidFill>
                  <a:schemeClr val="tx1"/>
                </a:solidFill>
                <a:latin typeface="Calibri"/>
                <a:ea typeface="DengXian"/>
                <a:cs typeface="Times New Roman"/>
              </a:rPr>
              <a:t>节启示了耶稣这个名称的意义。</a:t>
            </a:r>
            <a:endParaRPr lang="en-CA" sz="3000" b="1" kern="100" dirty="0">
              <a:solidFill>
                <a:schemeClr val="tx1"/>
              </a:solidFill>
              <a:latin typeface="Calibri"/>
              <a:ea typeface="DengXian"/>
              <a:cs typeface="Times New Roman"/>
            </a:endParaRPr>
          </a:p>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耶稣这个名字在旧约时就有，译为约书亚。实际上，约书亚正是耶稣基督的一个预表人物。</a:t>
            </a:r>
            <a:endParaRPr lang="en-CA" sz="3000" b="1" kern="100" dirty="0">
              <a:solidFill>
                <a:schemeClr val="tx1"/>
              </a:solidFill>
              <a:latin typeface="Calibri"/>
              <a:ea typeface="DengXian"/>
              <a:cs typeface="Times New Roman"/>
            </a:endParaRPr>
          </a:p>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耶稣或约书亚这个名字的意思就是</a:t>
            </a:r>
            <a:r>
              <a:rPr lang="zh-CN" altLang="en-US" sz="3000" b="1" kern="100" dirty="0">
                <a:solidFill>
                  <a:srgbClr val="FF0000"/>
                </a:solidFill>
                <a:latin typeface="Calibri"/>
                <a:ea typeface="KaiTi"/>
                <a:cs typeface="Times New Roman"/>
              </a:rPr>
              <a:t>“将自己的百姓从罪恶里救出来。”</a:t>
            </a:r>
            <a:endParaRPr lang="en-CA" sz="3000" b="1" kern="100" dirty="0">
              <a:latin typeface="Calibri"/>
              <a:ea typeface="DengXian"/>
              <a:cs typeface="Times New Roman"/>
            </a:endParaRPr>
          </a:p>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换言之，耶稣这个名字与救主是同一个意思。</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367432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一、耶稣</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lnSpc>
                <a:spcPct val="107000"/>
              </a:lnSpc>
              <a:spcBef>
                <a:spcPts val="600"/>
              </a:spcBef>
              <a:spcAft>
                <a:spcPts val="600"/>
              </a:spcAft>
              <a:buNone/>
            </a:pPr>
            <a:r>
              <a:rPr lang="zh-CN" altLang="en-US" sz="3200" b="1" kern="100" dirty="0">
                <a:solidFill>
                  <a:srgbClr val="000000"/>
                </a:solidFill>
                <a:latin typeface="Calibri"/>
                <a:ea typeface="DengXian"/>
                <a:cs typeface="Times New Roman"/>
              </a:rPr>
              <a:t>不过，需要强调的是，新约还启示耶稣是人类唯一的救主。</a:t>
            </a:r>
            <a:endParaRPr lang="en-CA" sz="3200" b="1" kern="100" dirty="0">
              <a:latin typeface="Calibri"/>
              <a:ea typeface="DengXian"/>
              <a:cs typeface="Times New Roman"/>
            </a:endParaRPr>
          </a:p>
          <a:p>
            <a:pPr marL="0" marR="0" indent="800100">
              <a:lnSpc>
                <a:spcPct val="107000"/>
              </a:lnSpc>
              <a:spcBef>
                <a:spcPts val="600"/>
              </a:spcBef>
              <a:spcAft>
                <a:spcPts val="600"/>
              </a:spcAft>
              <a:buNone/>
            </a:pPr>
            <a:r>
              <a:rPr lang="en-US" sz="3200" b="1" kern="100" dirty="0">
                <a:solidFill>
                  <a:srgbClr val="000000"/>
                </a:solidFill>
                <a:latin typeface="DengXian"/>
                <a:ea typeface="DengXian"/>
                <a:cs typeface="Times New Roman"/>
              </a:rPr>
              <a:t>	</a:t>
            </a:r>
            <a:r>
              <a:rPr lang="zh-CN" altLang="en-US" sz="3200" b="1" kern="100" dirty="0">
                <a:solidFill>
                  <a:srgbClr val="000000"/>
                </a:solidFill>
                <a:latin typeface="Calibri"/>
                <a:ea typeface="DengXian"/>
                <a:cs typeface="Times New Roman"/>
              </a:rPr>
              <a:t>徒四</a:t>
            </a:r>
            <a:r>
              <a:rPr lang="en-US" sz="3200" b="1" kern="100" dirty="0">
                <a:solidFill>
                  <a:srgbClr val="000000"/>
                </a:solidFill>
                <a:latin typeface="DengXian"/>
                <a:ea typeface="DengXian"/>
                <a:cs typeface="Times New Roman"/>
              </a:rPr>
              <a:t>12</a:t>
            </a:r>
            <a:r>
              <a:rPr lang="zh-CN" altLang="en-US" sz="3200" b="1" kern="100" dirty="0">
                <a:solidFill>
                  <a:srgbClr val="000000"/>
                </a:solidFill>
                <a:latin typeface="Calibri"/>
                <a:ea typeface="DengXian"/>
                <a:cs typeface="Times New Roman"/>
              </a:rPr>
              <a:t>：</a:t>
            </a:r>
            <a:r>
              <a:rPr lang="zh-CN" altLang="en-US" sz="3200" b="1" kern="100" dirty="0">
                <a:solidFill>
                  <a:srgbClr val="FF0000"/>
                </a:solidFill>
                <a:latin typeface="Calibri"/>
                <a:ea typeface="KaiTi"/>
                <a:cs typeface="Times New Roman"/>
              </a:rPr>
              <a:t>“除祂以外，别无拯救；因为在天下人间，没有赐下别的名，我们可以靠着得救。”</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en-US" sz="3200" kern="100" dirty="0">
                <a:solidFill>
                  <a:srgbClr val="000000"/>
                </a:solidFill>
                <a:latin typeface="DengXian"/>
                <a:ea typeface="DengXian"/>
                <a:cs typeface="Times New Roman"/>
              </a:rPr>
              <a:t>	</a:t>
            </a:r>
            <a:r>
              <a:rPr lang="zh-CN" altLang="en-US" sz="3200" b="1" kern="100" dirty="0">
                <a:solidFill>
                  <a:srgbClr val="000000"/>
                </a:solidFill>
                <a:latin typeface="Calibri"/>
                <a:ea typeface="DengXian"/>
                <a:cs typeface="Times New Roman"/>
              </a:rPr>
              <a:t>为什么说耶稣是唯一的救主呢？根据圣经的启示，主要有如下三个理由：</a:t>
            </a:r>
            <a:endParaRPr lang="en-CA" sz="3200" b="1" kern="100" dirty="0">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367432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kern="100" dirty="0">
                <a:solidFill>
                  <a:srgbClr val="FF0000"/>
                </a:solidFill>
                <a:effectLst/>
                <a:latin typeface="+mn-ea"/>
                <a:cs typeface="Times New Roman"/>
              </a:rPr>
              <a:t>一、耶稣</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628650" marR="0" indent="-628650">
              <a:lnSpc>
                <a:spcPct val="107000"/>
              </a:lnSpc>
              <a:spcBef>
                <a:spcPts val="600"/>
              </a:spcBef>
              <a:spcAft>
                <a:spcPts val="600"/>
              </a:spcAft>
              <a:buNone/>
            </a:pPr>
            <a:r>
              <a:rPr lang="en-US" sz="3200" b="1" kern="100" dirty="0">
                <a:solidFill>
                  <a:srgbClr val="FF0000"/>
                </a:solidFill>
                <a:latin typeface="DengXian"/>
                <a:ea typeface="DengXian"/>
                <a:cs typeface="Times New Roman"/>
              </a:rPr>
              <a:t>1</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人人都犯了罪（罪首先是得罪神，其次是伦理道德上的罪，如贪心、骄傲、自私和怨恨等；罪不限于刑事犯罪，如杀人、走私、贩毒等），罪的刑罚就是死（首先是接受神的审判，与神隔绝，其次才是其他惩罚）。</a:t>
            </a:r>
            <a:endParaRPr lang="en-CA" sz="3200" b="1" kern="100" dirty="0">
              <a:solidFill>
                <a:schemeClr val="tx1"/>
              </a:solidFill>
              <a:latin typeface="Calibri"/>
              <a:ea typeface="DengXian"/>
              <a:cs typeface="Times New Roman"/>
            </a:endParaRPr>
          </a:p>
          <a:p>
            <a:pPr marL="628650" marR="0" indent="-628650">
              <a:lnSpc>
                <a:spcPct val="107000"/>
              </a:lnSpc>
              <a:spcBef>
                <a:spcPts val="600"/>
              </a:spcBef>
              <a:spcAft>
                <a:spcPts val="600"/>
              </a:spcAft>
              <a:buNone/>
            </a:pPr>
            <a:r>
              <a:rPr lang="en-US" sz="3200" b="1" kern="100" dirty="0">
                <a:solidFill>
                  <a:srgbClr val="FF0000"/>
                </a:solidFill>
                <a:latin typeface="DengXian"/>
                <a:ea typeface="DengXian"/>
                <a:cs typeface="Times New Roman"/>
              </a:rPr>
              <a:t>2</a:t>
            </a:r>
            <a:r>
              <a:rPr lang="zh-CN" altLang="en-US" sz="3200" b="1" kern="100" dirty="0">
                <a:solidFill>
                  <a:srgbClr val="FF0000"/>
                </a:solidFill>
                <a:latin typeface="Calibri"/>
                <a:ea typeface="DengXian"/>
                <a:cs typeface="Times New Roman"/>
              </a:rPr>
              <a:t>、</a:t>
            </a:r>
            <a:r>
              <a:rPr lang="zh-CN" altLang="en-US" sz="3200" b="1" kern="100" dirty="0">
                <a:solidFill>
                  <a:schemeClr val="tx1"/>
                </a:solidFill>
                <a:latin typeface="Calibri"/>
                <a:ea typeface="DengXian"/>
                <a:cs typeface="Times New Roman"/>
              </a:rPr>
              <a:t>没有任何人（包括自己或他人）从来没犯过罪，又可以代表人类，来解救人类。</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36743260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1402</TotalTime>
  <Words>3063</Words>
  <Application>Microsoft Office PowerPoint</Application>
  <PresentationFormat>全屏显示(16:9)</PresentationFormat>
  <Paragraphs>157</Paragraphs>
  <Slides>32</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DengXian</vt:lpstr>
      <vt:lpstr>KaiTi</vt:lpstr>
      <vt:lpstr>SimSun</vt:lpstr>
      <vt:lpstr>Arial</vt:lpstr>
      <vt:lpstr>Calibri</vt:lpstr>
      <vt:lpstr>Courier New</vt:lpstr>
      <vt:lpstr>Franklin Gothic Book</vt:lpstr>
      <vt:lpstr>Wingdings</vt:lpstr>
      <vt:lpstr>TS101790490[1]</vt:lpstr>
      <vt:lpstr>PowerPoint 演示文稿</vt:lpstr>
      <vt:lpstr>PowerPoint 演示文稿</vt:lpstr>
      <vt:lpstr>PowerPoint 演示文稿</vt:lpstr>
      <vt:lpstr>PowerPoint 演示文稿</vt:lpstr>
      <vt:lpstr>PowerPoint 演示文稿</vt:lpstr>
      <vt:lpstr>一、耶稣</vt:lpstr>
      <vt:lpstr>一、耶稣</vt:lpstr>
      <vt:lpstr>一、耶稣</vt:lpstr>
      <vt:lpstr>一、耶稣</vt:lpstr>
      <vt:lpstr>一、耶稣</vt:lpstr>
      <vt:lpstr>二、新生王</vt:lpstr>
      <vt:lpstr>二、新生王</vt:lpstr>
      <vt:lpstr>二、新生王</vt:lpstr>
      <vt:lpstr>二、新生王</vt:lpstr>
      <vt:lpstr>二、新生王</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lpstr>三、今日的应用</vt:lpstr>
    </vt:vector>
  </TitlesOfParts>
  <Company>AGCF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John Zhou</cp:lastModifiedBy>
  <cp:revision>880</cp:revision>
  <dcterms:created xsi:type="dcterms:W3CDTF">2021-02-28T22:09:00Z</dcterms:created>
  <dcterms:modified xsi:type="dcterms:W3CDTF">2024-12-14T07:44:48Z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