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3"/>
  </p:notesMasterIdLst>
  <p:sldIdLst>
    <p:sldId id="849" r:id="rId2"/>
    <p:sldId id="1161" r:id="rId3"/>
    <p:sldId id="1270" r:id="rId4"/>
    <p:sldId id="1274" r:id="rId5"/>
    <p:sldId id="1275" r:id="rId6"/>
    <p:sldId id="1213" r:id="rId7"/>
    <p:sldId id="1276" r:id="rId8"/>
    <p:sldId id="1277" r:id="rId9"/>
    <p:sldId id="1278" r:id="rId10"/>
    <p:sldId id="1279" r:id="rId11"/>
    <p:sldId id="1280" r:id="rId12"/>
    <p:sldId id="1281" r:id="rId13"/>
    <p:sldId id="1282" r:id="rId14"/>
    <p:sldId id="1283" r:id="rId15"/>
    <p:sldId id="1284" r:id="rId16"/>
    <p:sldId id="1324" r:id="rId17"/>
    <p:sldId id="1285" r:id="rId18"/>
    <p:sldId id="1286" r:id="rId19"/>
    <p:sldId id="1287" r:id="rId20"/>
    <p:sldId id="1288" r:id="rId21"/>
    <p:sldId id="1289" r:id="rId22"/>
    <p:sldId id="1290" r:id="rId23"/>
    <p:sldId id="1291" r:id="rId24"/>
    <p:sldId id="1292" r:id="rId25"/>
    <p:sldId id="1293" r:id="rId26"/>
    <p:sldId id="1294" r:id="rId27"/>
    <p:sldId id="1295" r:id="rId28"/>
    <p:sldId id="1296" r:id="rId29"/>
    <p:sldId id="1297" r:id="rId30"/>
    <p:sldId id="1298" r:id="rId31"/>
    <p:sldId id="1299" r:id="rId32"/>
    <p:sldId id="1300" r:id="rId33"/>
    <p:sldId id="1301" r:id="rId34"/>
    <p:sldId id="1302" r:id="rId35"/>
    <p:sldId id="1303" r:id="rId36"/>
    <p:sldId id="1304" r:id="rId37"/>
    <p:sldId id="1305" r:id="rId38"/>
    <p:sldId id="1306" r:id="rId39"/>
    <p:sldId id="1307" r:id="rId40"/>
    <p:sldId id="1308" r:id="rId41"/>
    <p:sldId id="1309" r:id="rId42"/>
    <p:sldId id="1310" r:id="rId43"/>
    <p:sldId id="1314" r:id="rId44"/>
    <p:sldId id="1315" r:id="rId45"/>
    <p:sldId id="1316" r:id="rId46"/>
    <p:sldId id="1317" r:id="rId47"/>
    <p:sldId id="1318" r:id="rId48"/>
    <p:sldId id="1319" r:id="rId49"/>
    <p:sldId id="1320" r:id="rId50"/>
    <p:sldId id="1321" r:id="rId51"/>
    <p:sldId id="1322" r:id="rId52"/>
  </p:sldIdLst>
  <p:sldSz cx="9144000" cy="5143500" type="screen16x9"/>
  <p:notesSz cx="6858000" cy="9144000"/>
  <p:custDataLst>
    <p:tags r:id="rId5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05" autoAdjust="0"/>
    <p:restoredTop sz="0" autoAdjust="0"/>
  </p:normalViewPr>
  <p:slideViewPr>
    <p:cSldViewPr showGuides="1">
      <p:cViewPr>
        <p:scale>
          <a:sx n="80" d="100"/>
          <a:sy n="80" d="100"/>
        </p:scale>
        <p:origin x="-19" y="-461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130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2024-02-03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98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2024年2月3日星期六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2024年2月3日星期六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2024年2月3日星期六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2024年2月3日星期六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2024年2月3日星期六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2024年2月3日星期六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耶</a:t>
            </a: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KaiTi" panose="02010609060101010101" charset="-122"/>
              </a:rPr>
              <a:t>稣论</a:t>
            </a: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行道</a:t>
            </a:r>
            <a:endParaRPr lang="en-US" altLang="zh-CN" sz="4800" b="1" kern="100" dirty="0">
              <a:solidFill>
                <a:srgbClr val="FF0000"/>
              </a:solidFill>
              <a:latin typeface="+mn-ea"/>
              <a:cs typeface="HanWang WeiBeiMedium-Gb5" panose="02000000000000000000" charset="-120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48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——</a:t>
            </a: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KaiTi" panose="02010609060101010101" charset="-122"/>
              </a:rPr>
              <a:t>经历</a:t>
            </a: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神</a:t>
            </a: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KaiTi" panose="02010609060101010101" charset="-122"/>
              </a:rPr>
              <a:t>话语转</a:t>
            </a:r>
            <a:r>
              <a:rPr lang="zh-CN" altLang="en-US" sz="4800" b="1" kern="100" dirty="0">
                <a:solidFill>
                  <a:srgbClr val="FF0000"/>
                </a:solidFill>
                <a:latin typeface="+mn-ea"/>
                <a:cs typeface="HanWang WeiBeiMedium-Gb5" panose="02000000000000000000" charset="-120"/>
              </a:rPr>
              <a:t>化的大能</a:t>
            </a:r>
            <a:endParaRPr lang="en-US" altLang="zh-CN" sz="4800" b="1" kern="100" dirty="0">
              <a:solidFill>
                <a:srgbClr val="FF0000"/>
              </a:solidFill>
              <a:latin typeface="+mn-ea"/>
              <a:cs typeface="DengXian" panose="02010600030101010101" charset="-122"/>
              <a:sym typeface="+mn-ea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（太五</a:t>
            </a:r>
            <a:r>
              <a:rPr lang="en-US" sz="3600" b="1" kern="100" dirty="0">
                <a:solidFill>
                  <a:srgbClr val="FF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13-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六</a:t>
            </a:r>
            <a:r>
              <a:rPr lang="en-US" sz="3600" b="1" kern="100" dirty="0">
                <a:solidFill>
                  <a:srgbClr val="FF0000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8</a:t>
            </a:r>
            <a:r>
              <a:rPr lang="zh-CN" altLang="en-US" sz="36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）</a:t>
            </a:r>
            <a:endParaRPr lang="en-CA" sz="3600" b="1" kern="100" dirty="0">
              <a:solidFill>
                <a:srgbClr val="FF0000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DengXian" panose="02010600030101010101" charset="-122"/>
              <a:sym typeface="+mn-ea"/>
            </a:endParaRPr>
          </a:p>
          <a:p>
            <a:pPr marL="0" marR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6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2024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4</a:t>
            </a:r>
            <a:r>
              <a:rPr lang="zh-CN" altLang="en-US" sz="36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6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（二）门徒的义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太五</a:t>
            </a:r>
            <a:r>
              <a:rPr lang="en-US" sz="28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17-20</a:t>
            </a:r>
            <a:r>
              <a:rPr lang="zh-CN" altLang="en-US" sz="28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：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莫想我来要废掉律法和先知；我来不是要废掉，乃是要成全。我实在告诉你们，就是到天地都废去了，律法的一点一画也不能废去，都要成全。所以，无论何人废掉这诫命中最小的一条，又教训人这样作，他在天国要称为最小的；但无论何人遵行这诫命，又教训人遵行，他在天国要称为大的。我告诉你们，你们的义若不胜于文士和法利赛的义，断不能进天国。”</a:t>
            </a:r>
            <a:endParaRPr lang="en-CA" sz="28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在这段经文里，耶稣首先澄清一个来自法利赛人对祂的误解和指控：耶稣要废掉律法和先知（代表旧约）。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不幸的是，今日新教教会中，如主张恩典福音和半吊子救恩观的人也有这种误解，这种误解叫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“废法主义”。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耶稣明确地回复这个误解和指控：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“我来不是要废掉，乃是要成全”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（第</a:t>
            </a:r>
            <a:r>
              <a:rPr lang="en-US" sz="3200" b="1" kern="100" dirty="0">
                <a:solidFill>
                  <a:schemeClr val="tx1"/>
                </a:solidFill>
                <a:latin typeface="FangSong" panose="02010609060101010101" charset="-122"/>
                <a:ea typeface="SimSun" panose="02010600030101010101" pitchFamily="2" charset="-122"/>
                <a:cs typeface="FangSong" panose="02010609060101010101" charset="-122"/>
              </a:rPr>
              <a:t>17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节）</a:t>
            </a:r>
            <a:r>
              <a:rPr lang="zh-CN" altLang="en-US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18-19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两节进一步说明第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节。第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20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节是本段经文的重点：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“我告诉你们，你们的义若不胜于文士和法利赛的义，断不能进天国。”</a:t>
            </a:r>
            <a:endParaRPr lang="en-CA" sz="3200" b="1" kern="100" dirty="0">
              <a:solidFill>
                <a:srgbClr val="FF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这节经文有两个要点：一是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“门徒的义”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；二是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“进天国”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20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节中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“门徒的义”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就是前面第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16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节中门徒的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“好行为”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，以及后面七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中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“遵行我天父的旨意”，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KaiTi" panose="02010609060101010101" charset="-122"/>
              </a:rPr>
              <a:t>即行道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“进天国”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KaiTi" panose="02010609060101010101" charset="-122"/>
              </a:rPr>
              <a:t>在这里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是指进入千禧年国，即耶稣基督二次降临时带下的天国。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进入耶稣基督第一次降临带下的天国是透过悔改、信道；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进入祂再次降临时带下的天国是透过信道加行道。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由此可见，行道对门徒来说，不是可有可无、无关紧要的，而是关乎进天国，关乎救恩，关乎永生（太五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20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；七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接下来一大段，即太五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21-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六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8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，耶稣一连谈论了七段有关门徒行道的教训，由此可见行道之重要。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不过，同样重要的是，我们要正确地理解这些行道的教训。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68705"/>
            <a:ext cx="9131300" cy="402971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关键就在于不要把耶稣行道的教训理解为遵行律法，而要把它们跟“八福”联系起来。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这里涉及到正确解经的问题，即：既不是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完全按字义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律法主义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），也不是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完全按灵意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废法主义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），而是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完全按正意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</a:t>
            </a:r>
            <a:r>
              <a:rPr lang="en-US" altLang="zh-CN" sz="36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天国福音或生命救恩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）。</a:t>
            </a:r>
            <a:r>
              <a:rPr lang="en-US" altLang="zh-CN" sz="36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二、七段行道的教训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0640" y="1200150"/>
            <a:ext cx="9059545" cy="389509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简言之：</a:t>
            </a:r>
            <a:endParaRPr lang="en-CA" sz="36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遵行耶稣的教训，是成为“八福”之人的途径；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反之，成为“八福”之人是遵行耶稣教训的秘诀。（详见第三节）</a:t>
            </a:r>
            <a:endParaRPr lang="en-CA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（一）不动怒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虚心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温柔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 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太五</a:t>
            </a:r>
            <a:r>
              <a:rPr lang="en-US" sz="36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21-22</a:t>
            </a:r>
            <a:r>
              <a:rPr lang="zh-CN" altLang="en-US" sz="36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你们听见有吩咐古人的话，说：‘不要杀人，’又说：‘凡杀人的，难免受审判。’只是我告诉你们：凡向弟兄动怒的，难免受审判；凡骂弟兄是拉加的，难免公会的审断；凡骂弟兄是魔利的，难免地狱的火。”</a:t>
            </a:r>
            <a:endParaRPr lang="en-CA" sz="3200" kern="100" dirty="0">
              <a:solidFill>
                <a:srgbClr val="FF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这段经文的教训是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“不动怒”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，骂人则是动怒的表现形式，各地方骂人的话各有不同，但都是动怒的表现。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所以，我们不要纠缠在骂人的话之上，而要把重点放在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“不动怒”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之上。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动怒有不同的表现形式，有的人表现比较温和，有些人表现比较激烈。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重点不在动怒的表现形式，而在于内心的状态和实质。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动怒是一种骄傲的表现，是个人的权利被人冒犯的一种表现。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一个虚心或谦卑的人是不会轻易动怒的。此外，温柔的人自愿放弃自己的权利，所以也不会动怒。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最后，使人和睦的人是不会轻易动怒的。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动怒表示内心的骄傲，不动怒则可以培养虚心、温柔和使人和睦的美德。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91600" cy="3943350"/>
          </a:xfrm>
        </p:spPr>
        <p:txBody>
          <a:bodyPr/>
          <a:lstStyle/>
          <a:p>
            <a:pPr marL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我们在登山宝训的导言中提到，整段教训可以分为五个段落，第一个月我们分享了前两段：第一段太四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25-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五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12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：耶稣论八福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有福之人的八个特征。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第二段五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13-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六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8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：耶稣论行道</a:t>
            </a:r>
            <a:r>
              <a:rPr lang="en-US" altLang="zh-CN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36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经历神话语转化的大能。</a:t>
            </a:r>
            <a:endParaRPr lang="en-CA" sz="36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en-C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（二）与人和解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虚心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温柔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</a:t>
            </a:r>
            <a:r>
              <a:rPr lang="en-US" altLang="zh-CN" sz="30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</a:p>
          <a:p>
            <a:pPr marL="0" indent="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太五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23-26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所以，你在祭坛上献礼物的时候，若想起弟兄向你怀怨，就把礼物留在坛前，先去同弟兄和好，然后来献礼物。你同告你的对头还在路上，就赶紧与他和息，恐怕他把你送给审判官，审判官交付衙役，你就下在肩里了。我实在告诉你们你，若有一文钱没有还清，你断不能从那里出来。”</a:t>
            </a:r>
            <a:endParaRPr lang="en-CA" sz="30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耶稣在这段教训里谈论了三个事例，但教训却只有一个，就是与人和解。</a:t>
            </a:r>
            <a:endParaRPr lang="en-US" altLang="zh-CN" sz="2800" b="1" kern="100" dirty="0">
              <a:solidFill>
                <a:schemeClr val="tx1"/>
              </a:solidFill>
              <a:latin typeface="Calibri" panose="020F0502020204030204"/>
              <a:ea typeface="DengXian" panose="02010600030101010101" charset="-122"/>
              <a:cs typeface="DengXian" panose="02010600030101010101" charset="-122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当你跟人有过节时，一定要与人和解，不能置之不理。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26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节中的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“那里”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甚至可以作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“炼狱”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解释：就是你在生前对人的所有亏欠都要在生前解决，否则都要在“炼狱”中得到清算。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由此可见，化解你跟人之间的过节与冲突事关重要。</a:t>
            </a:r>
            <a:endParaRPr lang="en-CA" sz="28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耶稣的门徒不能以献祭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代表敬拜神、服事神或金钱奉献等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来代替与人和解，这样的献祭才能蒙神悦纳。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与人和解是需要谦卑的，因为这往往需要我们放下身段和面子，承认自己的错误、主动向对方道歉。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我们一些人从来不主动寻求与人和解，发生冲突时，总是指责怪罪别人；即使有时候意识到确实是自己错了，也不能主动道歉，最多只能用行动或服事作一些补救。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究其原因，就在于内心的骄傲和面子。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一方面，虚心和温柔的人才会主动与人和解，另一方面，与人和解也会使我们变得谦卑和温柔。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76350"/>
            <a:ext cx="9131300" cy="3822065"/>
          </a:xfrm>
        </p:spPr>
        <p:txBody>
          <a:bodyPr/>
          <a:lstStyle/>
          <a:p>
            <a:pPr marL="1200150" lvl="0" indent="-12001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（三）不动淫、不离婚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饥渴慕义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使人和睦的人（五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27-32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1200150" lvl="0" indent="-12001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（四）不对天起誓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饥渴慕义的人（五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33-37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（五）爱仇敌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哀恸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怜恤人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</a:p>
          <a:p>
            <a:pPr marL="0" indent="4572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太五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38-48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你们听见有话说：‘以眼还眼，以牙还牙。’只是我告诉你们，不要与恶人作对。有人打你的右脸，连左脸也转过来由他打；有人想要告你，要拿你的里衣，连外衣也由他拿去；有人强逼你走一里路，你就同他走二里；有求你的，就给他；有向你借贷的，不可推辞。</a:t>
            </a:r>
            <a:endParaRPr lang="en-CA" sz="32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742950"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你们听见有话说：‘当爱你的邻舍，恨你的仇敌。’只是我告诉你们，要爱你们的仇敌，为那逼迫你们的祷告。这样，就可以作你们天父的儿子；因为祂叫日头照好人，也照歹人；降雨给义人，也给不义的人。你们若单爱那爱你们的人，有什么赏赐呢？就是税吏不也是这样行吗？你们若单请你弟兄的安，比人有什么长处呢？就是外邦人不也是这样行吗？所以你们要完全，像你们的天父完全一样。”</a:t>
            </a:r>
            <a:endParaRPr lang="en-CA" sz="30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这段经文比较长，也是第二大段中的核心和纲领，主题就是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“爱仇敌”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什么人才能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爱仇敌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呢？只有哀恸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怜恤人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使人和睦的人才能爱仇敌，因为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哀恸的人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深知自己的败坏和自己对神和人的亏欠，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3429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而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怜恤人的人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则是深具同情心或同理心的人，也就是“将心比心”的人，这样的人能够从仇敌身上看到自己；所以能够像爱自己一样去爱仇敌；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使人和睦的人不仅使难以相处的人之间彼此和睦，甚至连仇敌之间也可以转为和睦。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反之，当我们学习凭意志去实践爱仇敌的教训时，我们也能成为哀恸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怜恤人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使人和睦的人。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          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、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“不要与恶人作对”：以善胜恶</a:t>
            </a:r>
            <a:endParaRPr lang="en-CA" sz="3200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主在这里吩咐我们，不要抵挡加诸我个人身上的恶，让神自己来对付恶人比我们所能做的更适当，也更有效。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我们所当行的，不是报复，乃是对他们好；并站到一边，让神自己去处理。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077960" cy="3917950"/>
          </a:xfrm>
        </p:spPr>
        <p:txBody>
          <a:bodyPr/>
          <a:lstStyle/>
          <a:p>
            <a:pPr marL="0" indent="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第一段可以用一个对联来总结：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</a:t>
            </a:r>
            <a:r>
              <a:rPr lang="zh-CN" altLang="en-US" sz="3200" b="1" kern="100" dirty="0">
                <a:solidFill>
                  <a:srgbClr val="2E24FC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上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联：幸福小组带领</a:t>
            </a:r>
            <a:r>
              <a:rPr lang="en-US" sz="32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Best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归信耶稣进入幸福之门</a:t>
            </a:r>
            <a:endParaRPr lang="en-CA" sz="32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</a:t>
            </a:r>
            <a:r>
              <a:rPr lang="zh-CN" altLang="en-US" sz="3200" b="1" kern="100" dirty="0">
                <a:solidFill>
                  <a:srgbClr val="0000FF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下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联：登山宝训引导我们跟随耶稣成为有福之民</a:t>
            </a:r>
            <a:endParaRPr lang="en-CA" sz="32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</a:t>
            </a:r>
            <a:r>
              <a:rPr lang="zh-CN" altLang="en-US" sz="3200" b="1" kern="100" dirty="0">
                <a:solidFill>
                  <a:srgbClr val="0000FF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横批</a:t>
            </a:r>
            <a:r>
              <a:rPr lang="zh-CN" altLang="en-US" sz="32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：窄门小路。</a:t>
            </a:r>
            <a:endParaRPr lang="en-CA" sz="32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buNone/>
            </a:pPr>
            <a:endParaRPr lang="en-US" altLang="zh-CN" sz="3200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     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（</a:t>
            </a:r>
            <a:r>
              <a:rPr 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1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）右脸、左脸：除去报复的灵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主是要我们除去报复的灵</a:t>
            </a:r>
            <a:r>
              <a:rPr lang="en-US" altLang="zh-CN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——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即使受了别人的伤害，也不要采取报复。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以牙还牙、以恶报恶或报复是人的本能，在国家制度层面上，也有其合情合理合法性。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但对于耶稣门徒个人来说，祂吩咐我们不要报复，要以善胜恶。主说：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FangSong" panose="02010609060101010101" charset="-122"/>
              </a:rPr>
              <a:t>“申冤在我，我必报应。”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     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（</a:t>
            </a:r>
            <a:r>
              <a:rPr 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2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）里衣、外衣：放弃自己的权利</a:t>
            </a:r>
            <a:endParaRPr lang="en-CA" sz="32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主在这里所关注的，是我们倾向坚持自己的权利</a:t>
            </a:r>
            <a:r>
              <a:rPr lang="en-US" altLang="zh-CN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——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法律的权利，却不去想自己应尽的义务。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所以，主指出，这不是基督徒的精神，祂吩咐我们甘愿放弃自己的权利，即使我们会因此而受到不公平对待。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0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    </a:t>
            </a:r>
            <a:r>
              <a:rPr lang="en-US" altLang="zh-CN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 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（</a:t>
            </a:r>
            <a:r>
              <a:rPr 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3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）“走二里路”：不但要达标，还要超标</a:t>
            </a:r>
            <a:endParaRPr lang="en-CA" sz="30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根据主教训的精神，我们不但要达到要求，还要超出所要求的目标。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人对政府和老板的要求常有一个自然的抗拒；以缴税为例，我们可能会尽量少交税，最多做到达标。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但根据走二里路的原则，我们不但要达标，还要乐意超出所要求的目标。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对于十一奉献，我们就更要遵行这个原则了，因为我们奉献的对象不是政府和老板，而是上帝和教会。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如果我们觉得爱仇敌实在太难了，因此不具有可行性。我想给大家讲一个见证，这个见证出自</a:t>
            </a:r>
            <a:r>
              <a:rPr lang="en-US" altLang="zh-CN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</a:t>
            </a:r>
            <a:r>
              <a:rPr lang="en-US" altLang="zh-CN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《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真善美讲座</a:t>
            </a:r>
            <a:r>
              <a:rPr lang="en-US" altLang="zh-CN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其中讲到一位基督徒农民，在一个夏日，花了一整天的时间，用踩水机往自己的地里踩水。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过了一晚，第二天早上一看，田里的水却被邻居偷去，灌进自己的地里。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第二天，这位基督徒农民又花了一整天的时间，往自己的地里踩水。照样，到了晚上，水又被邻居偷走。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第三天，也是如此。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到了第四天，这位农民改变了方式。他先花时间往邻居的地里踩水，直到水满足了，才往自己的地里踩水。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邻居因此深受感动，从此，再没有发生偷水的事情了。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如果每个基督徒都把耶稣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爱仇敌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的教训在自己家里实行出来，每个家庭都要充满爱和幸福。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   </a:t>
            </a: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（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4</a:t>
            </a: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）乐意施舍和借给人</a:t>
            </a:r>
            <a:endParaRPr lang="en-CA" sz="30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耶稣在最后一个例子中要求祂的跟从者乐意施舍和借给人。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在这里，施舍和借货的目的当然不是为了自身的利益，而是为了解决别人的燃眉之急。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这个例子的要点在于，耶稣要求我们不要作那种斤斤计算个人得失的人，倒要成为慷慨大度，乐于助人的人（参路六</a:t>
            </a:r>
            <a:r>
              <a:rPr lang="en-US" altLang="zh-CN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30-38</a:t>
            </a: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）。</a:t>
            </a:r>
            <a:endParaRPr lang="en-CA" sz="30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    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  </a:t>
            </a:r>
            <a:r>
              <a:rPr 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2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、“爱仇敌”：做过头的操练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    </a:t>
            </a:r>
            <a:r>
              <a:rPr lang="en-US" altLang="zh-CN" sz="32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在我们与人接触的时候，可以怎样彰显神的爱呢？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914400" indent="-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（</a:t>
            </a:r>
            <a:r>
              <a:rPr lang="en-US" altLang="zh-CN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1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）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“咒诅你们的要为他祝福。”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人家对我口出恶言，我却要以善言回答。</a:t>
            </a:r>
            <a:endParaRPr lang="en-CA" altLang="zh-CN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914400" indent="-9144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（</a:t>
            </a:r>
            <a:r>
              <a:rPr lang="en-US" altLang="zh-CN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2</a:t>
            </a:r>
            <a:r>
              <a:rPr lang="zh-CN" altLang="en-US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）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“恨你们的要待他好”。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人若在行动上恶意对待你们，你们在行动上却要待他好。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    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（</a:t>
            </a:r>
            <a:r>
              <a:rPr lang="en-US" altLang="zh-CN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3</a:t>
            </a:r>
            <a:r>
              <a:rPr lang="zh-CN" altLang="en-US" sz="30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）“凌辱你们的要为他祷告”。</a:t>
            </a: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当我们被人逼迫的时候，要为他们祷告。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我们必须跪下，先对自己说，然后对神说。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首先，我们要提醒自己，知道自己所做的一切都是在神掌管之下。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74295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我们要继续思想，直至想到他们可怕的结局，而为他们感到难过，以致反为他们向神祷告，而不再恼恨他们。</a:t>
            </a:r>
            <a:endParaRPr lang="en-CA" sz="30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   </a:t>
            </a:r>
            <a:r>
              <a:rPr lang="en-US" sz="28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3</a:t>
            </a:r>
            <a:r>
              <a:rPr lang="zh-CN" altLang="en-US" sz="28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、天父的儿子：有天父样式和性情的人</a:t>
            </a:r>
            <a:endParaRPr lang="en-CA" sz="2800" kern="100" dirty="0">
              <a:solidFill>
                <a:srgbClr val="FF0000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第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45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节上：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“这样，就可以作你们天父的儿子”。</a:t>
            </a:r>
            <a:endParaRPr lang="en-CA" sz="2800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在这里，我们要记得作天父的儿子不同于成为天父的儿女。</a:t>
            </a:r>
            <a:endParaRPr lang="en-CA" sz="28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作天父的儿女（约一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12-13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）是指救恩的入门，是单凭信心，不靠行为。</a:t>
            </a:r>
            <a:endParaRPr lang="en-CA" sz="28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68580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但作</a:t>
            </a:r>
            <a:r>
              <a:rPr lang="zh-CN" altLang="en-US" sz="28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“天父的儿子”</a:t>
            </a:r>
            <a:r>
              <a:rPr lang="zh-CN" altLang="en-US" sz="28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却是指有天父样式和性情的人。透过爱仇敌和做过头的操练，我们就能渐渐变成有天父样式和性情的人。</a:t>
            </a:r>
            <a:endParaRPr lang="en-CA" sz="28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077960" cy="3917950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今天我们对登山宝训的第二段做一个总结。我们的分享分为三部分：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一、太五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15-20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：见证的呼召与门徒的义；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二、太五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21-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六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8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：七段行道的教训；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1600200" indent="-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三、行道与八福的关联：经历神话语转化的大能。</a:t>
            </a:r>
            <a:endParaRPr lang="en-CA" sz="3200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buNone/>
            </a:pPr>
            <a:endParaRPr lang="en-US" altLang="zh-CN" sz="3200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       4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、神的博爱：一般恩典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45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节下：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“因为他叫日头照好人，也照歹人；降雨给义人，也给不义的人。”</a:t>
            </a:r>
            <a:endParaRPr lang="en-CA" sz="3200" b="1" kern="100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主给我们的原则是，我们对待人的态度，不应按他们是什么人，或对我们作了什么事而定；而要按着神对他们的看法，和他们的情况而定。</a:t>
            </a:r>
            <a:endParaRPr lang="en-CA" sz="3200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有些人是邪恶，下流和不义的，但神给他们降雨，也给他们阳光。他们的农作物也结实，像好人所栽种的农作物一样；他们也享有生活的利益和所谓的“一般恩典”。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若有人问是什么使神采取这般的态度呢？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答案是：这全因为神自己内心那永恒而无私的大爱，使祂有这样的表现。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       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 </a:t>
            </a:r>
            <a:r>
              <a:rPr lang="en-US" sz="36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5</a:t>
            </a:r>
            <a:r>
              <a:rPr lang="zh-CN" altLang="en-US" sz="36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、像天父一样完全</a:t>
            </a:r>
            <a:endParaRPr lang="en-CA" sz="3600" b="1" kern="100" dirty="0">
              <a:solidFill>
                <a:srgbClr val="FF0000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 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  <a:sym typeface="+mn-ea"/>
              </a:rPr>
              <a:t>保罗说：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+mn-ea"/>
              </a:rPr>
              <a:t>“爱就成全了律法。”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  <a:sym typeface="+mn-ea"/>
              </a:rPr>
              <a:t>这就是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  <a:sym typeface="+mn-ea"/>
              </a:rPr>
              <a:t>“完全”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  <a:sym typeface="+mn-ea"/>
              </a:rPr>
              <a:t>的意思，意指有完全的爱，而不是指毫无缺点，绝对完美。若是那样，就没有人能完全了。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完全的爱是从神而来，圣灵将神和基督的爱浇灌在我们心里，并且通过我们流露出来，这就是</a:t>
            </a:r>
            <a:r>
              <a:rPr lang="en-US" altLang="zh-CN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 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“要完全”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的意思。 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SimSun" panose="02010600030101010101" pitchFamily="2" charset="-122"/>
              </a:rPr>
              <a:t>总之，爱仇敌包括：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以善胜恶，除去报复的灵，放弃自己的权利等原则，和做过头的操练：乐意施舍和借给人，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“咒诅你们的要为他祝福”，“恨你们的要待他好”，“凌辱你们的要为他祷告”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爱仇敌与成为天父的儿子，像天父一样完全之间的关系是双向辩证的：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一方面，爱仇敌会促使我们成为天父的儿子，像天父一样完全；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另一方面，当我们成为天父的儿子，像天父一样完全的人，才能爱仇敌。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二、七段行道的教训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（六）暗中行善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饥渴慕义的人（六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1-4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（七）私祷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清心的人（六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5-8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1257300" lvl="0" indent="-12573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（八）行道的人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-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饥渴慕义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/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为义受逼迫的人（五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10-12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三、行道与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KaiTi" panose="02010609060101010101" charset="-122"/>
              </a:rPr>
              <a:t>转化：经历神话语转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化的大能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现在我们来看行道与转化，以及经历神话语的大能这三者之间的关系。这里有一处重要的经文。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约八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31-32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“耶稣对信祂的犹太人说：‘你们若常常遵守我的道，就真是我的门徒；你们必晓得真理，真理必叫你们得以自由。”</a:t>
            </a:r>
            <a:endParaRPr lang="en-CA" sz="3200" kern="100" dirty="0">
              <a:solidFill>
                <a:srgbClr val="FF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三、行道与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KaiTi" panose="02010609060101010101" charset="-122"/>
              </a:rPr>
              <a:t>转化：经历神话语转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化的大能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节告诉我们：行道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——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FangSong" panose="02010609060101010101" charset="-122"/>
              </a:rPr>
              <a:t>常常遵守我的道</a:t>
            </a:r>
            <a:r>
              <a:rPr lang="en-US" altLang="zh-CN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FangSong" panose="02010609060101010101" charset="-122"/>
              </a:rPr>
              <a:t> 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FangSong" panose="02010609060101010101" charset="-122"/>
                <a:cs typeface="FangSong" panose="02010609060101010101" charset="-122"/>
              </a:rPr>
              <a:t>——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是真门徒的特征。第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32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节告诉我们行道的两个连锁的结果：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、晓得真理；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、得以自由。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“晓得真理”这个片语中“晓得”这个动词可译为知道、认识，用通俗的话说，就是一手的经验或经历。</a:t>
            </a:r>
            <a:r>
              <a:rPr lang="en-US" altLang="zh-CN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三、行道与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KaiTi" panose="02010609060101010101" charset="-122"/>
              </a:rPr>
              <a:t>转化：经历神话语转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化的大能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“真理”又是指什么呢？我们来看两处经文：</a:t>
            </a:r>
            <a:endParaRPr lang="en-CA" sz="3200" kern="100" dirty="0">
              <a:solidFill>
                <a:srgbClr val="FF0000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约十七17：</a:t>
            </a:r>
            <a:r>
              <a:rPr lang="en-CA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“求你用真理使他们成圣，你的道（话语）就是真理。”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路一37：</a:t>
            </a:r>
            <a:r>
              <a:rPr lang="en-CA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“因为出于神的话，没有一句是不带能力的。”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en-CA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可见，真理就是神的话，而神的话是带能力的。所以，</a:t>
            </a:r>
            <a:r>
              <a:rPr lang="en-CA" sz="3200" b="1" kern="100" dirty="0">
                <a:solidFill>
                  <a:srgbClr val="FF0000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“晓得真理”</a:t>
            </a:r>
            <a:r>
              <a:rPr lang="en-CA" sz="3200" b="1" kern="100" dirty="0">
                <a:solidFill>
                  <a:schemeClr val="tx1"/>
                </a:solidFill>
                <a:latin typeface="DengXian" panose="02010600030101010101" charset="-122"/>
                <a:ea typeface="DengXian" panose="02010600030101010101" charset="-122"/>
                <a:cs typeface="DengXian" panose="02010600030101010101" charset="-122"/>
              </a:rPr>
              <a:t>就是经历神话语的实际或大能。</a:t>
            </a:r>
          </a:p>
          <a:p>
            <a:pPr marL="0" indent="0">
              <a:buNone/>
            </a:pPr>
            <a:endParaRPr lang="en-CA" altLang="en-US" sz="3200" b="1" kern="100" dirty="0">
              <a:solidFill>
                <a:schemeClr val="tx1"/>
              </a:solidFill>
              <a:latin typeface="DengXian" panose="02010600030101010101" charset="-122"/>
              <a:ea typeface="DengXian" panose="02010600030101010101" charset="-122"/>
              <a:cs typeface="DengXian" panose="0201060003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三、行道与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KaiTi" panose="02010609060101010101" charset="-122"/>
              </a:rPr>
              <a:t>转化：经历神话语转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化的大能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下面我们来看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“得以自由”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这个片语。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比较约八32中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“真理必叫你们得以自由”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和约十七17中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“真理使他们成圣”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这两个片语，</a:t>
            </a: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可见，得以自由就是得以成圣，也就是生命得以转化。</a:t>
            </a:r>
            <a:endParaRPr lang="zh-CN" altLang="en-US" sz="3200" kern="100" dirty="0">
              <a:solidFill>
                <a:schemeClr val="tx1"/>
              </a:solidFill>
              <a:latin typeface="Calibri" panose="020F0502020204030204"/>
              <a:ea typeface="DengXian" panose="02010600030101010101" charset="-122"/>
              <a:cs typeface="DengXian" panose="02010600030101010101" charset="-122"/>
            </a:endParaRPr>
          </a:p>
          <a:p>
            <a:pPr marL="0" indent="0">
              <a:buNone/>
            </a:pPr>
            <a:r>
              <a:rPr lang="en-US" altLang="zh-CN" sz="32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3994150"/>
          </a:xfrm>
        </p:spPr>
        <p:txBody>
          <a:bodyPr/>
          <a:lstStyle/>
          <a:p>
            <a:pPr marL="0" indent="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我们也用两句话作为第二段的总结：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信道却不行道不能使我们成为耶稣的见证，只有信道加行道才能。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zh-CN" altLang="en-US" sz="2800" b="1" kern="1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请务必注意：第一段的重点是成为有福之民，第二段的重点是行道。</a:t>
            </a:r>
            <a:endParaRPr lang="en-CA" sz="2800" kern="100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盼望我们每一位新老信徒都抓住这个行道的重点，不轻易放过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生活中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任何一个行道的机会。每一个小组长要注意，小组讨论的时候，要将行道当作小组分享的重点。</a:t>
            </a:r>
            <a:endParaRPr lang="en-CA" sz="28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457200">
              <a:buNone/>
            </a:pPr>
            <a:endParaRPr lang="en-US" altLang="zh-CN" sz="3200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三、行道与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KaiTi" panose="02010609060101010101" charset="-122"/>
              </a:rPr>
              <a:t>转化：经历神话语转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化的大能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405" y="1132205"/>
            <a:ext cx="9065895" cy="3966210"/>
          </a:xfrm>
        </p:spPr>
        <p:txBody>
          <a:bodyPr/>
          <a:lstStyle/>
          <a:p>
            <a:pPr marL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根据上述分析，我们可以得到如下图示：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行道 ——&gt;经历——&gt; 转化</a:t>
            </a:r>
            <a:r>
              <a:rPr lang="en-US" altLang="zh-CN" sz="30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                                       </a:t>
            </a:r>
            <a:r>
              <a:rPr lang="zh-CN" altLang="en-US" sz="30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  <a:sym typeface="+mn-ea"/>
              </a:rPr>
              <a:t>1-1  </a:t>
            </a:r>
            <a:endParaRPr lang="zh-CN" altLang="en-US" sz="3000" b="1" kern="100" dirty="0">
              <a:solidFill>
                <a:srgbClr val="0000FF"/>
              </a:solidFill>
              <a:latin typeface="Calibri" panose="020F0502020204030204"/>
              <a:ea typeface="DengXian" panose="02010600030101010101" charset="-122"/>
              <a:cs typeface="DengXian" panose="02010600030101010101" charset="-122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 smtClean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行道</a:t>
            </a:r>
            <a:r>
              <a:rPr lang="en-US" sz="3000" b="1" kern="100" dirty="0" smtClean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=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遵行耶稣的教训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                                   	1-2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1200150" indent="-12001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经历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=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神的话语成为我们实际的经历，并彰显出超自然的大能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 						1-3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转化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=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生命更新，成为有福之民与耶稣的见证</a:t>
            </a:r>
            <a:r>
              <a:rPr lang="en-US" sz="30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1-4</a:t>
            </a:r>
            <a:endParaRPr lang="en-CA" sz="30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三、行道与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KaiTi" panose="02010609060101010101" charset="-122"/>
              </a:rPr>
              <a:t>转化：经历神话语转</a:t>
            </a:r>
            <a:r>
              <a:rPr lang="zh-CN" altLang="en-US" sz="3200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化的大能</a:t>
            </a:r>
            <a:endParaRPr lang="zh-CN" altLang="en-US" sz="32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将上述图示应用到宣教上，我们得到如下图示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800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宣教的行动</a:t>
            </a:r>
            <a:r>
              <a:rPr lang="en-US" altLang="zh-CN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en-US" sz="32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经历神迹奇事</a:t>
            </a:r>
          </a:p>
          <a:p>
            <a:pPr marL="8001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                      ——</a:t>
            </a:r>
            <a:r>
              <a:rPr lang="en-US" sz="32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&gt;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带来生命的转化</a:t>
            </a:r>
            <a:r>
              <a:rPr lang="en-US" sz="3200" b="1" kern="100" dirty="0">
                <a:solidFill>
                  <a:srgbClr val="2E24FC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 2</a:t>
            </a:r>
            <a:endParaRPr lang="en-CA" sz="3200" b="1" kern="100" dirty="0">
              <a:solidFill>
                <a:srgbClr val="2E24FC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总之，登山宝训的一个重点就是行道，当我们以信心和顺服来回应登山宝训时，就必能经历神话语的大能，并使生命得以转化和提升。</a:t>
            </a:r>
            <a:endParaRPr lang="en-CA" sz="3200" kern="100" dirty="0"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397446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     </a:t>
            </a: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（一）见证的呼召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太五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13-16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charset="-122"/>
                <a:ea typeface="KaiTi" panose="02010609060101010101" charset="-122"/>
                <a:cs typeface="KaiTi" panose="02010609060101010101" charset="-122"/>
              </a:rPr>
              <a:t>“你们是世上的盐，盐若失了味，怎能叫它再咸呢？以后无用，不过丟在外面，被人践踏了。你们是世上的光。城造在山上，是不能隐藏的。人点灯，不放在斗底下，是放在灯台上，就照亮一家的人。你们的光也当这样照在人前，叫他们看见你们的好行为，便将荣耀归给你们在天上的父。”</a:t>
            </a:r>
            <a:endParaRPr lang="en-CA" b="1" dirty="0">
              <a:solidFill>
                <a:srgbClr val="FF0000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  <a:p>
            <a:pPr marL="0" indent="0">
              <a:buNone/>
            </a:pPr>
            <a:endParaRPr lang="zh-CN" altLang="en-US" b="1" dirty="0"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在这段经文里，耶稣用了四个比喻来说明门徒见证的呼召：盐、光、灯和城。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这四个比喻中，只有两个是主要的，就是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盐和光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灯和城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的比喻是来说明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光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的照明作用的。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正如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盐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的功用就是有咸味，除此之外，就只能当作废物，被人丢弃，任人践踏。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同样，门徒蒙召也是为了成为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耶稣的见证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，除此之外，再无其他用处。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898265"/>
          </a:xfrm>
        </p:spPr>
        <p:txBody>
          <a:bodyPr/>
          <a:lstStyle/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与此类似地，正如光的功用就是照明，就如城造在山上，让人可以看见；又像放在灯台上的灯，可以照亮一家的人。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如果光失去了照明的作用，那就如同把灯放在斗底下，这实在是一件愚不可及和不可思议的事情。</a:t>
            </a:r>
            <a:endParaRPr lang="en-CA" sz="32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786688" cy="833438"/>
          </a:xfrm>
        </p:spPr>
        <p:txBody>
          <a:bodyPr>
            <a:noAutofit/>
          </a:bodyPr>
          <a:lstStyle/>
          <a:p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  <a:sym typeface="+mn-ea"/>
              </a:rPr>
              <a:t>一、</a:t>
            </a:r>
            <a:r>
              <a:rPr lang="zh-CN" altLang="en-US" b="1" kern="100" dirty="0">
                <a:solidFill>
                  <a:srgbClr val="FF0000"/>
                </a:solidFill>
                <a:effectLst/>
                <a:latin typeface="+mn-ea"/>
                <a:cs typeface="HanWang WeiBeiMedium-Gb5" panose="02000000000000000000" charset="-120"/>
              </a:rPr>
              <a:t>见证的呼召与门徒的义</a:t>
            </a:r>
            <a:endParaRPr lang="zh-CN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第</a:t>
            </a:r>
            <a:r>
              <a:rPr lang="en-US" sz="2800" b="1" kern="100" dirty="0">
                <a:solidFill>
                  <a:srgbClr val="0000FF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16</a:t>
            </a:r>
            <a:r>
              <a:rPr lang="zh-CN" altLang="en-US" sz="2800" b="1" kern="100" dirty="0">
                <a:solidFill>
                  <a:srgbClr val="0000FF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节是这段经文的总结</a:t>
            </a:r>
            <a:r>
              <a:rPr lang="zh-CN" altLang="en-US" sz="2800" kern="100" dirty="0"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，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对以上四个比喻作了明确的解释：门徒蒙召成为耶稣的见证（徒一</a:t>
            </a:r>
            <a:r>
              <a:rPr lang="en-US" sz="2800" b="1" kern="100" dirty="0">
                <a:solidFill>
                  <a:schemeClr val="tx1"/>
                </a:solidFill>
                <a:latin typeface="DengXian" panose="02010600030101010101" charset="-122"/>
                <a:ea typeface="SimSun" panose="02010600030101010101" pitchFamily="2" charset="-122"/>
                <a:cs typeface="DengXian" panose="02010600030101010101" charset="-122"/>
              </a:rPr>
              <a:t>8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）。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意思就是，让世人看见门徒的好行为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行道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使父神得荣耀；因为门徒是天国的子民，父神是天国的君王，天国之民的好行为给天国之王带来荣耀。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我们在登山宝训的导言中曾指出，现代教会流行的最大异端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教义主义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只重视正确的教义，却不重视正确的生活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行道</a:t>
            </a:r>
            <a:r>
              <a:rPr lang="en-US" altLang="zh-CN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——</a:t>
            </a:r>
            <a:r>
              <a:rPr lang="zh-CN" altLang="en-US" sz="2800" b="1" kern="100" dirty="0">
                <a:solidFill>
                  <a:schemeClr val="tx1"/>
                </a:solidFill>
                <a:latin typeface="Calibri" panose="020F0502020204030204"/>
                <a:ea typeface="DengXian" panose="02010600030101010101" charset="-122"/>
                <a:cs typeface="DengXian" panose="02010600030101010101" charset="-122"/>
              </a:rPr>
              <a:t>不仅不能荣耀父神，反而是在羞辱祂。</a:t>
            </a:r>
            <a:endParaRPr lang="en-CA" sz="2800" b="1" kern="100" dirty="0">
              <a:solidFill>
                <a:schemeClr val="tx1"/>
              </a:solidFill>
              <a:latin typeface="Calibri" panose="020F0502020204030204"/>
              <a:ea typeface="SimSun" panose="02010600030101010101" pitchFamily="2" charset="-122"/>
              <a:cs typeface="Times New Roman" panose="02020603050405020304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2ZkMTI1NGM1ZTM4MmE5ODVhMWY1ODJkZGJjZTZkYj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4351</Words>
  <Application>Microsoft Office PowerPoint</Application>
  <PresentationFormat>On-screen Show (16:9)</PresentationFormat>
  <Paragraphs>258</Paragraphs>
  <Slides>51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TS101790490[1]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一、见证的呼召与门徒的义</vt:lpstr>
      <vt:lpstr>一、见证的呼召与门徒的义</vt:lpstr>
      <vt:lpstr>一、见证的呼召与门徒的义</vt:lpstr>
      <vt:lpstr>一、见证的呼召与门徒的义</vt:lpstr>
      <vt:lpstr>一、见证的呼召与门徒的义</vt:lpstr>
      <vt:lpstr>一、见证的呼召与门徒的义</vt:lpstr>
      <vt:lpstr>一、见证的呼召与门徒的义</vt:lpstr>
      <vt:lpstr>一、见证的呼召与门徒的义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二、七段行道的教训</vt:lpstr>
      <vt:lpstr>三、行道与转化：经历神话语转化的大能</vt:lpstr>
      <vt:lpstr>三、行道与转化：经历神话语转化的大能</vt:lpstr>
      <vt:lpstr>三、行道与转化：经历神话语转化的大能</vt:lpstr>
      <vt:lpstr>三、行道与转化：经历神话语转化的大能</vt:lpstr>
      <vt:lpstr>三、行道与转化：经历神话语转化的大能</vt:lpstr>
      <vt:lpstr>三、行道与转化：经历神话语转化的大能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732</cp:revision>
  <dcterms:created xsi:type="dcterms:W3CDTF">2021-02-28T22:09:00Z</dcterms:created>
  <dcterms:modified xsi:type="dcterms:W3CDTF">2024-02-04T00:55:43Z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