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4" r:id="rId4"/>
    <p:sldMasterId id="214748365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7010400" cy="9296400"/>
  <p:embeddedFontLst>
    <p:embeddedFont>
      <p:font typeface="Libre Franklin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928">
          <p15:clr>
            <a:srgbClr val="000000"/>
          </p15:clr>
        </p15:guide>
        <p15:guide id="2" pos="2208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LibreFranklin-regular.fntdata"/><Relationship Id="rId21" Type="http://schemas.openxmlformats.org/officeDocument/2006/relationships/slide" Target="slides/slide15.xml"/><Relationship Id="rId24" Type="http://schemas.openxmlformats.org/officeDocument/2006/relationships/font" Target="fonts/LibreFranklin-italic.fntdata"/><Relationship Id="rId23" Type="http://schemas.openxmlformats.org/officeDocument/2006/relationships/font" Target="fonts/LibreFranklin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LibreFranklin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91323c4d48_0_255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3" name="Google Shape;163;g291323c4d48_0_255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291323c4d48_0_255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61c0d1277c_0_243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71" name="Google Shape;171;g261c0d1277c_0_243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261c0d1277c_0_243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9ce701c3c1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78" name="Google Shape;178;g29ce701c3c1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29ce701c3c1_0_0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9ce701c3c1_0_6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85" name="Google Shape;185;g29ce701c3c1_0_6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29ce701c3c1_0_6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9ce701c3c1_0_42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92" name="Google Shape;192;g29ce701c3c1_0_42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29ce701c3c1_0_42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f475658ed9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99" name="Google Shape;199;g1f475658ed9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1f475658ed9_0_0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18ecba7cb_0_6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9" name="Google Shape;79;g2618ecba7cb_0_6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g2618ecba7cb_0_6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618ecba7cb_0_12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g2618ecba7cb_0_12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618ecba7cb_0_12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61c0d1277c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3" name="Google Shape;93;g261c0d1277c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61c0d1277c_0_0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18ecba7cb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0" name="Google Shape;100;g2618ecba7cb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618ecba7cb_0_0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103bd75978_0_2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7" name="Google Shape;107;g2103bd75978_0_2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103bd75978_0_20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1c0d1277c_0_8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9" name="Google Shape;139;g261c0d1277c_0_8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261c0d1277c_0_8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1c0d1277c_0_26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6" name="Google Shape;146;g261c0d1277c_0_26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261c0d1277c_0_26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1323c4d48_0_248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56" name="Google Shape;156;g291323c4d48_0_248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291323c4d48_0_248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CN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>
            <p:ph type="title"/>
          </p:nvPr>
        </p:nvSpPr>
        <p:spPr>
          <a:xfrm>
            <a:off x="228599" y="2819400"/>
            <a:ext cx="86868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ibre Franklin"/>
              <a:buNone/>
              <a:defRPr b="0" sz="6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" type="body"/>
          </p:nvPr>
        </p:nvSpPr>
        <p:spPr>
          <a:xfrm>
            <a:off x="571499" y="4800600"/>
            <a:ext cx="8001000" cy="54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500"/>
              <a:buNone/>
              <a:defRPr sz="20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1" type="ftr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2" type="sldNum"/>
          </p:nvPr>
        </p:nvSpPr>
        <p:spPr>
          <a:xfrm>
            <a:off x="3959225" y="4389437"/>
            <a:ext cx="1216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◆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o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ibre Franklin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480"/>
              </a:spcBef>
              <a:spcAft>
                <a:spcPts val="0"/>
              </a:spcAft>
              <a:buSzPts val="1800"/>
              <a:buFont typeface="Noto Sans Symbols"/>
              <a:buChar char="⮚"/>
              <a:defRPr sz="24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o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6" name="Google Shape;6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algn="l">
              <a:spcBef>
                <a:spcPts val="560"/>
              </a:spcBef>
              <a:spcAft>
                <a:spcPts val="0"/>
              </a:spcAft>
              <a:buSzPts val="2100"/>
              <a:buFont typeface="Noto Sans Symbols"/>
              <a:buChar char="⮚"/>
              <a:defRPr sz="28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o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7" name="Google Shape;6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A0A3A8"/>
            </a:gs>
            <a:gs pos="47500">
              <a:srgbClr val="D0D3D9"/>
            </a:gs>
            <a:gs pos="58499">
              <a:srgbClr val="D2D5DA"/>
            </a:gs>
            <a:gs pos="100000">
              <a:srgbClr val="A0A3A8"/>
            </a:gs>
          </a:gsLst>
          <a:lin ang="36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2544762"/>
            <a:ext cx="9144000" cy="32559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0" y="5478462"/>
            <a:ext cx="9144000" cy="2365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4819650" y="4260850"/>
            <a:ext cx="1219200" cy="58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🙢</a:t>
            </a:r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3148012" y="4260850"/>
            <a:ext cx="1219200" cy="58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Libre Franklin"/>
              <a:buNone/>
            </a:pPr>
            <a:r>
              <a:rPr b="0" i="0" lang="zh-CN" sz="32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🙠</a:t>
            </a:r>
            <a:endParaRPr/>
          </a:p>
        </p:txBody>
      </p:sp>
      <p:pic>
        <p:nvPicPr>
          <p:cNvPr descr="AGCF_Logo150透明背景1深色.png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929062" y="785812"/>
            <a:ext cx="1143000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1" type="ftr"/>
          </p:nvPr>
        </p:nvSpPr>
        <p:spPr>
          <a:xfrm>
            <a:off x="5791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2" type="sldNum"/>
          </p:nvPr>
        </p:nvSpPr>
        <p:spPr>
          <a:xfrm>
            <a:off x="3959225" y="4389437"/>
            <a:ext cx="1216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ibre Franklin"/>
              <a:buNone/>
              <a:defRPr b="0" i="0" sz="2400" u="non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/>
        </p:nvSpPr>
        <p:spPr>
          <a:xfrm>
            <a:off x="0" y="100012"/>
            <a:ext cx="9144000" cy="14541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" name="Google Shape;29;p3"/>
          <p:cNvSpPr txBox="1"/>
          <p:nvPr/>
        </p:nvSpPr>
        <p:spPr>
          <a:xfrm>
            <a:off x="0" y="168275"/>
            <a:ext cx="9144000" cy="1154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0" name="Google Shape;30;p3"/>
          <p:cNvSpPr txBox="1"/>
          <p:nvPr>
            <p:ph type="title"/>
          </p:nvPr>
        </p:nvSpPr>
        <p:spPr>
          <a:xfrm>
            <a:off x="457200" y="182562"/>
            <a:ext cx="7329487" cy="1111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🙡"/>
              <a:defRPr b="0" i="0" sz="2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Courier New"/>
              <a:buChar char="o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  <a:defRPr b="0" i="0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 txBox="1"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AGCF_Logo150透明背景.png" id="36" name="Google Shape;36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858125" y="285750"/>
            <a:ext cx="881062" cy="88106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youtu.be/faexCo8lTqk?si=8RrssY76jWz-qukQ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/>
          <p:nvPr>
            <p:ph idx="4294967295" type="title"/>
          </p:nvPr>
        </p:nvSpPr>
        <p:spPr>
          <a:xfrm>
            <a:off x="228600" y="2764625"/>
            <a:ext cx="8686800" cy="154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ibre Franklin"/>
              <a:buNone/>
            </a:pPr>
            <a:r>
              <a:rPr b="1" lang="zh-CN" sz="5100"/>
              <a:t>神很能，我们也会很能</a:t>
            </a:r>
            <a:endParaRPr b="1" sz="51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ibre Franklin"/>
              <a:buNone/>
            </a:pPr>
            <a:r>
              <a:rPr b="1" lang="zh-CN" sz="4100"/>
              <a:t>（太19：26，可9：23）</a:t>
            </a:r>
            <a:endParaRPr b="1" sz="4100"/>
          </a:p>
        </p:txBody>
      </p:sp>
      <p:sp>
        <p:nvSpPr>
          <p:cNvPr id="76" name="Google Shape;76;p9"/>
          <p:cNvSpPr txBox="1"/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</a:pPr>
            <a:r>
              <a:rPr b="0" i="0" lang="zh-CN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7" name="Google Shape;167;p18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marR="0" rtl="0" algn="l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sz="3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825" y="1770400"/>
            <a:ext cx="8665676" cy="497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75" name="Google Shape;175;p19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(四)</a:t>
            </a: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如何实际应用从</a:t>
            </a: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A到Z(以</a:t>
            </a: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夫妻关系为例)</a:t>
            </a:r>
            <a:endParaRPr b="1"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（1）要</a:t>
            </a: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站稳持守Z真理（丈夫是头，妻子是身体）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妻子：</a:t>
            </a:r>
            <a:r>
              <a:rPr b="1" lang="zh-CN"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对丈夫的要有敬重（1处）和顺服（6处）的态度，要负帮助的责任（1处）。</a:t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丈夫：</a:t>
            </a:r>
            <a:r>
              <a:rPr b="1" lang="zh-CN"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对妻子要有爱（4处），体恤软弱（1处）和保养顾惜（1处），敬重（1处）的态度，带领和遮盖的责任。</a:t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夫妻：</a:t>
            </a:r>
            <a:r>
              <a:rPr b="1" lang="zh-CN" sz="2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互相专属，合宜相待，身子互相主张，互不离弃，互助成圣，互相拯救，相互委身。</a:t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sz="3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0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2" name="Google Shape;182;p20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7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（2）要了解夫妻的现状A</a:t>
            </a:r>
            <a:endParaRPr b="1" sz="37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前页讲的是真理是目标是Z，怎么达到真理是要充分了解夫妻二人的现状A的，虽然上面讲了一些通常情况-人有罪的影响，有伤害的影响，有成长经历和环境的影响，有灵界和遗传的影响，还有就是人也有不同的天然性格等等，这一切一切塑成了这位活生生的人：他的思想模式、情感模式、情绪模式、行为模式都不是一件事情一时一刻所导致的。</a:t>
            </a:r>
            <a:endParaRPr sz="4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9" name="Google Shape;189;p21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7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（3）</a:t>
            </a:r>
            <a:r>
              <a:rPr b="1" lang="zh-CN" sz="37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几个例子（A和Z）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1.夫妻间不要将恩赐才干与夫妻属灵次序混淆。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2.丈夫是头，是一个Z真理，是目标真理，是需要帮助才能真正作好头。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夫妻关系的维系除了坚持Z真理之外，也是需要在实际生活中不断更新充电，爱中常新而且丰满，神是丰富丰满的爱的神，夫妻之间的爱的关系也要丰丰满满。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有一对夫妻的经历，让我体会到夫妻之爱要丰富，要在四种“爱”中丰富：男女情爱eros,友谊之爱philia,亲情之爱storge,无私舍己之爱agape。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sz="3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2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三</a:t>
            </a:r>
            <a:r>
              <a:rPr b="1" lang="zh-CN" sz="6522">
                <a:solidFill>
                  <a:schemeClr val="lt1"/>
                </a:solidFill>
              </a:rPr>
              <a:t>. </a:t>
            </a:r>
            <a:r>
              <a:rPr b="1" lang="zh-CN" sz="6522">
                <a:solidFill>
                  <a:schemeClr val="lt1"/>
                </a:solidFill>
              </a:rPr>
              <a:t>总结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96" name="Google Shape;196;p22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回到主题：神很能，我们也会很能。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神创造人类的心意，就是要为祂儿子创造一位纯洁成熟智慧的新妇，满有生命权能的君王祭司，和祂儿子共同执政掌权于神的国。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rgbClr val="FF0000"/>
                </a:solidFill>
              </a:rPr>
              <a:t>“耶和华神说，那人独居不好，我要为他造一个配偶帮助他。“（创2：18）</a:t>
            </a:r>
            <a:endParaRPr b="1" sz="28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再谈谈幸福小组(引申包括: 细胞小组)与今天信息的关系：人人参与服侍，个个活出信仰。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幸福小组不仅是传福音的策略，也是门训我们福长同工的平台，也是预备新妇（一提到新妇这两个字，一定要想到生命和相应的职分和使命）的训练场</a:t>
            </a:r>
            <a:endParaRPr b="1" sz="32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2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sz="3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 txBox="1"/>
          <p:nvPr>
            <p:ph idx="4294967295" type="title"/>
          </p:nvPr>
        </p:nvSpPr>
        <p:spPr>
          <a:xfrm>
            <a:off x="428625" y="214313"/>
            <a:ext cx="8229600" cy="9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Libre Franklin"/>
              <a:buNone/>
            </a:pPr>
            <a:r>
              <a:rPr b="1" lang="zh-CN" sz="6000"/>
              <a:t>回应诗歌</a:t>
            </a:r>
            <a:r>
              <a:rPr b="1" lang="zh-CN" sz="6000"/>
              <a:t>：</a:t>
            </a:r>
            <a:endParaRPr b="1" i="0" sz="60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03" name="Google Shape;203;p23"/>
          <p:cNvSpPr txBox="1"/>
          <p:nvPr>
            <p:ph idx="1" type="body"/>
          </p:nvPr>
        </p:nvSpPr>
        <p:spPr>
          <a:xfrm>
            <a:off x="0" y="1548800"/>
            <a:ext cx="9144000" cy="51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认识自己的现状A需要我们谦卑顺服，夸自己的软弱，让神的刚强成为我们的刚强；相信Z真理需要我们有信心，神塑造我们成熟生命，使我们达至高点，能够刚强得胜。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740"/>
              </a:spcBef>
              <a:spcAft>
                <a:spcPts val="0"/>
              </a:spcAft>
              <a:buClr>
                <a:schemeClr val="accent1"/>
              </a:buClr>
              <a:buSzPts val="2775"/>
              <a:buFont typeface="Noto Sans Symbols"/>
              <a:buNone/>
            </a:pPr>
            <a:r>
              <a:rPr b="1" lang="zh-CN" sz="4600">
                <a:solidFill>
                  <a:srgbClr val="FF0000"/>
                </a:solidFill>
              </a:rPr>
              <a:t>《软弱的我变刚强》</a:t>
            </a:r>
            <a:endParaRPr b="1" sz="4600">
              <a:solidFill>
                <a:srgbClr val="FF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740"/>
              </a:spcBef>
              <a:spcAft>
                <a:spcPts val="0"/>
              </a:spcAft>
              <a:buClr>
                <a:schemeClr val="accent1"/>
              </a:buClr>
              <a:buSzPts val="2775"/>
              <a:buFont typeface="Noto Sans Symbols"/>
              <a:buNone/>
            </a:pPr>
            <a:r>
              <a:rPr b="1" lang="zh-CN" sz="4200" u="sng">
                <a:solidFill>
                  <a:schemeClr val="hlink"/>
                </a:solidFill>
                <a:hlinkClick r:id="rId3"/>
              </a:rPr>
              <a:t>https://youtu.be/faexCo8lTqk?si=8RrssY76jWz-qukQ</a:t>
            </a:r>
            <a:endParaRPr b="1" sz="4200">
              <a:solidFill>
                <a:srgbClr val="FF0000"/>
              </a:solidFill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740"/>
              </a:spcBef>
              <a:spcAft>
                <a:spcPts val="0"/>
              </a:spcAft>
              <a:buClr>
                <a:schemeClr val="accent1"/>
              </a:buClr>
              <a:buSzPts val="2775"/>
              <a:buFont typeface="Noto Sans Symbols"/>
              <a:buNone/>
            </a:pPr>
            <a:r>
              <a:t/>
            </a:r>
            <a:endParaRPr b="1" sz="6967">
              <a:solidFill>
                <a:srgbClr val="FF0000"/>
              </a:solidFill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740"/>
              </a:spcBef>
              <a:spcAft>
                <a:spcPts val="0"/>
              </a:spcAft>
              <a:buClr>
                <a:schemeClr val="accent1"/>
              </a:buClr>
              <a:buSzPts val="2775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204" name="Google Shape;204;p23"/>
          <p:cNvSpPr txBox="1"/>
          <p:nvPr/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</a:pPr>
            <a:r>
              <a:rPr b="0" i="0" lang="zh-CN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</a:t>
            </a:r>
            <a:endParaRPr/>
          </a:p>
        </p:txBody>
      </p:sp>
      <p:sp>
        <p:nvSpPr>
          <p:cNvPr id="205" name="Google Shape;205;p23"/>
          <p:cNvSpPr txBox="1"/>
          <p:nvPr/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Libre Franklin"/>
              <a:buNone/>
            </a:pPr>
            <a:fld id="{00000000-1234-1234-1234-123412341234}" type="slidenum">
              <a:rPr b="0" i="0" lang="zh-CN" sz="1200" u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‹#›</a:t>
            </a:fld>
            <a:endParaRPr/>
          </a:p>
        </p:txBody>
      </p:sp>
      <p:grpSp>
        <p:nvGrpSpPr>
          <p:cNvPr id="206" name="Google Shape;206;p23"/>
          <p:cNvGrpSpPr/>
          <p:nvPr/>
        </p:nvGrpSpPr>
        <p:grpSpPr>
          <a:xfrm>
            <a:off x="220584" y="5407539"/>
            <a:ext cx="8645681" cy="1313918"/>
            <a:chOff x="118787" y="3195589"/>
            <a:chExt cx="8645681" cy="1313918"/>
          </a:xfrm>
        </p:grpSpPr>
        <p:sp>
          <p:nvSpPr>
            <p:cNvPr id="207" name="Google Shape;207;p23"/>
            <p:cNvSpPr/>
            <p:nvPr/>
          </p:nvSpPr>
          <p:spPr>
            <a:xfrm>
              <a:off x="3114668" y="3196133"/>
              <a:ext cx="1155000" cy="1144200"/>
            </a:xfrm>
            <a:prstGeom prst="donut">
              <a:avLst>
                <a:gd fmla="val 25000" name="adj"/>
              </a:avLst>
            </a:prstGeom>
            <a:solidFill>
              <a:schemeClr val="lt2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208" name="Google Shape;208;p23"/>
            <p:cNvGrpSpPr/>
            <p:nvPr/>
          </p:nvGrpSpPr>
          <p:grpSpPr>
            <a:xfrm>
              <a:off x="118787" y="3195589"/>
              <a:ext cx="8645681" cy="1313918"/>
              <a:chOff x="118787" y="3195589"/>
              <a:chExt cx="8645681" cy="1313918"/>
            </a:xfrm>
          </p:grpSpPr>
          <p:sp>
            <p:nvSpPr>
              <p:cNvPr id="209" name="Google Shape;209;p23"/>
              <p:cNvSpPr txBox="1"/>
              <p:nvPr/>
            </p:nvSpPr>
            <p:spPr>
              <a:xfrm>
                <a:off x="489600" y="3621077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0" name="Google Shape;210;p23"/>
              <p:cNvSpPr/>
              <p:nvPr/>
            </p:nvSpPr>
            <p:spPr>
              <a:xfrm>
                <a:off x="118787" y="3196135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1" name="Google Shape;211;p23"/>
              <p:cNvSpPr txBox="1"/>
              <p:nvPr/>
            </p:nvSpPr>
            <p:spPr>
              <a:xfrm>
                <a:off x="118787" y="4294707"/>
                <a:ext cx="248700" cy="2148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0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2" name="Google Shape;212;p23"/>
              <p:cNvSpPr txBox="1"/>
              <p:nvPr/>
            </p:nvSpPr>
            <p:spPr>
              <a:xfrm>
                <a:off x="19836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3" name="Google Shape;213;p23"/>
              <p:cNvSpPr/>
              <p:nvPr/>
            </p:nvSpPr>
            <p:spPr>
              <a:xfrm>
                <a:off x="1665402" y="3196133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4" name="Google Shape;214;p23"/>
              <p:cNvSpPr txBox="1"/>
              <p:nvPr/>
            </p:nvSpPr>
            <p:spPr>
              <a:xfrm>
                <a:off x="2103747" y="4080809"/>
                <a:ext cx="212700" cy="1836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16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5" name="Google Shape;215;p23"/>
              <p:cNvSpPr txBox="1"/>
              <p:nvPr/>
            </p:nvSpPr>
            <p:spPr>
              <a:xfrm>
                <a:off x="34668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6" name="Google Shape;216;p23"/>
              <p:cNvSpPr txBox="1"/>
              <p:nvPr/>
            </p:nvSpPr>
            <p:spPr>
              <a:xfrm>
                <a:off x="3553013" y="4080809"/>
                <a:ext cx="212700" cy="1836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16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grpSp>
            <p:nvGrpSpPr>
              <p:cNvPr id="217" name="Google Shape;217;p23"/>
              <p:cNvGrpSpPr/>
              <p:nvPr/>
            </p:nvGrpSpPr>
            <p:grpSpPr>
              <a:xfrm>
                <a:off x="4651617" y="3196133"/>
                <a:ext cx="1155020" cy="1144189"/>
                <a:chOff x="1944300" y="1698150"/>
                <a:chExt cx="1279800" cy="1267800"/>
              </a:xfrm>
            </p:grpSpPr>
            <p:sp>
              <p:nvSpPr>
                <p:cNvPr id="218" name="Google Shape;218;p23"/>
                <p:cNvSpPr txBox="1"/>
                <p:nvPr/>
              </p:nvSpPr>
              <p:spPr>
                <a:xfrm>
                  <a:off x="2294863" y="2185350"/>
                  <a:ext cx="340500" cy="293400"/>
                </a:xfrm>
                <a:prstGeom prst="rect">
                  <a:avLst/>
                </a:prstGeom>
                <a:noFill/>
                <a:ln cap="flat" cmpd="sng" w="2857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2400">
                      <a:solidFill>
                        <a:schemeClr val="dk2"/>
                      </a:solidFill>
                      <a:latin typeface="Libre Franklin"/>
                      <a:ea typeface="Libre Franklin"/>
                      <a:cs typeface="Libre Franklin"/>
                      <a:sym typeface="Libre Franklin"/>
                    </a:rPr>
                    <a:t>主</a:t>
                  </a:r>
                  <a:endParaRPr b="1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219" name="Google Shape;219;p23"/>
                <p:cNvSpPr/>
                <p:nvPr/>
              </p:nvSpPr>
              <p:spPr>
                <a:xfrm>
                  <a:off x="1944300" y="1698150"/>
                  <a:ext cx="1279800" cy="1267800"/>
                </a:xfrm>
                <a:prstGeom prst="donut">
                  <a:avLst>
                    <a:gd fmla="val 25000" name="adj"/>
                  </a:avLst>
                </a:prstGeom>
                <a:solidFill>
                  <a:schemeClr val="lt2"/>
                </a:solidFill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220" name="Google Shape;220;p23"/>
                <p:cNvSpPr txBox="1"/>
                <p:nvPr/>
              </p:nvSpPr>
              <p:spPr>
                <a:xfrm>
                  <a:off x="2430000" y="2678400"/>
                  <a:ext cx="235800" cy="203400"/>
                </a:xfrm>
                <a:prstGeom prst="rect">
                  <a:avLst/>
                </a:prstGeom>
                <a:noFill/>
                <a:ln cap="flat" cmpd="sng" w="28575">
                  <a:solidFill>
                    <a:schemeClr val="l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6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</p:grpSp>
          <p:sp>
            <p:nvSpPr>
              <p:cNvPr id="221" name="Google Shape;221;p23"/>
              <p:cNvSpPr txBox="1"/>
              <p:nvPr/>
            </p:nvSpPr>
            <p:spPr>
              <a:xfrm>
                <a:off x="64836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2" name="Google Shape;222;p23"/>
              <p:cNvSpPr/>
              <p:nvPr/>
            </p:nvSpPr>
            <p:spPr>
              <a:xfrm>
                <a:off x="6130847" y="3196133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3" name="Google Shape;223;p23"/>
              <p:cNvSpPr txBox="1"/>
              <p:nvPr/>
            </p:nvSpPr>
            <p:spPr>
              <a:xfrm>
                <a:off x="6400800" y="4080809"/>
                <a:ext cx="604800" cy="1743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6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新我</a:t>
                </a:r>
                <a:endParaRPr b="1" sz="12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4" name="Google Shape;224;p23"/>
              <p:cNvSpPr/>
              <p:nvPr/>
            </p:nvSpPr>
            <p:spPr>
              <a:xfrm>
                <a:off x="7610068" y="3195589"/>
                <a:ext cx="1154400" cy="11445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5" name="Google Shape;225;p23"/>
              <p:cNvSpPr txBox="1"/>
              <p:nvPr/>
            </p:nvSpPr>
            <p:spPr>
              <a:xfrm>
                <a:off x="7984277" y="3635497"/>
                <a:ext cx="406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3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JI</a:t>
                </a:r>
                <a:endParaRPr b="1" sz="23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6" name="Google Shape;226;p23"/>
              <p:cNvSpPr/>
              <p:nvPr/>
            </p:nvSpPr>
            <p:spPr>
              <a:xfrm>
                <a:off x="1304747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7" name="Google Shape;227;p23"/>
              <p:cNvSpPr/>
              <p:nvPr/>
            </p:nvSpPr>
            <p:spPr>
              <a:xfrm>
                <a:off x="7322212" y="3676245"/>
                <a:ext cx="321900" cy="183300"/>
              </a:xfrm>
              <a:prstGeom prst="rightArrow">
                <a:avLst>
                  <a:gd fmla="val 27704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8" name="Google Shape;228;p23"/>
              <p:cNvSpPr/>
              <p:nvPr/>
            </p:nvSpPr>
            <p:spPr>
              <a:xfrm>
                <a:off x="5807895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9" name="Google Shape;229;p23"/>
              <p:cNvSpPr/>
              <p:nvPr/>
            </p:nvSpPr>
            <p:spPr>
              <a:xfrm>
                <a:off x="4299806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30" name="Google Shape;230;p23"/>
              <p:cNvSpPr/>
              <p:nvPr/>
            </p:nvSpPr>
            <p:spPr>
              <a:xfrm>
                <a:off x="2820575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/>
              <a:t> </a:t>
            </a:r>
            <a:r>
              <a:rPr b="1" lang="zh-CN" sz="6700"/>
              <a:t>幸福宣言：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3" name="Google Shape;83;p10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56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你不需要很厉害才开始，但你需要开始就会很厉害！ </a:t>
            </a:r>
            <a:endParaRPr b="1" sz="5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46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这里的</a:t>
            </a:r>
            <a:r>
              <a:rPr b="1" lang="zh-CN" sz="4600">
                <a:solidFill>
                  <a:srgbClr val="FF0000"/>
                </a:solidFill>
                <a:latin typeface="FangSong"/>
                <a:ea typeface="FangSong"/>
                <a:cs typeface="FangSong"/>
                <a:sym typeface="FangSong"/>
              </a:rPr>
              <a:t>“厉害”</a:t>
            </a:r>
            <a:r>
              <a:rPr b="1" lang="zh-CN" sz="46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是</a:t>
            </a:r>
            <a:r>
              <a:rPr b="1" lang="zh-CN" sz="4600">
                <a:solidFill>
                  <a:srgbClr val="FF0000"/>
                </a:solidFill>
                <a:latin typeface="FangSong"/>
                <a:ea typeface="FangSong"/>
                <a:cs typeface="FangSong"/>
                <a:sym typeface="FangSong"/>
              </a:rPr>
              <a:t>“能”</a:t>
            </a:r>
            <a:r>
              <a:rPr b="1" lang="zh-CN" sz="46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的意思，</a:t>
            </a:r>
            <a:r>
              <a:rPr b="1" lang="zh-CN" sz="4600">
                <a:solidFill>
                  <a:srgbClr val="FF0000"/>
                </a:solidFill>
                <a:latin typeface="FangSong"/>
                <a:ea typeface="FangSong"/>
                <a:cs typeface="FangSong"/>
                <a:sym typeface="FangSong"/>
              </a:rPr>
              <a:t>“刚强得胜” </a:t>
            </a:r>
            <a:r>
              <a:rPr b="1" lang="zh-CN" sz="46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的意思。</a:t>
            </a:r>
            <a:endParaRPr b="1" sz="4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b="1" i="0" sz="2500" u="none">
              <a:solidFill>
                <a:srgbClr val="C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2559"/>
              <a:buFont typeface="Libre Franklin"/>
              <a:buNone/>
            </a:pPr>
            <a:r>
              <a:rPr b="1" lang="zh-CN" sz="7033"/>
              <a:t>一. 真理(Z)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0" name="Google Shape;90;p11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4800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神能：</a:t>
            </a:r>
            <a:endParaRPr b="1" sz="4800">
              <a:solidFill>
                <a:srgbClr val="FF0000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indent="-488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FangSong"/>
              <a:buChar char="❖"/>
            </a:pPr>
            <a:r>
              <a:rPr b="1" lang="zh-CN" sz="41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耶稣看着他们说,在人这是不能的,在神凡事都能(太19:26)。</a:t>
            </a:r>
            <a:endParaRPr b="1" sz="41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488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FangSong"/>
              <a:buChar char="❖"/>
            </a:pPr>
            <a:r>
              <a:rPr b="1" lang="zh-CN" sz="41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耶稣看着他们说,在人是不能,在神却不然.因为神凡事都能(可10:27)。</a:t>
            </a:r>
            <a:endParaRPr b="1" sz="41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4889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FangSong"/>
              <a:buChar char="❖"/>
            </a:pPr>
            <a:r>
              <a:rPr b="1" lang="zh-CN" sz="41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他说,阿爸,父阿,在你凡事都能(可14:36上)。</a:t>
            </a:r>
            <a:endParaRPr b="1" sz="41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b="1" i="0" sz="2900" u="none">
              <a:solidFill>
                <a:srgbClr val="C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2559"/>
              <a:buFont typeface="Libre Franklin"/>
              <a:buNone/>
            </a:pPr>
            <a:r>
              <a:rPr b="1" lang="zh-CN" sz="7033">
                <a:solidFill>
                  <a:schemeClr val="lt1"/>
                </a:solidFill>
              </a:rPr>
              <a:t>一. 真理(Z)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97" name="Google Shape;97;p12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4800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我们也能：</a:t>
            </a:r>
            <a:endParaRPr b="1" sz="4800">
              <a:solidFill>
                <a:srgbClr val="FF0000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  <a:p>
            <a:pPr indent="-469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FangSong"/>
              <a:buChar char="❖"/>
            </a:pPr>
            <a:r>
              <a:rPr b="1" lang="zh-CN" sz="38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耶稣对他说,你若能信,在信的人,凡事都能(可9:23)</a:t>
            </a:r>
            <a:endParaRPr b="1" sz="38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469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FangSong"/>
              <a:buChar char="❖"/>
            </a:pPr>
            <a:r>
              <a:rPr b="1" lang="zh-CN" sz="38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我靠着那加给我力量的，凡事都能作（腓4：13）</a:t>
            </a:r>
            <a:endParaRPr b="1" sz="38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469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FangSong"/>
              <a:buChar char="❖"/>
            </a:pPr>
            <a:r>
              <a:rPr b="1" lang="zh-CN" sz="38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我实实在在地告诉你们，我所作的事，信我的人也要作。并且要作比这更大的事。因为我往父那里去。（约14：12）</a:t>
            </a:r>
            <a:endParaRPr b="1" sz="38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46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b="1" i="0" sz="2900" u="none">
              <a:solidFill>
                <a:srgbClr val="C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8275"/>
              <a:buFont typeface="Libre Franklin"/>
              <a:buNone/>
            </a:pPr>
            <a:r>
              <a:rPr b="1" i="0" lang="zh-CN" sz="6444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04" name="Google Shape;104;p13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7145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rPr b="1" lang="zh-CN" sz="5200">
                <a:solidFill>
                  <a:schemeClr val="dk1"/>
                </a:solidFill>
                <a:latin typeface="FangSong"/>
                <a:ea typeface="FangSong"/>
                <a:cs typeface="FangSong"/>
                <a:sym typeface="FangSong"/>
              </a:rPr>
              <a:t>看来圣经原来有两个真理：“神能”和“我们也能”。今天我们就分享这两个真理。</a:t>
            </a:r>
            <a:endParaRPr b="1" sz="52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b="1" sz="5000">
              <a:solidFill>
                <a:schemeClr val="dk1"/>
              </a:solidFill>
              <a:latin typeface="FangSong"/>
              <a:ea typeface="FangSong"/>
              <a:cs typeface="FangSong"/>
              <a:sym typeface="FangSong"/>
            </a:endParaRPr>
          </a:p>
          <a:p>
            <a:pPr indent="0" lvl="0" marL="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rPr b="1" lang="zh-CN" sz="4300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下文说到的Z，是指绝对真理是目标，A是指现状。</a:t>
            </a:r>
            <a:endParaRPr b="1" sz="4300">
              <a:solidFill>
                <a:srgbClr val="FF0000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5039"/>
              <a:buFont typeface="Libre Franklin"/>
              <a:buNone/>
            </a:pPr>
            <a:r>
              <a:rPr b="1" lang="zh-CN" sz="4188"/>
              <a:t> </a:t>
            </a:r>
            <a:r>
              <a:rPr b="1" lang="zh-CN" sz="6522"/>
              <a:t>二. 实现路径(从A到Z)</a:t>
            </a:r>
            <a:r>
              <a:rPr b="1" lang="zh-CN" sz="5855"/>
              <a:t> </a:t>
            </a:r>
            <a:r>
              <a:rPr b="1" i="0" lang="zh-CN" sz="6111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1" name="Google Shape;111;p14"/>
          <p:cNvSpPr txBox="1"/>
          <p:nvPr>
            <p:ph idx="1" type="body"/>
          </p:nvPr>
        </p:nvSpPr>
        <p:spPr>
          <a:xfrm>
            <a:off x="133550" y="1600200"/>
            <a:ext cx="90105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3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(一)基督徒的成长经历（A：1-5步，Z：6步）</a:t>
            </a:r>
            <a:endParaRPr b="1" sz="32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未得救的阶段（我是主，耶稣是谁？）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虽得救，自己坐宝座（耶稣是救主，我是主）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耶稣坐宝座，我下来（耶稣是主，我是仆）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没有自己，唯有耶稣（耶稣是主，完全倒空）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耶稣是主，我是小妹（耶稣全能，幼我不能）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3200"/>
              <a:buFont typeface="Arial"/>
              <a:buAutoNum type="arabicPeriod"/>
            </a:pPr>
            <a:r>
              <a:rPr b="1" lang="zh-CN" sz="32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成熟新妇，与主合一（君王祭司，神能我能）</a:t>
            </a:r>
            <a:endParaRPr b="1" sz="32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14"/>
          <p:cNvGrpSpPr/>
          <p:nvPr/>
        </p:nvGrpSpPr>
        <p:grpSpPr>
          <a:xfrm>
            <a:off x="249159" y="5376364"/>
            <a:ext cx="8645681" cy="1313918"/>
            <a:chOff x="118787" y="3195589"/>
            <a:chExt cx="8645681" cy="1313918"/>
          </a:xfrm>
        </p:grpSpPr>
        <p:sp>
          <p:nvSpPr>
            <p:cNvPr id="113" name="Google Shape;113;p14"/>
            <p:cNvSpPr/>
            <p:nvPr/>
          </p:nvSpPr>
          <p:spPr>
            <a:xfrm>
              <a:off x="3114668" y="3196133"/>
              <a:ext cx="1155000" cy="1144200"/>
            </a:xfrm>
            <a:prstGeom prst="donut">
              <a:avLst>
                <a:gd fmla="val 25000" name="adj"/>
              </a:avLst>
            </a:prstGeom>
            <a:solidFill>
              <a:schemeClr val="lt2"/>
            </a:solidFill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grpSp>
          <p:nvGrpSpPr>
            <p:cNvPr id="114" name="Google Shape;114;p14"/>
            <p:cNvGrpSpPr/>
            <p:nvPr/>
          </p:nvGrpSpPr>
          <p:grpSpPr>
            <a:xfrm>
              <a:off x="118787" y="3195589"/>
              <a:ext cx="8645681" cy="1313918"/>
              <a:chOff x="118787" y="3195589"/>
              <a:chExt cx="8645681" cy="1313918"/>
            </a:xfrm>
          </p:grpSpPr>
          <p:sp>
            <p:nvSpPr>
              <p:cNvPr id="115" name="Google Shape;115;p14"/>
              <p:cNvSpPr txBox="1"/>
              <p:nvPr/>
            </p:nvSpPr>
            <p:spPr>
              <a:xfrm>
                <a:off x="489600" y="3621077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>
                <a:off x="118787" y="3196135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7" name="Google Shape;117;p14"/>
              <p:cNvSpPr txBox="1"/>
              <p:nvPr/>
            </p:nvSpPr>
            <p:spPr>
              <a:xfrm>
                <a:off x="118787" y="4294707"/>
                <a:ext cx="248700" cy="2148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0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8" name="Google Shape;118;p14"/>
              <p:cNvSpPr txBox="1"/>
              <p:nvPr/>
            </p:nvSpPr>
            <p:spPr>
              <a:xfrm>
                <a:off x="19836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>
                <a:off x="1665402" y="3196133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0" name="Google Shape;120;p14"/>
              <p:cNvSpPr txBox="1"/>
              <p:nvPr/>
            </p:nvSpPr>
            <p:spPr>
              <a:xfrm>
                <a:off x="2103747" y="4080809"/>
                <a:ext cx="212700" cy="1836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1600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1" name="Google Shape;121;p14"/>
              <p:cNvSpPr txBox="1"/>
              <p:nvPr/>
            </p:nvSpPr>
            <p:spPr>
              <a:xfrm>
                <a:off x="34668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2" name="Google Shape;122;p14"/>
              <p:cNvSpPr txBox="1"/>
              <p:nvPr/>
            </p:nvSpPr>
            <p:spPr>
              <a:xfrm>
                <a:off x="3553013" y="4080809"/>
                <a:ext cx="212700" cy="1836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我</a:t>
                </a:r>
                <a:endParaRPr b="1" sz="16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grpSp>
            <p:nvGrpSpPr>
              <p:cNvPr id="123" name="Google Shape;123;p14"/>
              <p:cNvGrpSpPr/>
              <p:nvPr/>
            </p:nvGrpSpPr>
            <p:grpSpPr>
              <a:xfrm>
                <a:off x="4651617" y="3196133"/>
                <a:ext cx="1155020" cy="1144189"/>
                <a:chOff x="1944300" y="1698150"/>
                <a:chExt cx="1279800" cy="1267800"/>
              </a:xfrm>
            </p:grpSpPr>
            <p:sp>
              <p:nvSpPr>
                <p:cNvPr id="124" name="Google Shape;124;p14"/>
                <p:cNvSpPr txBox="1"/>
                <p:nvPr/>
              </p:nvSpPr>
              <p:spPr>
                <a:xfrm>
                  <a:off x="2294863" y="2185350"/>
                  <a:ext cx="340500" cy="293400"/>
                </a:xfrm>
                <a:prstGeom prst="rect">
                  <a:avLst/>
                </a:prstGeom>
                <a:noFill/>
                <a:ln cap="flat" cmpd="sng" w="28575">
                  <a:solidFill>
                    <a:schemeClr val="lt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2400">
                      <a:solidFill>
                        <a:schemeClr val="dk2"/>
                      </a:solidFill>
                      <a:latin typeface="Libre Franklin"/>
                      <a:ea typeface="Libre Franklin"/>
                      <a:cs typeface="Libre Franklin"/>
                      <a:sym typeface="Libre Franklin"/>
                    </a:rPr>
                    <a:t>主</a:t>
                  </a:r>
                  <a:endParaRPr b="1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125" name="Google Shape;125;p14"/>
                <p:cNvSpPr/>
                <p:nvPr/>
              </p:nvSpPr>
              <p:spPr>
                <a:xfrm>
                  <a:off x="1944300" y="1698150"/>
                  <a:ext cx="1279800" cy="1267800"/>
                </a:xfrm>
                <a:prstGeom prst="donut">
                  <a:avLst>
                    <a:gd fmla="val 25000" name="adj"/>
                  </a:avLst>
                </a:prstGeom>
                <a:solidFill>
                  <a:schemeClr val="lt2"/>
                </a:solidFill>
                <a:ln cap="flat" cmpd="sng" w="381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  <p:sp>
              <p:nvSpPr>
                <p:cNvPr id="126" name="Google Shape;126;p14"/>
                <p:cNvSpPr txBox="1"/>
                <p:nvPr/>
              </p:nvSpPr>
              <p:spPr>
                <a:xfrm>
                  <a:off x="2430000" y="2678400"/>
                  <a:ext cx="235800" cy="203400"/>
                </a:xfrm>
                <a:prstGeom prst="rect">
                  <a:avLst/>
                </a:prstGeom>
                <a:noFill/>
                <a:ln cap="flat" cmpd="sng" w="28575">
                  <a:solidFill>
                    <a:schemeClr val="l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6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endParaRPr>
                </a:p>
              </p:txBody>
            </p:sp>
          </p:grpSp>
          <p:sp>
            <p:nvSpPr>
              <p:cNvPr id="127" name="Google Shape;127;p14"/>
              <p:cNvSpPr txBox="1"/>
              <p:nvPr/>
            </p:nvSpPr>
            <p:spPr>
              <a:xfrm>
                <a:off x="6483600" y="3635831"/>
                <a:ext cx="307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主</a:t>
                </a:r>
                <a:endParaRPr b="1" sz="24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8" name="Google Shape;128;p14"/>
              <p:cNvSpPr/>
              <p:nvPr/>
            </p:nvSpPr>
            <p:spPr>
              <a:xfrm>
                <a:off x="6130847" y="3196133"/>
                <a:ext cx="1155000" cy="11442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29" name="Google Shape;129;p14"/>
              <p:cNvSpPr txBox="1"/>
              <p:nvPr/>
            </p:nvSpPr>
            <p:spPr>
              <a:xfrm>
                <a:off x="6400800" y="4080809"/>
                <a:ext cx="604800" cy="174300"/>
              </a:xfrm>
              <a:prstGeom prst="rect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6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新我</a:t>
                </a:r>
                <a:endParaRPr b="1" sz="12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0" name="Google Shape;130;p14"/>
              <p:cNvSpPr/>
              <p:nvPr/>
            </p:nvSpPr>
            <p:spPr>
              <a:xfrm>
                <a:off x="7610068" y="3195589"/>
                <a:ext cx="1154400" cy="1144500"/>
              </a:xfrm>
              <a:prstGeom prst="donut">
                <a:avLst>
                  <a:gd fmla="val 25000" name="adj"/>
                </a:avLst>
              </a:prstGeom>
              <a:solidFill>
                <a:schemeClr val="lt2"/>
              </a:solidFill>
              <a:ln cap="flat" cmpd="sng" w="3810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1" name="Google Shape;131;p14"/>
              <p:cNvSpPr txBox="1"/>
              <p:nvPr/>
            </p:nvSpPr>
            <p:spPr>
              <a:xfrm>
                <a:off x="7984277" y="3635497"/>
                <a:ext cx="406200" cy="264900"/>
              </a:xfrm>
              <a:prstGeom prst="rect">
                <a:avLst/>
              </a:prstGeom>
              <a:noFill/>
              <a:ln cap="flat" cmpd="sng" w="2857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300">
                    <a:solidFill>
                      <a:schemeClr val="dk2"/>
                    </a:solidFill>
                    <a:latin typeface="Libre Franklin"/>
                    <a:ea typeface="Libre Franklin"/>
                    <a:cs typeface="Libre Franklin"/>
                    <a:sym typeface="Libre Franklin"/>
                  </a:rPr>
                  <a:t>JI</a:t>
                </a:r>
                <a:endParaRPr b="1" sz="2300">
                  <a:solidFill>
                    <a:schemeClr val="dk2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2" name="Google Shape;132;p14"/>
              <p:cNvSpPr/>
              <p:nvPr/>
            </p:nvSpPr>
            <p:spPr>
              <a:xfrm>
                <a:off x="1304747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7322212" y="3676245"/>
                <a:ext cx="321900" cy="183300"/>
              </a:xfrm>
              <a:prstGeom prst="rightArrow">
                <a:avLst>
                  <a:gd fmla="val 27704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5807895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5" name="Google Shape;135;p14"/>
              <p:cNvSpPr/>
              <p:nvPr/>
            </p:nvSpPr>
            <p:spPr>
              <a:xfrm>
                <a:off x="4299806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36" name="Google Shape;136;p14"/>
              <p:cNvSpPr/>
              <p:nvPr/>
            </p:nvSpPr>
            <p:spPr>
              <a:xfrm>
                <a:off x="2820575" y="3676245"/>
                <a:ext cx="321900" cy="1833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/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lang="zh-CN" sz="5855">
                <a:solidFill>
                  <a:schemeClr val="lt1"/>
                </a:solidFill>
              </a:rPr>
              <a:t> </a:t>
            </a:r>
            <a:r>
              <a:rPr b="1" lang="zh-CN" sz="6111">
                <a:solidFill>
                  <a:schemeClr val="lt1"/>
                </a:solidFill>
              </a:rPr>
              <a:t> </a:t>
            </a:r>
            <a:r>
              <a:rPr b="1" i="0" lang="zh-CN" sz="6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68400" y="1565425"/>
            <a:ext cx="9010500" cy="4987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2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(二)明白相信接受Z真理</a:t>
            </a:r>
            <a:endParaRPr b="1" sz="32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3200">
                <a:solidFill>
                  <a:srgbClr val="FF0000"/>
                </a:solidFill>
              </a:rPr>
              <a:t>“耶和华神说，那人独居不好，我要为他造一个配偶帮助他。“（创2：18）</a:t>
            </a:r>
            <a:endParaRPr b="1" sz="32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2900"/>
              <a:t>这节经文不仅是对亚当说的，也是对属灵婚姻的丈夫圣子讲的。只有走到第6步，才真正实现了这节经文的目标。</a:t>
            </a:r>
            <a:endParaRPr b="1"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900"/>
              <a:t>所以，Z真理就是神对我们的终极心意，领受Z真理需要教育Z真理，教是教师的职责教导信徒解决入脑知的问题，育是牧师的职责，解决真理入魂入心的问题。</a:t>
            </a:r>
            <a:endParaRPr b="1" sz="29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/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lang="zh-CN" sz="5855">
                <a:solidFill>
                  <a:schemeClr val="lt1"/>
                </a:solidFill>
              </a:rPr>
              <a:t> </a:t>
            </a:r>
            <a:r>
              <a:rPr b="1" lang="zh-CN" sz="6111">
                <a:solidFill>
                  <a:schemeClr val="lt1"/>
                </a:solidFill>
              </a:rPr>
              <a:t> </a:t>
            </a:r>
            <a:r>
              <a:rPr b="1" i="0" lang="zh-CN" sz="6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68400" y="1565425"/>
            <a:ext cx="9010500" cy="4987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(三)</a:t>
            </a: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认识我们的现状A</a:t>
            </a:r>
            <a:endParaRPr b="1" sz="2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 sz="3000"/>
              <a:t>认识我们自己的现状，需要圣经真理如一面镜子返照，需要圣灵的光照，环境的映照，他人的关照。</a:t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Google Shape;151;p16"/>
          <p:cNvGrpSpPr/>
          <p:nvPr/>
        </p:nvGrpSpPr>
        <p:grpSpPr>
          <a:xfrm>
            <a:off x="406950" y="3321850"/>
            <a:ext cx="8330100" cy="3230775"/>
            <a:chOff x="152200" y="3224000"/>
            <a:chExt cx="8330100" cy="3230775"/>
          </a:xfrm>
        </p:grpSpPr>
        <p:sp>
          <p:nvSpPr>
            <p:cNvPr id="152" name="Google Shape;152;p16"/>
            <p:cNvSpPr txBox="1"/>
            <p:nvPr/>
          </p:nvSpPr>
          <p:spPr>
            <a:xfrm>
              <a:off x="152200" y="3224075"/>
              <a:ext cx="8330100" cy="31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3000"/>
                <a:buFont typeface="Noto Sans Symbols"/>
                <a:buNone/>
              </a:pPr>
              <a:r>
                <a:t/>
              </a:r>
              <a:endParaRPr b="1" sz="3600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3000"/>
                <a:buFont typeface="Noto Sans Symbols"/>
                <a:buNone/>
              </a:pP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1.</a:t>
              </a:r>
              <a:r>
                <a:rPr b="1" i="0" lang="zh-CN" sz="3200" u="none" cap="none" strike="noStrik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视力(</a:t>
              </a: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重生</a:t>
              </a:r>
              <a:r>
                <a:rPr b="1" i="0" lang="zh-CN" sz="3200" u="none" cap="none" strike="noStrik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)</a:t>
              </a:r>
              <a:endParaRPr b="1" i="0" sz="3200" u="none" cap="none" strike="noStrike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3000"/>
                <a:buFont typeface="Noto Sans Symbols"/>
                <a:buNone/>
              </a:pP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2.</a:t>
              </a:r>
              <a:r>
                <a:rPr b="1" i="0" lang="zh-CN" sz="3200" u="none" cap="none" strike="noStrik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有光(</a:t>
              </a: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圣灵</a:t>
              </a:r>
              <a:r>
                <a:rPr b="1" i="0" lang="zh-CN" sz="3200" u="none" cap="none" strike="noStrik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)</a:t>
              </a:r>
              <a:endParaRPr b="1" i="0" sz="3200" u="none" cap="none" strike="noStrike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3000"/>
                <a:buFont typeface="Noto Sans Symbols"/>
                <a:buNone/>
              </a:pP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3.</a:t>
              </a:r>
              <a:r>
                <a:rPr b="1" i="0" lang="zh-CN" sz="3200" u="none" cap="none" strike="noStrik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镜子</a:t>
              </a: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(圣经,</a:t>
              </a:r>
              <a:endParaRPr b="1" sz="3200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3000"/>
                <a:buFont typeface="Noto Sans Symbols"/>
                <a:buNone/>
              </a:pPr>
              <a:r>
                <a:rPr b="1" lang="zh-CN" sz="3200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环境,他人)</a:t>
              </a:r>
              <a:endParaRPr b="1" i="0" sz="3200" u="none" cap="none" strike="noStrike">
                <a:solidFill>
                  <a:srgbClr val="FF0000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pic>
          <p:nvPicPr>
            <p:cNvPr id="153" name="Google Shape;153;p1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12785" y="3224000"/>
              <a:ext cx="3631766" cy="32307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/>
          <p:nvPr>
            <p:ph idx="4294967295" type="title"/>
          </p:nvPr>
        </p:nvSpPr>
        <p:spPr>
          <a:xfrm>
            <a:off x="0" y="182875"/>
            <a:ext cx="77868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Libre Frankli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3018"/>
              <a:buFont typeface="Libre Franklin"/>
              <a:buNone/>
            </a:pPr>
            <a:r>
              <a:rPr b="1" lang="zh-CN" sz="5300">
                <a:solidFill>
                  <a:schemeClr val="lt1"/>
                </a:solidFill>
              </a:rPr>
              <a:t> </a:t>
            </a:r>
            <a:r>
              <a:rPr b="1" lang="zh-CN" sz="6522">
                <a:solidFill>
                  <a:schemeClr val="lt1"/>
                </a:solidFill>
              </a:rPr>
              <a:t>二. 实现路径(从A到Z)</a:t>
            </a:r>
            <a:r>
              <a:rPr b="1" i="0" lang="zh-CN" sz="5555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i="0" lang="zh-CN" sz="67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        </a:t>
            </a:r>
            <a:br>
              <a:rPr b="0" i="0" lang="zh-CN" sz="4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</a:br>
            <a:endParaRPr b="0" i="0" sz="4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0" name="Google Shape;160;p17"/>
          <p:cNvSpPr txBox="1"/>
          <p:nvPr>
            <p:ph idx="1" type="body"/>
          </p:nvPr>
        </p:nvSpPr>
        <p:spPr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6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(三)认识我们的现状A</a:t>
            </a:r>
            <a:endParaRPr b="1"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（1）</a:t>
            </a: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我们是有</a:t>
            </a: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罪的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（2）我们是有伤害的（苦毒、灵魂体不健康，情绪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压力，心身疾病，小服侍p73）见下页图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（3） 我们有许多非神信念(对自己，环境，神，他人)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（4） 我们会被邪灵影响（包括祖先血脉遗传咒诅）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（5） 我们被造为不同性情性格的人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zh-CN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认识自己的现状A需要我们谦卑顺服，夸自己的软弱，让神的刚强成为我们的刚强；相信Z真理需要我们有信心，神塑造我们成熟生命，使我们达至高点，能够刚强得胜。</a:t>
            </a:r>
            <a:endParaRPr b="1" sz="2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Noto Sans Symbols"/>
              <a:buNone/>
            </a:pPr>
            <a:r>
              <a:t/>
            </a:r>
            <a:endParaRPr sz="3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S101790490[1]">
  <a:themeElements>
    <a:clrScheme name="Decatur">
      <a:dk1>
        <a:srgbClr val="000000"/>
      </a:dk1>
      <a:lt1>
        <a:srgbClr val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