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sldIdLst>
    <p:sldId id="849" r:id="rId3"/>
    <p:sldId id="1161" r:id="rId4"/>
    <p:sldId id="1212" r:id="rId5"/>
    <p:sldId id="1213" r:id="rId6"/>
    <p:sldId id="1214" r:id="rId7"/>
    <p:sldId id="1215" r:id="rId8"/>
    <p:sldId id="1216" r:id="rId9"/>
    <p:sldId id="1217" r:id="rId10"/>
    <p:sldId id="1263" r:id="rId11"/>
    <p:sldId id="1218" r:id="rId12"/>
    <p:sldId id="1219" r:id="rId13"/>
    <p:sldId id="1220" r:id="rId14"/>
    <p:sldId id="1221" r:id="rId15"/>
    <p:sldId id="1222" r:id="rId16"/>
    <p:sldId id="1223" r:id="rId17"/>
    <p:sldId id="1224" r:id="rId18"/>
    <p:sldId id="1225" r:id="rId19"/>
    <p:sldId id="1226" r:id="rId20"/>
    <p:sldId id="1227" r:id="rId21"/>
    <p:sldId id="1228" r:id="rId22"/>
    <p:sldId id="1229" r:id="rId23"/>
    <p:sldId id="1230" r:id="rId24"/>
    <p:sldId id="1231" r:id="rId25"/>
    <p:sldId id="1232" r:id="rId26"/>
    <p:sldId id="1234" r:id="rId27"/>
    <p:sldId id="1236" r:id="rId28"/>
    <p:sldId id="1237" r:id="rId29"/>
    <p:sldId id="1238" r:id="rId30"/>
    <p:sldId id="1239" r:id="rId31"/>
    <p:sldId id="1240" r:id="rId32"/>
    <p:sldId id="1241" r:id="rId33"/>
    <p:sldId id="1242" r:id="rId34"/>
    <p:sldId id="1243" r:id="rId35"/>
    <p:sldId id="1244" r:id="rId36"/>
    <p:sldId id="1246" r:id="rId37"/>
    <p:sldId id="1247" r:id="rId38"/>
    <p:sldId id="1248" r:id="rId39"/>
    <p:sldId id="1249" r:id="rId40"/>
    <p:sldId id="1250" r:id="rId41"/>
    <p:sldId id="1251" r:id="rId42"/>
    <p:sldId id="1252" r:id="rId43"/>
    <p:sldId id="1307" r:id="rId44"/>
    <p:sldId id="1319" r:id="rId45"/>
    <p:sldId id="1253" r:id="rId46"/>
    <p:sldId id="1255" r:id="rId47"/>
    <p:sldId id="1256" r:id="rId48"/>
    <p:sldId id="1257" r:id="rId49"/>
    <p:sldId id="1258" r:id="rId50"/>
    <p:sldId id="1259" r:id="rId51"/>
    <p:sldId id="1260" r:id="rId52"/>
    <p:sldId id="1261" r:id="rId53"/>
    <p:sldId id="1262" r:id="rId54"/>
  </p:sldIdLst>
  <p:sldSz cx="9144000" cy="5143500" type="screen16x9"/>
  <p:notesSz cx="6858000" cy="9144000"/>
  <p:custDataLst>
    <p:tags r:id="rId5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10" autoAdjust="0"/>
    <p:restoredTop sz="94660"/>
  </p:normalViewPr>
  <p:slideViewPr>
    <p:cSldViewPr showGuides="1">
      <p:cViewPr varScale="1">
        <p:scale>
          <a:sx n="120" d="100"/>
          <a:sy n="120" d="100"/>
        </p:scale>
        <p:origin x="499" y="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9" Type="http://schemas.openxmlformats.org/officeDocument/2006/relationships/tags" Target="tags/tag1.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notesMaster" Target="notesMasters/notesMaster1.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00150"/>
            <a:ext cx="9144000" cy="3790949"/>
          </a:xfrm>
        </p:spPr>
        <p:txBody>
          <a:bodyPr/>
          <a:lstStyle/>
          <a:p>
            <a:pPr marL="0" indent="0" algn="ctr">
              <a:spcBef>
                <a:spcPts val="600"/>
              </a:spcBef>
              <a:spcAft>
                <a:spcPts val="0"/>
              </a:spcAft>
              <a:buNone/>
            </a:pPr>
            <a:r>
              <a:rPr lang="zh-CN" altLang="en-US" sz="6000" b="1" kern="100" dirty="0">
                <a:solidFill>
                  <a:srgbClr val="FF0000"/>
                </a:solidFill>
                <a:latin typeface="+mn-ea"/>
                <a:cs typeface="HanWang WeiBeiMedium-Gb5" panose="02000000000000000000" charset="-120"/>
              </a:rPr>
              <a:t>上帝不是呼召我们去打仗  而是呼召我们打胜仗</a:t>
            </a:r>
            <a:endParaRPr lang="en-US" altLang="zh-CN" sz="6000" b="1" kern="100" dirty="0">
              <a:solidFill>
                <a:srgbClr val="FF0000"/>
              </a:solidFill>
              <a:latin typeface="+mn-ea"/>
              <a:cs typeface="DengXian" panose="02010600030101010101" charset="-122"/>
              <a:sym typeface="+mn-ea"/>
            </a:endParaRPr>
          </a:p>
          <a:p>
            <a:pPr marL="0" marR="0" indent="0" algn="ctr">
              <a:spcBef>
                <a:spcPts val="600"/>
              </a:spcBef>
              <a:spcAft>
                <a:spcPts val="0"/>
              </a:spcAft>
              <a:buNone/>
            </a:pPr>
            <a:endPar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endParaRPr>
          </a:p>
          <a:p>
            <a:pPr marL="0" marR="0" indent="0" algn="ctr">
              <a:spcBef>
                <a:spcPts val="600"/>
              </a:spcBef>
              <a:spcAft>
                <a:spcPts val="0"/>
              </a:spcAft>
              <a:buNone/>
            </a:pP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周小安牧师</a:t>
            </a:r>
            <a:endParaRPr lang="en-CA" sz="3600" b="1" kern="100" dirty="0">
              <a:solidFill>
                <a:srgbClr val="0070C0"/>
              </a:solidFill>
              <a:latin typeface="KaiTi" panose="02010609060101010101" pitchFamily="49" charset="-122"/>
              <a:ea typeface="KaiTi" panose="02010609060101010101" pitchFamily="49"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2023</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年</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11</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月</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5</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日</a:t>
            </a:r>
            <a:endParaRPr lang="en-US" altLang="zh-CN" sz="3600" b="1" dirty="0">
              <a:solidFill>
                <a:srgbClr val="0070C0"/>
              </a:solidFill>
              <a:latin typeface="KaiTi" panose="02010609060101010101" pitchFamily="49" charset="-122"/>
              <a:ea typeface="KaiTi" panose="02010609060101010101" pitchFamily="49"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047750"/>
            <a:ext cx="9048115" cy="4095750"/>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首先，约翰在异象中看到：</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十二</a:t>
            </a:r>
            <a:r>
              <a:rPr lang="en-US" altLang="zh-CN" sz="3200" b="1" kern="100" dirty="0">
                <a:solidFill>
                  <a:schemeClr val="tx1"/>
                </a:solidFill>
                <a:latin typeface="DengXian" panose="02010600030101010101" charset="-122"/>
                <a:ea typeface="DengXian" panose="02010600030101010101" charset="-122"/>
                <a:cs typeface="DengXian" panose="02010600030101010101" charset="-122"/>
              </a:rPr>
              <a:t>1-2</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“有一个妇人身披日头，脚踏月亮，头戴十二星的冠冕；她怀了孕，在生产的艰难中疼痛呼叫。”</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根据古代天文学（不分恒星、行星和卫星），太阳、月亮与十二颗星这些星宿代表地球所属的太阳系，这个妇人是地球或太阳系的主人，也就是人类始祖夏娃的代表。</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1" y="1123950"/>
            <a:ext cx="9131300" cy="3974465"/>
          </a:xfrm>
        </p:spPr>
        <p:txBody>
          <a:bodyPr/>
          <a:lstStyle/>
          <a:p>
            <a:pPr marL="0" indent="800100">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此外，约瑟年轻时曾做过一个梦，</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“梦见太阳、月亮与十一个星向我下拜。”</a:t>
            </a:r>
            <a:r>
              <a:rPr lang="zh-CN" altLang="en-US" sz="3200" b="1" kern="100" dirty="0">
                <a:solidFill>
                  <a:schemeClr val="tx1"/>
                </a:solidFill>
                <a:latin typeface="Calibri" panose="020F0502020204030204"/>
                <a:ea typeface="DengXian" panose="02010600030101010101" charset="-122"/>
                <a:cs typeface="DengXian" panose="02010600030101010101" charset="-122"/>
              </a:rPr>
              <a:t>（创三十七</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9</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在这个梦里，太阳和月亮代表约瑟的父亲雅各和母亲拉结，十一星就是他的十一个兄弟，加上他本人就是十二星，它们代表以色列人的十二个支派。</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所以，这个妇人就是以色列的忠心团体的象征。</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6858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再者，在旧约中，以色列被描写为锡安的处女，要生产出弥赛亚以满足旧约先知的预言（王下十九</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21</a:t>
            </a:r>
            <a:r>
              <a:rPr lang="zh-CN" altLang="en-US" sz="3200" b="1" kern="100" dirty="0">
                <a:solidFill>
                  <a:schemeClr val="tx1"/>
                </a:solidFill>
                <a:latin typeface="Calibri" panose="020F0502020204030204"/>
                <a:ea typeface="DengXian" panose="02010600030101010101" charset="-122"/>
                <a:cs typeface="DengXian" panose="02010600030101010101" charset="-122"/>
              </a:rPr>
              <a:t>；赛二十六</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17-18</a:t>
            </a:r>
            <a:r>
              <a:rPr lang="zh-CN" altLang="en-US" sz="3200" b="1" kern="100" dirty="0">
                <a:solidFill>
                  <a:schemeClr val="tx1"/>
                </a:solidFill>
                <a:latin typeface="Calibri" panose="020F0502020204030204"/>
                <a:ea typeface="DengXian" panose="02010600030101010101" charset="-122"/>
                <a:cs typeface="DengXian" panose="02010600030101010101" charset="-122"/>
              </a:rPr>
              <a:t>；五十四</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a:t>
            </a:r>
            <a:r>
              <a:rPr lang="zh-CN" altLang="en-US" sz="3200" b="1" kern="100" dirty="0">
                <a:solidFill>
                  <a:schemeClr val="tx1"/>
                </a:solidFill>
                <a:latin typeface="Calibri" panose="020F0502020204030204"/>
                <a:ea typeface="DengXian" panose="02010600030101010101" charset="-122"/>
                <a:cs typeface="DengXian" panose="02010600030101010101" charset="-122"/>
              </a:rPr>
              <a:t>；六十六</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7-9</a:t>
            </a:r>
            <a:r>
              <a:rPr lang="zh-CN" altLang="en-US" sz="3200" b="1" kern="100" dirty="0">
                <a:solidFill>
                  <a:schemeClr val="tx1"/>
                </a:solidFill>
                <a:latin typeface="Calibri" panose="020F0502020204030204"/>
                <a:ea typeface="DengXian" panose="02010600030101010101" charset="-122"/>
                <a:cs typeface="DengXian" panose="02010600030101010101" charset="-122"/>
              </a:rPr>
              <a:t>；弥四</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10</a:t>
            </a:r>
            <a:r>
              <a:rPr lang="zh-CN" altLang="en-US" sz="3200" b="1" kern="100" dirty="0">
                <a:solidFill>
                  <a:schemeClr val="tx1"/>
                </a:solidFill>
                <a:latin typeface="Calibri" panose="020F0502020204030204"/>
                <a:ea typeface="DengXian" panose="02010600030101010101" charset="-122"/>
                <a:cs typeface="DengXian" panose="02010600030101010101" charset="-122"/>
              </a:rPr>
              <a:t>；加四</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26-27</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当然，更特殊地，马利亚作为犹太女性生了耶稣也包括在这妇人的</a:t>
            </a:r>
            <a:r>
              <a:rPr lang="zh-CN" altLang="en-US" sz="3200" b="1" kern="100" dirty="0">
                <a:solidFill>
                  <a:schemeClr val="tx1"/>
                </a:solidFill>
                <a:latin typeface="Calibri" panose="020F0502020204030204"/>
                <a:ea typeface="DengXian" panose="02010600030101010101" charset="-122"/>
                <a:cs typeface="DengXian" panose="02010600030101010101" charset="-122"/>
              </a:rPr>
              <a:t>形象之内。</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十二</a:t>
            </a:r>
            <a:r>
              <a:rPr lang="en-US" altLang="zh-CN" sz="2800" b="1" kern="100" dirty="0">
                <a:solidFill>
                  <a:schemeClr val="tx1"/>
                </a:solidFill>
                <a:latin typeface="Calibri" panose="020F0502020204030204"/>
                <a:ea typeface="DengXian" panose="02010600030101010101" charset="-122"/>
                <a:cs typeface="DengXian" panose="02010600030101010101" charset="-122"/>
              </a:rPr>
              <a:t>3-4</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天上又显出异象来：有一条大红龙，七头十角，七头上戴着七个冠冕。牠的尾巴拖拉着天上星辰的三分之一，摔在地上。</a:t>
            </a:r>
            <a:r>
              <a:rPr lang="en-US" altLang="zh-CN"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a:t>
            </a:r>
            <a:endParaRPr lang="zh-CN" altLang="en-US" sz="2800" b="1" kern="100" dirty="0">
              <a:solidFill>
                <a:schemeClr val="tx1"/>
              </a:solidFill>
              <a:latin typeface="Calibri" panose="020F0502020204030204"/>
              <a:ea typeface="DengXian" panose="02010600030101010101" charset="-122"/>
              <a:cs typeface="DengXian" panose="02010600030101010101" charset="-122"/>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接着，约翰看见</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“一条大红龙”</a:t>
            </a:r>
            <a:r>
              <a:rPr lang="zh-CN" altLang="en-US" sz="2800" b="1" kern="100" dirty="0">
                <a:solidFill>
                  <a:schemeClr val="tx1"/>
                </a:solidFill>
                <a:latin typeface="Calibri" panose="020F0502020204030204"/>
                <a:ea typeface="FangSong" panose="02010609060101010101" charset="-122"/>
                <a:cs typeface="FangSong" panose="02010609060101010101" charset="-122"/>
              </a:rPr>
              <a:t>，</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“牠的尾巴拖拉着天上星辰的三分之一，摔在地上。”</a:t>
            </a:r>
            <a:r>
              <a:rPr lang="zh-CN" altLang="en-US" sz="2800" b="1" kern="100" dirty="0">
                <a:solidFill>
                  <a:schemeClr val="tx1"/>
                </a:solidFill>
                <a:latin typeface="Calibri" panose="020F0502020204030204"/>
                <a:ea typeface="DengXian" panose="02010600030101010101" charset="-122"/>
                <a:cs typeface="DengXian" panose="02010600030101010101" charset="-122"/>
              </a:rPr>
              <a:t>这是史前</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chemeClr val="tx1"/>
                </a:solidFill>
                <a:latin typeface="Calibri" panose="020F0502020204030204"/>
                <a:ea typeface="DengXian" panose="02010600030101010101" charset="-122"/>
                <a:cs typeface="DengXian" panose="02010600030101010101" charset="-122"/>
              </a:rPr>
              <a:t>人类被造之前</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chemeClr val="tx1"/>
                </a:solidFill>
                <a:latin typeface="Calibri" panose="020F0502020204030204"/>
                <a:ea typeface="DengXian" panose="02010600030101010101" charset="-122"/>
                <a:cs typeface="DengXian" panose="02010600030101010101" charset="-122"/>
              </a:rPr>
              <a:t>撒旦的堕落。</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1" y="1200149"/>
            <a:ext cx="9144000" cy="3924301"/>
          </a:xfrm>
        </p:spPr>
        <p:txBody>
          <a:bodyPr/>
          <a:lstStyle/>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十二</a:t>
            </a:r>
            <a:r>
              <a:rPr lang="en-US" altLang="zh-CN" sz="3200" b="1" kern="100" dirty="0">
                <a:solidFill>
                  <a:schemeClr val="tx1"/>
                </a:solidFill>
                <a:latin typeface="DengXian" panose="02010600030101010101" charset="-122"/>
                <a:ea typeface="DengXian" panose="02010600030101010101" charset="-122"/>
                <a:cs typeface="DengXian" panose="02010600030101010101" charset="-122"/>
              </a:rPr>
              <a:t>5</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“妇人生了一个男孩子，是将来要用铁杖管辖万国的；她的孩子被提到神宝座那里去了。”</a:t>
            </a:r>
            <a:endParaRPr lang="en-CA" sz="32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这首先是指基督在十字架上的得胜，当祂从死里复活，升天之后，就坐在天父右边，等候仇敌来作祂的脚凳。</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其次，男孩子也可以指头一批被提的得胜者。</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800100">
              <a:spcBef>
                <a:spcPts val="0"/>
              </a:spcBef>
              <a:spcAft>
                <a:spcPts val="0"/>
              </a:spcAft>
              <a:buNone/>
            </a:pP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“大龙就是那古蛇”</a:t>
            </a:r>
            <a:r>
              <a:rPr lang="en-US" altLang="zh-CN" sz="2800" b="1" kern="100" dirty="0">
                <a:solidFill>
                  <a:schemeClr val="tx1"/>
                </a:solidFill>
                <a:latin typeface="Calibri" panose="020F0502020204030204"/>
                <a:ea typeface="DengXian" panose="02010600030101010101" charset="-122"/>
                <a:cs typeface="DengXian" panose="02010600030101010101" charset="-122"/>
                <a:sym typeface="+mn-ea"/>
              </a:rPr>
              <a:t>——</a:t>
            </a:r>
            <a:r>
              <a:rPr lang="zh-CN" altLang="en-US" sz="2800" b="1" kern="100" dirty="0">
                <a:solidFill>
                  <a:schemeClr val="tx1"/>
                </a:solidFill>
                <a:latin typeface="Calibri" panose="020F0502020204030204"/>
                <a:ea typeface="DengXian" panose="02010600030101010101" charset="-122"/>
                <a:cs typeface="DengXian" panose="02010600030101010101" charset="-122"/>
                <a:sym typeface="+mn-ea"/>
              </a:rPr>
              <a:t>这是指向伊甸园蛇引诱夏娃犯罪。</a:t>
            </a:r>
            <a:endParaRPr lang="zh-CN" altLang="en-US" sz="2800" b="1" kern="100" dirty="0">
              <a:solidFill>
                <a:srgbClr val="FF0000"/>
              </a:solidFill>
              <a:latin typeface="Calibri" panose="020F0502020204030204"/>
              <a:ea typeface="FangSong" panose="02010609060101010101" charset="-122"/>
              <a:cs typeface="FangSong" panose="02010609060101010101" charset="-122"/>
            </a:endParaRPr>
          </a:p>
          <a:p>
            <a:pPr marL="0" indent="800100">
              <a:spcBef>
                <a:spcPts val="0"/>
              </a:spcBef>
              <a:spcAft>
                <a:spcPts val="0"/>
              </a:spcAft>
              <a:buNone/>
            </a:pP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“牠被摔在地上，牠的使者也一同被摔下去。”</a:t>
            </a:r>
            <a:endParaRPr lang="en-CA" sz="2800" b="1" kern="100" dirty="0">
              <a:solidFill>
                <a:srgbClr val="FF0000"/>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这是撒旦在基督钉十字架之后被决定性地打败。</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DengXian" panose="02010600030101010101" charset="-122"/>
              </a:rPr>
              <a:t>路十</a:t>
            </a:r>
            <a:r>
              <a:rPr lang="en-US" sz="2800" b="1" kern="100" dirty="0">
                <a:solidFill>
                  <a:schemeClr val="tx1"/>
                </a:solidFill>
                <a:latin typeface="DengXian" panose="02010600030101010101" charset="-122"/>
                <a:ea typeface="DengXian" panose="02010600030101010101" charset="-122"/>
                <a:cs typeface="DengXian" panose="02010600030101010101" charset="-122"/>
              </a:rPr>
              <a:t>18</a:t>
            </a:r>
            <a:r>
              <a:rPr lang="zh-CN" altLang="en-US" sz="2800" b="1" kern="100" dirty="0">
                <a:solidFill>
                  <a:schemeClr val="tx1"/>
                </a:solidFill>
                <a:latin typeface="DengXian" panose="02010600030101010101" charset="-122"/>
                <a:ea typeface="DengXian" panose="02010600030101010101" charset="-122"/>
                <a:cs typeface="DengXian" panose="02010600030101010101" charset="-122"/>
              </a:rPr>
              <a:t>记载，</a:t>
            </a:r>
            <a:r>
              <a:rPr lang="zh-CN" altLang="en-US" sz="2800" b="1" kern="100" dirty="0">
                <a:solidFill>
                  <a:schemeClr val="tx1"/>
                </a:solidFill>
                <a:latin typeface="Calibri" panose="020F0502020204030204"/>
                <a:ea typeface="DengXian" panose="02010600030101010101" charset="-122"/>
                <a:cs typeface="DengXian" panose="02010600030101010101" charset="-122"/>
              </a:rPr>
              <a:t>耶稣也曾说祂</a:t>
            </a:r>
            <a:r>
              <a:rPr lang="zh-CN" altLang="en-US" sz="28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看见撒旦从天上坠落”</a:t>
            </a:r>
            <a:r>
              <a:rPr lang="zh-CN" altLang="en-US" sz="28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a:t>
            </a:r>
            <a:endParaRPr lang="en-CA" sz="2800" b="1" kern="100" dirty="0">
              <a:solidFill>
                <a:schemeClr val="tx1"/>
              </a:solidFill>
              <a:latin typeface="KaiTi" panose="02010609060101010101" pitchFamily="49" charset="-122"/>
              <a:ea typeface="KaiTi" panose="02010609060101010101" pitchFamily="49" charset="-122"/>
              <a:cs typeface="KaiTi" panose="02010609060101010101" pitchFamily="49" charset="-122"/>
            </a:endParaRPr>
          </a:p>
          <a:p>
            <a:pPr marL="0" indent="800100">
              <a:spcBef>
                <a:spcPts val="0"/>
              </a:spcBef>
              <a:spcAft>
                <a:spcPts val="0"/>
              </a:spcAft>
              <a:buNone/>
            </a:pP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  </a:t>
            </a:r>
            <a:r>
              <a:rPr lang="zh-CN" altLang="en-US" sz="2800" b="1" kern="100" dirty="0">
                <a:solidFill>
                  <a:schemeClr val="tx1"/>
                </a:solidFill>
                <a:latin typeface="Calibri" panose="020F0502020204030204"/>
                <a:ea typeface="DengXian" panose="02010600030101010101" charset="-122"/>
                <a:cs typeface="DengXian" panose="02010600030101010101" charset="-122"/>
              </a:rPr>
              <a:t>总之，耶稣的对手</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a:t>
            </a:r>
            <a:r>
              <a:rPr lang="zh-CN" altLang="en-US" sz="2800" b="1" kern="100" dirty="0">
                <a:solidFill>
                  <a:schemeClr val="tx1"/>
                </a:solidFill>
                <a:latin typeface="Calibri" panose="020F0502020204030204"/>
                <a:ea typeface="DengXian" panose="02010600030101010101" charset="-122"/>
                <a:cs typeface="DengXian" panose="02010600030101010101" charset="-122"/>
              </a:rPr>
              <a:t>敌人就是撒旦魔鬼，并且耶稣已经在十字架上打败了牠。</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0">
              <a:spcBef>
                <a:spcPts val="0"/>
              </a:spcBef>
              <a:spcAft>
                <a:spcPts val="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（三）决定性胜利</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耶稣受死赢得了宇宙性属灵争战的决定性胜利。不过，这个理解给我们留下了一个显而易见的问题：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如果耶稣在十字架上的死胜过了撒旦和罪恶，为什么直到如今世界上还有那么多邪恶？</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0"/>
              </a:spcBef>
              <a:spcAft>
                <a:spcPts val="0"/>
              </a:spcAft>
              <a:buNone/>
            </a:pPr>
            <a:r>
              <a:rPr lang="en-CA" altLang="en-US" sz="3200" b="1" kern="100" dirty="0">
                <a:solidFill>
                  <a:schemeClr val="tx1"/>
                </a:solidFill>
                <a:latin typeface="DengXian" panose="02010600030101010101" charset="-122"/>
                <a:ea typeface="DengXian" panose="02010600030101010101" charset="-122"/>
                <a:cs typeface="Times New Roman" panose="02020603050405020304"/>
              </a:rPr>
              <a:t>我们可以用第二次世界大战时</a:t>
            </a:r>
            <a:r>
              <a:rPr lang="en-CA" altLang="en-US" sz="3200" b="1" kern="100" dirty="0">
                <a:solidFill>
                  <a:srgbClr val="FF0000"/>
                </a:solidFill>
                <a:latin typeface="DengXian" panose="02010600030101010101" charset="-122"/>
                <a:ea typeface="DengXian" panose="02010600030101010101" charset="-122"/>
                <a:cs typeface="Times New Roman" panose="02020603050405020304"/>
              </a:rPr>
              <a:t>诺曼底登陆</a:t>
            </a:r>
            <a:r>
              <a:rPr lang="zh-CN" altLang="en-US" sz="3200" b="1" kern="100" dirty="0">
                <a:solidFill>
                  <a:schemeClr val="tx1"/>
                </a:solidFill>
                <a:latin typeface="Calibri" panose="020F0502020204030204"/>
                <a:ea typeface="DengXian" panose="02010600030101010101" charset="-122"/>
                <a:cs typeface="DengXian" panose="02010600030101010101" charset="-122"/>
              </a:rPr>
              <a:t>事件来解释。</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685800">
              <a:spcBef>
                <a:spcPts val="600"/>
              </a:spcBef>
              <a:spcAft>
                <a:spcPts val="600"/>
              </a:spcAft>
              <a:buNone/>
            </a:pP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D</a:t>
            </a:r>
            <a:r>
              <a:rPr lang="zh-CN" altLang="en-US" sz="3200" b="1" kern="100" dirty="0">
                <a:solidFill>
                  <a:schemeClr val="tx1"/>
                </a:solidFill>
                <a:latin typeface="Calibri" panose="020F0502020204030204"/>
                <a:ea typeface="DengXian" panose="02010600030101010101" charset="-122"/>
                <a:cs typeface="DengXian" panose="02010600030101010101" charset="-122"/>
              </a:rPr>
              <a:t>日发生的</a:t>
            </a:r>
            <a:r>
              <a:rPr lang="zh-CN" altLang="en-US" sz="3200" b="1" kern="100" dirty="0">
                <a:solidFill>
                  <a:srgbClr val="FF0000"/>
                </a:solidFill>
                <a:latin typeface="Calibri" panose="020F0502020204030204"/>
                <a:ea typeface="DengXian" panose="02010600030101010101" charset="-122"/>
                <a:cs typeface="DengXian" panose="02010600030101010101" charset="-122"/>
              </a:rPr>
              <a:t>诺曼底登陆事件</a:t>
            </a:r>
            <a:r>
              <a:rPr lang="zh-CN" altLang="en-US" sz="3200" b="1" kern="100" dirty="0">
                <a:solidFill>
                  <a:schemeClr val="tx1"/>
                </a:solidFill>
                <a:latin typeface="Calibri" panose="020F0502020204030204"/>
                <a:ea typeface="DengXian" panose="02010600030101010101" charset="-122"/>
                <a:cs typeface="DengXian" panose="02010600030101010101" charset="-122"/>
              </a:rPr>
              <a:t>已经决定了反法西斯同盟军的胜利，但最终胜利的那一天是</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V</a:t>
            </a:r>
            <a:r>
              <a:rPr lang="zh-CN" altLang="en-US" sz="3200" b="1" kern="100" dirty="0">
                <a:solidFill>
                  <a:schemeClr val="tx1"/>
                </a:solidFill>
                <a:latin typeface="Calibri" panose="020F0502020204030204"/>
                <a:ea typeface="DengXian" panose="02010600030101010101" charset="-122"/>
                <a:cs typeface="DengXian" panose="02010600030101010101" charset="-122"/>
              </a:rPr>
              <a:t>日，它是在</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D</a:t>
            </a:r>
            <a:r>
              <a:rPr lang="zh-CN" altLang="en-US" sz="3200" b="1" kern="100" dirty="0">
                <a:solidFill>
                  <a:schemeClr val="tx1"/>
                </a:solidFill>
                <a:latin typeface="Calibri" panose="020F0502020204030204"/>
                <a:ea typeface="DengXian" panose="02010600030101010101" charset="-122"/>
                <a:cs typeface="DengXian" panose="02010600030101010101" charset="-122"/>
              </a:rPr>
              <a:t>日一段时间之后到来的。</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耶稣在十字架上的死可以被看作是上帝和人类一道与撒旦及其罪恶权势作战之</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D</a:t>
            </a:r>
            <a:r>
              <a:rPr lang="zh-CN" altLang="en-US" sz="3200" b="1" kern="100" dirty="0">
                <a:solidFill>
                  <a:schemeClr val="tx1"/>
                </a:solidFill>
                <a:latin typeface="Calibri" panose="020F0502020204030204"/>
                <a:ea typeface="DengXian" panose="02010600030101010101" charset="-122"/>
                <a:cs typeface="DengXian" panose="02010600030101010101" charset="-122"/>
              </a:rPr>
              <a:t>日，但是</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V</a:t>
            </a:r>
            <a:r>
              <a:rPr lang="zh-CN" altLang="en-US" sz="3200" b="1" kern="100" dirty="0">
                <a:solidFill>
                  <a:schemeClr val="tx1"/>
                </a:solidFill>
                <a:latin typeface="Calibri" panose="020F0502020204030204"/>
                <a:ea typeface="DengXian" panose="02010600030101010101" charset="-122"/>
                <a:cs typeface="DengXian" panose="02010600030101010101" charset="-122"/>
              </a:rPr>
              <a:t>日还没有来到，那是在邪恶被最终战胜的将来。</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关于得胜主题的第二个真理就是分享基督的得胜。</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在启示录中，</a:t>
            </a:r>
            <a:r>
              <a:rPr lang="zh-CN" altLang="en-US" sz="3200" b="1" kern="100" dirty="0">
                <a:solidFill>
                  <a:srgbClr val="FF0000"/>
                </a:solidFill>
                <a:latin typeface="DengXian" panose="02010600030101010101" charset="-122"/>
                <a:ea typeface="DengXian" panose="02010600030101010101" charset="-122"/>
                <a:cs typeface="FangSong" panose="02010609060101010101" charset="-122"/>
              </a:rPr>
              <a:t>“得胜”</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不只是</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指耶稣的胜利，也</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是基督对教会和信徒的呼召。</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它要求教会和信徒主动参与那场宇宙性的、对抗邪恶的神圣战争，并且得胜。</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6858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在启示录二、三章，复活的基督对众教会所说的七信息都带有这目的，这可见于每一段信息结束时对得胜者的呼召和应许（二</a:t>
            </a:r>
            <a:r>
              <a:rPr lang="en-US" sz="2800" b="1" kern="100" dirty="0">
                <a:solidFill>
                  <a:schemeClr val="tx1"/>
                </a:solidFill>
                <a:latin typeface="DengXian" panose="02010600030101010101" charset="-122"/>
                <a:ea typeface="DengXian" panose="02010600030101010101" charset="-122"/>
                <a:cs typeface="Times New Roman" panose="02020603050405020304"/>
              </a:rPr>
              <a:t>7</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r>
              <a:rPr lang="en-US" sz="2800" b="1" kern="100" dirty="0">
                <a:solidFill>
                  <a:schemeClr val="tx1"/>
                </a:solidFill>
                <a:latin typeface="DengXian" panose="02010600030101010101" charset="-122"/>
                <a:ea typeface="DengXian" panose="02010600030101010101" charset="-122"/>
                <a:cs typeface="Times New Roman" panose="02020603050405020304"/>
              </a:rPr>
              <a:t>11</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r>
              <a:rPr lang="en-US" sz="2800" b="1" kern="100" dirty="0">
                <a:solidFill>
                  <a:schemeClr val="tx1"/>
                </a:solidFill>
                <a:latin typeface="DengXian" panose="02010600030101010101" charset="-122"/>
                <a:ea typeface="DengXian" panose="02010600030101010101" charset="-122"/>
                <a:cs typeface="Times New Roman" panose="02020603050405020304"/>
              </a:rPr>
              <a:t>17</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r>
              <a:rPr lang="en-US" sz="2800" b="1" kern="100" dirty="0">
                <a:solidFill>
                  <a:schemeClr val="tx1"/>
                </a:solidFill>
                <a:latin typeface="DengXian" panose="02010600030101010101" charset="-122"/>
                <a:ea typeface="DengXian" panose="02010600030101010101" charset="-122"/>
                <a:cs typeface="Times New Roman" panose="02020603050405020304"/>
              </a:rPr>
              <a:t>28</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，三</a:t>
            </a:r>
            <a:r>
              <a:rPr lang="en-US" sz="2800" b="1" kern="100" dirty="0">
                <a:solidFill>
                  <a:schemeClr val="tx1"/>
                </a:solidFill>
                <a:latin typeface="DengXian" panose="02010600030101010101" charset="-122"/>
                <a:ea typeface="DengXian" panose="02010600030101010101" charset="-122"/>
                <a:cs typeface="Times New Roman" panose="02020603050405020304"/>
              </a:rPr>
              <a:t>5</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r>
              <a:rPr lang="en-US" sz="2800" b="1" kern="100" dirty="0">
                <a:solidFill>
                  <a:schemeClr val="tx1"/>
                </a:solidFill>
                <a:latin typeface="DengXian" panose="02010600030101010101" charset="-122"/>
                <a:ea typeface="DengXian" panose="02010600030101010101" charset="-122"/>
                <a:cs typeface="Times New Roman" panose="02020603050405020304"/>
              </a:rPr>
              <a:t>12</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r>
              <a:rPr lang="en-US" sz="2800" b="1" kern="100" dirty="0">
                <a:solidFill>
                  <a:schemeClr val="tx1"/>
                </a:solidFill>
                <a:latin typeface="DengXian" panose="02010600030101010101" charset="-122"/>
                <a:ea typeface="DengXian" panose="02010600030101010101" charset="-122"/>
                <a:cs typeface="Times New Roman" panose="02020603050405020304"/>
              </a:rPr>
              <a:t>21</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鼓励我们参与这场战争，对抗一切敌对势力，建立神普世的国度。</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教会的成员只有藉著得胜才能进入羔羊的婚宴（启十九</a:t>
            </a:r>
            <a:r>
              <a:rPr lang="en-US" sz="2800" b="1" kern="100" dirty="0">
                <a:solidFill>
                  <a:schemeClr val="tx1"/>
                </a:solidFill>
                <a:latin typeface="DengXian" panose="02010600030101010101" charset="-122"/>
                <a:ea typeface="DengXian" panose="02010600030101010101" charset="-122"/>
                <a:cs typeface="Times New Roman" panose="02020603050405020304"/>
              </a:rPr>
              <a:t>7-8</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只有籍着得胜才能进入千禧年国度（启二十</a:t>
            </a:r>
            <a:r>
              <a:rPr lang="en-US" sz="2800" b="1" kern="100" dirty="0">
                <a:solidFill>
                  <a:schemeClr val="tx1"/>
                </a:solidFill>
                <a:latin typeface="DengXian" panose="02010600030101010101" charset="-122"/>
                <a:ea typeface="DengXian" panose="02010600030101010101" charset="-122"/>
                <a:cs typeface="Times New Roman" panose="02020603050405020304"/>
              </a:rPr>
              <a:t>6</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只有籍着得胜才能进入新耶路撒冷（参二十二</a:t>
            </a:r>
            <a:r>
              <a:rPr lang="en-US" sz="2800" b="1" kern="100" dirty="0">
                <a:solidFill>
                  <a:schemeClr val="tx1"/>
                </a:solidFill>
                <a:latin typeface="DengXian" panose="02010600030101010101" charset="-122"/>
                <a:ea typeface="DengXian" panose="02010600030101010101" charset="-122"/>
                <a:cs typeface="Times New Roman" panose="02020603050405020304"/>
              </a:rPr>
              <a:t>14)</a:t>
            </a:r>
            <a:r>
              <a:rPr lang="zh-CN" altLang="en-US" sz="2800" b="1" kern="100" dirty="0">
                <a:solidFill>
                  <a:schemeClr val="tx1"/>
                </a:solidFill>
                <a:latin typeface="DengXian" panose="02010600030101010101" charset="-122"/>
                <a:ea typeface="DengXian" panose="02010600030101010101" charset="-122"/>
                <a:cs typeface="Times New Roman" panose="02020603050405020304"/>
              </a:rPr>
              <a:t>。</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b="1"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8991600" cy="3886199"/>
          </a:xfrm>
        </p:spPr>
        <p:txBody>
          <a:bodyPr/>
          <a:lstStyle/>
          <a:p>
            <a:pPr marL="0" marR="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如何理解我们是在打一场必胜的仗呢？我们若要建立这一个信念，需要明白三个真理：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1714500" lvl="4" indent="0">
              <a:lnSpc>
                <a:spcPct val="150000"/>
              </a:lnSpc>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一、得胜的根源</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1714500" lvl="4" indent="0">
              <a:lnSpc>
                <a:spcPct val="150000"/>
              </a:lnSpc>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二、分享基督的得胜</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1714500" lvl="4" indent="0">
              <a:lnSpc>
                <a:spcPct val="150000"/>
              </a:lnSpc>
              <a:spcBef>
                <a:spcPts val="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三、最终的得胜</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endParaRPr lang="en-CA" b="1"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fld>
            <a:endParaRPr lang="en-US" altLang="zh-CN">
              <a:solidFill>
                <a:srgbClr val="55554A"/>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rgbClr val="0000FF"/>
                </a:solidFill>
                <a:latin typeface="DengXian" panose="02010600030101010101" charset="-122"/>
                <a:ea typeface="DengXian" panose="02010600030101010101" charset="-122"/>
                <a:cs typeface="Times New Roman" panose="02020603050405020304"/>
              </a:rPr>
              <a:t>值得强调的是，启示录中所表达的</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得胜</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en-CA" altLang="en-US" sz="3200" b="1" kern="100" dirty="0">
                <a:solidFill>
                  <a:srgbClr val="0000FF"/>
                </a:solidFill>
                <a:latin typeface="DengXian" panose="02010600030101010101" charset="-122"/>
                <a:ea typeface="DengXian" panose="02010600030101010101" charset="-122"/>
                <a:cs typeface="Times New Roman" panose="02020603050405020304"/>
              </a:rPr>
              <a:t>，并非是某些特殊的</a:t>
            </a:r>
            <a:r>
              <a:rPr lang="en-CA" altLang="en-US" sz="3200" b="1" kern="100" dirty="0">
                <a:solidFill>
                  <a:srgbClr val="FF0000"/>
                </a:solidFill>
                <a:latin typeface="DengXian" panose="02010600030101010101" charset="-122"/>
                <a:ea typeface="DengXian" panose="02010600030101010101" charset="-122"/>
                <a:cs typeface="Times New Roman" panose="02020603050405020304"/>
              </a:rPr>
              <a:t>“精英分子”</a:t>
            </a:r>
            <a:r>
              <a:rPr lang="zh-CN" altLang="en-US" sz="3200" b="1" kern="100" dirty="0">
                <a:solidFill>
                  <a:srgbClr val="0000FF"/>
                </a:solidFill>
                <a:latin typeface="DengXian" panose="02010600030101010101" charset="-122"/>
                <a:ea typeface="DengXian" panose="02010600030101010101" charset="-122"/>
                <a:cs typeface="Times New Roman" panose="02020603050405020304"/>
              </a:rPr>
              <a:t>或</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“神职人员”</a:t>
            </a:r>
            <a:r>
              <a:rPr lang="zh-CN" altLang="en-US" sz="3200" b="1" kern="100" dirty="0">
                <a:solidFill>
                  <a:srgbClr val="0000FF"/>
                </a:solidFill>
                <a:latin typeface="DengXian" panose="02010600030101010101" charset="-122"/>
                <a:ea typeface="DengXian" panose="02010600030101010101" charset="-122"/>
                <a:cs typeface="Times New Roman" panose="02020603050405020304"/>
              </a:rPr>
              <a:t>才被呼召去</a:t>
            </a:r>
            <a:r>
              <a:rPr lang="zh-CN" altLang="en-US" sz="3200" b="1" kern="100" dirty="0">
                <a:solidFill>
                  <a:srgbClr val="0000FF"/>
                </a:solidFill>
                <a:latin typeface="DengXian" panose="02010600030101010101" charset="-122"/>
                <a:ea typeface="DengXian" panose="02010600030101010101" charset="-122"/>
                <a:cs typeface="Times New Roman" panose="02020603050405020304"/>
              </a:rPr>
              <a:t>取得的；</a:t>
            </a:r>
            <a:endParaRPr lang="en-CA" sz="3200" kern="100" dirty="0">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rgbClr val="0000FF"/>
                </a:solidFill>
                <a:latin typeface="DengXian" panose="02010600030101010101" charset="-122"/>
                <a:ea typeface="DengXian" panose="02010600030101010101" charset="-122"/>
                <a:cs typeface="Times New Roman" panose="02020603050405020304"/>
              </a:rPr>
              <a:t>而是说，得胜是每一个基督徒通往永恒荣耀的唯一途径。</a:t>
            </a:r>
            <a:endParaRPr lang="en-CA" sz="3200" kern="100" dirty="0">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Times New Roman" panose="02020603050405020304"/>
              </a:rPr>
              <a:t>      </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（一）教会</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信徒得胜的对手</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敌人</a:t>
            </a:r>
            <a:endParaRPr lang="en-CA" sz="3200" b="1" kern="100" dirty="0">
              <a:solidFill>
                <a:srgbClr val="FF0000"/>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在启示录前半部分，</a:t>
            </a:r>
            <a:r>
              <a:rPr lang="zh-CN" altLang="en-US" sz="3200" b="1" kern="100" dirty="0">
                <a:solidFill>
                  <a:srgbClr val="FF0000"/>
                </a:solidFill>
                <a:latin typeface="DengXian" panose="02010600030101010101" charset="-122"/>
                <a:ea typeface="DengXian" panose="02010600030101010101" charset="-122"/>
                <a:cs typeface="FangSong" panose="02010609060101010101" charset="-122"/>
              </a:rPr>
              <a:t>“得胜”</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这动词是有意不表明受词</a:t>
            </a:r>
            <a:r>
              <a:rPr lang="en-US" sz="3200" b="1" kern="100" dirty="0">
                <a:solidFill>
                  <a:schemeClr val="tx1"/>
                </a:solidFill>
                <a:latin typeface="DengXian" panose="02010600030101010101" charset="-122"/>
                <a:ea typeface="DengXian" panose="02010600030101010101" charset="-122"/>
                <a:cs typeface="Times New Roman" panose="02020603050405020304"/>
              </a:rPr>
              <a:t>/</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宾语的，直至这部分快结束时，在十一</a:t>
            </a:r>
            <a:r>
              <a:rPr lang="en-US" sz="3200" b="1" kern="100" dirty="0">
                <a:solidFill>
                  <a:schemeClr val="tx1"/>
                </a:solidFill>
                <a:latin typeface="DengXian" panose="02010600030101010101" charset="-122"/>
                <a:ea typeface="DengXian" panose="02010600030101010101" charset="-122"/>
                <a:cs typeface="Times New Roman" panose="02020603050405020304"/>
              </a:rPr>
              <a:t>7</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才提到</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“从无底坑里上来的兽”</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a:t>
            </a:r>
            <a:endParaRPr lang="en-CA" sz="3200"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742950">
              <a:spcBef>
                <a:spcPts val="600"/>
              </a:spcBef>
              <a:spcAft>
                <a:spcPts val="0"/>
              </a:spcAft>
              <a:buNone/>
            </a:pPr>
            <a:r>
              <a:rPr lang="zh-CN" altLang="en-US" sz="3000" b="1" kern="100" dirty="0">
                <a:solidFill>
                  <a:schemeClr val="tx1"/>
                </a:solidFill>
                <a:latin typeface="DengXian" panose="02010600030101010101" charset="-122"/>
                <a:ea typeface="DengXian" panose="02010600030101010101" charset="-122"/>
                <a:cs typeface="Times New Roman" panose="02020603050405020304"/>
              </a:rPr>
              <a:t>只有到了第十二及十三章才正式引出神和教会的头号敌人</a:t>
            </a:r>
            <a:r>
              <a:rPr lang="en-US" sz="3000" b="1" kern="100" dirty="0">
                <a:solidFill>
                  <a:schemeClr val="tx1"/>
                </a:solidFill>
                <a:latin typeface="DengXian" panose="02010600030101010101" charset="-122"/>
                <a:ea typeface="DengXian" panose="02010600030101010101" charset="-122"/>
                <a:cs typeface="Times New Roman" panose="02020603050405020304"/>
              </a:rPr>
              <a:t>——</a:t>
            </a:r>
            <a:r>
              <a:rPr lang="zh-CN" altLang="en-US" sz="3000" b="1" kern="100" dirty="0">
                <a:solidFill>
                  <a:srgbClr val="FF0000"/>
                </a:solidFill>
                <a:latin typeface="DengXian" panose="02010600030101010101" charset="-122"/>
                <a:ea typeface="DengXian" panose="02010600030101010101" charset="-122"/>
                <a:cs typeface="Times New Roman" panose="02020603050405020304"/>
              </a:rPr>
              <a:t>撒但的三一</a:t>
            </a:r>
            <a:r>
              <a:rPr lang="zh-CN" altLang="en-US" sz="3000" b="1" kern="100" dirty="0">
                <a:solidFill>
                  <a:schemeClr val="tx1"/>
                </a:solidFill>
                <a:latin typeface="DengXian" panose="02010600030101010101" charset="-122"/>
                <a:ea typeface="DengXian" panose="02010600030101010101" charset="-122"/>
                <a:cs typeface="Times New Roman" panose="02020603050405020304"/>
              </a:rPr>
              <a:t>：</a:t>
            </a:r>
            <a:endParaRPr lang="en-CA" sz="3000" b="1" kern="100" dirty="0">
              <a:solidFill>
                <a:schemeClr val="tx1"/>
              </a:solidFill>
              <a:latin typeface="DengXian" panose="02010600030101010101" charset="-122"/>
              <a:ea typeface="DengXian" panose="02010600030101010101" charset="-122"/>
              <a:cs typeface="Times New Roman" panose="02020603050405020304"/>
            </a:endParaRPr>
          </a:p>
          <a:p>
            <a:pPr marL="0" indent="742950">
              <a:spcBef>
                <a:spcPts val="600"/>
              </a:spcBef>
              <a:spcAft>
                <a:spcPts val="0"/>
              </a:spcAft>
              <a:buNone/>
            </a:pPr>
            <a:r>
              <a:rPr lang="zh-CN" altLang="en-US" sz="3000" b="1" kern="100" dirty="0">
                <a:solidFill>
                  <a:srgbClr val="FF0000"/>
                </a:solidFill>
                <a:latin typeface="DengXian" panose="02010600030101010101" charset="-122"/>
                <a:ea typeface="DengXian" panose="02010600030101010101" charset="-122"/>
                <a:cs typeface="Times New Roman" panose="02020603050405020304"/>
              </a:rPr>
              <a:t>龙或古蛇</a:t>
            </a:r>
            <a:r>
              <a:rPr lang="zh-CN" altLang="en-US" sz="3000" b="1" kern="100" dirty="0">
                <a:solidFill>
                  <a:schemeClr val="tx1"/>
                </a:solidFill>
                <a:latin typeface="DengXian" panose="02010600030101010101" charset="-122"/>
                <a:ea typeface="DengXian" panose="02010600030101010101" charset="-122"/>
                <a:cs typeface="Times New Roman" panose="02020603050405020304"/>
              </a:rPr>
              <a:t>（一切敌对神的远古、超自然的根源）、</a:t>
            </a:r>
            <a:endParaRPr lang="en-CA" sz="3000" b="1" kern="100" dirty="0">
              <a:solidFill>
                <a:schemeClr val="tx1"/>
              </a:solidFill>
              <a:latin typeface="DengXian" panose="02010600030101010101" charset="-122"/>
              <a:ea typeface="DengXian" panose="02010600030101010101" charset="-122"/>
              <a:cs typeface="Times New Roman" panose="02020603050405020304"/>
            </a:endParaRPr>
          </a:p>
          <a:p>
            <a:pPr marL="0" indent="742950">
              <a:spcBef>
                <a:spcPts val="600"/>
              </a:spcBef>
              <a:spcAft>
                <a:spcPts val="0"/>
              </a:spcAft>
              <a:buNone/>
            </a:pPr>
            <a:r>
              <a:rPr lang="zh-CN" altLang="en-US" sz="3000" b="1" kern="100" dirty="0">
                <a:solidFill>
                  <a:srgbClr val="FF0000"/>
                </a:solidFill>
                <a:latin typeface="DengXian" panose="02010600030101010101" charset="-122"/>
                <a:ea typeface="DengXian" panose="02010600030101010101" charset="-122"/>
                <a:cs typeface="Times New Roman" panose="02020603050405020304"/>
              </a:rPr>
              <a:t>兽或海兽</a:t>
            </a:r>
            <a:r>
              <a:rPr lang="zh-CN" altLang="en-US" sz="3000" b="1" kern="100" dirty="0">
                <a:solidFill>
                  <a:schemeClr val="tx1"/>
                </a:solidFill>
                <a:latin typeface="DengXian" panose="02010600030101010101" charset="-122"/>
                <a:ea typeface="DengXian" panose="02010600030101010101" charset="-122"/>
                <a:cs typeface="Times New Roman" panose="02020603050405020304"/>
              </a:rPr>
              <a:t>（罗马帝国所代表的敌对神的政治、军事力量），</a:t>
            </a:r>
            <a:endParaRPr lang="en-CA" sz="3000" b="1" kern="100" dirty="0">
              <a:solidFill>
                <a:schemeClr val="tx1"/>
              </a:solidFill>
              <a:latin typeface="DengXian" panose="02010600030101010101" charset="-122"/>
              <a:ea typeface="DengXian" panose="02010600030101010101"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DengXian" panose="02010600030101010101" charset="-122"/>
                <a:ea typeface="DengXian" panose="02010600030101010101" charset="-122"/>
                <a:cs typeface="Times New Roman" panose="02020603050405020304"/>
              </a:rPr>
              <a:t>以及</a:t>
            </a:r>
            <a:r>
              <a:rPr lang="zh-CN" altLang="en-US" sz="3000" b="1" kern="100" dirty="0">
                <a:solidFill>
                  <a:srgbClr val="FF0000"/>
                </a:solidFill>
                <a:latin typeface="DengXian" panose="02010600030101010101" charset="-122"/>
                <a:ea typeface="DengXian" panose="02010600030101010101" charset="-122"/>
                <a:cs typeface="Times New Roman" panose="02020603050405020304"/>
              </a:rPr>
              <a:t>第二兽或地兽</a:t>
            </a:r>
            <a:r>
              <a:rPr lang="zh-CN" altLang="en-US" sz="3000" b="1" kern="100" dirty="0">
                <a:solidFill>
                  <a:schemeClr val="tx1"/>
                </a:solidFill>
                <a:latin typeface="DengXian" panose="02010600030101010101" charset="-122"/>
                <a:ea typeface="DengXian" panose="02010600030101010101" charset="-122"/>
                <a:cs typeface="Times New Roman" panose="02020603050405020304"/>
              </a:rPr>
              <a:t>（帝国崇拜的宣传机器）</a:t>
            </a:r>
            <a:endParaRPr lang="en-CA" sz="3000" b="1" kern="100" dirty="0">
              <a:solidFill>
                <a:schemeClr val="tx1"/>
              </a:solidFill>
              <a:latin typeface="DengXian" panose="02010600030101010101" charset="-122"/>
              <a:ea typeface="DengXian" panose="02010600030101010101" charset="-122"/>
              <a:cs typeface="Times New Roman" panose="02020603050405020304"/>
            </a:endParaRPr>
          </a:p>
          <a:p>
            <a:pPr marL="0" indent="742950">
              <a:spcBef>
                <a:spcPts val="600"/>
              </a:spcBef>
              <a:spcAft>
                <a:spcPts val="0"/>
              </a:spcAft>
              <a:buNone/>
            </a:pPr>
            <a:r>
              <a:rPr lang="en-US" altLang="zh-CN" sz="3000" b="1" kern="100" dirty="0">
                <a:solidFill>
                  <a:schemeClr val="tx1"/>
                </a:solidFill>
                <a:latin typeface="DengXian" panose="02010600030101010101" charset="-122"/>
                <a:ea typeface="DengXian" panose="02010600030101010101" charset="-122"/>
                <a:cs typeface="Times New Roman" panose="02020603050405020304"/>
              </a:rPr>
              <a:t>——</a:t>
            </a:r>
            <a:r>
              <a:rPr lang="zh-CN" altLang="en-US" sz="3000" b="1" kern="100" dirty="0">
                <a:solidFill>
                  <a:schemeClr val="tx1"/>
                </a:solidFill>
                <a:latin typeface="DengXian" panose="02010600030101010101" charset="-122"/>
                <a:ea typeface="DengXian" panose="02010600030101010101" charset="-122"/>
                <a:cs typeface="Times New Roman" panose="02020603050405020304"/>
              </a:rPr>
              <a:t>牠们必定要被打败以让路给神的国度。</a:t>
            </a:r>
            <a:endParaRPr lang="en-CA" sz="3000"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巴比伦这大淫妇代表罗马城的腐败和剥削的文化，由帝国的政治和军事力量所支撑，直至十七章才被正式引介。</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它占有一个颇不同的角色，基督徒不是被呼召去打败它，而是要</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“从那城出来”</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（十八</a:t>
            </a:r>
            <a:r>
              <a:rPr lang="en-US" sz="3200" b="1" kern="100" dirty="0">
                <a:solidFill>
                  <a:schemeClr val="tx1"/>
                </a:solidFill>
                <a:latin typeface="DengXian" panose="02010600030101010101" charset="-122"/>
                <a:ea typeface="DengXian" panose="02010600030101010101" charset="-122"/>
                <a:cs typeface="Times New Roman" panose="02020603050405020304"/>
              </a:rPr>
              <a:t>4)</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，即从它的邪恶中脱离出来。</a:t>
            </a:r>
            <a:r>
              <a:rPr lang="en-US" sz="3200" kern="100" dirty="0">
                <a:solidFill>
                  <a:schemeClr val="tx1"/>
                </a:solidFill>
                <a:latin typeface="DengXian" panose="02010600030101010101" charset="-122"/>
                <a:ea typeface="DengXian" panose="02010600030101010101" charset="-122"/>
                <a:cs typeface="Times New Roman" panose="02020603050405020304"/>
              </a:rPr>
              <a:t>		</a:t>
            </a:r>
            <a:endParaRPr lang="en-CA" sz="3200"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诚然，在基督再来之前，地上的教会与信徒会面临龙、兽、假先知以及大淫妇的挑战与逼迫，打击与腐化，内忧外患。</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en-CA" altLang="en-US" sz="3200" b="1" kern="100" dirty="0">
                <a:solidFill>
                  <a:schemeClr val="tx1"/>
                </a:solidFill>
                <a:latin typeface="DengXian" panose="02010600030101010101" charset="-122"/>
                <a:ea typeface="DengXian" panose="02010600030101010101" charset="-122"/>
                <a:cs typeface="Times New Roman" panose="02020603050405020304"/>
              </a:rPr>
              <a:t>属灵争战在形式与程度上也许有些不同，但在对抗教会，消灭教会（</a:t>
            </a:r>
            <a:r>
              <a:rPr lang="en-CA" altLang="en-US" sz="3200" b="1" kern="100" dirty="0">
                <a:solidFill>
                  <a:srgbClr val="FF0000"/>
                </a:solidFill>
                <a:latin typeface="DengXian" panose="02010600030101010101" charset="-122"/>
                <a:ea typeface="DengXian" panose="02010600030101010101" charset="-122"/>
                <a:cs typeface="Times New Roman" panose="02020603050405020304"/>
              </a:rPr>
              <a:t>偷窃、杀害、毁坏</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）的动机与目的上始终如一。</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因此，全知全能全善的基督和圣灵将祂自己的得胜与教会与信徒有分于祂的得胜，向使徒约翰启示出来。</a:t>
            </a:r>
            <a:endParaRPr lang="en-CA" sz="28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DengXian" panose="02010600030101010101" charset="-122"/>
                <a:ea typeface="DengXian" panose="02010600030101010101" charset="-122"/>
                <a:cs typeface="Times New Roman" panose="02020603050405020304"/>
              </a:rPr>
              <a:t>使约翰清楚知道，基督是得胜的，是能够控制一切患难与逼迫的情势的，是与患难中的教会同在的。</a:t>
            </a:r>
            <a:endParaRPr lang="zh-CN" altLang="en-US" sz="28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en-US" sz="2800" b="1" kern="100" dirty="0">
                <a:solidFill>
                  <a:schemeClr val="tx1"/>
                </a:solidFill>
                <a:latin typeface="DengXian" panose="02010600030101010101" charset="-122"/>
                <a:ea typeface="DengXian" panose="02010600030101010101" charset="-122"/>
                <a:cs typeface="Times New Roman" panose="02020603050405020304"/>
                <a:sym typeface="+mn-ea"/>
              </a:rPr>
              <a:t> </a:t>
            </a:r>
            <a:r>
              <a:rPr lang="zh-CN" altLang="en-US" sz="2800" b="1" kern="100" dirty="0">
                <a:solidFill>
                  <a:schemeClr val="tx1"/>
                </a:solidFill>
                <a:latin typeface="DengXian" panose="02010600030101010101" charset="-122"/>
                <a:ea typeface="DengXian" panose="02010600030101010101" charset="-122"/>
                <a:cs typeface="Times New Roman" panose="02020603050405020304"/>
                <a:sym typeface="+mn-ea"/>
              </a:rPr>
              <a:t>当我们明白这个真理时，就可以得着智慧和力量，去面对各样的挑战与患难，并倚靠基督的得胜，也在一切的挑战中与基督一同得胜。</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3974465"/>
          </a:xfrm>
        </p:spPr>
        <p:txBody>
          <a:bodyPr/>
          <a:lstStyle/>
          <a:p>
            <a:pPr marL="0" indent="0">
              <a:spcBef>
                <a:spcPts val="0"/>
              </a:spcBef>
              <a:spcAft>
                <a:spcPts val="0"/>
              </a:spcAft>
              <a:buNone/>
            </a:pPr>
            <a:r>
              <a:rPr lang="en-US" altLang="zh-CN" sz="3200" b="1" kern="100" dirty="0">
                <a:solidFill>
                  <a:schemeClr val="tx1"/>
                </a:solidFill>
                <a:latin typeface="DengXian" panose="02010600030101010101" charset="-122"/>
                <a:ea typeface="DengXian" panose="02010600030101010101" charset="-122"/>
                <a:cs typeface="Times New Roman" panose="02020603050405020304"/>
              </a:rPr>
              <a:t>       </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（二）得胜的呼召</a:t>
            </a:r>
            <a:r>
              <a:rPr lang="en-US" altLang="zh-CN"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大使命</a:t>
            </a:r>
            <a:endParaRPr lang="en-CA" sz="3200" b="1" kern="100" dirty="0">
              <a:solidFill>
                <a:srgbClr val="FF0000"/>
              </a:solidFill>
              <a:latin typeface="DengXian" panose="02010600030101010101" charset="-122"/>
              <a:ea typeface="DengXian" panose="02010600030101010101" charset="-122"/>
              <a:cs typeface="Times New Roman" panose="02020603050405020304"/>
            </a:endParaRPr>
          </a:p>
          <a:p>
            <a:pPr marL="0" indent="800100">
              <a:spcBef>
                <a:spcPts val="0"/>
              </a:spcBef>
              <a:spcAft>
                <a:spcPts val="0"/>
              </a:spcAft>
              <a:buNone/>
            </a:pP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下面我们要从一个特殊的角度，就是得胜的角度，来看大使命。</a:t>
            </a:r>
            <a:endParaRPr lang="en-CA" sz="3200" b="1" kern="100" dirty="0">
              <a:solidFill>
                <a:schemeClr val="tx1"/>
              </a:solidFill>
              <a:latin typeface="DengXian" panose="02010600030101010101" charset="-122"/>
              <a:ea typeface="DengXian" panose="02010600030101010101" charset="-122"/>
              <a:cs typeface="DengXian" panose="02010600030101010101" charset="-122"/>
            </a:endParaRPr>
          </a:p>
          <a:p>
            <a:pPr marL="0" indent="800100">
              <a:spcBef>
                <a:spcPts val="0"/>
              </a:spcBef>
              <a:spcAft>
                <a:spcPts val="0"/>
              </a:spcAft>
              <a:buNone/>
            </a:pP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太二十八</a:t>
            </a:r>
            <a:r>
              <a:rPr lang="en-US" sz="3200" b="1" kern="100" dirty="0">
                <a:solidFill>
                  <a:schemeClr val="tx1"/>
                </a:solidFill>
                <a:latin typeface="DengXian" panose="02010600030101010101" charset="-122"/>
                <a:ea typeface="DengXian" panose="02010600030101010101" charset="-122"/>
                <a:cs typeface="DengXian" panose="02010600030101010101" charset="-122"/>
              </a:rPr>
              <a:t>18-20</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耶稣进前来，对他们说：‘天上地下所有的权柄都赐给我了。所以，你们要去使万民作我的门徒，奉父、子、圣灵的名，给他们施洗。凡我所吩咐你们的，都教训他们遵守，我就常与你们同在，直到世界的末了。’”</a:t>
            </a:r>
            <a:endParaRPr lang="en-CA" sz="3200" kern="100" dirty="0">
              <a:solidFill>
                <a:srgbClr val="FF0000"/>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3974465"/>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当我们把</a:t>
            </a:r>
            <a:r>
              <a:rPr lang="zh-CN" altLang="en-US" sz="3000" b="1" kern="100" dirty="0">
                <a:solidFill>
                  <a:schemeClr val="tx1"/>
                </a:solidFill>
                <a:latin typeface="Calibri" panose="020F0502020204030204"/>
                <a:ea typeface="FangSong" panose="02010609060101010101" charset="-122"/>
                <a:cs typeface="FangSong" panose="02010609060101010101" charset="-122"/>
              </a:rPr>
              <a:t>“大使命”</a:t>
            </a:r>
            <a:r>
              <a:rPr lang="zh-CN" altLang="en-US" sz="3000" b="1" kern="100" dirty="0">
                <a:solidFill>
                  <a:schemeClr val="tx1"/>
                </a:solidFill>
                <a:latin typeface="Calibri" panose="020F0502020204030204"/>
                <a:ea typeface="DengXian" panose="02010600030101010101" charset="-122"/>
                <a:cs typeface="DengXian" panose="02010600030101010101" charset="-122"/>
              </a:rPr>
              <a:t>跟启五</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5</a:t>
            </a:r>
            <a:r>
              <a:rPr lang="zh-CN" altLang="en-US" sz="3000" b="1" kern="100" dirty="0">
                <a:solidFill>
                  <a:schemeClr val="tx1"/>
                </a:solidFill>
                <a:latin typeface="Calibri" panose="020F0502020204030204"/>
                <a:ea typeface="DengXian" panose="02010600030101010101" charset="-122"/>
                <a:cs typeface="DengXian" panose="02010600030101010101" charset="-122"/>
              </a:rPr>
              <a:t>互相对照来看，一定会得到一些新的开启。</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FangSong" panose="02010609060101010101" charset="-122"/>
                <a:cs typeface="Times New Roman" panose="02020603050405020304"/>
              </a:rPr>
              <a:t>启五</a:t>
            </a:r>
            <a:r>
              <a:rPr lang="en-US" sz="3000" b="1" kern="100" dirty="0">
                <a:solidFill>
                  <a:schemeClr val="tx1"/>
                </a:solidFill>
                <a:latin typeface="FangSong" panose="02010609060101010101" charset="-122"/>
                <a:ea typeface="SimSun" panose="02010600030101010101" pitchFamily="2" charset="-122"/>
                <a:cs typeface="Times New Roman" panose="02020603050405020304"/>
              </a:rPr>
              <a:t>5</a:t>
            </a:r>
            <a:r>
              <a:rPr lang="zh-CN" altLang="en-US" sz="3000" b="1" kern="100" dirty="0">
                <a:solidFill>
                  <a:schemeClr val="tx1"/>
                </a:solidFill>
                <a:latin typeface="Calibri" panose="020F0502020204030204"/>
                <a:ea typeface="FangSong" panose="02010609060101010101" charset="-122"/>
                <a:cs typeface="Times New Roman" panose="02020603050405020304"/>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“长老中有一位对我说：‘不要哭！看哪，犹大支派中的狮子，大卫的根，祂已得胜，能以展开那书卷，揭开那七印。’”</a:t>
            </a:r>
            <a:endParaRPr lang="en-CA"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742950">
              <a:spcBef>
                <a:spcPts val="600"/>
              </a:spcBef>
              <a:spcAft>
                <a:spcPts val="600"/>
              </a:spcAft>
              <a:buNone/>
            </a:pP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“祂已得胜”</a:t>
            </a:r>
            <a:r>
              <a:rPr lang="zh-CN" altLang="en-US" sz="3000" b="1" kern="100" dirty="0">
                <a:solidFill>
                  <a:schemeClr val="tx1"/>
                </a:solidFill>
                <a:latin typeface="Calibri" panose="020F0502020204030204"/>
                <a:ea typeface="DengXian" panose="02010600030101010101" charset="-122"/>
                <a:cs typeface="DengXian" panose="02010600030101010101" charset="-122"/>
              </a:rPr>
              <a:t>与</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“天上地下所有的权柄都赐给我了”</a:t>
            </a:r>
            <a:r>
              <a:rPr lang="zh-CN" altLang="en-US" sz="3000" b="1" kern="100" dirty="0">
                <a:solidFill>
                  <a:schemeClr val="tx1"/>
                </a:solidFill>
                <a:latin typeface="Calibri" panose="020F0502020204030204"/>
                <a:ea typeface="DengXian" panose="02010600030101010101" charset="-122"/>
                <a:cs typeface="DengXian" panose="02010600030101010101" charset="-122"/>
              </a:rPr>
              <a:t>之间有紧密的关连</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“祂已得胜”</a:t>
            </a:r>
            <a:r>
              <a:rPr lang="zh-CN" altLang="en-US" sz="3000" b="1" kern="100" dirty="0">
                <a:solidFill>
                  <a:schemeClr val="tx1"/>
                </a:solidFill>
                <a:latin typeface="Calibri" panose="020F0502020204030204"/>
                <a:ea typeface="DengXian" panose="02010600030101010101" charset="-122"/>
                <a:cs typeface="DengXian" panose="02010600030101010101" charset="-122"/>
              </a:rPr>
              <a:t>表示祂已经登基作王，也就是获得了</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“天上地下所有的权柄”</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“能以展开那书卷，揭开那七印”</a:t>
            </a:r>
            <a:r>
              <a:rPr lang="en-US" altLang="zh-CN" sz="3200" b="1" kern="100" dirty="0">
                <a:solidFill>
                  <a:schemeClr val="tx1"/>
                </a:solidFill>
                <a:latin typeface="Calibri" panose="020F0502020204030204"/>
                <a:ea typeface="FangSong" panose="02010609060101010101" charset="-122"/>
                <a:cs typeface="FangSong" panose="0201060906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如果</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“那书卷”</a:t>
            </a:r>
            <a:r>
              <a:rPr lang="zh-CN" altLang="en-US" sz="3200" b="1" kern="100" dirty="0">
                <a:solidFill>
                  <a:schemeClr val="tx1"/>
                </a:solidFill>
                <a:latin typeface="Calibri" panose="020F0502020204030204"/>
                <a:ea typeface="DengXian" panose="02010600030101010101" charset="-122"/>
                <a:cs typeface="DengXian" panose="02010600030101010101" charset="-122"/>
              </a:rPr>
              <a:t>是有关</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“接管地球”</a:t>
            </a:r>
            <a:r>
              <a:rPr lang="zh-CN" altLang="en-US" sz="3200" b="1" kern="100" dirty="0">
                <a:solidFill>
                  <a:schemeClr val="tx1"/>
                </a:solidFill>
                <a:latin typeface="Calibri" panose="020F0502020204030204"/>
                <a:ea typeface="DengXian" panose="02010600030101010101" charset="-122"/>
                <a:cs typeface="DengXian" panose="02010600030101010101" charset="-122"/>
              </a:rPr>
              <a:t>的计划，尤其是接管地上万国的计划，也就是天国降临的救恩计划，那么，就不难理解为什么耶稣吩咐门徒：</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“你们要去使万民作我的门徒，奉父、子、圣灵的名，给他们施洗。凡我所吩咐你们的，都教训他们遵守。”</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原来，</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“大使命”</a:t>
            </a:r>
            <a:r>
              <a:rPr lang="zh-CN" altLang="en-US" sz="3200" b="1" kern="100" dirty="0">
                <a:solidFill>
                  <a:schemeClr val="tx1"/>
                </a:solidFill>
                <a:latin typeface="Calibri" panose="020F0502020204030204"/>
                <a:ea typeface="DengXian" panose="02010600030101010101" charset="-122"/>
                <a:cs typeface="DengXian" panose="02010600030101010101" charset="-122"/>
              </a:rPr>
              <a:t>就是实施</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“接管地球”</a:t>
            </a:r>
            <a:r>
              <a:rPr lang="zh-CN" altLang="en-US" sz="3200" b="1" kern="100" dirty="0">
                <a:solidFill>
                  <a:schemeClr val="tx1"/>
                </a:solidFill>
                <a:latin typeface="Calibri" panose="020F0502020204030204"/>
                <a:ea typeface="DengXian" panose="02010600030101010101" charset="-122"/>
                <a:cs typeface="DengXian" panose="02010600030101010101" charset="-122"/>
              </a:rPr>
              <a:t>的计划，实施接管地上万国的计划，实施天国降临的计划。</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“我就常与你们同在，直到世界的末了。”</a:t>
            </a:r>
            <a:r>
              <a:rPr lang="en-US" altLang="zh-CN"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 </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这是主耶稣给教会的一个宝贵的应许，不仅保证教会和信徒在实施大使命的时候不会孤单无助、孤立无援，而且保证他们必定得胜！</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0">
              <a:spcBef>
                <a:spcPts val="600"/>
              </a:spcBef>
              <a:spcAft>
                <a:spcPts val="600"/>
              </a:spcAft>
              <a:buNone/>
            </a:pPr>
            <a:r>
              <a:rPr lang="en-US" altLang="zh-CN" sz="3600" b="1" kern="100" dirty="0">
                <a:solidFill>
                  <a:schemeClr val="tx1"/>
                </a:solidFill>
                <a:latin typeface="Calibri" panose="020F0502020204030204"/>
                <a:ea typeface="DengXian" panose="02010600030101010101" charset="-122"/>
                <a:cs typeface="DengXian" panose="02010600030101010101" charset="-122"/>
              </a:rPr>
              <a:t>      </a:t>
            </a:r>
            <a:r>
              <a:rPr lang="zh-CN" altLang="en-US" sz="3600" b="1" kern="100" dirty="0">
                <a:solidFill>
                  <a:srgbClr val="FF0000"/>
                </a:solidFill>
                <a:latin typeface="Calibri" panose="020F0502020204030204"/>
                <a:ea typeface="DengXian" panose="02010600030101010101" charset="-122"/>
                <a:cs typeface="DengXian" panose="02010600030101010101" charset="-122"/>
              </a:rPr>
              <a:t>（一）十字架上的胜利</a:t>
            </a:r>
            <a:endParaRPr lang="en-CA" sz="3600" b="1" kern="100" dirty="0">
              <a:solidFill>
                <a:srgbClr val="FF0000"/>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r>
              <a:rPr lang="en-US" altLang="zh-CN" sz="3600" b="1" kern="100" dirty="0">
                <a:solidFill>
                  <a:schemeClr val="tx1"/>
                </a:solidFill>
                <a:latin typeface="Calibri" panose="020F0502020204030204"/>
                <a:ea typeface="FangSong" panose="02010609060101010101" charset="-122"/>
                <a:cs typeface="Times New Roman" panose="02020603050405020304"/>
              </a:rPr>
              <a:t>        </a:t>
            </a:r>
            <a:r>
              <a:rPr lang="zh-CN" altLang="en-US" sz="3600" b="1" kern="100" dirty="0">
                <a:solidFill>
                  <a:schemeClr val="tx1"/>
                </a:solidFill>
                <a:latin typeface="DengXian" panose="02010600030101010101" charset="-122"/>
                <a:ea typeface="DengXian" panose="02010600030101010101" charset="-122"/>
                <a:cs typeface="DengXian" panose="02010600030101010101" charset="-122"/>
              </a:rPr>
              <a:t>启五</a:t>
            </a:r>
            <a:r>
              <a:rPr lang="en-US" sz="3600" b="1" kern="100" dirty="0">
                <a:solidFill>
                  <a:schemeClr val="tx1"/>
                </a:solidFill>
                <a:latin typeface="DengXian" panose="02010600030101010101" charset="-122"/>
                <a:ea typeface="DengXian" panose="02010600030101010101" charset="-122"/>
                <a:cs typeface="DengXian" panose="02010600030101010101" charset="-122"/>
              </a:rPr>
              <a:t>5-6</a:t>
            </a:r>
            <a:r>
              <a:rPr lang="zh-CN" altLang="en-US" sz="3600" b="1" kern="100" dirty="0">
                <a:solidFill>
                  <a:schemeClr val="tx1"/>
                </a:solidFill>
                <a:latin typeface="DengXian" panose="02010600030101010101" charset="-122"/>
                <a:ea typeface="DengXian" panose="02010600030101010101" charset="-122"/>
                <a:cs typeface="DengXian" panose="02010600030101010101" charset="-122"/>
              </a:rPr>
              <a:t>上</a:t>
            </a:r>
            <a:r>
              <a:rPr lang="zh-CN" altLang="en-US" sz="3600" b="1" kern="100" dirty="0">
                <a:solidFill>
                  <a:schemeClr val="tx1"/>
                </a:solidFill>
                <a:latin typeface="Calibri" panose="020F0502020204030204"/>
                <a:ea typeface="FangSong" panose="02010609060101010101" charset="-122"/>
                <a:cs typeface="Times New Roman" panose="02020603050405020304"/>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“长老中有一位对我说：‘不要哭！看哪，犹大支派中的狮子，大卫的根，祂已得胜，能以展开那书卷，揭开那七印。’我又看见宝座与四活物并长老之中，有羔羊站立，像是被杀过的”。</a:t>
            </a:r>
            <a:endParaRPr lang="en-CA"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（三）得胜的途径</a:t>
            </a:r>
            <a:r>
              <a:rPr lang="en-US" altLang="zh-CN" sz="3200" b="1" kern="100" dirty="0">
                <a:solidFill>
                  <a:srgbClr val="FF0000"/>
                </a:solidFill>
                <a:latin typeface="Calibri" panose="020F0502020204030204"/>
                <a:ea typeface="DengXian" panose="02010600030101010101" charset="-122"/>
                <a:cs typeface="DengXian" panose="02010600030101010101" charset="-122"/>
              </a:rPr>
              <a:t>——</a:t>
            </a:r>
            <a:r>
              <a:rPr lang="zh-CN" altLang="en-US" sz="3200" b="1" kern="100" dirty="0">
                <a:solidFill>
                  <a:srgbClr val="FF0000"/>
                </a:solidFill>
                <a:latin typeface="Calibri" panose="020F0502020204030204"/>
                <a:ea typeface="DengXian" panose="02010600030101010101" charset="-122"/>
                <a:cs typeface="DengXian" panose="02010600030101010101" charset="-122"/>
              </a:rPr>
              <a:t>幸福小组</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启十二</a:t>
            </a:r>
            <a:r>
              <a:rPr lang="en-US" sz="3200" b="1" kern="100" dirty="0">
                <a:solidFill>
                  <a:schemeClr val="tx1"/>
                </a:solidFill>
                <a:latin typeface="DengXian" panose="02010600030101010101" charset="-122"/>
                <a:ea typeface="DengXian" panose="02010600030101010101" charset="-122"/>
                <a:cs typeface="DengXian" panose="02010600030101010101" charset="-122"/>
              </a:rPr>
              <a:t>11</a:t>
            </a:r>
            <a:r>
              <a:rPr lang="en-CA"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en-CA"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“弟兄胜过牠，是</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因羔羊的血，和所见证的道，虽至于死，也不爱惜性命。”</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“虽至于死，也不爱惜性命。”</a:t>
            </a:r>
            <a:r>
              <a:rPr lang="zh-CN" altLang="en-US" sz="3200" b="1" kern="100" dirty="0">
                <a:solidFill>
                  <a:schemeClr val="tx1"/>
                </a:solidFill>
                <a:latin typeface="Calibri" panose="020F0502020204030204"/>
                <a:ea typeface="DengXian" panose="02010600030101010101" charset="-122"/>
                <a:cs typeface="DengXian" panose="02010600030101010101" charset="-122"/>
              </a:rPr>
              <a:t>这是指殉道者的勇气和精神，它是胜过撒旦最有效的利器。</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不过，</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在启示录里，</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rgbClr val="FF0000"/>
                </a:solidFill>
                <a:latin typeface="DengXian" panose="02010600030101010101" charset="-122"/>
                <a:ea typeface="DengXian" panose="02010600030101010101" charset="-122"/>
                <a:cs typeface="Times New Roman" panose="02020603050405020304"/>
              </a:rPr>
              <a:t>得胜</a:t>
            </a:r>
            <a:r>
              <a:rPr lang="en-US" sz="3200" b="1" kern="100" dirty="0">
                <a:solidFill>
                  <a:srgbClr val="FF0000"/>
                </a:solidFill>
                <a:latin typeface="DengXian" panose="02010600030101010101" charset="-122"/>
                <a:ea typeface="DengXian" panose="02010600030101010101" charset="-122"/>
                <a:cs typeface="Times New Roman" panose="02020603050405020304"/>
              </a:rPr>
              <a:t>”</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一语并非局限于红色殉道这一种方式。</a:t>
            </a:r>
            <a:endParaRPr lang="en-CA" sz="3200" b="1" kern="100" dirty="0">
              <a:solidFill>
                <a:schemeClr val="tx1"/>
              </a:solidFill>
              <a:latin typeface="DengXian" panose="02010600030101010101" charset="-122"/>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信徒得胜，是</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“因羔羊的血”</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（十二</a:t>
            </a:r>
            <a:r>
              <a:rPr lang="en-US" sz="3200" b="1" kern="100" dirty="0">
                <a:solidFill>
                  <a:schemeClr val="tx1"/>
                </a:solidFill>
                <a:latin typeface="DengXian" panose="02010600030101010101" charset="-122"/>
                <a:ea typeface="DengXian" panose="02010600030101010101" charset="-122"/>
                <a:cs typeface="Times New Roman" panose="02020603050405020304"/>
              </a:rPr>
              <a:t>11</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，参七</a:t>
            </a:r>
            <a:r>
              <a:rPr lang="en-US" sz="3200" b="1" kern="100" dirty="0">
                <a:solidFill>
                  <a:schemeClr val="tx1"/>
                </a:solidFill>
                <a:latin typeface="DengXian" panose="02010600030101010101" charset="-122"/>
                <a:ea typeface="DengXian" panose="02010600030101010101" charset="-122"/>
                <a:cs typeface="Times New Roman" panose="02020603050405020304"/>
              </a:rPr>
              <a:t>14</a:t>
            </a:r>
            <a:r>
              <a:rPr lang="zh-CN" altLang="en-US" sz="3200" b="1" kern="100" dirty="0">
                <a:solidFill>
                  <a:schemeClr val="tx1"/>
                </a:solidFill>
                <a:latin typeface="DengXian" panose="02010600030101010101" charset="-122"/>
                <a:ea typeface="DengXian" panose="02010600030101010101" charset="-122"/>
                <a:cs typeface="Times New Roman" panose="02020603050405020304"/>
              </a:rPr>
              <a:t>）和所</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“见证的道”</a:t>
            </a:r>
            <a:r>
              <a:rPr lang="zh-CN" altLang="en-US" sz="3200" b="1" kern="100" dirty="0">
                <a:solidFill>
                  <a:schemeClr val="tx1"/>
                </a:solidFill>
                <a:latin typeface="Calibri" panose="020F0502020204030204"/>
                <a:ea typeface="FangSong" panose="02010609060101010101" charset="-122"/>
                <a:cs typeface="FangSong" panose="02010609060101010101" charset="-122"/>
              </a:rPr>
              <a:t> </a:t>
            </a:r>
            <a:r>
              <a:rPr lang="zh-CN" altLang="en-US" sz="3200" b="1" kern="100" dirty="0">
                <a:solidFill>
                  <a:schemeClr val="tx1"/>
                </a:solidFill>
                <a:latin typeface="Calibri" panose="020F0502020204030204"/>
                <a:ea typeface="SimSun" panose="02010600030101010101" pitchFamily="2" charset="-122"/>
                <a:cs typeface="Times New Roman" panose="02020603050405020304"/>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Times New Roman" panose="02020603050405020304"/>
              </a:rPr>
              <a:t>所</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“见证的道”</a:t>
            </a:r>
            <a:r>
              <a:rPr lang="zh-CN" altLang="en-US" sz="3200" b="1" kern="100" dirty="0">
                <a:solidFill>
                  <a:schemeClr val="tx1"/>
                </a:solidFill>
                <a:latin typeface="Calibri" panose="020F0502020204030204"/>
                <a:ea typeface="FangSong" panose="02010609060101010101" charset="-122"/>
                <a:cs typeface="FangSong" panose="0201060906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不仅用口传</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“道”</a:t>
            </a:r>
            <a:r>
              <a:rPr lang="zh-CN" altLang="en-US" sz="3200" b="1" kern="100" dirty="0">
                <a:solidFill>
                  <a:schemeClr val="tx1"/>
                </a:solidFill>
                <a:latin typeface="Calibri" panose="020F0502020204030204"/>
                <a:ea typeface="FangSong" panose="02010609060101010101" charset="-122"/>
                <a:cs typeface="FangSong" panose="0201060906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也用爱心的行动来呈现</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“道”</a:t>
            </a:r>
            <a:r>
              <a:rPr lang="zh-CN" altLang="en-US" sz="3200" b="1" kern="100" dirty="0">
                <a:solidFill>
                  <a:schemeClr val="tx1"/>
                </a:solidFill>
                <a:latin typeface="Calibri" panose="020F0502020204030204"/>
                <a:ea typeface="FangSong" panose="02010609060101010101" charset="-122"/>
                <a:cs typeface="FangSong" panose="0201060906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二、分享基督的得胜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这样传福音的方式，能够有效地打开</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Best</a:t>
            </a:r>
            <a:r>
              <a:rPr lang="zh-CN" altLang="en-US" sz="3200" b="1" kern="100" dirty="0">
                <a:solidFill>
                  <a:schemeClr val="tx1"/>
                </a:solidFill>
                <a:latin typeface="Calibri" panose="020F0502020204030204"/>
                <a:ea typeface="DengXian" panose="02010600030101010101" charset="-122"/>
                <a:cs typeface="DengXian" panose="02010600030101010101" charset="-122"/>
              </a:rPr>
              <a:t>的心，带领他们信主，这样的行动就等于胜过了魔鬼，因为成功地从魔鬼手中救回来人质。</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这就是福音的大能和幸福小组的威力。</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现在我们要来认识有关得胜的第三个真理：最终的得胜。我们来读三段经文：</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启十七</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12-14</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你所看见的那十角就是十王；他们还没有得国，但他们一时之间要和兽同得权柄，与王一样。他们同心合意，将自己的能力权柄给那兽。他们与羔羊争战，羔羊必胜过他们，因为羔羊是万主之主、万王之王。同着羔羊的，就是蒙召、被选、有忠心的，也必得胜。”</a:t>
            </a:r>
            <a:endParaRPr lang="en-CA" sz="3200" kern="100" dirty="0">
              <a:solidFill>
                <a:srgbClr val="FF0000"/>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这是指第三次世界大战，启示录称之为</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“哈米吉多顿”</a:t>
            </a:r>
            <a:r>
              <a:rPr lang="zh-CN" altLang="en-US" sz="3200" b="1" kern="100" dirty="0">
                <a:solidFill>
                  <a:schemeClr val="tx1"/>
                </a:solidFill>
                <a:latin typeface="Calibri" panose="020F0502020204030204"/>
                <a:ea typeface="DengXian" panose="02010600030101010101" charset="-122"/>
                <a:cs typeface="DengXian" panose="02010600030101010101" charset="-122"/>
              </a:rPr>
              <a:t>之疫：这是一场必胜的战争。</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值得注意的是，不是全体教会或所有信徒都必得胜，而是那些</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“蒙召、被选、有忠心的，也必得胜。”</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047750"/>
            <a:ext cx="9048115" cy="4095750"/>
          </a:xfrm>
        </p:spPr>
        <p:txBody>
          <a:bodyPr/>
          <a:lstStyle/>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启十九</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19-21</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我看见那兽和地上的君王，并他们的众军都聚集，要与骑白马的，并祂的军兵争战。那兽被擒拿；那在兽面前曾行奇事，迷惑受兽印记和拜兽像之人的假先知，也与兽同被擒拿。牠们两个就活活地被扔在烧着硫磺的火湖里；其余的被骑白马者口中出来的剑杀了；飞鸟都吃饱了他们的肉。”</a:t>
            </a:r>
            <a:endParaRPr lang="en-CA"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这也是指</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“哈米吉多顿”</a:t>
            </a:r>
            <a:r>
              <a:rPr lang="zh-CN" altLang="en-US" sz="3000" b="1" kern="100" dirty="0">
                <a:solidFill>
                  <a:schemeClr val="tx1"/>
                </a:solidFill>
                <a:latin typeface="Calibri" panose="020F0502020204030204"/>
                <a:ea typeface="DengXian" panose="02010600030101010101" charset="-122"/>
                <a:cs typeface="DengXian" panose="02010600030101010101" charset="-122"/>
              </a:rPr>
              <a:t>之役，不过更具体地描述了这场战役的胜利：兽或敌基督和假先知都被扔进了火湖！</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047750"/>
            <a:ext cx="9048115" cy="4095750"/>
          </a:xfrm>
        </p:spPr>
        <p:txBody>
          <a:bodyPr/>
          <a:lstStyle/>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启二十</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7-10</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一千年完了，撒旦必从监牢里被释放，出来要迷惑地上四方的列国，就是歌革和玛各，叫他们聚集争战，他们的人数多如海沙。他们上来遍满了全地，围住圣徒的营与蒙爱的城，就有火从天降下，烧灭了他们。那迷惑他们的魔鬼被扔在硫磺的火湖里，就是兽和假先知所在的地方。他们必昼夜受痛苦，直到永永远远。”</a:t>
            </a:r>
            <a:endParaRPr lang="en-CA" altLang="zh-CN"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这是千禧年国度之后的最后胜利：撒旦被扔进了火湖！</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276350"/>
            <a:ext cx="9048115" cy="3867150"/>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现在我们可以建立</a:t>
            </a:r>
            <a:r>
              <a:rPr lang="zh-CN" altLang="en-US" sz="3200" b="1" kern="100" dirty="0">
                <a:solidFill>
                  <a:srgbClr val="FF0000"/>
                </a:solidFill>
                <a:latin typeface="Calibri" panose="020F0502020204030204"/>
                <a:ea typeface="DengXian" panose="02010600030101010101" charset="-122"/>
                <a:cs typeface="DengXian" panose="02010600030101010101" charset="-122"/>
              </a:rPr>
              <a:t>“开跑幸福小组是打一场必胜的仗”</a:t>
            </a:r>
            <a:r>
              <a:rPr lang="zh-CN" altLang="en-US" sz="3200" b="1" kern="100" dirty="0">
                <a:solidFill>
                  <a:schemeClr val="tx1"/>
                </a:solidFill>
                <a:latin typeface="Calibri" panose="020F0502020204030204"/>
                <a:ea typeface="DengXian" panose="02010600030101010101" charset="-122"/>
                <a:cs typeface="DengXian" panose="02010600030101010101" charset="-122"/>
              </a:rPr>
              <a:t>这个信念了。让我打一个比方来说明。</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就像一场</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4X400</a:t>
            </a:r>
            <a:r>
              <a:rPr lang="zh-CN" altLang="en-US" sz="3200" b="1" kern="100" dirty="0">
                <a:solidFill>
                  <a:schemeClr val="tx1"/>
                </a:solidFill>
                <a:latin typeface="Calibri" panose="020F0502020204030204"/>
                <a:ea typeface="DengXian" panose="02010600030101010101" charset="-122"/>
                <a:cs typeface="DengXian" panose="02010600030101010101" charset="-122"/>
              </a:rPr>
              <a:t>米接力赛的两队决赛：魔鬼和牠的国度是一队，简称为</a:t>
            </a:r>
            <a:r>
              <a:rPr lang="zh-CN" altLang="en-US" sz="3200" b="1" kern="100" dirty="0">
                <a:solidFill>
                  <a:srgbClr val="FF0000"/>
                </a:solidFill>
                <a:latin typeface="Calibri" panose="020F0502020204030204"/>
                <a:ea typeface="DengXian" panose="02010600030101010101" charset="-122"/>
                <a:cs typeface="DengXian" panose="02010600030101010101" charset="-122"/>
              </a:rPr>
              <a:t>“魔鬼队”</a:t>
            </a:r>
            <a:r>
              <a:rPr lang="zh-CN" altLang="en-US" sz="3200" b="1" kern="100" dirty="0">
                <a:solidFill>
                  <a:schemeClr val="tx1"/>
                </a:solidFill>
                <a:latin typeface="Calibri" panose="020F0502020204030204"/>
                <a:ea typeface="DengXian" panose="02010600030101010101" charset="-122"/>
                <a:cs typeface="DengXian" panose="02010600030101010101" charset="-122"/>
              </a:rPr>
              <a:t>；基督和祂的教会，简称为</a:t>
            </a:r>
            <a:r>
              <a:rPr lang="zh-CN" altLang="en-US" sz="3200" b="1" kern="100" dirty="0">
                <a:solidFill>
                  <a:srgbClr val="FF0000"/>
                </a:solidFill>
                <a:latin typeface="Calibri" panose="020F0502020204030204"/>
                <a:ea typeface="DengXian" panose="02010600030101010101" charset="-122"/>
                <a:cs typeface="DengXian" panose="02010600030101010101" charset="-122"/>
              </a:rPr>
              <a:t>“基督队”</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第一棒</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二千年前：魔鬼队出场的是撒旦，基督队出场的是基督，结果如何？答案已经揭晓：基督在十字架上已经打败了魔鬼，取得了决定性胜利。</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第二棒</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二千年历史：魔鬼队出场的是敌基督、假先知、大淫妇及其跟随者，基督队出场的是基督和教会，包括你和我，台湾福气教会和佳恩基督教会。目前暂时胜负未分。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第三棒</a:t>
            </a:r>
            <a:r>
              <a:rPr lang="en-US" altLang="zh-CN"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基督再来：魔鬼队出场的是敌基督、假先知、大淫妇及其跟随者，基督队出场的是基督和祂的得胜者军队，结果已经揭晓：基督队全胜，撒旦被扔进无底坑，敌基督和假先知被扔进火湖里，大淫妇被毁灭，魔鬼的跟随者也被消灭。</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第四棒：</a:t>
            </a:r>
            <a:r>
              <a:rPr lang="en-US" altLang="zh-CN"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千禧年国度结束时：魔鬼队出场的是撒旦和</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“地上四方的列国，就是歌革和玛各”</a:t>
            </a:r>
            <a:r>
              <a:rPr lang="zh-CN" altLang="en-US" sz="3000" b="1" kern="100" dirty="0">
                <a:solidFill>
                  <a:schemeClr val="tx1"/>
                </a:solidFill>
                <a:latin typeface="Calibri" panose="020F0502020204030204"/>
                <a:ea typeface="DengXian" panose="02010600030101010101" charset="-122"/>
                <a:cs typeface="DengXian" panose="02010600030101010101" charset="-122"/>
              </a:rPr>
              <a:t>，基督队出场的是基督和</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“圣徒的营与蒙爱的城”</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047750"/>
            <a:ext cx="9048115" cy="4095750"/>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首先，</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“那书卷”</a:t>
            </a:r>
            <a:r>
              <a:rPr lang="zh-CN" altLang="en-US" sz="3200" b="1" kern="100" dirty="0">
                <a:solidFill>
                  <a:schemeClr val="tx1"/>
                </a:solidFill>
                <a:latin typeface="Calibri" panose="020F0502020204030204"/>
                <a:ea typeface="DengXian" panose="02010600030101010101" charset="-122"/>
                <a:cs typeface="DengXian" panose="02010600030101010101" charset="-122"/>
              </a:rPr>
              <a:t>代表什么？</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“那书卷”</a:t>
            </a:r>
            <a:r>
              <a:rPr lang="zh-CN" altLang="en-US" sz="3200" b="1" kern="100" dirty="0">
                <a:solidFill>
                  <a:schemeClr val="tx1"/>
                </a:solidFill>
                <a:latin typeface="Calibri" panose="020F0502020204030204"/>
                <a:ea typeface="DengXian" panose="02010600030101010101" charset="-122"/>
                <a:cs typeface="DengXian" panose="02010600030101010101" charset="-122"/>
              </a:rPr>
              <a:t>是关乎全人类、乃至全宇宙最终结局的奥秘，是有关神</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“接管地球”</a:t>
            </a:r>
            <a:r>
              <a:rPr lang="zh-CN" altLang="en-US" sz="3200" b="1" kern="100" dirty="0">
                <a:solidFill>
                  <a:schemeClr val="tx1"/>
                </a:solidFill>
                <a:latin typeface="Calibri" panose="020F0502020204030204"/>
                <a:ea typeface="DengXian" panose="02010600030101010101" charset="-122"/>
                <a:cs typeface="DengXian" panose="02010600030101010101" charset="-122"/>
              </a:rPr>
              <a:t>的计划，尤其是神接管地上万国的计划，也就是天国降临的救赎计划。</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启示录从第六章</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a:t>
            </a:r>
            <a:r>
              <a:rPr lang="zh-CN" altLang="en-US" sz="3200" b="1" kern="100" dirty="0">
                <a:solidFill>
                  <a:schemeClr val="tx1"/>
                </a:solidFill>
                <a:latin typeface="Calibri" panose="020F0502020204030204"/>
                <a:ea typeface="DengXian" panose="02010600030101010101" charset="-122"/>
                <a:cs typeface="DengXian" panose="02010600030101010101" charset="-122"/>
              </a:rPr>
              <a:t>节开始，直到第二十二章</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5</a:t>
            </a:r>
            <a:r>
              <a:rPr lang="zh-CN" altLang="en-US" sz="3200" b="1" kern="100" dirty="0">
                <a:solidFill>
                  <a:schemeClr val="tx1"/>
                </a:solidFill>
                <a:latin typeface="Calibri" panose="020F0502020204030204"/>
                <a:ea typeface="DengXian" panose="02010600030101010101" charset="-122"/>
                <a:cs typeface="DengXian" panose="02010600030101010101" charset="-122"/>
              </a:rPr>
              <a:t>节为止，所记载的几乎都是那书卷的内容（个别作者参与的经节除外。）</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三、最终的得胜</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结果已经揭晓：基督队全胜，撒旦被扔进火湖，牠的跟随者全部被消灭，并且在白色大宝座的审判后，全部被扔进火湖里。</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总之，这场接力赛最终的胜负已经确定：基督队得胜，撒旦队失败。</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我们通过开跑幸福小组参与到这场接力赛的第三棒中，无论我们目前的状况如何，我们深信，我们都是在参与一场必胜的战争中。这一点是毫无疑问的。</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不过，我们开跑幸福小组是在参与一场必胜的战争是一回事，我们是否进入了得胜者行列则是另一回事。</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这就是说，开跑幸福小组并不等于我们进入得胜者行列。</a:t>
            </a:r>
            <a:endParaRPr lang="zh-CN" altLang="en-US" sz="2800" b="1" kern="100" dirty="0">
              <a:solidFill>
                <a:schemeClr val="tx1"/>
              </a:solidFill>
              <a:latin typeface="Calibri" panose="020F0502020204030204"/>
              <a:ea typeface="DengXian" panose="02010600030101010101" charset="-122"/>
              <a:cs typeface="DengXian" panose="02010600030101010101" charset="-122"/>
            </a:endParaRPr>
          </a:p>
          <a:p>
            <a:pPr marL="0" indent="742950">
              <a:spcBef>
                <a:spcPts val="600"/>
              </a:spcBef>
              <a:spcAft>
                <a:spcPts val="0"/>
              </a:spcAft>
              <a:buNone/>
            </a:pPr>
            <a:r>
              <a:rPr lang="en-US" altLang="zh-CN" sz="2800" b="1" kern="100" dirty="0">
                <a:solidFill>
                  <a:schemeClr val="tx1"/>
                </a:solidFill>
                <a:latin typeface="Calibri" panose="020F0502020204030204"/>
                <a:ea typeface="DengXian" panose="02010600030101010101" charset="-122"/>
                <a:cs typeface="DengXian" panose="02010600030101010101" charset="-122"/>
                <a:sym typeface="+mn-ea"/>
              </a:rPr>
              <a:t> 因为启示录告诉我们，不是全体教会或所有信徒都是得胜者，只有那些</a:t>
            </a:r>
            <a:r>
              <a:rPr lang="en-US" altLang="zh-CN"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“蒙召、被选、有忠心的”</a:t>
            </a:r>
            <a:r>
              <a:rPr lang="en-US" altLang="zh-CN" sz="2800" b="1" kern="100" dirty="0">
                <a:solidFill>
                  <a:schemeClr val="tx1"/>
                </a:solidFill>
                <a:latin typeface="Calibri" panose="020F0502020204030204"/>
                <a:ea typeface="DengXian" panose="02010600030101010101" charset="-122"/>
                <a:cs typeface="DengXian" panose="02010600030101010101" charset="-122"/>
                <a:sym typeface="+mn-ea"/>
              </a:rPr>
              <a:t>，才是得胜者。</a:t>
            </a:r>
            <a:endParaRPr lang="en-US" altLang="zh-CN" sz="2800" b="1" kern="100" dirty="0">
              <a:solidFill>
                <a:schemeClr val="tx1"/>
              </a:solidFill>
              <a:latin typeface="Calibri" panose="020F0502020204030204"/>
              <a:ea typeface="DengXian" panose="02010600030101010101" charset="-122"/>
              <a:cs typeface="DengXian" panose="02010600030101010101" charset="-122"/>
              <a:sym typeface="+mn-ea"/>
            </a:endParaRPr>
          </a:p>
          <a:p>
            <a:pPr marL="0" indent="742950">
              <a:spcBef>
                <a:spcPts val="600"/>
              </a:spcBef>
              <a:spcAft>
                <a:spcPts val="0"/>
              </a:spcAft>
              <a:buNone/>
            </a:pP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endParaRPr lang="en-CA" b="1" dirty="0"/>
          </a:p>
          <a:p>
            <a:pPr marL="0" indent="0">
              <a:buNone/>
            </a:pPr>
            <a:endParaRPr lang="zh-CN" altLang="en-US" b="1"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kern="100" dirty="0">
                <a:solidFill>
                  <a:srgbClr val="FF0000"/>
                </a:solidFill>
                <a:effectLst/>
                <a:latin typeface="+mn-ea"/>
                <a:cs typeface="HanWang WeiBeiMedium-Gb5" panose="02000000000000000000" charset="-120"/>
                <a:sym typeface="+mn-ea"/>
              </a:rPr>
              <a:t>四、进入得胜者的行列</a:t>
            </a:r>
            <a:endParaRPr lang="zh-CN" altLang="en-US"/>
          </a:p>
        </p:txBody>
      </p:sp>
      <p:sp>
        <p:nvSpPr>
          <p:cNvPr id="3" name="内容占位符 2"/>
          <p:cNvSpPr>
            <a:spLocks noGrp="1"/>
          </p:cNvSpPr>
          <p:nvPr>
            <p:ph idx="1"/>
          </p:nvPr>
        </p:nvSpPr>
        <p:spPr>
          <a:xfrm>
            <a:off x="18415" y="1118870"/>
            <a:ext cx="9111615" cy="3979545"/>
          </a:xfrm>
        </p:spPr>
        <p:txBody>
          <a:bodyPr/>
          <a:p>
            <a:pPr marL="0" indent="457200">
              <a:buNone/>
            </a:pPr>
            <a:r>
              <a:rPr lang="en-US" altLang="en-CA" b="1" kern="100" dirty="0">
                <a:solidFill>
                  <a:schemeClr val="tx1"/>
                </a:solidFill>
                <a:latin typeface="Calibri" panose="020F0502020204030204"/>
                <a:ea typeface="SimSun" panose="02010600030101010101" pitchFamily="2" charset="-122"/>
                <a:cs typeface="Times New Roman" panose="02020603050405020304"/>
                <a:sym typeface="+mn-ea"/>
              </a:rPr>
              <a:t>    </a:t>
            </a:r>
            <a:r>
              <a:rPr lang="en-CA" sz="2800" b="1" kern="100" dirty="0">
                <a:solidFill>
                  <a:schemeClr val="tx1"/>
                </a:solidFill>
                <a:latin typeface="DengXian" panose="02010600030101010101" charset="-122"/>
                <a:ea typeface="DengXian" panose="02010600030101010101" charset="-122"/>
                <a:cs typeface="DengXian" panose="02010600030101010101" charset="-122"/>
                <a:sym typeface="+mn-ea"/>
              </a:rPr>
              <a:t>如何才能成为得胜者呢？让我们再来看启十二11：</a:t>
            </a:r>
            <a:endParaRPr lang="en-CA" sz="2800" b="1" kern="100" dirty="0">
              <a:solidFill>
                <a:schemeClr val="tx1"/>
              </a:solidFill>
              <a:latin typeface="DengXian" panose="02010600030101010101" charset="-122"/>
              <a:ea typeface="DengXian" panose="02010600030101010101" charset="-122"/>
              <a:cs typeface="DengXian" panose="02010600030101010101" charset="-122"/>
              <a:sym typeface="+mn-ea"/>
            </a:endParaRPr>
          </a:p>
          <a:p>
            <a:pPr marL="0" indent="457200">
              <a:buNone/>
            </a:pP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启十二11：</a:t>
            </a:r>
            <a:r>
              <a:rPr lang="zh-CN" altLang="en-US" sz="2800" b="1">
                <a:solidFill>
                  <a:srgbClr val="FF0000"/>
                </a:solidFill>
                <a:latin typeface="KaiTi" panose="02010609060101010101" pitchFamily="49" charset="-122"/>
                <a:ea typeface="KaiTi" panose="02010609060101010101" pitchFamily="49" charset="-122"/>
                <a:cs typeface="KaiTi" panose="02010609060101010101" pitchFamily="49" charset="-122"/>
              </a:rPr>
              <a:t>“弟兄胜过牠，是因羔羊的血，和所见证的道，虽至于死，也不爱惜性命。”</a:t>
            </a:r>
            <a:endParaRPr lang="zh-CN" altLang="en-US" sz="2800" b="1">
              <a:latin typeface="DengXian" panose="02010600030101010101" charset="-122"/>
              <a:ea typeface="DengXian" panose="02010600030101010101" charset="-122"/>
              <a:cs typeface="DengXian" panose="02010600030101010101" charset="-122"/>
            </a:endParaRPr>
          </a:p>
          <a:p>
            <a:pPr marL="0" indent="457200">
              <a:buNone/>
            </a:pP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这里的“见证”有两层意思：一层意思是“言语的见证”，就是传福音；另一层意思是“生命的见证”，就是更新改变的见证，生活的见证。</a:t>
            </a:r>
            <a:endParaRPr lang="zh-CN" altLang="en-US" sz="2800" b="1">
              <a:latin typeface="DengXian" panose="02010600030101010101" charset="-122"/>
              <a:ea typeface="DengXian" panose="02010600030101010101" charset="-122"/>
              <a:cs typeface="DengXian" panose="02010600030101010101" charset="-122"/>
            </a:endParaRPr>
          </a:p>
          <a:p>
            <a:pPr marL="0" indent="457200">
              <a:buNone/>
            </a:pPr>
            <a:r>
              <a:rPr lang="zh-CN" altLang="en-US" sz="2800" b="1">
                <a:latin typeface="DengXian" panose="02010600030101010101" charset="-122"/>
                <a:ea typeface="DengXian" panose="02010600030101010101" charset="-122"/>
                <a:cs typeface="DengXian" panose="02010600030101010101" charset="-122"/>
              </a:rPr>
              <a:t> </a:t>
            </a: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前一层意思跟外部的胜仗相关，后一层意思跟内部的胜仗有关。</a:t>
            </a:r>
            <a:endParaRPr lang="zh-CN" altLang="en-US" sz="2800" b="1">
              <a:latin typeface="DengXian" panose="02010600030101010101" charset="-122"/>
              <a:ea typeface="DengXian" panose="02010600030101010101" charset="-122"/>
              <a:cs typeface="DengXian" panose="02010600030101010101" charset="-122"/>
            </a:endParaRPr>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kern="100" dirty="0">
                <a:solidFill>
                  <a:srgbClr val="FF0000"/>
                </a:solidFill>
                <a:effectLst/>
                <a:latin typeface="+mn-ea"/>
                <a:cs typeface="HanWang WeiBeiMedium-Gb5" panose="02000000000000000000" charset="-120"/>
                <a:sym typeface="+mn-ea"/>
              </a:rPr>
              <a:t>四、进入得胜者的行列</a:t>
            </a:r>
            <a:endParaRPr lang="zh-CN" altLang="en-US"/>
          </a:p>
        </p:txBody>
      </p:sp>
      <p:sp>
        <p:nvSpPr>
          <p:cNvPr id="3" name="内容占位符 2"/>
          <p:cNvSpPr>
            <a:spLocks noGrp="1"/>
          </p:cNvSpPr>
          <p:nvPr>
            <p:ph idx="1"/>
          </p:nvPr>
        </p:nvSpPr>
        <p:spPr>
          <a:xfrm>
            <a:off x="83185" y="1200150"/>
            <a:ext cx="9061450" cy="3880485"/>
          </a:xfrm>
        </p:spPr>
        <p:txBody>
          <a:bodyPr/>
          <a:p>
            <a:pPr marL="0" indent="457200">
              <a:buNone/>
            </a:pPr>
            <a:r>
              <a:rPr lang="en-US" altLang="zh-CN">
                <a:sym typeface="+mn-ea"/>
              </a:rPr>
              <a:t> </a:t>
            </a:r>
            <a:r>
              <a:rPr lang="zh-CN" altLang="en-US" sz="2800" b="1">
                <a:latin typeface="DengXian" panose="02010600030101010101" charset="-122"/>
                <a:ea typeface="DengXian" panose="02010600030101010101" charset="-122"/>
                <a:cs typeface="DengXian" panose="02010600030101010101" charset="-122"/>
                <a:sym typeface="+mn-ea"/>
              </a:rPr>
              <a:t>这里的“死”也有两层意思：一层意思是红色殉道，另一层意思是白色殉道。红色殉道跟外部的胜仗有关，白色殉道跟内部的胜仗有关。</a:t>
            </a:r>
            <a:endParaRPr lang="zh-CN" altLang="en-US" sz="2800" b="1">
              <a:latin typeface="DengXian" panose="02010600030101010101" charset="-122"/>
              <a:ea typeface="DengXian" panose="02010600030101010101" charset="-122"/>
              <a:cs typeface="DengXian" panose="02010600030101010101" charset="-122"/>
              <a:sym typeface="+mn-ea"/>
            </a:endParaRPr>
          </a:p>
          <a:p>
            <a:pPr marL="0" indent="457200">
              <a:buNone/>
            </a:pP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所以，得胜者需要打两场胜仗：一场是外部的胜仗，一场是内部的胜仗。</a:t>
            </a:r>
            <a:endParaRPr lang="zh-CN" altLang="en-US" sz="2800" b="1">
              <a:latin typeface="DengXian" panose="02010600030101010101" charset="-122"/>
              <a:ea typeface="DengXian" panose="02010600030101010101" charset="-122"/>
              <a:cs typeface="DengXian" panose="02010600030101010101" charset="-122"/>
            </a:endParaRPr>
          </a:p>
          <a:p>
            <a:pPr marL="0" indent="457200">
              <a:buNone/>
            </a:pPr>
            <a:r>
              <a:rPr lang="zh-CN" altLang="en-US" sz="2800" b="1">
                <a:latin typeface="DengXian" panose="02010600030101010101" charset="-122"/>
                <a:ea typeface="DengXian" panose="02010600030101010101" charset="-122"/>
                <a:cs typeface="DengXian" panose="02010600030101010101" charset="-122"/>
              </a:rPr>
              <a:t> </a:t>
            </a: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外部的胜仗就是胜过外部的敌人，即魔鬼的权势，通过开跑幸福小组，我们正在打一场外部的胜仗。内部的胜仗就是胜过内部的敌人，</a:t>
            </a:r>
            <a:r>
              <a:rPr lang="zh-CN" altLang="en-US" sz="2800" b="1">
                <a:latin typeface="DengXian" panose="02010600030101010101" charset="-122"/>
                <a:ea typeface="DengXian" panose="02010600030101010101" charset="-122"/>
                <a:cs typeface="DengXian" panose="02010600030101010101" charset="-122"/>
              </a:rPr>
              <a:t>即肉体和老我。</a:t>
            </a:r>
            <a:endParaRPr lang="zh-CN" altLang="en-US" sz="2800" b="1">
              <a:latin typeface="DengXian" panose="02010600030101010101" charset="-122"/>
              <a:ea typeface="DengXian" panose="02010600030101010101" charset="-122"/>
              <a:cs typeface="DengXian" panose="02010600030101010101" charset="-122"/>
            </a:endParaRPr>
          </a:p>
          <a:p>
            <a:endParaRPr lang="zh-CN" altLang="en-US" sz="2800" b="1">
              <a:latin typeface="DengXian" panose="02010600030101010101" charset="-122"/>
              <a:ea typeface="DengXian" panose="02010600030101010101" charset="-122"/>
              <a:cs typeface="DengXian" panose="02010600030101010101" charset="-122"/>
            </a:endParaRPr>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所以，我们既要开跑幸福小组打一场外部的胜仗，还要进一步通过幸福小组不断经历破碎和舍己，不断提升自己的灵性、爱心和品德，我们就会进入得胜者的行列。</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这就是邓牧师在上周信息中所讲的，开跑幸福小组不仅使</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Best</a:t>
            </a:r>
            <a:r>
              <a:rPr lang="zh-CN" altLang="en-US" sz="3000" b="1" kern="100" dirty="0">
                <a:solidFill>
                  <a:schemeClr val="tx1"/>
                </a:solidFill>
                <a:latin typeface="Calibri" panose="020F0502020204030204"/>
                <a:ea typeface="DengXian" panose="02010600030101010101" charset="-122"/>
                <a:cs typeface="DengXian" panose="02010600030101010101" charset="-122"/>
              </a:rPr>
              <a:t>蒙福，更要使福长和同工自己也蒙福。</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endParaRPr lang="en-CA" sz="3000" b="1" kern="100" dirty="0">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对基督徒来说，属灵争战是持续一生的。</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持守救恩是最基本的得胜，或第一层得胜</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胜过撒旦和世界；</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救恩的目标则是完全的得胜，包括第二层得胜</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胜过肉体或罪性；</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和第三层得胜</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胜过“魂生命”或舍己。下面我们主要强调第一层得胜。</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（一）胜过撒旦的偷窃</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如果我们不警醒，或者贪爱世界，撒旦可能会偷走我们的救恩。</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因为圣经一再教导我们，一个人不能事奉两个主，不能又事奉神，又事奉玛门。（太六</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24</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不要爱世界，因为如果爱世界，爱父的心就不在我们里面了。（约壹二</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15</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贪爱世界会在我们心灵中留下一个破口，让撒旦进来偷走我们的救恩，就是对耶稣基督的信心。 </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创世记十三章罗得的教训在这里值得我们好好记取。</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如果我们爱世界，就有可能渐渐落入世界的系统，结果将跟它一起毁灭。</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这个教训我们需要谨记在心，即使我们得了救恩，仍然需要警醒看守。</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lvl="0" indent="0">
              <a:spcBef>
                <a:spcPts val="600"/>
              </a:spcBef>
              <a:spcAft>
                <a:spcPts val="0"/>
              </a:spcAft>
              <a:buNone/>
            </a:pP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en-US" altLang="zh-CN" sz="3000" b="1" kern="100" dirty="0">
                <a:solidFill>
                  <a:srgbClr val="FF0000"/>
                </a:solidFill>
                <a:latin typeface="Calibri" panose="020F0502020204030204"/>
                <a:ea typeface="DengXian" panose="02010600030101010101" charset="-122"/>
                <a:cs typeface="DengXian" panose="02010600030101010101" charset="-122"/>
              </a:rPr>
              <a:t>    </a:t>
            </a:r>
            <a:r>
              <a:rPr lang="zh-CN" altLang="en-US" sz="3000" b="1" kern="100" dirty="0">
                <a:solidFill>
                  <a:srgbClr val="FF0000"/>
                </a:solidFill>
                <a:latin typeface="Calibri" panose="020F0502020204030204"/>
                <a:ea typeface="DengXian" panose="02010600030101010101" charset="-122"/>
                <a:cs typeface="DengXian" panose="02010600030101010101" charset="-122"/>
              </a:rPr>
              <a:t>（二）胜过撒旦的欺骗</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如果我们不明白真理，撒旦就可能会骗走我们的救恩。</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撒旦如何骗走我们的救恩呢？</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撒旦有时会装扮成光明的天使，它甚至会打着圣经的旗号来歪曲圣经。因为撒旦比许多基督徒都更懂圣经，它也知道我们的弱点在哪里，特别是</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“分别善恶树”</a:t>
            </a:r>
            <a:r>
              <a:rPr lang="zh-CN" altLang="en-US" sz="3000" b="1" kern="100" dirty="0">
                <a:solidFill>
                  <a:schemeClr val="tx1"/>
                </a:solidFill>
                <a:latin typeface="Calibri" panose="020F0502020204030204"/>
                <a:ea typeface="DengXian" panose="02010600030101010101" charset="-122"/>
                <a:cs typeface="DengXian" panose="02010600030101010101" charset="-122"/>
              </a:rPr>
              <a:t>的毒根，更会拦阻我们明白圣经的真义。</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80010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撒旦会把一些对圣经互相冲突的解释放在你面前，使你无法正确分辨，从而使你对圣经的理解产生混乱。</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撒旦还有更阴险的一招，它用这一招偷走了许多基督徒的救恩。</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牠知道基督徒如果在教会中，在牧者的看守下，和弟兄姐妹的彼此看守下，就会很安全，使牠无从下手偷走他们的礼服。</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898265"/>
          </a:xfrm>
        </p:spPr>
        <p:txBody>
          <a:bodyPr/>
          <a:lstStyle/>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以上经文告诉我们，世界上只有一个人有资格能展开那决定人类命运的书卷，这人就是耶稣基督</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chemeClr val="tx1"/>
                </a:solidFill>
                <a:latin typeface="Calibri" panose="020F0502020204030204"/>
                <a:ea typeface="DengXian" panose="02010600030101010101" charset="-122"/>
                <a:cs typeface="DengXian" panose="02010600030101010101" charset="-122"/>
              </a:rPr>
              <a:t>祂是</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“犹大支派中的狮子，大卫的根”</a:t>
            </a:r>
            <a:r>
              <a:rPr lang="zh-CN" altLang="en-US" sz="2800" b="1" kern="100" dirty="0">
                <a:solidFill>
                  <a:schemeClr val="tx1"/>
                </a:solidFill>
                <a:latin typeface="Calibri" panose="020F0502020204030204"/>
                <a:ea typeface="DengXian" panose="02010600030101010101" charset="-122"/>
                <a:cs typeface="DengXian" panose="02010600030101010101" charset="-122"/>
              </a:rPr>
              <a:t>，因为</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“祂已得胜”</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为什么说</a:t>
            </a:r>
            <a:r>
              <a:rPr lang="zh-CN" altLang="en-US" sz="2800" b="1" kern="100" dirty="0">
                <a:solidFill>
                  <a:schemeClr val="tx1"/>
                </a:solidFill>
                <a:latin typeface="DengXian" panose="02010600030101010101" charset="-122"/>
                <a:ea typeface="SimSun" panose="02010600030101010101" pitchFamily="2" charset="-122"/>
                <a:cs typeface="DengXian" panose="02010600030101010101" charset="-122"/>
              </a:rPr>
              <a:t>祂</a:t>
            </a:r>
            <a:r>
              <a:rPr lang="zh-CN" altLang="en-US" sz="2800" b="1" kern="100" dirty="0">
                <a:solidFill>
                  <a:schemeClr val="tx1"/>
                </a:solidFill>
                <a:latin typeface="Calibri" panose="020F0502020204030204"/>
                <a:ea typeface="DengXian" panose="02010600030101010101" charset="-122"/>
                <a:cs typeface="DengXian" panose="02010600030101010101" charset="-122"/>
              </a:rPr>
              <a:t>已得胜？因为</a:t>
            </a:r>
            <a:r>
              <a:rPr lang="zh-CN" altLang="en-US" sz="2800" b="1" kern="100" dirty="0">
                <a:solidFill>
                  <a:schemeClr val="tx1"/>
                </a:solidFill>
                <a:latin typeface="DengXian" panose="02010600030101010101" charset="-122"/>
                <a:ea typeface="SimSun" panose="02010600030101010101" pitchFamily="2" charset="-122"/>
                <a:cs typeface="DengXian" panose="02010600030101010101" charset="-122"/>
              </a:rPr>
              <a:t>祂</a:t>
            </a:r>
            <a:r>
              <a:rPr lang="zh-CN" altLang="en-US" sz="2800" b="1" kern="100" dirty="0">
                <a:solidFill>
                  <a:schemeClr val="tx1"/>
                </a:solidFill>
                <a:latin typeface="Calibri" panose="020F0502020204030204"/>
                <a:ea typeface="DengXian" panose="02010600030101010101" charset="-122"/>
                <a:cs typeface="DengXian" panose="02010600030101010101" charset="-122"/>
              </a:rPr>
              <a:t>是</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“被杀的”</a:t>
            </a:r>
            <a:r>
              <a:rPr lang="zh-CN" altLang="en-US" sz="2800" b="1" kern="100" dirty="0">
                <a:solidFill>
                  <a:schemeClr val="tx1"/>
                </a:solidFill>
                <a:latin typeface="Calibri" panose="020F0502020204030204"/>
                <a:ea typeface="DengXian" panose="02010600030101010101" charset="-122"/>
                <a:cs typeface="DengXian" panose="02010600030101010101" charset="-122"/>
              </a:rPr>
              <a:t>羔羊。基督钉十字架看上去似乎是罪恶击败了正义良善；然而从</a:t>
            </a:r>
            <a:r>
              <a:rPr lang="zh-CN" altLang="en-US" sz="2800" b="1" kern="100" dirty="0">
                <a:solidFill>
                  <a:schemeClr val="tx1"/>
                </a:solidFill>
                <a:latin typeface="Calibri" panose="020F0502020204030204"/>
                <a:ea typeface="DengXian" panose="02010600030101010101" charset="-122"/>
                <a:cs typeface="DengXian" panose="02010600030101010101" charset="-122"/>
              </a:rPr>
              <a:t>属灵的眼光</a:t>
            </a:r>
            <a:r>
              <a:rPr lang="zh-CN" altLang="en-US" sz="2800" b="1" kern="100" dirty="0">
                <a:solidFill>
                  <a:schemeClr val="tx1"/>
                </a:solidFill>
                <a:latin typeface="Calibri" panose="020F0502020204030204"/>
                <a:ea typeface="DengXian" panose="02010600030101010101" charset="-122"/>
                <a:cs typeface="DengXian" panose="02010600030101010101" charset="-122"/>
              </a:rPr>
              <a:t>来看，却是正义良善击败了罪恶。</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0"/>
              </a:spcBef>
              <a:spcAft>
                <a:spcPts val="0"/>
              </a:spcAft>
              <a:buNone/>
            </a:pPr>
            <a:r>
              <a:rPr lang="zh-CN" altLang="en-US" sz="2800" b="1" kern="100" dirty="0">
                <a:solidFill>
                  <a:srgbClr val="FF0000"/>
                </a:solidFill>
                <a:latin typeface="Calibri" panose="020F0502020204030204"/>
                <a:ea typeface="DengXian" panose="02010600030101010101" charset="-122"/>
                <a:cs typeface="DengXian" panose="02010600030101010101" charset="-122"/>
              </a:rPr>
              <a:t>十字架的胜利是一个吊诡性的真理：那被征服者正在进行征服。受害者却是得胜者。十字架成为</a:t>
            </a:r>
            <a:r>
              <a:rPr lang="zh-CN" altLang="en-US" sz="2800" b="1" kern="100" dirty="0">
                <a:solidFill>
                  <a:srgbClr val="FF0000"/>
                </a:solidFill>
                <a:latin typeface="Calibri" panose="020F0502020204030204"/>
                <a:ea typeface="DengXian" panose="02010600030101010101" charset="-122"/>
                <a:cs typeface="DengXian" panose="02010600030101010101" charset="-122"/>
              </a:rPr>
              <a:t>基督统管世界的宝座。</a:t>
            </a:r>
            <a:endParaRPr lang="en-CA" sz="2800" b="1" kern="100" dirty="0">
              <a:solidFill>
                <a:srgbClr val="FF0000"/>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所以，牠就拼命煽动基督徒对教会的怀疑，对牧者的怀疑，甚至离开教会，或者更换教会，失去对教会的委身。</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这样，基督徒就变成了离群的羊，迷失了方向，救恩就很容易被偷走了。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（三）胜过撒旦的抢夺</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如果我们不坚定，撒旦也会夺走我们的救恩</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在压力和逼迫面前变节。</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这是我们在末世大灾难中将会面对的。我们现在要加紧时间预备自己，到了末世大逼迫的时候，神会赐下殉道者的恩膏，保守我们至死忠心：</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“虽至于死，也不爱惜性命。”</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kern="100" dirty="0">
                <a:solidFill>
                  <a:srgbClr val="FF0000"/>
                </a:solidFill>
                <a:effectLst/>
                <a:latin typeface="+mn-ea"/>
                <a:cs typeface="HanWang WeiBeiMedium-Gb5" panose="02000000000000000000" charset="-120"/>
              </a:rPr>
              <a:t>四、进入得胜者的行列</a:t>
            </a:r>
            <a:endParaRPr lang="zh-CN" altLang="en-US" dirty="0">
              <a:solidFill>
                <a:srgbClr val="FF0000"/>
              </a:solidFill>
              <a:latin typeface="+mn-ea"/>
            </a:endParaRPr>
          </a:p>
        </p:txBody>
      </p:sp>
      <p:sp>
        <p:nvSpPr>
          <p:cNvPr id="3" name="内容占位符 2"/>
          <p:cNvSpPr>
            <a:spLocks noGrp="1"/>
          </p:cNvSpPr>
          <p:nvPr>
            <p:ph idx="1"/>
          </p:nvPr>
        </p:nvSpPr>
        <p:spPr>
          <a:xfrm>
            <a:off x="83185" y="1200150"/>
            <a:ext cx="9048115" cy="3943350"/>
          </a:xfrm>
        </p:spPr>
        <p:txBody>
          <a:bodyPr/>
          <a:lstStyle/>
          <a:p>
            <a:pPr marL="0" indent="800100">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在启示录中，殉道者都是得胜者，无论是红色殉道，还是白色殉道，就是愿意为主舍己的人，都是最高层次的得胜者，他们将要经历</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“头一次复活”</a:t>
            </a:r>
            <a:r>
              <a:rPr lang="zh-CN" altLang="en-US" sz="3200" b="1" kern="100" dirty="0">
                <a:solidFill>
                  <a:schemeClr val="tx1"/>
                </a:solidFill>
                <a:latin typeface="Calibri" panose="020F0502020204030204"/>
                <a:ea typeface="DengXian" panose="02010600030101010101" charset="-122"/>
                <a:cs typeface="DengXian" panose="02010600030101010101" charset="-122"/>
              </a:rPr>
              <a:t>或活着被提，进入羔羊的婚宴，在千禧年国度作神的祭司，并与基督一同作王！</a:t>
            </a:r>
            <a:r>
              <a:rPr lang="zh-CN" altLang="en-US" sz="3200" kern="100" dirty="0">
                <a:solidFill>
                  <a:schemeClr val="tx1"/>
                </a:solidFill>
                <a:latin typeface="Calibri" panose="020F0502020204030204"/>
                <a:ea typeface="DengXian" panose="02010600030101010101" charset="-122"/>
                <a:cs typeface="DengXian" panose="02010600030101010101" charset="-122"/>
              </a:rPr>
              <a:t> </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0">
              <a:spcBef>
                <a:spcPts val="600"/>
              </a:spcBef>
              <a:spcAft>
                <a:spcPts val="600"/>
              </a:spcAft>
              <a:buNone/>
            </a:pP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zh-CN" altLang="en-US" sz="3000" b="1" kern="100" dirty="0">
                <a:solidFill>
                  <a:srgbClr val="FF0000"/>
                </a:solidFill>
                <a:latin typeface="Calibri" panose="020F0502020204030204"/>
                <a:ea typeface="DengXian" panose="02010600030101010101" charset="-122"/>
                <a:cs typeface="DengXian" panose="02010600030101010101" charset="-122"/>
              </a:rPr>
              <a:t>（二）胜过的对手</a:t>
            </a:r>
            <a:r>
              <a:rPr lang="en-US" sz="3000" b="1" kern="100" dirty="0">
                <a:solidFill>
                  <a:srgbClr val="FF0000"/>
                </a:solidFill>
                <a:latin typeface="DengXian" panose="02010600030101010101" charset="-122"/>
                <a:ea typeface="SimSun" panose="02010600030101010101" pitchFamily="2" charset="-122"/>
                <a:cs typeface="DengXian" panose="02010600030101010101" charset="-122"/>
              </a:rPr>
              <a:t>/</a:t>
            </a:r>
            <a:r>
              <a:rPr lang="zh-CN" altLang="en-US" sz="3000" b="1" kern="100" dirty="0">
                <a:solidFill>
                  <a:srgbClr val="FF0000"/>
                </a:solidFill>
                <a:latin typeface="Calibri" panose="020F0502020204030204"/>
                <a:ea typeface="DengXian" panose="02010600030101010101" charset="-122"/>
                <a:cs typeface="DengXian" panose="02010600030101010101" charset="-122"/>
              </a:rPr>
              <a:t>敌人是谁？</a:t>
            </a:r>
            <a:endParaRPr lang="en-CA" sz="3000" b="1" kern="100" dirty="0">
              <a:solidFill>
                <a:srgbClr val="FF0000"/>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约翰福音中记载，耶稣三次称祂的对手</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敌人为</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“这世界的王”</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也就是</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“魔鬼撒旦”</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牠也是</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“说谎之人的父”</a:t>
            </a:r>
            <a:r>
              <a:rPr lang="zh-CN" altLang="en-US" sz="3000" b="1" kern="100" dirty="0">
                <a:solidFill>
                  <a:schemeClr val="tx1"/>
                </a:solidFill>
                <a:latin typeface="Calibri" panose="020F0502020204030204"/>
                <a:ea typeface="FangSong" panose="02010609060101010101" charset="-122"/>
                <a:cs typeface="FangSong" panose="02010609060101010101" charset="-122"/>
              </a:rPr>
              <a:t>（约八</a:t>
            </a:r>
            <a:r>
              <a:rPr lang="en-US" sz="3000" b="1" kern="100" dirty="0">
                <a:solidFill>
                  <a:schemeClr val="tx1"/>
                </a:solidFill>
                <a:latin typeface="FangSong" panose="02010609060101010101" charset="-122"/>
                <a:ea typeface="SimSun" panose="02010600030101010101" pitchFamily="2" charset="-122"/>
                <a:cs typeface="FangSong" panose="02010609060101010101" charset="-122"/>
              </a:rPr>
              <a:t>44</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耶稣不仅称自己上十字架的时刻是祂</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“得荣耀”</a:t>
            </a:r>
            <a:r>
              <a:rPr lang="zh-CN" altLang="en-US" sz="3000" b="1" kern="100" dirty="0">
                <a:solidFill>
                  <a:schemeClr val="tx1"/>
                </a:solidFill>
                <a:latin typeface="Calibri" panose="020F0502020204030204"/>
                <a:ea typeface="DengXian" panose="02010600030101010101" charset="-122"/>
                <a:cs typeface="DengXian" panose="02010600030101010101" charset="-122"/>
              </a:rPr>
              <a:t>的时刻（约十二</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12-25</a:t>
            </a:r>
            <a:r>
              <a:rPr lang="zh-CN" altLang="en-US" sz="3000" b="1" kern="100" dirty="0">
                <a:solidFill>
                  <a:schemeClr val="tx1"/>
                </a:solidFill>
                <a:latin typeface="Calibri" panose="020F0502020204030204"/>
                <a:ea typeface="DengXian" panose="02010600030101010101" charset="-122"/>
                <a:cs typeface="DengXian" panose="02010600030101010101" charset="-122"/>
              </a:rPr>
              <a:t>），而且祂还说祂的死亡表示</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“这世界的王”“受审判”</a:t>
            </a:r>
            <a:r>
              <a:rPr lang="zh-CN" altLang="en-US" sz="3000" b="1" kern="100" dirty="0">
                <a:solidFill>
                  <a:schemeClr val="tx1"/>
                </a:solidFill>
                <a:latin typeface="DengXian" panose="02010600030101010101" charset="-122"/>
                <a:ea typeface="SimSun" panose="02010600030101010101" pitchFamily="2" charset="-122"/>
                <a:cs typeface="DengXian" panose="02010600030101010101" charset="-122"/>
              </a:rPr>
              <a:t>或</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“被定罪”</a:t>
            </a:r>
            <a:r>
              <a:rPr lang="zh-CN" altLang="en-US" sz="3000" b="1" kern="100" dirty="0">
                <a:solidFill>
                  <a:schemeClr val="tx1"/>
                </a:solidFill>
                <a:latin typeface="Calibri" panose="020F0502020204030204"/>
                <a:ea typeface="FangSong" panose="02010609060101010101" charset="-122"/>
                <a:cs typeface="FangSong" panose="02010609060101010101" charset="-122"/>
              </a:rPr>
              <a:t>（约</a:t>
            </a:r>
            <a:r>
              <a:rPr lang="zh-CN" altLang="en-US" sz="3000" b="1" kern="100" dirty="0">
                <a:solidFill>
                  <a:schemeClr val="tx1"/>
                </a:solidFill>
                <a:latin typeface="Calibri" panose="020F0502020204030204"/>
                <a:ea typeface="DengXian" panose="02010600030101010101" charset="-122"/>
                <a:cs typeface="DengXian" panose="02010600030101010101" charset="-122"/>
              </a:rPr>
              <a:t>十六</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11</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DengXian" panose="02010600030101010101" charset="-122"/>
                <a:ea typeface="SimSun" panose="02010600030101010101" pitchFamily="2" charset="-122"/>
                <a:cs typeface="DengXian" panose="02010600030101010101" charset="-122"/>
              </a:rPr>
              <a:t>，</a:t>
            </a:r>
            <a:r>
              <a:rPr lang="zh-CN" altLang="en-US" sz="3000" b="1" kern="100" dirty="0">
                <a:solidFill>
                  <a:schemeClr val="tx1"/>
                </a:solidFill>
                <a:latin typeface="DengXian" panose="02010600030101010101" charset="-122"/>
                <a:ea typeface="DengXian" panose="02010600030101010101" charset="-122"/>
                <a:cs typeface="DengXian" panose="02010600030101010101" charset="-122"/>
              </a:rPr>
              <a:t>并说这世界的王将</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“被赶出去”</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约十二</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31</a:t>
            </a:r>
            <a:r>
              <a:rPr lang="zh-CN" altLang="en-US" sz="3000" b="1" kern="100" dirty="0">
                <a:solidFill>
                  <a:schemeClr val="tx1"/>
                </a:solidFill>
                <a:latin typeface="DengXian" panose="02010600030101010101" charset="-122"/>
                <a:ea typeface="SimSun" panose="02010600030101010101" pitchFamily="2"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83185" y="1123950"/>
            <a:ext cx="9048115" cy="4019550"/>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希伯来书的作者也说到，耶稣的死</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“败坏那掌死权的，就是魔鬼”</a:t>
            </a:r>
            <a:r>
              <a:rPr lang="zh-CN" altLang="en-US" sz="3200" b="1" kern="100" dirty="0">
                <a:solidFill>
                  <a:schemeClr val="tx1"/>
                </a:solidFill>
                <a:latin typeface="Calibri" panose="020F0502020204030204"/>
                <a:ea typeface="DengXian" panose="02010600030101010101" charset="-122"/>
                <a:cs typeface="DengXian" panose="02010600030101010101" charset="-122"/>
              </a:rPr>
              <a:t>，并且释放</a:t>
            </a:r>
            <a:r>
              <a:rPr lang="zh-CN" altLang="en-US" sz="3200" b="1" kern="100" dirty="0">
                <a:solidFill>
                  <a:schemeClr val="tx1"/>
                </a:solidFill>
                <a:latin typeface="DengXian" panose="02010600030101010101" charset="-122"/>
                <a:ea typeface="SimSun" panose="02010600030101010101" pitchFamily="2" charset="-122"/>
                <a:cs typeface="DengXian" panose="02010600030101010101" charset="-122"/>
              </a:rPr>
              <a:t>牠</a:t>
            </a:r>
            <a:r>
              <a:rPr lang="zh-CN" altLang="en-US" sz="3200" b="1" kern="100" dirty="0">
                <a:solidFill>
                  <a:schemeClr val="tx1"/>
                </a:solidFill>
                <a:latin typeface="Calibri" panose="020F0502020204030204"/>
                <a:ea typeface="DengXian" panose="02010600030101010101" charset="-122"/>
                <a:cs typeface="DengXian" panose="02010600030101010101" charset="-122"/>
              </a:rPr>
              <a:t>的俘虏（来二</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14-15</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启示录十二章的异象更是以一个宏大的场景</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“大异象”</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来揭示：这场属灵争战是宇宙性的，甚至早在人类被造之前就已开始，贯穿在整个人类历史的始终，而击败撒旦的决定性胜利则发生在十字架上。</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rPr>
              <a:t>得胜的根源</a:t>
            </a:r>
            <a:endParaRPr lang="zh-CN" altLang="en-US" dirty="0">
              <a:solidFill>
                <a:srgbClr val="FF0000"/>
              </a:solidFill>
              <a:latin typeface="+mn-ea"/>
            </a:endParaRPr>
          </a:p>
        </p:txBody>
      </p:sp>
      <p:sp>
        <p:nvSpPr>
          <p:cNvPr id="3" name="内容占位符 2"/>
          <p:cNvSpPr>
            <a:spLocks noGrp="1"/>
          </p:cNvSpPr>
          <p:nvPr>
            <p:ph idx="1"/>
          </p:nvPr>
        </p:nvSpPr>
        <p:spPr>
          <a:xfrm>
            <a:off x="7620" y="1194435"/>
            <a:ext cx="9136380" cy="3949065"/>
          </a:xfrm>
        </p:spPr>
        <p:txBody>
          <a:bodyPr/>
          <a:lstStyle/>
          <a:p>
            <a:pPr marL="0" indent="0">
              <a:spcBef>
                <a:spcPts val="0"/>
              </a:spcBef>
              <a:buNone/>
            </a:pPr>
            <a:r>
              <a:rPr lang="en-US" altLang="zh-CN" sz="2800" kern="100" dirty="0">
                <a:solidFill>
                  <a:schemeClr val="tx1"/>
                </a:solidFill>
                <a:ea typeface="DengXian" panose="02010600030101010101" charset="-122"/>
                <a:cs typeface="DengXian" panose="02010600030101010101" charset="-122"/>
              </a:rPr>
              <a:t>    </a:t>
            </a:r>
            <a:r>
              <a:rPr lang="en-US" altLang="zh-CN" sz="28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 </a:t>
            </a:r>
            <a:r>
              <a:rPr lang="zh-CN" altLang="en-US" sz="36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启十二</a:t>
            </a:r>
            <a:r>
              <a:rPr lang="en-US" sz="36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1-5</a:t>
            </a:r>
            <a:r>
              <a:rPr lang="zh-CN" altLang="en-US" sz="36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a:t>
            </a:r>
            <a:r>
              <a:rPr lang="en-US" sz="36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9</a:t>
            </a:r>
            <a:r>
              <a:rPr lang="zh-CN" altLang="en-US" sz="36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上显出大异象来：有一个妇人身披日头，脚踏月亮，头戴十二星的冠冕；她怀了孕，在生产的艰难中疼痛呼叫。天上又显出异象来：有一条大红龙，七头十角，七头上戴着七个冠冕。牠的尾巴拖拉着天上星辰的三分之一，摔在地上。</a:t>
            </a:r>
            <a:endParaRPr lang="zh-CN" altLang="en-US" sz="3600" b="1" dirty="0">
              <a:latin typeface="KaiTi" panose="02010609060101010101" pitchFamily="49" charset="-122"/>
              <a:ea typeface="KaiTi" panose="02010609060101010101" pitchFamily="49" charset="-122"/>
              <a:cs typeface="KaiTi" panose="02010609060101010101" pitchFamily="49"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dirty="0">
              <a:solidFill>
                <a:srgbClr val="55554A"/>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kern="100" dirty="0">
                <a:solidFill>
                  <a:srgbClr val="FF0000"/>
                </a:solidFill>
                <a:effectLst/>
                <a:latin typeface="+mn-ea"/>
                <a:cs typeface="HanWang WeiBeiMedium-Gb5" panose="02000000000000000000" charset="-120"/>
                <a:sym typeface="+mn-ea"/>
              </a:rPr>
              <a:t>一、</a:t>
            </a:r>
            <a:r>
              <a:rPr lang="zh-CN" altLang="en-US" b="1" kern="100" dirty="0">
                <a:solidFill>
                  <a:srgbClr val="FF0000"/>
                </a:solidFill>
                <a:effectLst/>
                <a:latin typeface="+mn-ea"/>
                <a:cs typeface="HanWang WeiBeiMedium-Gb5" panose="02000000000000000000" charset="-120"/>
                <a:sym typeface="+mn-ea"/>
              </a:rPr>
              <a:t>得胜的根源</a:t>
            </a:r>
            <a:endParaRPr lang="zh-CN" altLang="en-US"/>
          </a:p>
        </p:txBody>
      </p:sp>
      <p:sp>
        <p:nvSpPr>
          <p:cNvPr id="3" name="内容占位符 2"/>
          <p:cNvSpPr>
            <a:spLocks noGrp="1"/>
          </p:cNvSpPr>
          <p:nvPr>
            <p:ph idx="1"/>
          </p:nvPr>
        </p:nvSpPr>
        <p:spPr>
          <a:xfrm>
            <a:off x="26035" y="1200150"/>
            <a:ext cx="9111615" cy="3889375"/>
          </a:xfrm>
        </p:spPr>
        <p:txBody>
          <a:bodyPr/>
          <a:p>
            <a:pPr marL="0" indent="0">
              <a:buNone/>
            </a:pP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龙就站在那将要生产的妇人面前，等她生产之后，要吞吃她的孩子。妇人生了一个男孩子，是将来要用铁杖管辖万国的；她的孩子被提到神宝座那里去了。大龙就是那古蛇，名叫魔鬼，，有叫撒旦，是迷惑普天下的；牠被摔在地上，牠的使者也一同被摔下去。”</a:t>
            </a:r>
            <a:endParaRPr lang="en-CA" sz="3600" b="1"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endParaRPr lang="zh-CN" altLang="en-US" sz="3600"/>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tags/tag1.xml><?xml version="1.0" encoding="utf-8"?>
<p:tagLst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0</TotalTime>
  <Words>6925</Words>
  <Application>WPS 演示</Application>
  <PresentationFormat>全屏显示(16:9)</PresentationFormat>
  <Paragraphs>495</Paragraphs>
  <Slides>52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52</vt:i4>
      </vt:variant>
    </vt:vector>
  </HeadingPairs>
  <TitlesOfParts>
    <vt:vector size="67" baseType="lpstr">
      <vt:lpstr>Arial</vt:lpstr>
      <vt:lpstr>SimSun</vt:lpstr>
      <vt:lpstr>Wingdings</vt:lpstr>
      <vt:lpstr>Franklin Gothic Book</vt:lpstr>
      <vt:lpstr>Franklin Gothic Book</vt:lpstr>
      <vt:lpstr>Courier New</vt:lpstr>
      <vt:lpstr>HanWang WeiBeiMedium-Gb5</vt:lpstr>
      <vt:lpstr>DengXian</vt:lpstr>
      <vt:lpstr>KaiTi</vt:lpstr>
      <vt:lpstr>Times New Roman</vt:lpstr>
      <vt:lpstr>Calibri</vt:lpstr>
      <vt:lpstr>FangSong</vt:lpstr>
      <vt:lpstr>Microsoft YaHei</vt:lpstr>
      <vt:lpstr>Arial Unicode MS</vt:lpstr>
      <vt:lpstr>TS101790490[1]</vt:lpstr>
      <vt:lpstr>PowerPoint 演示文稿</vt:lpstr>
      <vt:lpstr>PowerPoint 演示文稿</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一、得胜的根源</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二、分享基督的得胜</vt:lpstr>
      <vt:lpstr>三、最终的得胜</vt:lpstr>
      <vt:lpstr>三、最终的得胜</vt:lpstr>
      <vt:lpstr>三、最终的得胜</vt:lpstr>
      <vt:lpstr>三、最终的得胜</vt:lpstr>
      <vt:lpstr>三、最终的得胜</vt:lpstr>
      <vt:lpstr>三、最终的得胜</vt:lpstr>
      <vt:lpstr>三、最终的得胜</vt:lpstr>
      <vt:lpstr>三、最终的得胜</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lpstr>四、进入得胜者的行列</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Judy Xiang</cp:lastModifiedBy>
  <cp:revision>682</cp:revision>
  <dcterms:created xsi:type="dcterms:W3CDTF">2021-02-28T22:09:00Z</dcterms:created>
  <dcterms:modified xsi:type="dcterms:W3CDTF">2023-11-05T00:54:13Z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