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sldIdLst>
    <p:sldId id="849" r:id="rId3"/>
    <p:sldId id="1161" r:id="rId4"/>
    <p:sldId id="1162" r:id="rId5"/>
    <p:sldId id="1163" r:id="rId6"/>
    <p:sldId id="1262" r:id="rId7"/>
    <p:sldId id="1212" r:id="rId8"/>
    <p:sldId id="993" r:id="rId9"/>
    <p:sldId id="1164" r:id="rId10"/>
    <p:sldId id="1165" r:id="rId11"/>
    <p:sldId id="1166" r:id="rId12"/>
    <p:sldId id="1167" r:id="rId13"/>
    <p:sldId id="1168" r:id="rId14"/>
    <p:sldId id="1169" r:id="rId15"/>
    <p:sldId id="1170" r:id="rId16"/>
    <p:sldId id="1171" r:id="rId17"/>
    <p:sldId id="1172" r:id="rId18"/>
    <p:sldId id="1173" r:id="rId19"/>
    <p:sldId id="1174" r:id="rId20"/>
    <p:sldId id="1175" r:id="rId21"/>
    <p:sldId id="1176" r:id="rId22"/>
    <p:sldId id="1177" r:id="rId23"/>
    <p:sldId id="1178" r:id="rId24"/>
    <p:sldId id="1179" r:id="rId25"/>
    <p:sldId id="1180" r:id="rId26"/>
    <p:sldId id="1181" r:id="rId27"/>
    <p:sldId id="1182" r:id="rId28"/>
    <p:sldId id="1183" r:id="rId29"/>
    <p:sldId id="1184" r:id="rId30"/>
    <p:sldId id="1185" r:id="rId31"/>
    <p:sldId id="1186" r:id="rId32"/>
    <p:sldId id="1187" r:id="rId33"/>
    <p:sldId id="1188" r:id="rId34"/>
    <p:sldId id="1189" r:id="rId35"/>
    <p:sldId id="1190" r:id="rId36"/>
    <p:sldId id="1191" r:id="rId37"/>
    <p:sldId id="1192" r:id="rId38"/>
    <p:sldId id="1193" r:id="rId39"/>
    <p:sldId id="1194" r:id="rId40"/>
    <p:sldId id="1195" r:id="rId41"/>
    <p:sldId id="1196" r:id="rId42"/>
    <p:sldId id="1197" r:id="rId43"/>
    <p:sldId id="1198" r:id="rId44"/>
    <p:sldId id="1199" r:id="rId45"/>
    <p:sldId id="1200" r:id="rId46"/>
    <p:sldId id="1201" r:id="rId47"/>
    <p:sldId id="1202" r:id="rId48"/>
    <p:sldId id="1203" r:id="rId49"/>
    <p:sldId id="1204" r:id="rId50"/>
    <p:sldId id="1205" r:id="rId51"/>
    <p:sldId id="1206" r:id="rId52"/>
    <p:sldId id="1207" r:id="rId53"/>
    <p:sldId id="1208" r:id="rId54"/>
    <p:sldId id="1209" r:id="rId55"/>
    <p:sldId id="1210" r:id="rId56"/>
  </p:sldIdLst>
  <p:sldSz cx="9144000" cy="5143500" type="screen16x9"/>
  <p:notesSz cx="6858000" cy="9144000"/>
  <p:custDataLst>
    <p:tags r:id="rId6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5" autoAdjust="0"/>
    <p:restoredTop sz="94660"/>
  </p:normalViewPr>
  <p:slideViewPr>
    <p:cSldViewPr showGuides="1">
      <p:cViewPr varScale="1">
        <p:scale>
          <a:sx n="120" d="100"/>
          <a:sy n="120" d="100"/>
        </p:scale>
        <p:origin x="466" y="6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1" Type="http://schemas.openxmlformats.org/officeDocument/2006/relationships/tags" Target="tags/tag1.xml"/><Relationship Id="rId60" Type="http://schemas.openxmlformats.org/officeDocument/2006/relationships/tableStyles" Target="tableStyles.xml"/><Relationship Id="rId6" Type="http://schemas.openxmlformats.org/officeDocument/2006/relationships/slide" Target="slides/slide4.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notesMaster" Target="notesMasters/notesMaster1.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04800" y="1428750"/>
            <a:ext cx="8610600" cy="3562349"/>
          </a:xfrm>
        </p:spPr>
        <p:txBody>
          <a:bodyPr/>
          <a:lstStyle/>
          <a:p>
            <a:pPr marL="0" indent="0" algn="ctr">
              <a:spcBef>
                <a:spcPts val="600"/>
              </a:spcBef>
              <a:spcAft>
                <a:spcPts val="0"/>
              </a:spcAft>
              <a:buNone/>
            </a:pPr>
            <a:r>
              <a:rPr lang="zh-CN" altLang="en-US" sz="6000" b="1" kern="100" dirty="0">
                <a:solidFill>
                  <a:srgbClr val="FF0000"/>
                </a:solidFill>
                <a:latin typeface="+mn-ea"/>
                <a:cs typeface="HanWang WeiBeiMedium-Gb5" panose="02000000000000000000" charset="-120"/>
              </a:rPr>
              <a:t>在基督里才有真幸福</a:t>
            </a:r>
            <a:endParaRPr lang="en-US" altLang="zh-CN" sz="6000" b="1" kern="100" dirty="0">
              <a:solidFill>
                <a:srgbClr val="FF0000"/>
              </a:solidFill>
              <a:latin typeface="+mn-ea"/>
              <a:cs typeface="DengXian" panose="02010600030101010101" charset="-122"/>
              <a:sym typeface="+mn-ea"/>
            </a:endParaRPr>
          </a:p>
          <a:p>
            <a:pPr marL="0" marR="0" indent="0" algn="ctr">
              <a:spcBef>
                <a:spcPts val="600"/>
              </a:spcBef>
              <a:spcAft>
                <a:spcPts val="0"/>
              </a:spcAft>
              <a:buNone/>
            </a:pPr>
            <a:endPar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endParaRPr>
          </a:p>
          <a:p>
            <a:pPr marL="0" marR="0" indent="0" algn="ctr">
              <a:spcBef>
                <a:spcPts val="600"/>
              </a:spcBef>
              <a:spcAft>
                <a:spcPts val="0"/>
              </a:spcAft>
              <a:buNone/>
            </a:pPr>
            <a:endPar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endParaRPr>
          </a:p>
          <a:p>
            <a:pPr marL="0" marR="0" indent="0" algn="ctr">
              <a:spcBef>
                <a:spcPts val="600"/>
              </a:spcBef>
              <a:spcAft>
                <a:spcPts val="0"/>
              </a:spcAft>
              <a:buNone/>
            </a:pP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周小安牧师</a:t>
            </a:r>
            <a:endParaRPr lang="en-CA" sz="3600" b="1" kern="100" dirty="0">
              <a:solidFill>
                <a:srgbClr val="0070C0"/>
              </a:solidFill>
              <a:latin typeface="KaiTi" panose="02010609060101010101" pitchFamily="49" charset="-122"/>
              <a:ea typeface="KaiTi" panose="02010609060101010101" pitchFamily="49"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2023</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年</a:t>
            </a:r>
            <a:r>
              <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10</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月</a:t>
            </a:r>
            <a:r>
              <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1</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日</a:t>
            </a:r>
            <a:endParaRPr lang="en-US" altLang="zh-CN" sz="3600" b="1" dirty="0">
              <a:solidFill>
                <a:srgbClr val="0070C0"/>
              </a:solidFill>
              <a:latin typeface="KaiTi" panose="02010609060101010101" pitchFamily="49" charset="-122"/>
              <a:ea typeface="KaiTi" panose="02010609060101010101" pitchFamily="49"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（二）每个人都有自己的幸福观，但这些</a:t>
            </a:r>
            <a:r>
              <a:rPr lang="zh-CN" altLang="en-US" sz="3200" b="1" kern="100" dirty="0">
                <a:solidFill>
                  <a:srgbClr val="FF0000"/>
                </a:solidFill>
                <a:latin typeface="Calibri" panose="020F0502020204030204"/>
                <a:ea typeface="DengXian" panose="02010600030101010101" charset="-122"/>
                <a:cs typeface="DengXian" panose="02010600030101010101" charset="-122"/>
              </a:rPr>
              <a:t>幸福观并不都是真幸福。</a:t>
            </a:r>
            <a:endParaRPr lang="en-CA" sz="3200" b="1" kern="100" dirty="0">
              <a:solidFill>
                <a:srgbClr val="FF0000"/>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对永生的渴望虽是人性的特质，但对于什么才是真幸福的问题，人类却缺乏共识。</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每个人都有自己的幸福观，但并不是每个人的幸福观都是真幸福。</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例如，有人列出如下十种不同的幸福观：</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2400300" lvl="4" indent="-742950">
              <a:spcBef>
                <a:spcPts val="600"/>
              </a:spcBef>
              <a:spcAft>
                <a:spcPts val="600"/>
              </a:spcAft>
              <a:buClrTx/>
              <a:buFont typeface="+mj-lt"/>
              <a:buAutoNum type="arabicParenR"/>
            </a:pPr>
            <a:r>
              <a:rPr lang="zh-CN" altLang="en-US" sz="3600" b="1" kern="100" dirty="0">
                <a:solidFill>
                  <a:schemeClr val="tx1"/>
                </a:solidFill>
                <a:latin typeface="Calibri" panose="020F0502020204030204"/>
                <a:ea typeface="DengXian" panose="02010600030101010101" charset="-122"/>
                <a:cs typeface="DengXian" panose="02010600030101010101" charset="-122"/>
              </a:rPr>
              <a:t>身体健康、延年益寿</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2400300" lvl="4" indent="-742950">
              <a:spcBef>
                <a:spcPts val="600"/>
              </a:spcBef>
              <a:spcAft>
                <a:spcPts val="600"/>
              </a:spcAft>
              <a:buClrTx/>
              <a:buFont typeface="+mj-lt"/>
              <a:buAutoNum type="arabicParenR"/>
            </a:pPr>
            <a:r>
              <a:rPr lang="zh-CN" altLang="en-US" sz="3600" b="1" kern="100" dirty="0">
                <a:solidFill>
                  <a:schemeClr val="tx1"/>
                </a:solidFill>
                <a:latin typeface="Calibri" panose="020F0502020204030204"/>
                <a:ea typeface="DengXian" panose="02010600030101010101" charset="-122"/>
                <a:cs typeface="DengXian" panose="02010600030101010101" charset="-122"/>
              </a:rPr>
              <a:t>夫妻相爱</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2400300" lvl="4" indent="-742950">
              <a:spcBef>
                <a:spcPts val="600"/>
              </a:spcBef>
              <a:spcAft>
                <a:spcPts val="600"/>
              </a:spcAft>
              <a:buClrTx/>
              <a:buFont typeface="+mj-lt"/>
              <a:buAutoNum type="arabicParenR"/>
            </a:pPr>
            <a:r>
              <a:rPr lang="zh-CN" altLang="en-US" sz="3600" b="1" kern="100" dirty="0">
                <a:solidFill>
                  <a:schemeClr val="tx1"/>
                </a:solidFill>
                <a:latin typeface="Calibri" panose="020F0502020204030204"/>
                <a:ea typeface="DengXian" panose="02010600030101010101" charset="-122"/>
                <a:cs typeface="DengXian" panose="02010600030101010101" charset="-122"/>
              </a:rPr>
              <a:t>儿女孝敬又有出息</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2400300" lvl="4" indent="-742950">
              <a:spcBef>
                <a:spcPts val="600"/>
              </a:spcBef>
              <a:spcAft>
                <a:spcPts val="600"/>
              </a:spcAft>
              <a:buClrTx/>
              <a:buFont typeface="+mj-lt"/>
              <a:buAutoNum type="arabicParenR"/>
            </a:pPr>
            <a:r>
              <a:rPr lang="zh-CN" altLang="en-US" sz="3600" b="1" kern="100" dirty="0">
                <a:solidFill>
                  <a:schemeClr val="tx1"/>
                </a:solidFill>
                <a:latin typeface="Calibri" panose="020F0502020204030204"/>
                <a:ea typeface="DengXian" panose="02010600030101010101" charset="-122"/>
                <a:cs typeface="DengXian" panose="02010600030101010101" charset="-122"/>
              </a:rPr>
              <a:t>学业进步</a:t>
            </a:r>
            <a:endParaRPr lang="zh-CN" altLang="en-US" sz="3600" b="1" kern="100" dirty="0">
              <a:solidFill>
                <a:schemeClr val="tx1"/>
              </a:solidFill>
              <a:latin typeface="Calibri" panose="020F0502020204030204"/>
              <a:ea typeface="DengXian" panose="02010600030101010101" charset="-122"/>
              <a:cs typeface="DengXian" panose="02010600030101010101" charset="-122"/>
            </a:endParaRPr>
          </a:p>
          <a:p>
            <a:pPr marL="2400300" lvl="4" indent="-742950">
              <a:spcBef>
                <a:spcPts val="600"/>
              </a:spcBef>
              <a:spcAft>
                <a:spcPts val="600"/>
              </a:spcAft>
              <a:buClrTx/>
              <a:buFont typeface="+mj-lt"/>
              <a:buAutoNum type="arabicParenR"/>
            </a:pPr>
            <a:r>
              <a:rPr lang="zh-CN" altLang="en-US" sz="3600" b="1" kern="100" dirty="0">
                <a:solidFill>
                  <a:schemeClr val="tx1"/>
                </a:solidFill>
                <a:latin typeface="Calibri" panose="020F0502020204030204"/>
                <a:ea typeface="DengXian" panose="02010600030101010101" charset="-122"/>
                <a:cs typeface="DengXian" panose="02010600030101010101" charset="-122"/>
              </a:rPr>
              <a:t>经济充裕</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2057400" lvl="5" indent="0">
              <a:spcBef>
                <a:spcPts val="600"/>
              </a:spcBef>
              <a:buClrTx/>
              <a:buFont typeface="+mj-l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6</a:t>
            </a:r>
            <a:r>
              <a:rPr lang="zh-CN" altLang="en-US" sz="3200" b="1" kern="100" dirty="0">
                <a:solidFill>
                  <a:schemeClr val="tx1"/>
                </a:solidFill>
                <a:latin typeface="Calibri" panose="020F0502020204030204"/>
                <a:ea typeface="DengXian" panose="02010600030101010101" charset="-122"/>
                <a:cs typeface="DengXian" panose="02010600030101010101" charset="-122"/>
              </a:rPr>
              <a:t>）事业成功</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2057400" lvl="5" indent="0">
              <a:spcBef>
                <a:spcPts val="600"/>
              </a:spcBef>
              <a:buClrTx/>
              <a:buFont typeface="+mj-l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7</a:t>
            </a:r>
            <a:r>
              <a:rPr lang="zh-CN" altLang="en-US" sz="3200" b="1" kern="100" dirty="0">
                <a:solidFill>
                  <a:schemeClr val="tx1"/>
                </a:solidFill>
                <a:latin typeface="Calibri" panose="020F0502020204030204"/>
                <a:ea typeface="DengXian" panose="02010600030101010101" charset="-122"/>
                <a:cs typeface="DengXian" panose="02010600030101010101" charset="-122"/>
              </a:rPr>
              <a:t>）内心平安</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2057400" lvl="5" indent="0">
              <a:spcBef>
                <a:spcPts val="600"/>
              </a:spcBef>
              <a:buClrTx/>
              <a:buFont typeface="+mj-l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8</a:t>
            </a:r>
            <a:r>
              <a:rPr lang="zh-CN" altLang="en-US" sz="3200" b="1" kern="100" dirty="0">
                <a:solidFill>
                  <a:schemeClr val="tx1"/>
                </a:solidFill>
                <a:latin typeface="Calibri" panose="020F0502020204030204"/>
                <a:ea typeface="DengXian" panose="02010600030101010101" charset="-122"/>
                <a:cs typeface="DengXian" panose="02010600030101010101" charset="-122"/>
              </a:rPr>
              <a:t>）知识智慧</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2057400" lvl="5" indent="0">
              <a:spcBef>
                <a:spcPts val="600"/>
              </a:spcBef>
              <a:buClrTx/>
              <a:buFont typeface="+mj-l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9</a:t>
            </a:r>
            <a:r>
              <a:rPr lang="zh-CN" altLang="en-US" sz="3200" b="1" kern="100" dirty="0">
                <a:solidFill>
                  <a:schemeClr val="tx1"/>
                </a:solidFill>
                <a:latin typeface="Calibri" panose="020F0502020204030204"/>
                <a:ea typeface="DengXian" panose="02010600030101010101" charset="-122"/>
                <a:cs typeface="DengXian" panose="02010600030101010101" charset="-122"/>
              </a:rPr>
              <a:t>）品德高尚</a:t>
            </a:r>
            <a:endParaRPr lang="zh-CN" altLang="en-US" sz="3200" b="1" kern="100" dirty="0">
              <a:solidFill>
                <a:schemeClr val="tx1"/>
              </a:solidFill>
              <a:latin typeface="Calibri" panose="020F0502020204030204"/>
              <a:ea typeface="DengXian" panose="02010600030101010101" charset="-122"/>
              <a:cs typeface="DengXian" panose="02010600030101010101" charset="-122"/>
            </a:endParaRPr>
          </a:p>
          <a:p>
            <a:pPr marL="2057400" lvl="5" indent="0">
              <a:spcBef>
                <a:spcPts val="600"/>
              </a:spcBef>
              <a:buClrTx/>
              <a:buFont typeface="+mj-l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10</a:t>
            </a:r>
            <a:r>
              <a:rPr lang="zh-CN" altLang="en-US" sz="3200" b="1" kern="100" dirty="0">
                <a:solidFill>
                  <a:schemeClr val="tx1"/>
                </a:solidFill>
                <a:latin typeface="Calibri" panose="020F0502020204030204"/>
                <a:ea typeface="DengXian" panose="02010600030101010101" charset="-122"/>
                <a:cs typeface="DengXian" panose="02010600030101010101" charset="-122"/>
              </a:rPr>
              <a:t>）世界大同、和谐</a:t>
            </a:r>
            <a:r>
              <a:rPr lang="zh-CN" altLang="en-US" sz="3200" b="1" kern="100" dirty="0">
                <a:solidFill>
                  <a:schemeClr val="tx1"/>
                </a:solidFill>
                <a:latin typeface="Calibri" panose="020F0502020204030204"/>
                <a:ea typeface="DengXian" panose="02010600030101010101" charset="-122"/>
                <a:cs typeface="DengXian" panose="02010600030101010101" charset="-122"/>
              </a:rPr>
              <a:t>社会。</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以上十种幸福观都有一定的真理成分，但它们没有一个是完全的。</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时至今日，人类对于什么才是真幸福的问题始终没有共识。</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人如何才能认识并获得真幸福呢？只有一条可行之路：就是通过神的启示和人的信仰之路。圣经是世上唯一的启示之书，而耶稣基督则是圣经启示的最高峰。所以，我们只有根据圣经中耶稣基督的启示才能回答在哪里才有真幸福这个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（三）圣经所启示的真幸福</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圣经里经常出现“福”、“福气”、“福乐”、“福分”，也就是“幸福”这个字，但是跟“真”字连用的片语“真幸福”却没有出现过。</a:t>
            </a:r>
            <a:endParaRPr lang="zh-CN" altLang="en-US" sz="3200" b="1" kern="100" dirty="0">
              <a:solidFill>
                <a:schemeClr val="tx1"/>
              </a:solidFill>
              <a:latin typeface="Calibri" panose="020F0502020204030204"/>
              <a:ea typeface="DengXian" panose="02010600030101010101" charset="-122"/>
              <a:cs typeface="DengXian" panose="02010600030101010101" charset="-122"/>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在圣经里，跟</a:t>
            </a:r>
            <a:r>
              <a:rPr lang="zh-CN" altLang="en-US" sz="3200" b="1" kern="100" dirty="0">
                <a:solidFill>
                  <a:srgbClr val="FF0000"/>
                </a:solidFill>
                <a:latin typeface="Calibri" panose="020F0502020204030204"/>
                <a:ea typeface="DengXian" panose="02010600030101010101" charset="-122"/>
                <a:cs typeface="DengXian" panose="02010600030101010101" charset="-122"/>
              </a:rPr>
              <a:t>“真幸福”</a:t>
            </a:r>
            <a:r>
              <a:rPr lang="zh-CN" altLang="en-US" sz="3200" b="1" kern="100" dirty="0">
                <a:solidFill>
                  <a:schemeClr val="tx1"/>
                </a:solidFill>
                <a:latin typeface="Calibri" panose="020F0502020204030204"/>
                <a:ea typeface="DengXian" panose="02010600030101010101" charset="-122"/>
                <a:cs typeface="DengXian" panose="02010600030101010101" charset="-122"/>
              </a:rPr>
              <a:t>最接近的词就是</a:t>
            </a:r>
            <a:r>
              <a:rPr lang="zh-CN" altLang="en-US" sz="3200" b="1" kern="100" dirty="0">
                <a:solidFill>
                  <a:srgbClr val="FF0000"/>
                </a:solidFill>
                <a:latin typeface="Calibri" panose="020F0502020204030204"/>
                <a:ea typeface="DengXian" panose="02010600030101010101" charset="-122"/>
                <a:cs typeface="DengXian" panose="02010600030101010101" charset="-122"/>
              </a:rPr>
              <a:t>“永生”、“永远的生命”、</a:t>
            </a:r>
            <a:r>
              <a:rPr lang="zh-CN" altLang="en-US" sz="3200" b="1" kern="100" dirty="0">
                <a:solidFill>
                  <a:schemeClr val="tx1"/>
                </a:solidFill>
                <a:latin typeface="Calibri" panose="020F0502020204030204"/>
                <a:ea typeface="DengXian" panose="02010600030101010101" charset="-122"/>
                <a:cs typeface="DengXian" panose="02010600030101010101" charset="-122"/>
              </a:rPr>
              <a:t>或</a:t>
            </a:r>
            <a:r>
              <a:rPr lang="zh-CN" altLang="en-US" sz="3200" b="1" kern="100" dirty="0">
                <a:solidFill>
                  <a:srgbClr val="FF0000"/>
                </a:solidFill>
                <a:latin typeface="Calibri" panose="020F0502020204030204"/>
                <a:ea typeface="DengXian" panose="02010600030101010101" charset="-122"/>
                <a:cs typeface="DengXian" panose="02010600030101010101" charset="-122"/>
              </a:rPr>
              <a:t>“生命”</a:t>
            </a:r>
            <a:r>
              <a:rPr lang="zh-CN" altLang="en-US" sz="3200" b="1" kern="100" dirty="0">
                <a:solidFill>
                  <a:schemeClr val="tx1"/>
                </a:solidFill>
                <a:latin typeface="Calibri" panose="020F0502020204030204"/>
                <a:ea typeface="DengXian" panose="02010600030101010101" charset="-122"/>
                <a:cs typeface="DengXian" panose="02010600030101010101" charset="-122"/>
              </a:rPr>
              <a:t>这个字。</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en-US" sz="3200" kern="100" dirty="0">
                <a:solidFill>
                  <a:schemeClr val="tx1"/>
                </a:solidFill>
                <a:latin typeface="DengXian" panose="02010600030101010101" charset="-122"/>
                <a:ea typeface="SimSun" panose="02010600030101010101" pitchFamily="2" charset="-122"/>
                <a:cs typeface="DengXian" panose="02010600030101010101" charset="-122"/>
              </a:rPr>
              <a:t> </a:t>
            </a:r>
            <a:r>
              <a:rPr lang="en-US" sz="3200" b="1" kern="100" dirty="0">
                <a:solidFill>
                  <a:schemeClr val="tx1"/>
                </a:solidFill>
                <a:latin typeface="FangSong" panose="02010609060101010101" charset="-122"/>
                <a:ea typeface="SimSun" panose="02010600030101010101" pitchFamily="2" charset="-122"/>
                <a:cs typeface="FangSong" panose="02010609060101010101" charset="-122"/>
              </a:rPr>
              <a:t> </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600" b="1" kern="100" dirty="0">
                <a:solidFill>
                  <a:schemeClr val="tx1"/>
                </a:solidFill>
                <a:latin typeface="DengXian" panose="02010600030101010101" charset="-122"/>
                <a:ea typeface="DengXian" panose="02010600030101010101" charset="-122"/>
                <a:cs typeface="FangSong" panose="02010609060101010101" charset="-122"/>
              </a:rPr>
              <a:t>诗篇一三三</a:t>
            </a:r>
            <a:r>
              <a:rPr lang="en-US" sz="3600" b="1" kern="100" dirty="0">
                <a:solidFill>
                  <a:schemeClr val="tx1"/>
                </a:solidFill>
                <a:latin typeface="DengXian" panose="02010600030101010101" charset="-122"/>
                <a:ea typeface="DengXian" panose="02010600030101010101" charset="-122"/>
                <a:cs typeface="FangSong" panose="02010609060101010101" charset="-122"/>
              </a:rPr>
              <a:t>3</a:t>
            </a:r>
            <a:r>
              <a:rPr lang="zh-CN" altLang="en-US" sz="3600" b="1" kern="100" dirty="0">
                <a:solidFill>
                  <a:schemeClr val="tx1"/>
                </a:solidFill>
                <a:latin typeface="DengXian" panose="02010600030101010101" charset="-122"/>
                <a:ea typeface="DengXian" panose="02010600030101010101" charset="-122"/>
                <a:cs typeface="FangSong" panose="02010609060101010101" charset="-122"/>
              </a:rPr>
              <a:t>下：</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“因为在那里有耶和华所命定的福，就是永远的生命。”</a:t>
            </a:r>
            <a:endParaRPr lang="en-CA" sz="3600" kern="100" dirty="0">
              <a:solidFill>
                <a:srgbClr val="FF0000"/>
              </a:solidFill>
              <a:latin typeface="FangSong" panose="02010609060101010101" charset="-122"/>
              <a:ea typeface="FangSong" panose="02010609060101010101"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在这里，</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“耶和华所命定的福”</a:t>
            </a:r>
            <a:r>
              <a:rPr lang="zh-CN" altLang="en-US" sz="3600" b="1" kern="100" dirty="0">
                <a:solidFill>
                  <a:schemeClr val="tx1"/>
                </a:solidFill>
                <a:latin typeface="Calibri" panose="020F0502020204030204"/>
                <a:ea typeface="DengXian" panose="02010600030101010101" charset="-122"/>
                <a:cs typeface="DengXian" panose="02010600030101010101" charset="-122"/>
              </a:rPr>
              <a:t>，就是真幸福，而真幸福就是</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“永远的生命”</a:t>
            </a:r>
            <a:r>
              <a:rPr lang="zh-CN" altLang="en-US" sz="3600" b="1" kern="100" dirty="0">
                <a:solidFill>
                  <a:schemeClr val="tx1"/>
                </a:solidFill>
                <a:latin typeface="Calibri" panose="020F0502020204030204"/>
                <a:ea typeface="DengXian" panose="02010600030101010101" charset="-122"/>
                <a:cs typeface="DengXian" panose="02010600030101010101" charset="-122"/>
              </a:rPr>
              <a:t>。</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前面讲到，对于什么才是真幸福，人类至今都没有共识；虽然如此，人们对于真幸福需要满足什么条件却有一定的共识：</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真幸福需要满足三个负面的条件和三个正面的条件。</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lvl="0" indent="0">
              <a:spcBef>
                <a:spcPts val="600"/>
              </a:spcBef>
              <a:spcAft>
                <a:spcPts val="600"/>
              </a:spcAft>
              <a:buNone/>
            </a:pPr>
            <a:r>
              <a:rPr lang="en-US" altLang="zh-CN" sz="28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（一）真幸福需要满足三个负面的条件：</a:t>
            </a:r>
            <a:r>
              <a:rPr lang="en-US" sz="3200" b="1" kern="100" dirty="0">
                <a:solidFill>
                  <a:srgbClr val="FF0000"/>
                </a:solidFill>
                <a:latin typeface="DengXian" panose="02010600030101010101" charset="-122"/>
                <a:ea typeface="SimSun" panose="02010600030101010101" pitchFamily="2" charset="-122"/>
                <a:cs typeface="DengXian" panose="02010600030101010101" charset="-122"/>
              </a:rPr>
              <a:t> </a:t>
            </a:r>
            <a:endParaRPr lang="en-US" sz="3200" b="1" kern="100" dirty="0">
              <a:solidFill>
                <a:srgbClr val="FF0000"/>
              </a:solidFill>
              <a:latin typeface="DengXian" panose="02010600030101010101" charset="-122"/>
              <a:ea typeface="SimSun" panose="02010600030101010101" pitchFamily="2" charset="-122"/>
              <a:cs typeface="DengXian" panose="02010600030101010101" charset="-122"/>
            </a:endParaRPr>
          </a:p>
          <a:p>
            <a:pPr marL="0" lvl="0" indent="457200">
              <a:spcBef>
                <a:spcPts val="600"/>
              </a:spcBef>
              <a:spcAft>
                <a:spcPts val="600"/>
              </a:spcAft>
              <a:buNone/>
            </a:pPr>
            <a:r>
              <a:rPr lang="en-US" sz="3200" b="1" kern="100" dirty="0">
                <a:solidFill>
                  <a:srgbClr val="FF0000"/>
                </a:solidFill>
                <a:latin typeface="DengXian" panose="02010600030101010101" charset="-122"/>
                <a:ea typeface="SimSun" panose="02010600030101010101" pitchFamily="2" charset="-122"/>
                <a:cs typeface="DengXian" panose="02010600030101010101" charset="-122"/>
              </a:rPr>
              <a:t>     1</a:t>
            </a:r>
            <a:r>
              <a:rPr lang="zh-CN" altLang="en-US" sz="3200" b="1" kern="100" dirty="0">
                <a:solidFill>
                  <a:srgbClr val="FF0000"/>
                </a:solidFill>
                <a:latin typeface="Calibri" panose="020F0502020204030204"/>
                <a:ea typeface="DengXian" panose="02010600030101010101" charset="-122"/>
                <a:cs typeface="DengXian" panose="02010600030101010101" charset="-122"/>
              </a:rPr>
              <a:t>、解决人类罪恶问题</a:t>
            </a:r>
            <a:endParaRPr lang="en-CA" sz="3200" b="1" kern="100" dirty="0">
              <a:solidFill>
                <a:srgbClr val="FF0000"/>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关于人类罪恶问题，我们首先需要澄清概念，就是罪恶的概念有多个不同的层次：</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最低的层次是法律意义上的刑事犯罪</a:t>
            </a:r>
            <a:r>
              <a:rPr lang="zh-CN" altLang="en-US" sz="3200" b="1" kern="100" dirty="0">
                <a:solidFill>
                  <a:schemeClr val="tx1"/>
                </a:solidFill>
                <a:latin typeface="Calibri" panose="020F0502020204030204"/>
                <a:ea typeface="DengXian" panose="02010600030101010101" charset="-122"/>
                <a:cs typeface="DengXian" panose="02010600030101010101" charset="-122"/>
              </a:rPr>
              <a:t>，就如杀人放火、谋财害命、违法乱纪、走私贩毒等等。</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742950">
              <a:spcBef>
                <a:spcPts val="600"/>
              </a:spcBef>
              <a:spcAft>
                <a:spcPts val="600"/>
              </a:spcAft>
              <a:buNone/>
            </a:pPr>
            <a:r>
              <a:rPr lang="zh-CN" altLang="en-US" sz="3000" b="1" kern="100" dirty="0">
                <a:solidFill>
                  <a:srgbClr val="FF0000"/>
                </a:solidFill>
                <a:latin typeface="Calibri" panose="020F0502020204030204"/>
                <a:ea typeface="DengXian" panose="02010600030101010101" charset="-122"/>
                <a:cs typeface="DengXian" panose="02010600030101010101" charset="-122"/>
              </a:rPr>
              <a:t>第二个层次是道德伦理的层次</a:t>
            </a:r>
            <a:r>
              <a:rPr lang="zh-CN" altLang="en-US" sz="3000" b="1" kern="100" dirty="0">
                <a:solidFill>
                  <a:schemeClr val="tx1"/>
                </a:solidFill>
                <a:latin typeface="Calibri" panose="020F0502020204030204"/>
                <a:ea typeface="DengXian" panose="02010600030101010101" charset="-122"/>
                <a:cs typeface="DengXian" panose="02010600030101010101" charset="-122"/>
              </a:rPr>
              <a:t>，就如嫉妒纷争、自私自利、骄傲自满、贪财贪色、爱慕虚荣、放纵情欲、说谎欺骗等等。</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rgbClr val="FF0000"/>
                </a:solidFill>
                <a:latin typeface="Calibri" panose="020F0502020204030204"/>
                <a:ea typeface="DengXian" panose="02010600030101010101" charset="-122"/>
                <a:cs typeface="DengXian" panose="02010600030101010101" charset="-122"/>
              </a:rPr>
              <a:t>第三个层次是宗教灵性的层次</a:t>
            </a:r>
            <a:r>
              <a:rPr lang="zh-CN" altLang="en-US" sz="3000" b="1" kern="100" dirty="0">
                <a:solidFill>
                  <a:schemeClr val="tx1"/>
                </a:solidFill>
                <a:latin typeface="Calibri" panose="020F0502020204030204"/>
                <a:ea typeface="DengXian" panose="02010600030101010101" charset="-122"/>
                <a:cs typeface="DengXian" panose="02010600030101010101" charset="-122"/>
              </a:rPr>
              <a:t>，就如目中无神、自以为神、崇拜偶像、与神为敌、反叛神等等。</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rgbClr val="FF0000"/>
                </a:solidFill>
                <a:latin typeface="Calibri" panose="020F0502020204030204"/>
                <a:ea typeface="DengXian" panose="02010600030101010101" charset="-122"/>
                <a:cs typeface="DengXian" panose="02010600030101010101" charset="-122"/>
              </a:rPr>
              <a:t>第四个层次是制度的层次，就是结构性的罪恶</a:t>
            </a:r>
            <a:r>
              <a:rPr lang="zh-CN" altLang="en-US" sz="3000" b="1" kern="100" dirty="0">
                <a:solidFill>
                  <a:schemeClr val="tx1"/>
                </a:solidFill>
                <a:latin typeface="Calibri" panose="020F0502020204030204"/>
                <a:ea typeface="DengXian" panose="02010600030101010101" charset="-122"/>
                <a:cs typeface="DengXian" panose="02010600030101010101" charset="-122"/>
              </a:rPr>
              <a:t>，就如政治压迫、经济剥削、阶级斗争、种族歧视等等。</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57250">
              <a:spcBef>
                <a:spcPts val="600"/>
              </a:spcBef>
              <a:spcAft>
                <a:spcPts val="600"/>
              </a:spcAft>
              <a:buNone/>
            </a:pPr>
            <a:r>
              <a:rPr lang="zh-CN" altLang="en-US" sz="3200" b="1" kern="100" dirty="0">
                <a:solidFill>
                  <a:srgbClr val="FF0000"/>
                </a:solidFill>
                <a:latin typeface="Calibri" panose="020F0502020204030204"/>
                <a:ea typeface="DengXian" panose="02010600030101010101" charset="-122"/>
                <a:cs typeface="DengXian" panose="02010600030101010101" charset="-122"/>
              </a:rPr>
              <a:t>第五个层次是人性的层次</a:t>
            </a:r>
            <a:r>
              <a:rPr lang="zh-CN" altLang="en-US" sz="3200" b="1" kern="100" dirty="0">
                <a:solidFill>
                  <a:schemeClr val="tx1"/>
                </a:solidFill>
                <a:latin typeface="Calibri" panose="020F0502020204030204"/>
                <a:ea typeface="DengXian" panose="02010600030101010101" charset="-122"/>
                <a:cs typeface="DengXian" panose="02010600030101010101" charset="-122"/>
              </a:rPr>
              <a:t>，就是人性的堕落与扭曲，学好千日不足，学坏一日有余，就如水总是向下流，人心总是倾向恶。</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最后这个层次的罪导致人类注定无法靠自身的力量解决罪恶问题。这是一个无可辩驳的历史事实。</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8991600" cy="388619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今天是佳恩教会第五届幸福小组正式开跑的日子。</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今天的信息可以看作为第五届幸福小组开跑剪彩。</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台湾福气教会以幸福小组的形式或方法传福音，有其鲜明的特色，与传统传福音的形式或方法有很大的不同。</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endParaRPr lang="en-CA" b="1"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fld>
            <a:endParaRPr lang="en-US" altLang="zh-CN">
              <a:solidFill>
                <a:srgbClr val="55554A"/>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123950"/>
            <a:ext cx="9144000" cy="4019549"/>
          </a:xfrm>
        </p:spPr>
        <p:txBody>
          <a:bodyPr/>
          <a:lstStyle/>
          <a:p>
            <a:pPr marL="0" indent="0">
              <a:spcBef>
                <a:spcPts val="600"/>
              </a:spcBef>
              <a:spcAft>
                <a:spcPts val="0"/>
              </a:spcAft>
              <a:buNone/>
            </a:pP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        </a:t>
            </a:r>
            <a:r>
              <a:rPr lang="en-US" sz="2800" b="1" kern="100" dirty="0">
                <a:solidFill>
                  <a:srgbClr val="FF0000"/>
                </a:solidFill>
                <a:latin typeface="DengXian" panose="02010600030101010101" charset="-122"/>
                <a:ea typeface="SimSun" panose="02010600030101010101" pitchFamily="2" charset="-122"/>
                <a:cs typeface="DengXian" panose="02010600030101010101" charset="-122"/>
              </a:rPr>
              <a:t>2</a:t>
            </a:r>
            <a:r>
              <a:rPr lang="zh-CN" altLang="en-US" sz="2800" b="1" kern="100" dirty="0">
                <a:solidFill>
                  <a:srgbClr val="FF0000"/>
                </a:solidFill>
                <a:latin typeface="Calibri" panose="020F0502020204030204"/>
                <a:ea typeface="DengXian" panose="02010600030101010101" charset="-122"/>
                <a:cs typeface="DengXian" panose="02010600030101010101" charset="-122"/>
              </a:rPr>
              <a:t>、解决人类死亡的问题</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关于人类死亡的问题，我们首先需要澄清的一个概念，就是除圣经之外，几乎所有人都一致认为死亡是一种自然现象。</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例如，古文说：“子在川上曰，逝者如斯乎！”翻成白话文就是：孔子站在岸上（或桥上），不由发出感叹：死去的人就像滔滔而下的江水一去不复返。总之，就像江水倾流而下是一个自然的现象，死人一代代过去也是一种自然现象。</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74295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道家哲学根本上是一种自然主义人生哲学，主张人法地、地法天、天法道，道法自然。道家哲学将人的生死看作是一种自然现象：人生一世，就如草木一秋。生死相依，如同春夏秋冬、四季更迭，完全是一种自然现象。</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佛教主张轮回论，本质上是一种扩充了的自然主义：六道轮回中不仅包括了物质生态系统，而且包括了灵界。简言之，生死轮回是一种扩充了的自然现象。</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然而，圣经对人类死亡的看法却极为独特，首先，圣经将死亡看作是人类犯罪带来的惩罚；其次，圣经把死亡视为人类的一个敌人，它需要被胜过，而且可以被胜过。</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	 </a:t>
            </a:r>
            <a:endParaRPr lang="en-US" sz="3200" b="1" kern="100" dirty="0">
              <a:solidFill>
                <a:schemeClr val="tx1"/>
              </a:solidFill>
              <a:latin typeface="DengXian" panose="02010600030101010101" charset="-122"/>
              <a:ea typeface="SimSun" panose="02010600030101010101" pitchFamily="2" charset="-122"/>
              <a:cs typeface="DengXian" panose="02010600030101010101" charset="-122"/>
            </a:endParaRPr>
          </a:p>
          <a:p>
            <a:pPr marL="0" indent="9144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罗五</a:t>
            </a:r>
            <a:r>
              <a:rPr lang="en-US" sz="3200" b="1" kern="100" dirty="0">
                <a:solidFill>
                  <a:schemeClr val="tx1"/>
                </a:solidFill>
                <a:latin typeface="DengXian" panose="02010600030101010101" charset="-122"/>
                <a:ea typeface="DengXian" panose="02010600030101010101" charset="-122"/>
                <a:cs typeface="FangSong" panose="02010609060101010101" charset="-122"/>
              </a:rPr>
              <a:t>12</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“这就如罪是从一人入了世界，死又是从罪来的；于是死就临到众人，因为众人都犯了罪。”</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457200">
              <a:spcBef>
                <a:spcPts val="600"/>
              </a:spcBef>
              <a:spcAft>
                <a:spcPts val="600"/>
              </a:spcAft>
              <a:buNone/>
            </a:pPr>
            <a:r>
              <a:rPr lang="en-US" altLang="zh-CN" sz="36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600" b="1" kern="100" dirty="0">
                <a:solidFill>
                  <a:schemeClr val="tx1"/>
                </a:solidFill>
                <a:latin typeface="DengXian" panose="02010600030101010101" charset="-122"/>
                <a:ea typeface="DengXian" panose="02010600030101010101" charset="-122"/>
                <a:cs typeface="FangSong" panose="02010609060101010101" charset="-122"/>
              </a:rPr>
              <a:t>罗六</a:t>
            </a:r>
            <a:r>
              <a:rPr lang="en-US" sz="3600" b="1" kern="100" dirty="0">
                <a:solidFill>
                  <a:schemeClr val="tx1"/>
                </a:solidFill>
                <a:latin typeface="DengXian" panose="02010600030101010101" charset="-122"/>
                <a:ea typeface="DengXian" panose="02010600030101010101" charset="-122"/>
                <a:cs typeface="FangSong" panose="02010609060101010101" charset="-122"/>
              </a:rPr>
              <a:t>23</a:t>
            </a:r>
            <a:r>
              <a:rPr lang="zh-CN" altLang="en-US" sz="36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“因为罪的工价乃是死；唯有神的恩赐，在我们的主基督耶稣里，乃是永生。”</a:t>
            </a:r>
            <a:endParaRPr lang="en-CA" sz="36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457200">
              <a:spcBef>
                <a:spcPts val="600"/>
              </a:spcBef>
              <a:spcAft>
                <a:spcPts val="600"/>
              </a:spcAft>
              <a:buNone/>
            </a:pPr>
            <a:r>
              <a:rPr lang="en-US" altLang="zh-CN" sz="36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600" b="1" kern="100" dirty="0">
                <a:solidFill>
                  <a:schemeClr val="tx1"/>
                </a:solidFill>
                <a:latin typeface="DengXian" panose="02010600030101010101" charset="-122"/>
                <a:ea typeface="DengXian" panose="02010600030101010101" charset="-122"/>
                <a:cs typeface="FangSong" panose="02010609060101010101" charset="-122"/>
              </a:rPr>
              <a:t>林前十五</a:t>
            </a:r>
            <a:r>
              <a:rPr lang="en-US" sz="3600" b="1" kern="100" dirty="0">
                <a:solidFill>
                  <a:schemeClr val="tx1"/>
                </a:solidFill>
                <a:latin typeface="DengXian" panose="02010600030101010101" charset="-122"/>
                <a:ea typeface="DengXian" panose="02010600030101010101" charset="-122"/>
                <a:cs typeface="FangSong" panose="02010609060101010101" charset="-122"/>
              </a:rPr>
              <a:t>55-56</a:t>
            </a:r>
            <a:r>
              <a:rPr lang="zh-CN" altLang="en-US" sz="36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“死啊，你得胜的权势在哪里？死啊！你的毒钩在哪里？死的毒钩就是罪，罪的权势就是律法。”</a:t>
            </a:r>
            <a:endParaRPr lang="en-CA" sz="36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457200">
              <a:spcBef>
                <a:spcPts val="600"/>
              </a:spcBef>
              <a:spcAft>
                <a:spcPts val="600"/>
              </a:spcAft>
              <a:buNone/>
            </a:pP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  </a:t>
            </a:r>
            <a:r>
              <a:rPr lang="en-US" sz="3200" b="1" kern="100" dirty="0">
                <a:solidFill>
                  <a:srgbClr val="FF0000"/>
                </a:solidFill>
                <a:latin typeface="DengXian" panose="02010600030101010101" charset="-122"/>
                <a:ea typeface="SimSun" panose="02010600030101010101" pitchFamily="2" charset="-122"/>
                <a:cs typeface="DengXian" panose="02010600030101010101" charset="-122"/>
              </a:rPr>
              <a:t>  3</a:t>
            </a:r>
            <a:r>
              <a:rPr lang="zh-CN" altLang="en-US" sz="3200" b="1" kern="100" dirty="0">
                <a:solidFill>
                  <a:srgbClr val="FF0000"/>
                </a:solidFill>
                <a:latin typeface="Calibri" panose="020F0502020204030204"/>
                <a:ea typeface="DengXian" panose="02010600030101010101" charset="-122"/>
                <a:cs typeface="DengXian" panose="02010600030101010101" charset="-122"/>
              </a:rPr>
              <a:t>、解决地球生态危机的问题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地球生态环境的危机包含人类面对的三个严酷的事实：</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一是发现地球曾五次发生过生物大灭绝，而第六次生物大灭绝将轮到整个人类。</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二是目前地球生态环境的危机日益严重，不仅人类生活的资源日益枯竭，而且地球也变得越来越不适合人类居住。</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三是除地球之外，人类几乎不能找到另一个适合人类居住的星球可以移民。</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  </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lvl="0" indent="0">
              <a:spcBef>
                <a:spcPts val="0"/>
              </a:spcBef>
              <a:spcAft>
                <a:spcPts val="0"/>
              </a:spcAft>
              <a:buNone/>
            </a:pPr>
            <a:r>
              <a:rPr lang="en-US" altLang="zh-CN" sz="2800"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（二）真幸福需要满足三个正面的条件：</a:t>
            </a:r>
            <a:endParaRPr lang="zh-CN" altLang="en-US" sz="3200" b="1" kern="100" dirty="0">
              <a:solidFill>
                <a:srgbClr val="FF0000"/>
              </a:solidFill>
              <a:latin typeface="Calibri" panose="020F0502020204030204"/>
              <a:ea typeface="DengXian" panose="02010600030101010101" charset="-122"/>
              <a:cs typeface="DengXian" panose="02010600030101010101" charset="-122"/>
            </a:endParaRPr>
          </a:p>
          <a:p>
            <a:pPr marL="0" indent="457200">
              <a:spcBef>
                <a:spcPts val="600"/>
              </a:spcBef>
              <a:spcAft>
                <a:spcPts val="600"/>
              </a:spcAft>
              <a:buNone/>
            </a:pPr>
            <a:r>
              <a:rPr lang="en-US" sz="3200" b="1" kern="100" dirty="0">
                <a:solidFill>
                  <a:schemeClr val="tx1"/>
                </a:solidFill>
                <a:latin typeface="DengXian" panose="02010600030101010101" charset="-122"/>
                <a:ea typeface="SimSun" panose="02010600030101010101" pitchFamily="2" charset="-122"/>
                <a:cs typeface="DengXian" panose="02010600030101010101" charset="-122"/>
                <a:sym typeface="+mn-ea"/>
              </a:rPr>
              <a:t>   </a:t>
            </a:r>
            <a:r>
              <a:rPr lang="en-US" sz="3200" b="1" kern="100" dirty="0">
                <a:gradFill>
                  <a:gsLst>
                    <a:gs pos="0">
                      <a:srgbClr val="7B32B2"/>
                    </a:gs>
                    <a:gs pos="100000">
                      <a:srgbClr val="401A5D"/>
                    </a:gs>
                  </a:gsLst>
                  <a:lin scaled="0"/>
                </a:gradFill>
                <a:latin typeface="DengXian" panose="02010600030101010101" charset="-122"/>
                <a:ea typeface="SimSun" panose="02010600030101010101" pitchFamily="2" charset="-122"/>
                <a:cs typeface="DengXian" panose="02010600030101010101" charset="-122"/>
                <a:sym typeface="+mn-ea"/>
              </a:rPr>
              <a:t>1</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sym typeface="+mn-ea"/>
              </a:rPr>
              <a:t>、客观条件之一：我是谁？我从哪里来？（人的身份或根源问题）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sym typeface="+mn-ea"/>
              </a:rPr>
              <a:t>  </a:t>
            </a:r>
            <a:r>
              <a:rPr lang="zh-CN" altLang="en-US" sz="3200" b="1" kern="100" dirty="0">
                <a:solidFill>
                  <a:schemeClr val="tx1"/>
                </a:solidFill>
                <a:latin typeface="Calibri" panose="020F0502020204030204"/>
                <a:ea typeface="DengXian" panose="02010600030101010101" charset="-122"/>
                <a:cs typeface="DengXian" panose="02010600030101010101" charset="-122"/>
                <a:sym typeface="+mn-ea"/>
              </a:rPr>
              <a:t>关于我是谁，我从哪里来的问题，通常都是从家庭、家族和族谱中去寻找自己的身份及其根源。</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lvl="0" indent="0">
              <a:spcBef>
                <a:spcPts val="0"/>
              </a:spcBef>
              <a:spcAft>
                <a:spcPts val="0"/>
              </a:spcAft>
              <a:buNone/>
            </a:pPr>
            <a:endParaRPr lang="en-CA" sz="28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en-US" altLang="zh-CN" sz="2800" kern="100" dirty="0">
                <a:solidFill>
                  <a:schemeClr val="tx1"/>
                </a:solidFill>
                <a:latin typeface="Calibri" panose="020F0502020204030204"/>
                <a:ea typeface="DengXian" panose="02010600030101010101" charset="-122"/>
                <a:cs typeface="DengXian" panose="02010600030101010101" charset="-122"/>
              </a:rPr>
              <a:t> </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6858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从这个进路出发，最终都要追溯到人类的起源问题。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关于人类的起源，单凭古今中外的考古研究恐怕难以胜任。现代的生物进化论更是为人类起源问题增添了不少困惑，使这个问题更难解决。</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sz="3200" kern="100" dirty="0">
                <a:solidFill>
                  <a:schemeClr val="tx1"/>
                </a:solidFill>
                <a:latin typeface="DengXian" panose="02010600030101010101" charset="-122"/>
                <a:ea typeface="SimSun" panose="02010600030101010101" pitchFamily="2" charset="-122"/>
                <a:cs typeface="DengXian" panose="02010600030101010101" charset="-122"/>
              </a:rPr>
              <a:t>        </a:t>
            </a:r>
            <a:r>
              <a:rPr lang="en-US" sz="3200" b="1" kern="100" dirty="0">
                <a:solidFill>
                  <a:srgbClr val="FF0000"/>
                </a:solidFill>
                <a:latin typeface="DengXian" panose="02010600030101010101" charset="-122"/>
                <a:ea typeface="SimSun" panose="02010600030101010101" pitchFamily="2" charset="-122"/>
                <a:cs typeface="DengXian" panose="02010600030101010101" charset="-122"/>
              </a:rPr>
              <a:t>2</a:t>
            </a:r>
            <a:r>
              <a:rPr lang="zh-CN" altLang="en-US" sz="3200" b="1" kern="100" dirty="0">
                <a:solidFill>
                  <a:srgbClr val="FF0000"/>
                </a:solidFill>
                <a:latin typeface="Calibri" panose="020F0502020204030204"/>
                <a:ea typeface="DengXian" panose="02010600030101010101" charset="-122"/>
                <a:cs typeface="DengXian" panose="02010600030101010101" charset="-122"/>
              </a:rPr>
              <a:t>、客观条件之二：我将往哪里去度过永恒？（人的最终结局或归属问题）</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这个问题历来都是由宗教和哲学来处理。然而，宗教和哲学都依赖人的领悟力，思维能力，而人的领悟力和思维能力又是有限的，所以，终究难以解决人的最终结局或归属问题。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sz="3200" kern="100" dirty="0">
                <a:solidFill>
                  <a:schemeClr val="tx1"/>
                </a:solidFill>
                <a:latin typeface="DengXian" panose="02010600030101010101" charset="-122"/>
                <a:ea typeface="SimSun" panose="02010600030101010101" pitchFamily="2" charset="-122"/>
                <a:cs typeface="DengXian" panose="02010600030101010101" charset="-122"/>
              </a:rPr>
              <a:t>       </a:t>
            </a:r>
            <a:r>
              <a:rPr lang="en-US" sz="3200" b="1" kern="100" dirty="0">
                <a:solidFill>
                  <a:srgbClr val="FF0000"/>
                </a:solidFill>
                <a:latin typeface="DengXian" panose="02010600030101010101" charset="-122"/>
                <a:ea typeface="SimSun" panose="02010600030101010101" pitchFamily="2" charset="-122"/>
                <a:cs typeface="DengXian" panose="02010600030101010101" charset="-122"/>
              </a:rPr>
              <a:t> 3</a:t>
            </a:r>
            <a:r>
              <a:rPr lang="zh-CN" altLang="en-US" sz="3200" b="1" kern="100" dirty="0">
                <a:solidFill>
                  <a:srgbClr val="FF0000"/>
                </a:solidFill>
                <a:latin typeface="Calibri" panose="020F0502020204030204"/>
                <a:ea typeface="DengXian" panose="02010600030101010101" charset="-122"/>
                <a:cs typeface="DengXian" panose="02010600030101010101" charset="-122"/>
              </a:rPr>
              <a:t>、主观条件：我为之生为之死的目的是什么？（人生目的问题）</a:t>
            </a:r>
            <a:endParaRPr lang="en-CA" sz="3200" b="1" kern="100" dirty="0">
              <a:solidFill>
                <a:srgbClr val="FF0000"/>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这个真幸福的主观条件最先是由</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19</a:t>
            </a:r>
            <a:r>
              <a:rPr lang="zh-CN" altLang="en-US" sz="3200" b="1" kern="100" dirty="0">
                <a:solidFill>
                  <a:schemeClr val="tx1"/>
                </a:solidFill>
                <a:latin typeface="Calibri" panose="020F0502020204030204"/>
                <a:ea typeface="DengXian" panose="02010600030101010101" charset="-122"/>
                <a:cs typeface="DengXian" panose="02010600030101010101" charset="-122"/>
              </a:rPr>
              <a:t>世纪丹麦哲学家齐克果提出来的，他后来成为存在主义哲学的鼻祖。</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一般人都只知道生的目的，很少人知道死的目的。</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8991600" cy="388619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在</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幸福小组的威力</a:t>
            </a:r>
            <a:r>
              <a:rPr lang="en-US" altLang="zh-CN" sz="3200" b="1" kern="100" dirty="0">
                <a:solidFill>
                  <a:schemeClr val="tx1"/>
                </a:solidFill>
                <a:latin typeface="Calibri" panose="020F0502020204030204"/>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中，对幸福小组的特色有详细的介绍，我们在此就不重复了。</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我们只着重在幸福小组</a:t>
            </a:r>
            <a:r>
              <a:rPr lang="zh-CN" altLang="en-US" sz="3200" b="1" kern="100" dirty="0">
                <a:solidFill>
                  <a:schemeClr val="tx1"/>
                </a:solidFill>
                <a:latin typeface="Calibri" panose="020F0502020204030204"/>
                <a:ea typeface="DengXian" panose="02010600030101010101" charset="-122"/>
                <a:cs typeface="DengXian" panose="02010600030101010101" charset="-122"/>
              </a:rPr>
              <a:t>传福音的一个根本特色之上，这个根本特色就是：</a:t>
            </a:r>
            <a:r>
              <a:rPr lang="zh-CN" altLang="en-US" sz="3200" b="1" kern="100" dirty="0">
                <a:solidFill>
                  <a:srgbClr val="2E24FC"/>
                </a:solidFill>
                <a:latin typeface="Calibri" panose="020F0502020204030204"/>
                <a:ea typeface="DengXian" panose="02010600030101010101" charset="-122"/>
                <a:cs typeface="DengXian" panose="02010600030101010101" charset="-122"/>
              </a:rPr>
              <a:t>寻找真幸福</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传统传福音的进路，或是解决罪恶问题，或是解决死亡问题，或是解决神是否存在的问题。</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endParaRPr lang="en-CA"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fld>
            <a:endParaRPr lang="en-US" altLang="zh-CN">
              <a:solidFill>
                <a:srgbClr val="55554A"/>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尤其是中国人，深受孔子重生轻死的人生观哲学影响，就是所谓“未知生、焉知死？”</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翻成白话文，意思是：我们连生的目的都不清楚，又哪能知道死的目的呢？</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然而，问题恰好在于：若我们不知死的目的，也就不能真正知道生的目的。</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二、获得真幸福的六个条件</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实际上，无数人一生中都在逃避死亡，逃避死亡成了驱动他们人生的最终目的。</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	  </a:t>
            </a:r>
            <a:endParaRPr lang="en-US" sz="3200" b="1" kern="100" dirty="0">
              <a:solidFill>
                <a:schemeClr val="tx1"/>
              </a:solidFill>
              <a:latin typeface="DengXian" panose="02010600030101010101" charset="-122"/>
              <a:ea typeface="SimSun" panose="02010600030101010101" pitchFamily="2" charset="-122"/>
              <a:cs typeface="DengXian" panose="02010600030101010101" charset="-122"/>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这样的人生只能算是一个悲剧：因为他们一生都在逃避死亡，最后死亡却像一道墙壁突然临到他们身上。</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一个人只有清楚自己为之生为之死的目的，才能过一个有意义的人生，一个真幸福的人生。</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63500" indent="0">
              <a:spcBef>
                <a:spcPts val="600"/>
              </a:spcBef>
              <a:spcAft>
                <a:spcPts val="600"/>
              </a:spcAft>
              <a:buNone/>
            </a:pPr>
            <a:r>
              <a:rPr lang="en-US" altLang="zh-CN" sz="3600" b="1" kern="100" dirty="0">
                <a:solidFill>
                  <a:srgbClr val="0000FF"/>
                </a:solidFill>
                <a:latin typeface="Calibri" panose="020F0502020204030204"/>
                <a:ea typeface="DengXian" panose="02010600030101010101" charset="-122"/>
                <a:cs typeface="DengXian" panose="02010600030101010101" charset="-122"/>
              </a:rPr>
              <a:t>        </a:t>
            </a:r>
            <a:r>
              <a:rPr lang="zh-CN" altLang="en-US" sz="3600" b="1" kern="100" dirty="0">
                <a:solidFill>
                  <a:srgbClr val="0000FF"/>
                </a:solidFill>
                <a:latin typeface="Calibri" panose="020F0502020204030204"/>
                <a:ea typeface="DengXian" panose="02010600030101010101" charset="-122"/>
                <a:cs typeface="DengXian" panose="02010600030101010101" charset="-122"/>
              </a:rPr>
              <a:t>（一）两种途径：文化与启示</a:t>
            </a:r>
            <a:endParaRPr lang="en-CA" sz="3600" kern="100" dirty="0">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r>
              <a:rPr lang="en-US" altLang="zh-CN" sz="3600" b="1" kern="100" dirty="0">
                <a:solidFill>
                  <a:schemeClr val="tx1"/>
                </a:solidFill>
                <a:latin typeface="DengXian" panose="02010600030101010101" charset="-122"/>
                <a:ea typeface="DengXian" panose="02010600030101010101" charset="-122"/>
                <a:cs typeface="DengXian" panose="02010600030101010101" charset="-122"/>
              </a:rPr>
              <a:t>        </a:t>
            </a:r>
            <a:r>
              <a:rPr lang="zh-CN" altLang="en-US" sz="3600" b="1" kern="100" dirty="0">
                <a:solidFill>
                  <a:schemeClr val="tx1"/>
                </a:solidFill>
                <a:latin typeface="DengXian" panose="02010600030101010101" charset="-122"/>
                <a:ea typeface="DengXian" panose="02010600030101010101" charset="-122"/>
                <a:cs typeface="DengXian" panose="02010600030101010101" charset="-122"/>
              </a:rPr>
              <a:t>弗三</a:t>
            </a:r>
            <a:r>
              <a:rPr lang="en-US" sz="3600" b="1" kern="100" dirty="0">
                <a:solidFill>
                  <a:schemeClr val="tx1"/>
                </a:solidFill>
                <a:latin typeface="DengXian" panose="02010600030101010101" charset="-122"/>
                <a:ea typeface="DengXian" panose="02010600030101010101" charset="-122"/>
                <a:cs typeface="DengXian" panose="02010600030101010101" charset="-122"/>
              </a:rPr>
              <a:t>3-5</a:t>
            </a:r>
            <a:r>
              <a:rPr lang="zh-CN" altLang="en-US" sz="36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“用启示使我知道福音的奥秘，正如我以前略略写过的。你们念了，就晓得我深知基督的奥秘；这奥秘在以前的世代没有叫人知道，像如今籍着圣灵启示祂的圣使徒和先知一样。”</a:t>
            </a:r>
            <a:endParaRPr lang="en-CA" sz="36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6858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福音是一个奥秘，一个如何获得真幸福的奥秘。</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在以前的世代，就是在耶稣诞生之前的世代，这个奥秘还没有向人类揭开，所以就没有人知道。</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它是一个随着耶稣诞生和教会诞生才向人类揭开的奥秘。</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这就是说，就连旧约时代的圣经也没有启示福音的奥秘，更不要说圣经之外的任何人事物了。福音的奥秘纯粹是一个新约的奥秘，只有在新约时代才被启示出来。</a:t>
            </a:r>
            <a:endParaRPr lang="en-CA" sz="28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在这里，启示是一个很重要的词语。</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要明白启示的意义，我们需要知道人认识</a:t>
            </a:r>
            <a:r>
              <a:rPr lang="zh-CN" altLang="en-US" sz="3200" b="1" kern="100" dirty="0">
                <a:solidFill>
                  <a:schemeClr val="tx1"/>
                </a:solidFill>
                <a:latin typeface="Calibri" panose="020F0502020204030204"/>
                <a:ea typeface="DengXian" panose="02010600030101010101" charset="-122"/>
                <a:cs typeface="DengXian" panose="02010600030101010101" charset="-122"/>
              </a:rPr>
              <a:t>并获得真幸福有两条基本的路线或进路：一条是自下而上的路线或进路，另一条是自上而下的路线或进路。</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自下而上的进路或路线就是人依靠自己</a:t>
            </a:r>
            <a:r>
              <a:rPr lang="zh-CN" altLang="en-US" sz="3200" b="1" kern="100" dirty="0">
                <a:solidFill>
                  <a:schemeClr val="tx1"/>
                </a:solidFill>
                <a:latin typeface="Calibri" panose="020F0502020204030204"/>
                <a:ea typeface="DengXian" panose="02010600030101010101" charset="-122"/>
                <a:cs typeface="DengXian" panose="02010600030101010101" charset="-122"/>
              </a:rPr>
              <a:t>的智慧和能力来寻找和获得真幸福的路线或进路。</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123950"/>
            <a:ext cx="9144000" cy="4019549"/>
          </a:xfrm>
        </p:spPr>
        <p:txBody>
          <a:bodyPr/>
          <a:lstStyle/>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这是一条文化路线或进路，包括上流文化和下流文化，上流文化又包括文学、艺术、宗教、哲学和科学等，下流文化则包括民间风俗、习惯和迷信等。</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自下而上的寻找和获得真幸福的进路或路线又称为自力的进路或路线。</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自上而下的路线或进路，即神主动向人启示并赐予真幸福的路线或进路，就是启示和信仰的进路和路线，也可以称为他力的进路或路线。</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 </a:t>
            </a:r>
            <a:r>
              <a:rPr lang="zh-CN" altLang="en-US" sz="3200" b="1" kern="100" dirty="0">
                <a:solidFill>
                  <a:srgbClr val="FF0000"/>
                </a:solidFill>
                <a:latin typeface="Calibri" panose="020F0502020204030204"/>
                <a:ea typeface="DengXian" panose="02010600030101010101" charset="-122"/>
                <a:cs typeface="DengXian" panose="02010600030101010101" charset="-122"/>
              </a:rPr>
              <a:t>（二）真幸福在耶稣基督里</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r>
              <a:rPr lang="en-US" altLang="zh-CN" sz="3200"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在新约圣经里，永生总是跟耶稣基督连在一起：</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约五</a:t>
            </a:r>
            <a:r>
              <a:rPr lang="en-US" sz="3200" b="1" kern="100" dirty="0">
                <a:solidFill>
                  <a:schemeClr val="tx1"/>
                </a:solidFill>
                <a:latin typeface="DengXian" panose="02010600030101010101" charset="-122"/>
                <a:ea typeface="DengXian" panose="02010600030101010101" charset="-122"/>
                <a:cs typeface="FangSong" panose="02010609060101010101" charset="-122"/>
              </a:rPr>
              <a:t>39</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“你们查考圣经，因你们以为内中有永生；给我作见证的就是这经”。</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0">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约六</a:t>
            </a:r>
            <a:r>
              <a:rPr lang="en-US" sz="3200" b="1" kern="100" dirty="0">
                <a:solidFill>
                  <a:schemeClr val="tx1"/>
                </a:solidFill>
                <a:latin typeface="DengXian" panose="02010600030101010101" charset="-122"/>
                <a:ea typeface="DengXian" panose="02010600030101010101" charset="-122"/>
                <a:cs typeface="FangSong" panose="02010609060101010101" charset="-122"/>
              </a:rPr>
              <a:t>68</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“西门彼得回答说：‘主啊，你有永生之道，我们还归从谁呢？’ ”</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约十四</a:t>
            </a:r>
            <a:r>
              <a:rPr lang="en-US" sz="3200" b="1" kern="100" dirty="0">
                <a:solidFill>
                  <a:schemeClr val="tx1"/>
                </a:solidFill>
                <a:latin typeface="DengXian" panose="02010600030101010101" charset="-122"/>
                <a:ea typeface="DengXian" panose="02010600030101010101" charset="-122"/>
                <a:cs typeface="FangSong" panose="02010609060101010101" charset="-122"/>
              </a:rPr>
              <a:t>6</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“我就是道路、真理、生命；若不籍着我，没有人能到父那里去。”</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80010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约壹五</a:t>
            </a:r>
            <a:r>
              <a:rPr lang="en-US" sz="3200" b="1" kern="100" dirty="0">
                <a:solidFill>
                  <a:schemeClr val="tx1"/>
                </a:solidFill>
                <a:latin typeface="DengXian" panose="02010600030101010101" charset="-122"/>
                <a:ea typeface="DengXian" panose="02010600030101010101" charset="-122"/>
                <a:cs typeface="FangSong" panose="02010609060101010101" charset="-122"/>
              </a:rPr>
              <a:t>12</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“人有了神的儿子就有生命；没有神的儿子就没有生命。”</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由此可见，人有耶稣基督就有生命，有生命就有真幸福。所以，在基督里才有真幸福。</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2800" b="1" kern="100" dirty="0">
                <a:solidFill>
                  <a:srgbClr val="2E24FC"/>
                </a:solidFill>
                <a:latin typeface="Calibri" panose="020F0502020204030204"/>
                <a:ea typeface="DengXian" panose="02010600030101010101" charset="-122"/>
                <a:cs typeface="DengXian" panose="02010600030101010101" charset="-122"/>
              </a:rPr>
              <a:t>        </a:t>
            </a:r>
            <a:r>
              <a:rPr lang="zh-CN" altLang="en-US" sz="2800" b="1" kern="100" dirty="0">
                <a:solidFill>
                  <a:srgbClr val="2E24FC"/>
                </a:solidFill>
                <a:latin typeface="Calibri" panose="020F0502020204030204"/>
                <a:ea typeface="DengXian" panose="02010600030101010101" charset="-122"/>
                <a:cs typeface="DengXian" panose="02010600030101010101" charset="-122"/>
              </a:rPr>
              <a:t>（三）在基督里才有真幸福的六个理由</a:t>
            </a:r>
            <a:endParaRPr lang="en-CA" sz="2800" kern="100" dirty="0">
              <a:solidFill>
                <a:srgbClr val="2E24FC"/>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自下而上的寻找和获得真幸福的进路或路线，即文化和宗教的进路或路线被证明是不能成功的，因为它根本无法满足任何一个真幸福的条件，更谈不上满足真幸福的全部条件，包括三个负面的条件和三个正面的条件。</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自上而下的追求真幸福的进路或路线，即启示和信仰的进路或路线是人类获得真幸福的唯一进路或路</a:t>
            </a:r>
            <a:r>
              <a:rPr lang="zh-CN" altLang="en-US" sz="3000" b="1" kern="100" dirty="0">
                <a:solidFill>
                  <a:schemeClr val="tx1"/>
                </a:solidFill>
                <a:latin typeface="Calibri" panose="020F0502020204030204"/>
                <a:ea typeface="DengXian" panose="02010600030101010101" charset="-122"/>
                <a:cs typeface="DengXian" panose="02010600030101010101" charset="-122"/>
              </a:rPr>
              <a:t>线。</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它包括以下六个要点，也就是在基督里才有真幸福的六个理由：</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0"/>
              </a:spcAft>
              <a:buNone/>
            </a:pPr>
            <a:r>
              <a:rPr lang="en-US" sz="3000" b="1" kern="100" dirty="0">
                <a:solidFill>
                  <a:srgbClr val="2E24FC"/>
                </a:solidFill>
                <a:latin typeface="DengXian" panose="02010600030101010101" charset="-122"/>
                <a:ea typeface="SimSun" panose="02010600030101010101" pitchFamily="2" charset="-122"/>
                <a:cs typeface="DengXian" panose="02010600030101010101" charset="-122"/>
              </a:rPr>
              <a:t>         1</a:t>
            </a:r>
            <a:r>
              <a:rPr lang="zh-CN" altLang="en-US" sz="3000" b="1" kern="100" dirty="0">
                <a:solidFill>
                  <a:srgbClr val="2E24FC"/>
                </a:solidFill>
                <a:latin typeface="Calibri" panose="020F0502020204030204"/>
                <a:ea typeface="DengXian" panose="02010600030101010101" charset="-122"/>
                <a:cs typeface="DengXian" panose="02010600030101010101" charset="-122"/>
              </a:rPr>
              <a:t>、只有在基督里才能解决罪恶问题。</a:t>
            </a:r>
            <a:endParaRPr lang="en-CA" sz="3000" b="1" kern="100" dirty="0">
              <a:solidFill>
                <a:srgbClr val="2E24FC"/>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古代人试图通过宗教操练和道德修养来解决自身的罪恶问题，却无能为力。</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现代人则试图通过普及教育和改革社会制度来解决人类的罪恶问题，同样无功而返。人类的罪恶只有通过耶稣基督的十架赎罪来解决。</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23950"/>
            <a:ext cx="8991600" cy="3962399"/>
          </a:xfrm>
        </p:spPr>
        <p:txBody>
          <a:bodyPr/>
          <a:lstStyle/>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而幸福小组传福音的特色所在，则是</a:t>
            </a:r>
            <a:r>
              <a:rPr lang="zh-CN" altLang="en-US" sz="3000" b="1" kern="100" dirty="0">
                <a:solidFill>
                  <a:srgbClr val="2E24FC"/>
                </a:solidFill>
                <a:latin typeface="Calibri" panose="020F0502020204030204"/>
                <a:ea typeface="DengXian" panose="02010600030101010101" charset="-122"/>
                <a:cs typeface="DengXian" panose="02010600030101010101" charset="-122"/>
              </a:rPr>
              <a:t>寻找真幸福</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r>
              <a:rPr lang="en-US" altLang="zh-CN" sz="3000" b="1" kern="100" dirty="0">
                <a:solidFill>
                  <a:schemeClr val="tx1"/>
                </a:solidFill>
                <a:latin typeface="Calibri" panose="020F0502020204030204"/>
                <a:ea typeface="DengXian" panose="02010600030101010101" charset="-122"/>
                <a:cs typeface="DengXian" panose="02010600030101010101" charset="-122"/>
              </a:rPr>
              <a:t> </a:t>
            </a:r>
            <a:r>
              <a:rPr lang="zh-CN" altLang="en-US" sz="3000" b="1" kern="100" dirty="0">
                <a:solidFill>
                  <a:schemeClr val="tx1"/>
                </a:solidFill>
                <a:latin typeface="Calibri" panose="020F0502020204030204"/>
                <a:ea typeface="DengXian" panose="02010600030101010101" charset="-122"/>
                <a:cs typeface="DengXian" panose="02010600030101010101" charset="-122"/>
              </a:rPr>
              <a:t>问题在于：</a:t>
            </a:r>
            <a:endParaRPr lang="zh-CN" altLang="en-US" sz="3000" b="1" kern="100" dirty="0">
              <a:solidFill>
                <a:schemeClr val="tx1"/>
              </a:solidFill>
              <a:latin typeface="Calibri" panose="020F0502020204030204"/>
              <a:ea typeface="DengXian" panose="02010600030101010101" charset="-122"/>
              <a:cs typeface="DengXian" panose="02010600030101010101" charset="-122"/>
            </a:endParaRPr>
          </a:p>
          <a:p>
            <a:pPr marL="0" indent="742950">
              <a:spcBef>
                <a:spcPts val="600"/>
              </a:spcBef>
              <a:spcAft>
                <a:spcPts val="0"/>
              </a:spcAft>
              <a:buNone/>
            </a:pPr>
            <a:r>
              <a:rPr lang="zh-CN" altLang="en-US" sz="3000" b="1" kern="100" dirty="0">
                <a:solidFill>
                  <a:srgbClr val="2E24FC"/>
                </a:solidFill>
                <a:latin typeface="Calibri" panose="020F0502020204030204"/>
                <a:ea typeface="DengXian" panose="02010600030101010101" charset="-122"/>
                <a:cs typeface="DengXian" panose="02010600030101010101" charset="-122"/>
              </a:rPr>
              <a:t>这是否是纯正的福音？</a:t>
            </a:r>
            <a:endParaRPr lang="zh-CN" altLang="en-US" sz="3000" b="1" kern="100" dirty="0">
              <a:solidFill>
                <a:srgbClr val="2E24FC"/>
              </a:solidFill>
              <a:latin typeface="Calibri" panose="020F0502020204030204"/>
              <a:ea typeface="DengXian" panose="02010600030101010101" charset="-122"/>
              <a:cs typeface="DengXian" panose="02010600030101010101" charset="-122"/>
            </a:endParaRPr>
          </a:p>
          <a:p>
            <a:pPr marL="0" indent="742950">
              <a:spcBef>
                <a:spcPts val="600"/>
              </a:spcBef>
              <a:spcAft>
                <a:spcPts val="0"/>
              </a:spcAft>
              <a:buNone/>
            </a:pPr>
            <a:r>
              <a:rPr lang="zh-CN" altLang="en-US" sz="3000" b="1" kern="100" dirty="0">
                <a:solidFill>
                  <a:srgbClr val="2E24FC"/>
                </a:solidFill>
                <a:latin typeface="Calibri" panose="020F0502020204030204"/>
                <a:ea typeface="DengXian" panose="02010600030101010101" charset="-122"/>
                <a:cs typeface="DengXian" panose="02010600030101010101" charset="-122"/>
              </a:rPr>
              <a:t>怎样保证它不会落入</a:t>
            </a:r>
            <a:r>
              <a:rPr lang="en-US" altLang="zh-CN" sz="3000" b="1" kern="100" dirty="0">
                <a:solidFill>
                  <a:srgbClr val="2E24FC"/>
                </a:solidFill>
                <a:latin typeface="Calibri" panose="020F0502020204030204"/>
                <a:ea typeface="DengXian" panose="02010600030101010101" charset="-122"/>
                <a:cs typeface="DengXian" panose="02010600030101010101" charset="-122"/>
              </a:rPr>
              <a:t>“</a:t>
            </a:r>
            <a:r>
              <a:rPr lang="zh-CN" altLang="en-US" sz="3000" b="1" kern="100" dirty="0">
                <a:solidFill>
                  <a:srgbClr val="2E24FC"/>
                </a:solidFill>
                <a:latin typeface="Calibri" panose="020F0502020204030204"/>
                <a:ea typeface="DengXian" panose="02010600030101010101" charset="-122"/>
                <a:cs typeface="DengXian" panose="02010600030101010101" charset="-122"/>
              </a:rPr>
              <a:t>廉价的福音</a:t>
            </a:r>
            <a:r>
              <a:rPr lang="en-US" altLang="zh-CN" sz="3000" b="1" kern="100" dirty="0">
                <a:solidFill>
                  <a:srgbClr val="2E24FC"/>
                </a:solidFill>
                <a:latin typeface="Calibri" panose="020F0502020204030204"/>
                <a:ea typeface="DengXian" panose="02010600030101010101" charset="-122"/>
                <a:cs typeface="DengXian" panose="02010600030101010101" charset="-122"/>
              </a:rPr>
              <a:t>”</a:t>
            </a:r>
            <a:r>
              <a:rPr lang="zh-CN" altLang="en-US" sz="3000" b="1" kern="100" dirty="0">
                <a:solidFill>
                  <a:srgbClr val="2E24FC"/>
                </a:solidFill>
                <a:latin typeface="Calibri" panose="020F0502020204030204"/>
                <a:ea typeface="DengXian" panose="02010600030101010101" charset="-122"/>
                <a:cs typeface="DengXian" panose="02010600030101010101" charset="-122"/>
              </a:rPr>
              <a:t>这个陷阱？</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rgbClr val="2E24FC"/>
                </a:solidFill>
                <a:latin typeface="Calibri" panose="020F0502020204030204"/>
                <a:ea typeface="DengXian" panose="02010600030101010101" charset="-122"/>
                <a:cs typeface="DengXian" panose="02010600030101010101" charset="-122"/>
              </a:rPr>
              <a:t>它是否与新约圣经的福音一致？</a:t>
            </a:r>
            <a:endParaRPr lang="zh-CN" altLang="en-US" sz="3000" b="1" kern="100" dirty="0">
              <a:solidFill>
                <a:srgbClr val="2E24FC"/>
              </a:solidFill>
              <a:latin typeface="Calibri" panose="020F0502020204030204"/>
              <a:ea typeface="DengXian" panose="02010600030101010101" charset="-122"/>
              <a:cs typeface="DengXian" panose="02010600030101010101" charset="-122"/>
            </a:endParaRPr>
          </a:p>
          <a:p>
            <a:pPr marL="0" indent="742950">
              <a:spcBef>
                <a:spcPts val="600"/>
              </a:spcBef>
              <a:spcAft>
                <a:spcPts val="0"/>
              </a:spcAft>
              <a:buNone/>
            </a:pPr>
            <a:r>
              <a:rPr lang="zh-CN" altLang="en-CA" sz="2800" b="1" dirty="0">
                <a:solidFill>
                  <a:schemeClr val="tx1"/>
                </a:solidFill>
                <a:latin typeface="DengXian" panose="02010600030101010101" charset="-122"/>
                <a:ea typeface="DengXian" panose="02010600030101010101" charset="-122"/>
              </a:rPr>
              <a:t>这是一个值得我们每一个幸福小组的福长和同工都必须重视的问题，因为它直接影响我们幸福小组传福音的质量。</a:t>
            </a:r>
            <a:endParaRPr lang="zh-CN" altLang="en-CA" sz="2800" b="1" dirty="0">
              <a:solidFill>
                <a:schemeClr val="tx1"/>
              </a:solidFill>
              <a:latin typeface="DengXian" panose="02010600030101010101" charset="-122"/>
              <a:ea typeface="DengXian" panose="02010600030101010101" charset="-122"/>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fld>
            <a:endParaRPr lang="en-US" altLang="zh-CN">
              <a:solidFill>
                <a:srgbClr val="55554A"/>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lnSpc>
                <a:spcPct val="107000"/>
              </a:lnSpc>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罗三</a:t>
            </a:r>
            <a:r>
              <a:rPr lang="en-US" sz="3200" b="1" kern="100" dirty="0">
                <a:solidFill>
                  <a:schemeClr val="tx1"/>
                </a:solidFill>
                <a:latin typeface="DengXian" panose="02010600030101010101" charset="-122"/>
                <a:ea typeface="DengXian" panose="02010600030101010101" charset="-122"/>
                <a:cs typeface="FangSong" panose="02010609060101010101" charset="-122"/>
              </a:rPr>
              <a:t>23-26</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因为世人都犯了罪，亏缺了神的荣耀；如今却蒙神的恩典，因基督耶稣的救赎，就白白地称义。神设立耶稣作挽回祭，是凭着耶稣的血，籍着人的信，要显明神的义；因为祂用忍耐的心宽容人先时所犯的罪，使人知道祂自己为义，也称信耶稣的人为义。”</a:t>
            </a:r>
            <a:endParaRPr lang="en-CA" sz="32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b="1"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罗八</a:t>
            </a:r>
            <a:r>
              <a:rPr lang="en-US" sz="3200" b="1" kern="100" dirty="0">
                <a:solidFill>
                  <a:schemeClr val="tx1"/>
                </a:solidFill>
                <a:latin typeface="DengXian" panose="02010600030101010101" charset="-122"/>
                <a:ea typeface="DengXian" panose="02010600030101010101" charset="-122"/>
                <a:cs typeface="FangSong" panose="02010609060101010101" charset="-122"/>
              </a:rPr>
              <a:t>1-3</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如今，那些在基督耶稣里的，就不定罪了。因为赐生命圣灵的律，在基督耶稣里释放了我，使我脱离罪和死的律了。律法既因人的软弱有所不能行的，神就差遣自己的儿子，成为肉身的形状，作了赎罪祭，在肉身中定罪了罪。”</a:t>
            </a:r>
            <a:endParaRPr lang="en-CA" sz="32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047750"/>
            <a:ext cx="9144000" cy="4095749"/>
          </a:xfrm>
        </p:spPr>
        <p:txBody>
          <a:bodyPr/>
          <a:lstStyle/>
          <a:p>
            <a:pPr marL="0" indent="0">
              <a:spcBef>
                <a:spcPts val="600"/>
              </a:spcBef>
              <a:spcAft>
                <a:spcPts val="0"/>
              </a:spcAft>
              <a:buNone/>
            </a:pPr>
            <a:r>
              <a:rPr lang="en-US" sz="3200" b="1" kern="100" dirty="0">
                <a:solidFill>
                  <a:srgbClr val="2E24FC"/>
                </a:solidFill>
                <a:latin typeface="DengXian" panose="02010600030101010101" charset="-122"/>
                <a:ea typeface="SimSun" panose="02010600030101010101" pitchFamily="2" charset="-122"/>
                <a:cs typeface="DengXian" panose="02010600030101010101" charset="-122"/>
              </a:rPr>
              <a:t>        2</a:t>
            </a:r>
            <a:r>
              <a:rPr lang="zh-CN" altLang="en-US" sz="3200" b="1" kern="100" dirty="0">
                <a:solidFill>
                  <a:srgbClr val="2E24FC"/>
                </a:solidFill>
                <a:latin typeface="Calibri" panose="020F0502020204030204"/>
                <a:ea typeface="DengXian" panose="02010600030101010101" charset="-122"/>
                <a:cs typeface="DengXian" panose="02010600030101010101" charset="-122"/>
              </a:rPr>
              <a:t>、只有在基督里才能解决死亡问题。</a:t>
            </a:r>
            <a:endParaRPr lang="en-CA" sz="3200" kern="100" dirty="0">
              <a:solidFill>
                <a:srgbClr val="2E24FC"/>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把死亡视作一种自然现象只能说服人坦然接受死亡的严酷事实，等于取消了死亡问题，却丝毫不能解决这个问题。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各种宗教哲学虽然积极面对死亡问题，并且创造各种学说，就如道教相信长生不死，佛教主张生死轮回等等，它们都只是为死亡问题提供不同的诠释，并不能真正解决死亡问题。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123950"/>
            <a:ext cx="9144000" cy="4019549"/>
          </a:xfrm>
        </p:spPr>
        <p:txBody>
          <a:bodyPr/>
          <a:lstStyle/>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只有耶稣基督，死后三天从死里复活，才真正胜过了死亡！</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祂应许我们，当祂再来的时候，凡属祂的，就是警醒等候祂再来的人，都要经历身体的复活，从而一举解决死亡问题。</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0"/>
              </a:spcAft>
              <a:buNone/>
            </a:pPr>
            <a:r>
              <a:rPr lang="en-US" altLang="zh-CN" sz="28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2800" b="1" kern="100" dirty="0">
                <a:solidFill>
                  <a:schemeClr val="tx1"/>
                </a:solidFill>
                <a:latin typeface="DengXian" panose="02010600030101010101" charset="-122"/>
                <a:ea typeface="DengXian" panose="02010600030101010101" charset="-122"/>
                <a:cs typeface="FangSong" panose="02010609060101010101" charset="-122"/>
              </a:rPr>
              <a:t>启一</a:t>
            </a:r>
            <a:r>
              <a:rPr lang="en-US" sz="2800" b="1" kern="100" dirty="0">
                <a:solidFill>
                  <a:schemeClr val="tx1"/>
                </a:solidFill>
                <a:latin typeface="DengXian" panose="02010600030101010101" charset="-122"/>
                <a:ea typeface="DengXian" panose="02010600030101010101" charset="-122"/>
                <a:cs typeface="FangSong" panose="02010609060101010101" charset="-122"/>
              </a:rPr>
              <a:t>17</a:t>
            </a:r>
            <a:r>
              <a:rPr lang="zh-CN" altLang="en-US" sz="2800" b="1" kern="100" dirty="0">
                <a:solidFill>
                  <a:schemeClr val="tx1"/>
                </a:solidFill>
                <a:latin typeface="DengXian" panose="02010600030101010101" charset="-122"/>
                <a:ea typeface="DengXian" panose="02010600030101010101" charset="-122"/>
                <a:cs typeface="FangSong" panose="02010609060101010101" charset="-122"/>
              </a:rPr>
              <a:t>下</a:t>
            </a:r>
            <a:r>
              <a:rPr lang="en-US" sz="2800" b="1" kern="100" dirty="0">
                <a:solidFill>
                  <a:schemeClr val="tx1"/>
                </a:solidFill>
                <a:latin typeface="DengXian" panose="02010600030101010101" charset="-122"/>
                <a:ea typeface="DengXian" panose="02010600030101010101" charset="-122"/>
                <a:cs typeface="FangSong" panose="02010609060101010101" charset="-122"/>
              </a:rPr>
              <a:t>-18</a:t>
            </a:r>
            <a:r>
              <a:rPr lang="zh-CN" altLang="en-US" sz="28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“祂（复活的基督）用右手按着我说：‘不要惧怕，我是首先的，我是末后的，又是那存活的；我曾死过，现在又活了，直活到永永远远；并且拿着死亡和阴间的钥匙。”</a:t>
            </a:r>
            <a:endParaRPr lang="en-CA"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林前十五</a:t>
            </a:r>
            <a:r>
              <a:rPr lang="en-US" sz="3200" b="1" kern="100" dirty="0">
                <a:solidFill>
                  <a:schemeClr val="tx1"/>
                </a:solidFill>
                <a:latin typeface="DengXian" panose="02010600030101010101" charset="-122"/>
                <a:ea typeface="DengXian" panose="02010600030101010101" charset="-122"/>
                <a:cs typeface="FangSong" panose="02010609060101010101" charset="-122"/>
              </a:rPr>
              <a:t>57</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“感谢神，使我们籍着我们的主耶稣基督得胜。”</a:t>
            </a:r>
            <a:endParaRPr lang="en-CA" sz="32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0">
              <a:spcBef>
                <a:spcPts val="600"/>
              </a:spcBef>
              <a:spcAft>
                <a:spcPts val="600"/>
              </a:spcAft>
              <a:buNone/>
            </a:pPr>
            <a:r>
              <a:rPr lang="en-US" altLang="zh-CN" sz="3200" b="1" kern="100" dirty="0">
                <a:solidFill>
                  <a:schemeClr val="tx1"/>
                </a:solidFill>
                <a:latin typeface="DengXian" panose="02010600030101010101" charset="-122"/>
                <a:ea typeface="DengXian" panose="02010600030101010101" charset="-122"/>
                <a:cs typeface="FangSong" panose="02010609060101010101" charset="-122"/>
              </a:rPr>
              <a:t>        </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林前十五</a:t>
            </a:r>
            <a:r>
              <a:rPr lang="en-US" sz="3200" b="1" kern="100" dirty="0">
                <a:solidFill>
                  <a:schemeClr val="tx1"/>
                </a:solidFill>
                <a:latin typeface="DengXian" panose="02010600030101010101" charset="-122"/>
                <a:ea typeface="DengXian" panose="02010600030101010101" charset="-122"/>
                <a:cs typeface="FangSong" panose="02010609060101010101" charset="-122"/>
              </a:rPr>
              <a:t>20-23</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但基督已经从死里复活，成为睡了之人初熟的果子。死既是因一人而来，死人复活也是因一人而来。在亚当里众人都死了；照样，在基督里众人都要复活：初熟的果子是基督；以后在祂来的时候，是那些属基督的。”</a:t>
            </a:r>
            <a:endParaRPr lang="en-CA" sz="3200" kern="100" dirty="0">
              <a:solidFill>
                <a:srgbClr val="FF0000"/>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sz="3200" b="1" kern="100" dirty="0">
                <a:solidFill>
                  <a:srgbClr val="2E24FC"/>
                </a:solidFill>
                <a:latin typeface="DengXian" panose="02010600030101010101" charset="-122"/>
                <a:ea typeface="SimSun" panose="02010600030101010101" pitchFamily="2" charset="-122"/>
                <a:cs typeface="DengXian" panose="02010600030101010101" charset="-122"/>
              </a:rPr>
              <a:t>        3</a:t>
            </a:r>
            <a:r>
              <a:rPr lang="zh-CN" altLang="en-US" sz="3200" b="1" kern="100" dirty="0">
                <a:solidFill>
                  <a:srgbClr val="2E24FC"/>
                </a:solidFill>
                <a:latin typeface="Calibri" panose="020F0502020204030204"/>
                <a:ea typeface="DengXian" panose="02010600030101010101" charset="-122"/>
                <a:cs typeface="DengXian" panose="02010600030101010101" charset="-122"/>
              </a:rPr>
              <a:t>、只有在基督里才能解决生态危机问题</a:t>
            </a:r>
            <a:endParaRPr lang="en-CA" sz="3200" kern="100" dirty="0">
              <a:solidFill>
                <a:srgbClr val="2E24FC"/>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科学的发展虽然帮助人类发现了地球生态危机，然而，对于解决这个危机，科学却是无能为力。</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这个问题只有当基督再来时才能解决。</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基督再来时，不仅要审判世界，迎娶新妇，在地上建立千禧年国度，而且还要恢复地球的生态环境，使全地成为伊甸园。</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047750"/>
            <a:ext cx="9144000" cy="4095749"/>
          </a:xfrm>
        </p:spPr>
        <p:txBody>
          <a:bodyPr/>
          <a:lstStyle/>
          <a:p>
            <a:pPr marL="0" indent="0">
              <a:spcBef>
                <a:spcPts val="600"/>
              </a:spcBef>
              <a:spcAft>
                <a:spcPts val="0"/>
              </a:spcAft>
              <a:buNone/>
            </a:pPr>
            <a:r>
              <a:rPr lang="en-US" altLang="zh-CN" sz="3000" b="1" kern="100" dirty="0">
                <a:solidFill>
                  <a:schemeClr val="tx1"/>
                </a:solidFill>
                <a:latin typeface="Calibri" panose="020F0502020204030204"/>
                <a:ea typeface="DengXian" panose="02010600030101010101" charset="-122"/>
                <a:cs typeface="DengXian" panose="02010600030101010101" charset="-122"/>
              </a:rPr>
              <a:t>          </a:t>
            </a:r>
            <a:r>
              <a:rPr lang="zh-CN" altLang="en-US" sz="3000" b="1" kern="100" dirty="0">
                <a:solidFill>
                  <a:schemeClr val="tx1"/>
                </a:solidFill>
                <a:latin typeface="Calibri" panose="020F0502020204030204"/>
                <a:ea typeface="DengXian" panose="02010600030101010101" charset="-122"/>
                <a:cs typeface="DengXian" panose="02010600030101010101" charset="-122"/>
              </a:rPr>
              <a:t>赛六十五</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18-20,25</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你们当因我所造的永远欢喜快乐！因我造耶路撒冷为人所喜，造其中的居民为人所乐。我必因耶路撒冷欢喜，因我的百姓快乐。其中必不再听见哭泣的声音和哀嚎的声音。其中必没有数日夭亡的婴孩，也没有寿数不满的老者；因为百岁死的仍算孩童，有百岁死的罪人算被咒诅。</a:t>
            </a:r>
            <a:r>
              <a:rPr 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豺狼必与羊羔同食，狮子必吃草与牛一样，尘土必作蛇的食物。在我圣山的遍处，这一切都不伤人、不害物。这是耶和华说的。”（参见下面第</a:t>
            </a:r>
            <a:r>
              <a:rPr 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5</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点。）</a:t>
            </a:r>
            <a:endParaRPr lang="en-CA"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sz="3000" b="1" kern="100" dirty="0">
                <a:solidFill>
                  <a:srgbClr val="2E24FC"/>
                </a:solidFill>
                <a:latin typeface="DengXian" panose="02010600030101010101" charset="-122"/>
                <a:ea typeface="SimSun" panose="02010600030101010101" pitchFamily="2" charset="-122"/>
                <a:cs typeface="DengXian" panose="02010600030101010101" charset="-122"/>
              </a:rPr>
              <a:t>  4</a:t>
            </a:r>
            <a:r>
              <a:rPr lang="zh-CN" altLang="en-US" sz="3000" b="1" kern="100" dirty="0">
                <a:solidFill>
                  <a:srgbClr val="2E24FC"/>
                </a:solidFill>
                <a:latin typeface="Calibri" panose="020F0502020204030204"/>
                <a:ea typeface="DengXian" panose="02010600030101010101" charset="-122"/>
                <a:cs typeface="DengXian" panose="02010600030101010101" charset="-122"/>
              </a:rPr>
              <a:t>、只有在基督里的信才能满足真幸福的第一个条件</a:t>
            </a:r>
            <a:endParaRPr lang="en-CA" sz="3000" kern="100" dirty="0">
              <a:solidFill>
                <a:srgbClr val="2E24FC"/>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上帝是真幸福的源头，真幸福只有在上帝那里才能获得。</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然而，单单相信上帝存在是远远不够的，关键在于如何与上帝恢复关系。</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由于人类犯罪堕落，神人之间的关系遭到破坏，人若要与神恢复关系，必须解决罪恶的问题。</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123950"/>
            <a:ext cx="9144000" cy="4019549"/>
          </a:xfrm>
        </p:spPr>
        <p:txBody>
          <a:bodyPr/>
          <a:lstStyle/>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耶稣基督死在十字架上，成为赎罪祭，一举解决了人类的罪恶问题。</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任何人只有相信耶稣，接受祂的救恩，才能与上帝恢复关系。</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一个因信恢复了与神的关系的人，实际上是回到了人类的根源</a:t>
            </a:r>
            <a:r>
              <a:rPr lang="en-US" altLang="zh-CN"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创造主</a:t>
            </a:r>
            <a:r>
              <a:rPr lang="en-US" altLang="zh-CN"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那里，不仅确定了自己受造者的身份，并且成为神的儿女，从而满足了真幸福的第一个条件。</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sz="3000" b="1" kern="100" dirty="0">
                <a:solidFill>
                  <a:srgbClr val="0000FF"/>
                </a:solidFill>
                <a:latin typeface="DengXian" panose="02010600030101010101" charset="-122"/>
                <a:ea typeface="SimSun" panose="02010600030101010101" pitchFamily="2" charset="-122"/>
                <a:cs typeface="DengXian" panose="02010600030101010101" charset="-122"/>
              </a:rPr>
              <a:t>  5</a:t>
            </a:r>
            <a:r>
              <a:rPr lang="zh-CN" altLang="en-US" sz="3000" b="1" kern="100" dirty="0">
                <a:solidFill>
                  <a:srgbClr val="0000FF"/>
                </a:solidFill>
                <a:latin typeface="Calibri" panose="020F0502020204030204"/>
                <a:ea typeface="DengXian" panose="02010600030101010101" charset="-122"/>
                <a:cs typeface="DengXian" panose="02010600030101010101" charset="-122"/>
              </a:rPr>
              <a:t>、只有在基督里的望才能满足真幸福的第二个条件</a:t>
            </a:r>
            <a:endParaRPr lang="en-CA" sz="3000" kern="100" dirty="0">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相信神存在和灵魂不灭对于真幸福仍是不够的，身体复活并且不朽才是关键，因为人之为人，本质上就是一个灵魂与身体的结合，脱离了身体的灵魂，无异于孤魂野鬼，怎么谈得上真幸福呢？</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然而，身体复活并且不朽只有基督再来时才可能实现，这要成为我们在基督里的盼望。</a:t>
            </a:r>
            <a:endParaRPr lang="en-CA" sz="30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10795" y="1115695"/>
            <a:ext cx="9171940" cy="4018280"/>
          </a:xfrm>
        </p:spPr>
        <p:txBody>
          <a:bodyPr/>
          <a:p>
            <a:pPr marL="0" indent="742950">
              <a:spcBef>
                <a:spcPts val="600"/>
              </a:spcBef>
              <a:spcAft>
                <a:spcPts val="0"/>
              </a:spcAft>
              <a:buNone/>
            </a:pPr>
            <a:r>
              <a:rPr lang="en-CA" sz="2800" b="1" kern="100" dirty="0">
                <a:solidFill>
                  <a:schemeClr val="tx1"/>
                </a:solidFill>
                <a:latin typeface="DengXian" panose="02010600030101010101" charset="-122"/>
                <a:ea typeface="DengXian" panose="02010600030101010101" charset="-122"/>
                <a:cs typeface="DengXian" panose="02010600030101010101" charset="-122"/>
                <a:sym typeface="+mn-ea"/>
              </a:rPr>
              <a:t>请注意，采用幸福小组的形式，所传的</a:t>
            </a:r>
            <a:r>
              <a:rPr lang="zh-CN" altLang="en-CA" sz="2800" b="1" kern="100" dirty="0">
                <a:solidFill>
                  <a:schemeClr val="tx1"/>
                </a:solidFill>
                <a:latin typeface="DengXian" panose="02010600030101010101" charset="-122"/>
                <a:ea typeface="DengXian" panose="02010600030101010101" charset="-122"/>
                <a:cs typeface="DengXian" panose="02010600030101010101" charset="-122"/>
                <a:sym typeface="+mn-ea"/>
              </a:rPr>
              <a:t>福音并不</a:t>
            </a:r>
            <a:r>
              <a:rPr lang="en-CA" sz="2800" b="1" kern="100" dirty="0">
                <a:solidFill>
                  <a:schemeClr val="tx1"/>
                </a:solidFill>
                <a:latin typeface="DengXian" panose="02010600030101010101" charset="-122"/>
                <a:ea typeface="DengXian" panose="02010600030101010101" charset="-122"/>
                <a:cs typeface="DengXian" panose="02010600030101010101" charset="-122"/>
                <a:sym typeface="+mn-ea"/>
              </a:rPr>
              <a:t>一定</a:t>
            </a:r>
            <a:r>
              <a:rPr lang="zh-CN" altLang="en-CA" sz="2800" b="1" kern="100" dirty="0">
                <a:solidFill>
                  <a:schemeClr val="tx1"/>
                </a:solidFill>
                <a:latin typeface="DengXian" panose="02010600030101010101" charset="-122"/>
                <a:ea typeface="DengXian" panose="02010600030101010101" charset="-122"/>
                <a:cs typeface="DengXian" panose="02010600030101010101" charset="-122"/>
                <a:sym typeface="+mn-ea"/>
              </a:rPr>
              <a:t>就</a:t>
            </a:r>
            <a:r>
              <a:rPr lang="en-CA" sz="2800" b="1" kern="100" dirty="0">
                <a:solidFill>
                  <a:schemeClr val="tx1"/>
                </a:solidFill>
                <a:latin typeface="DengXian" panose="02010600030101010101" charset="-122"/>
                <a:ea typeface="DengXian" panose="02010600030101010101" charset="-122"/>
                <a:cs typeface="DengXian" panose="02010600030101010101" charset="-122"/>
                <a:sym typeface="+mn-ea"/>
              </a:rPr>
              <a:t>是纯正的福音；反过来，也不是幸福小组所传的福音，就一定是廉价的福音。问题的关键在于：</a:t>
            </a:r>
            <a:endParaRPr lang="en-CA" sz="2800" b="1" kern="100" dirty="0">
              <a:solidFill>
                <a:schemeClr val="tx1"/>
              </a:solidFill>
              <a:latin typeface="DengXian" panose="02010600030101010101" charset="-122"/>
              <a:ea typeface="DengXian" panose="02010600030101010101" charset="-122"/>
              <a:cs typeface="DengXian" panose="02010600030101010101" charset="-122"/>
            </a:endParaRPr>
          </a:p>
          <a:p>
            <a:pPr marL="0" indent="742950">
              <a:spcBef>
                <a:spcPts val="600"/>
              </a:spcBef>
              <a:spcAft>
                <a:spcPts val="0"/>
              </a:spcAft>
              <a:buNone/>
            </a:pPr>
            <a:r>
              <a:rPr lang="en-CA" sz="2800" b="1" kern="100" dirty="0">
                <a:solidFill>
                  <a:srgbClr val="FF0000"/>
                </a:solidFill>
                <a:latin typeface="DengXian" panose="02010600030101010101" charset="-122"/>
                <a:ea typeface="DengXian" panose="02010600030101010101" charset="-122"/>
                <a:cs typeface="DengXian" panose="02010600030101010101" charset="-122"/>
                <a:sym typeface="+mn-ea"/>
              </a:rPr>
              <a:t>什么才是真幸福？</a:t>
            </a:r>
            <a:endParaRPr lang="en-CA" sz="2800" b="1" kern="100" dirty="0">
              <a:solidFill>
                <a:srgbClr val="FF0000"/>
              </a:solidFill>
              <a:latin typeface="DengXian" panose="02010600030101010101" charset="-122"/>
              <a:ea typeface="DengXian" panose="02010600030101010101" charset="-122"/>
              <a:cs typeface="DengXian" panose="02010600030101010101" charset="-122"/>
            </a:endParaRPr>
          </a:p>
          <a:p>
            <a:pPr marL="0" indent="742950">
              <a:spcBef>
                <a:spcPts val="600"/>
              </a:spcBef>
              <a:spcAft>
                <a:spcPts val="0"/>
              </a:spcAft>
              <a:buNone/>
            </a:pPr>
            <a:r>
              <a:rPr lang="en-CA" sz="2800" b="1" kern="100" dirty="0">
                <a:solidFill>
                  <a:srgbClr val="FF0000"/>
                </a:solidFill>
                <a:latin typeface="DengXian" panose="02010600030101010101" charset="-122"/>
                <a:ea typeface="DengXian" panose="02010600030101010101" charset="-122"/>
                <a:cs typeface="DengXian" panose="02010600030101010101" charset="-122"/>
                <a:sym typeface="+mn-ea"/>
              </a:rPr>
              <a:t>如何才能获得真幸福？</a:t>
            </a:r>
            <a:endParaRPr lang="en-CA" sz="2800" b="1" kern="100" dirty="0">
              <a:solidFill>
                <a:srgbClr val="FF0000"/>
              </a:solidFill>
              <a:latin typeface="DengXian" panose="02010600030101010101" charset="-122"/>
              <a:ea typeface="DengXian" panose="02010600030101010101" charset="-122"/>
              <a:cs typeface="DengXian" panose="02010600030101010101" charset="-122"/>
            </a:endParaRPr>
          </a:p>
          <a:p>
            <a:pPr marL="0" indent="457200">
              <a:buNone/>
            </a:pPr>
            <a:r>
              <a:rPr lang="en-US" altLang="zh-CN" sz="2800" b="1">
                <a:latin typeface="DengXian" panose="02010600030101010101" charset="-122"/>
                <a:ea typeface="DengXian" panose="02010600030101010101" charset="-122"/>
                <a:cs typeface="DengXian" panose="02010600030101010101" charset="-122"/>
              </a:rPr>
              <a:t>  </a:t>
            </a:r>
            <a:r>
              <a:rPr lang="zh-CN" altLang="en-US" sz="2800" b="1">
                <a:latin typeface="DengXian" panose="02010600030101010101" charset="-122"/>
                <a:ea typeface="DengXian" panose="02010600030101010101" charset="-122"/>
                <a:cs typeface="DengXian" panose="02010600030101010101" charset="-122"/>
              </a:rPr>
              <a:t>不同的人，不同的文化，不同的宗教信仰，对这两个问题的回答都是不同的。而我们最要关注的是：</a:t>
            </a:r>
            <a:r>
              <a:rPr lang="en-US" altLang="zh-CN" sz="2800" b="1">
                <a:latin typeface="DengXian" panose="02010600030101010101" charset="-122"/>
                <a:ea typeface="DengXian" panose="02010600030101010101" charset="-122"/>
                <a:cs typeface="DengXian" panose="02010600030101010101" charset="-122"/>
              </a:rPr>
              <a:t>               	</a:t>
            </a:r>
            <a:r>
              <a:rPr lang="zh-CN" altLang="en-US" sz="2800" b="1">
                <a:solidFill>
                  <a:srgbClr val="FF0000"/>
                </a:solidFill>
                <a:latin typeface="DengXian" panose="02010600030101010101" charset="-122"/>
                <a:ea typeface="DengXian" panose="02010600030101010101" charset="-122"/>
                <a:cs typeface="DengXian" panose="02010600030101010101" charset="-122"/>
              </a:rPr>
              <a:t>我们对这两个问题的回答是根据圣经、</a:t>
            </a:r>
            <a:r>
              <a:rPr lang="zh-CN" altLang="en-US" sz="2800" b="1">
                <a:solidFill>
                  <a:srgbClr val="FF0000"/>
                </a:solidFill>
                <a:latin typeface="DengXian" panose="02010600030101010101" charset="-122"/>
                <a:ea typeface="DengXian" panose="02010600030101010101" charset="-122"/>
                <a:cs typeface="DengXian" panose="02010600030101010101" charset="-122"/>
              </a:rPr>
              <a:t>且合乎圣经</a:t>
            </a:r>
            <a:r>
              <a:rPr lang="zh-CN" altLang="en-US" sz="2800" b="1">
                <a:solidFill>
                  <a:srgbClr val="FF0000"/>
                </a:solidFill>
                <a:latin typeface="DengXian" panose="02010600030101010101" charset="-122"/>
                <a:ea typeface="DengXian" panose="02010600030101010101" charset="-122"/>
                <a:cs typeface="DengXian" panose="02010600030101010101" charset="-122"/>
              </a:rPr>
              <a:t>的。</a:t>
            </a:r>
            <a:endParaRPr lang="zh-CN" altLang="en-US" sz="2800" b="1">
              <a:solidFill>
                <a:srgbClr val="FF0000"/>
              </a:solidFill>
              <a:latin typeface="DengXian" panose="02010600030101010101" charset="-122"/>
              <a:ea typeface="DengXian" panose="02010600030101010101" charset="-122"/>
              <a:cs typeface="DengXian" panose="02010600030101010101" charset="-122"/>
            </a:endParaRPr>
          </a:p>
        </p:txBody>
      </p:sp>
      <p:sp>
        <p:nvSpPr>
          <p:cNvPr id="4" name="灯片编号占位符 3"/>
          <p:cNvSpPr>
            <a:spLocks noGrp="1"/>
          </p:cNvSpPr>
          <p:nvPr>
            <p:ph type="sldNum" sz="quarter" idx="12"/>
          </p:nvPr>
        </p:nvSpPr>
        <p:spPr/>
        <p:txBody>
          <a:bodyPr/>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047750"/>
            <a:ext cx="9144000" cy="4095749"/>
          </a:xfrm>
        </p:spPr>
        <p:txBody>
          <a:bodyPr/>
          <a:lstStyle/>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我们在基督里的盼望是：当耶稣基督再来时，我们不仅要经历身体复活（约壹三</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2-3</a:t>
            </a:r>
            <a:r>
              <a:rPr lang="zh-CN" altLang="en-US" sz="3200" b="1" kern="100" dirty="0">
                <a:solidFill>
                  <a:schemeClr val="tx1"/>
                </a:solidFill>
                <a:latin typeface="Calibri" panose="020F0502020204030204"/>
                <a:ea typeface="DengXian" panose="02010600030101010101" charset="-122"/>
                <a:cs typeface="DengXian" panose="02010600030101010101" charset="-122"/>
              </a:rPr>
              <a:t>），进入羔羊的婚宴，而且要进入千禧年国度（启十一</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15</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在那个荣耀的国度里，地球的生态环境将要焕然一新，恢复到堕落以前伊甸园的状况，并且全球都要成为伊甸园</a:t>
            </a:r>
            <a:r>
              <a:rPr lang="zh-CN" altLang="en-US" sz="3200" b="1" kern="100" dirty="0">
                <a:solidFill>
                  <a:srgbClr val="FF0000"/>
                </a:solidFill>
                <a:latin typeface="DengXian" panose="02010600030101010101" charset="-122"/>
                <a:ea typeface="DengXian" panose="02010600030101010101" charset="-122"/>
                <a:cs typeface="DengXian" panose="02010600030101010101" charset="-122"/>
              </a:rPr>
              <a:t>（赛十一</a:t>
            </a:r>
            <a:r>
              <a:rPr lang="en-US" sz="3200" b="1" kern="100" dirty="0">
                <a:solidFill>
                  <a:srgbClr val="FF0000"/>
                </a:solidFill>
                <a:latin typeface="DengXian" panose="02010600030101010101" charset="-122"/>
                <a:ea typeface="DengXian" panose="02010600030101010101" charset="-122"/>
                <a:cs typeface="DengXian" panose="02010600030101010101" charset="-122"/>
              </a:rPr>
              <a:t>6-9</a:t>
            </a:r>
            <a:r>
              <a:rPr lang="zh-CN" altLang="en-US" sz="3200" b="1" kern="100" dirty="0">
                <a:solidFill>
                  <a:srgbClr val="FF0000"/>
                </a:solidFill>
                <a:latin typeface="DengXian" panose="02010600030101010101" charset="-122"/>
                <a:ea typeface="DengXian" panose="02010600030101010101" charset="-122"/>
                <a:cs typeface="DengXian" panose="02010600030101010101" charset="-122"/>
              </a:rPr>
              <a:t>）</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我们也将永远活在神的荣耀同在中。</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sz="2800" b="1" kern="100" dirty="0">
                <a:solidFill>
                  <a:srgbClr val="0000FF"/>
                </a:solidFill>
                <a:latin typeface="DengXian" panose="02010600030101010101" charset="-122"/>
                <a:ea typeface="SimSun" panose="02010600030101010101" pitchFamily="2" charset="-122"/>
                <a:cs typeface="DengXian" panose="02010600030101010101" charset="-122"/>
              </a:rPr>
              <a:t>     6</a:t>
            </a:r>
            <a:r>
              <a:rPr lang="zh-CN" altLang="en-US" sz="2800" b="1" kern="100" dirty="0">
                <a:solidFill>
                  <a:srgbClr val="0000FF"/>
                </a:solidFill>
                <a:latin typeface="Calibri" panose="020F0502020204030204"/>
                <a:ea typeface="DengXian" panose="02010600030101010101" charset="-122"/>
                <a:cs typeface="DengXian" panose="02010600030101010101" charset="-122"/>
              </a:rPr>
              <a:t>、只有在基督里的爱才能满足真幸福的第三个条件。</a:t>
            </a:r>
            <a:endParaRPr lang="en-CA" sz="2800" kern="100" dirty="0">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在基督的救恩里，不仅处理了罪带来的刑罚，而且也处理了人的罪性。在客观上，这是籍着洗礼，我们与基督同死、同葬、同复活，经历新生（罗六</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3-4</a:t>
            </a:r>
            <a:r>
              <a:rPr lang="zh-CN" altLang="en-US" sz="2800" b="1" kern="100" dirty="0">
                <a:solidFill>
                  <a:schemeClr val="tx1"/>
                </a:solidFill>
                <a:latin typeface="Calibri" panose="020F0502020204030204"/>
                <a:ea typeface="DengXian" panose="02010600030101010101" charset="-122"/>
                <a:cs typeface="DengXian" panose="02010600030101010101" charset="-122"/>
              </a:rPr>
              <a:t>）或灵性上死而复活（弗二</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1</a:t>
            </a:r>
            <a:r>
              <a:rPr lang="zh-CN" altLang="en-US" sz="2800" b="1" kern="100" dirty="0">
                <a:solidFill>
                  <a:schemeClr val="tx1"/>
                </a:solidFill>
                <a:latin typeface="Calibri" panose="020F0502020204030204"/>
                <a:ea typeface="DengXian" panose="02010600030101010101" charset="-122"/>
                <a:cs typeface="DengXian" panose="02010600030101010101" charset="-122"/>
              </a:rPr>
              <a:t>、</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5-6</a:t>
            </a:r>
            <a:r>
              <a:rPr lang="zh-CN" altLang="en-US" sz="2800" b="1" kern="100" dirty="0">
                <a:solidFill>
                  <a:schemeClr val="tx1"/>
                </a:solidFill>
                <a:latin typeface="Calibri" panose="020F0502020204030204"/>
                <a:ea typeface="DengXian" panose="02010600030101010101" charset="-122"/>
                <a:cs typeface="DengXian" panose="02010600030101010101" charset="-122"/>
              </a:rPr>
              <a:t>）。</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在主观上，这是籍着圣灵将神的爱浇灌或启示在我们心里，使我们经历心灵的更新（结三十六</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26-27</a:t>
            </a:r>
            <a:r>
              <a:rPr lang="zh-CN" altLang="en-US" sz="2800" b="1" kern="100" dirty="0">
                <a:solidFill>
                  <a:schemeClr val="tx1"/>
                </a:solidFill>
                <a:latin typeface="Calibri" panose="020F0502020204030204"/>
                <a:ea typeface="DengXian" panose="02010600030101010101" charset="-122"/>
                <a:cs typeface="DengXian" panose="02010600030101010101" charset="-122"/>
              </a:rPr>
              <a:t>；罗五</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5</a:t>
            </a:r>
            <a:r>
              <a:rPr lang="zh-CN" altLang="en-US" sz="2800" b="1" kern="100" dirty="0">
                <a:solidFill>
                  <a:schemeClr val="tx1"/>
                </a:solidFill>
                <a:latin typeface="Calibri" panose="020F0502020204030204"/>
                <a:ea typeface="DengXian" panose="02010600030101010101" charset="-122"/>
                <a:cs typeface="DengXian" panose="02010600030101010101" charset="-122"/>
              </a:rPr>
              <a:t>；提多书三</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5-6</a:t>
            </a:r>
            <a:r>
              <a:rPr lang="zh-CN" altLang="en-US" sz="2800" b="1" kern="100" dirty="0">
                <a:solidFill>
                  <a:schemeClr val="tx1"/>
                </a:solidFill>
                <a:latin typeface="Calibri" panose="020F0502020204030204"/>
                <a:ea typeface="DengXian" panose="02010600030101010101" charset="-122"/>
                <a:cs typeface="DengXian" panose="02010600030101010101" charset="-122"/>
              </a:rPr>
              <a:t>）。</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5725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当我们籍圣灵领受了神的爱，也就能通过操练活出这爱。（</a:t>
            </a:r>
            <a:r>
              <a:rPr lang="zh-CN" altLang="en-US" sz="3200" b="1" kern="100" dirty="0">
                <a:solidFill>
                  <a:schemeClr val="tx1"/>
                </a:solidFill>
                <a:latin typeface="Calibri" panose="020F0502020204030204"/>
                <a:ea typeface="FangSong" panose="02010609060101010101" charset="-122"/>
                <a:cs typeface="FangSong" panose="02010609060101010101" charset="-122"/>
              </a:rPr>
              <a:t>约壹四</a:t>
            </a:r>
            <a:r>
              <a:rPr lang="en-US" sz="3200" b="1" kern="100" dirty="0">
                <a:solidFill>
                  <a:schemeClr val="tx1"/>
                </a:solidFill>
                <a:latin typeface="FangSong" panose="02010609060101010101" charset="-122"/>
                <a:ea typeface="SimSun" panose="02010600030101010101" pitchFamily="2" charset="-122"/>
                <a:cs typeface="FangSong" panose="02010609060101010101" charset="-122"/>
              </a:rPr>
              <a:t>19</a:t>
            </a:r>
            <a:r>
              <a:rPr lang="zh-CN" altLang="en-US" sz="3200" b="1" kern="100" dirty="0">
                <a:solidFill>
                  <a:schemeClr val="tx1"/>
                </a:solidFill>
                <a:latin typeface="Calibri" panose="020F0502020204030204"/>
                <a:ea typeface="FangSong" panose="02010609060101010101" charset="-122"/>
                <a:cs typeface="FangSong" panose="02010609060101010101" charset="-122"/>
              </a:rPr>
              <a:t>，</a:t>
            </a:r>
            <a:r>
              <a:rPr lang="en-US" sz="3200" b="1" kern="100" dirty="0">
                <a:solidFill>
                  <a:schemeClr val="tx1"/>
                </a:solidFill>
                <a:latin typeface="FangSong" panose="02010609060101010101" charset="-122"/>
                <a:ea typeface="SimSun" panose="02010600030101010101" pitchFamily="2" charset="-122"/>
                <a:cs typeface="FangSong" panose="02010609060101010101" charset="-122"/>
              </a:rPr>
              <a:t>9</a:t>
            </a:r>
            <a:r>
              <a:rPr lang="zh-CN" altLang="en-US" sz="3200" b="1" kern="100" dirty="0">
                <a:solidFill>
                  <a:schemeClr val="tx1"/>
                </a:solidFill>
                <a:latin typeface="Calibri" panose="020F0502020204030204"/>
                <a:ea typeface="FangSong" panose="02010609060101010101" charset="-122"/>
                <a:cs typeface="FangSong" panose="02010609060101010101" charset="-122"/>
              </a:rPr>
              <a:t>） </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我们本来不知何为真爱，更活不出真爱，因为我们心性都被罪扭曲了。然而，当我们在耶稣里经历了神的赦罪之爱、舍己之爱时，同时就经历了重生，并成了新造的人，从此我们才懂得何为真爱，并且领受真爱，活出真爱，遵守三大诫命。</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这正是我们人生的目的：爱神、彼此相爱、爱灵魂。</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遵守三大诫命、活出爱的生命正是真幸福的最大标志，也是我们为之生为之死的目的，更是满足真幸福的第三个条件。</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三、如何才能获得真幸福？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600" b="1" kern="100" dirty="0">
                <a:solidFill>
                  <a:srgbClr val="0000FF"/>
                </a:solidFill>
                <a:latin typeface="Calibri" panose="020F0502020204030204"/>
                <a:ea typeface="DengXian" panose="02010600030101010101" charset="-122"/>
                <a:cs typeface="DengXian" panose="02010600030101010101" charset="-122"/>
              </a:rPr>
              <a:t>         </a:t>
            </a:r>
            <a:r>
              <a:rPr lang="zh-CN" altLang="en-US" sz="3600" b="1" kern="100" dirty="0">
                <a:solidFill>
                  <a:srgbClr val="0000FF"/>
                </a:solidFill>
                <a:latin typeface="Calibri" panose="020F0502020204030204"/>
                <a:ea typeface="DengXian" panose="02010600030101010101" charset="-122"/>
                <a:cs typeface="DengXian" panose="02010600030101010101" charset="-122"/>
              </a:rPr>
              <a:t>总之，这一堂信息可以归结为两句话：</a:t>
            </a:r>
            <a:endParaRPr lang="en-CA" sz="3600" kern="100" dirty="0">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rgbClr val="FF0000"/>
                </a:solidFill>
                <a:latin typeface="Calibri" panose="020F0502020204030204"/>
                <a:ea typeface="DengXian" panose="02010600030101010101" charset="-122"/>
                <a:cs typeface="DengXian" panose="02010600030101010101" charset="-122"/>
              </a:rPr>
              <a:t>在基督里才有真幸福。 </a:t>
            </a:r>
            <a:endParaRPr lang="en-CA" sz="3600" kern="100" dirty="0">
              <a:solidFill>
                <a:srgbClr val="FF0000"/>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rgbClr val="FF0000"/>
                </a:solidFill>
                <a:latin typeface="Calibri" panose="020F0502020204030204"/>
                <a:ea typeface="DengXian" panose="02010600030101010101" charset="-122"/>
                <a:cs typeface="DengXian" panose="02010600030101010101" charset="-122"/>
              </a:rPr>
              <a:t>活出信望爱，就是真幸福。</a:t>
            </a:r>
            <a:endParaRPr lang="en-CA" sz="3600" kern="100" dirty="0">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kern="100" dirty="0">
                <a:solidFill>
                  <a:srgbClr val="FF0000"/>
                </a:solidFill>
                <a:effectLst/>
                <a:latin typeface="+mn-ea"/>
                <a:cs typeface="HanWang WeiBeiMedium-Gb5" panose="02000000000000000000" charset="-120"/>
                <a:sym typeface="+mn-ea"/>
              </a:rPr>
              <a:t>一、什么才是真幸福？</a:t>
            </a:r>
            <a:endParaRPr lang="zh-CN" altLang="en-US"/>
          </a:p>
        </p:txBody>
      </p:sp>
      <p:sp>
        <p:nvSpPr>
          <p:cNvPr id="3" name="内容占位符 2"/>
          <p:cNvSpPr>
            <a:spLocks noGrp="1"/>
          </p:cNvSpPr>
          <p:nvPr>
            <p:ph idx="1"/>
          </p:nvPr>
        </p:nvSpPr>
        <p:spPr>
          <a:xfrm>
            <a:off x="83185" y="1200150"/>
            <a:ext cx="9048115" cy="3898265"/>
          </a:xfrm>
        </p:spPr>
        <p:txBody>
          <a:bodyPr/>
          <a:p>
            <a:pPr marL="0" indent="742950">
              <a:spcBef>
                <a:spcPts val="600"/>
              </a:spcBef>
              <a:spcAft>
                <a:spcPts val="0"/>
              </a:spcAft>
              <a:buNone/>
            </a:pPr>
            <a:r>
              <a:rPr lang="zh-CN" altLang="en-US" sz="3600" b="1" kern="100" dirty="0">
                <a:solidFill>
                  <a:srgbClr val="FF0000"/>
                </a:solidFill>
                <a:latin typeface="Calibri" panose="020F0502020204030204"/>
                <a:ea typeface="DengXian" panose="02010600030101010101" charset="-122"/>
                <a:cs typeface="DengXian" panose="02010600030101010101" charset="-122"/>
                <a:sym typeface="+mn-ea"/>
              </a:rPr>
              <a:t>（一）追求真幸福是人性的特质</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sym typeface="+mn-ea"/>
              </a:rPr>
              <a:t>顾名思义，福音就是好消息，而且是关于个人、家庭和全人类的好消息。</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sym typeface="+mn-ea"/>
              </a:rPr>
              <a:t>对于个人、家庭和全人类来说，还有什么比获得真幸福更好的消息呢？</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en-CA" b="1" dirty="0"/>
          </a:p>
          <a:p>
            <a:pPr marL="0" indent="0">
              <a:buNone/>
            </a:pPr>
            <a:endParaRPr lang="zh-CN" altLang="en-US"/>
          </a:p>
        </p:txBody>
      </p:sp>
      <p:sp>
        <p:nvSpPr>
          <p:cNvPr id="4" name="灯片编号占位符 3"/>
          <p:cNvSpPr>
            <a:spLocks noGrp="1"/>
          </p:cNvSpPr>
          <p:nvPr>
            <p:ph type="sldNum" sz="quarter" idx="12"/>
          </p:nvPr>
        </p:nvSpPr>
        <p:spPr/>
        <p:txBody>
          <a:bodyPr/>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人人生来就有追求真幸福的倾向。</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追求真幸福不仅是人的本能，而且更是人性的特质。</a:t>
            </a:r>
            <a:endParaRPr lang="en-US" altLang="zh-CN" sz="3200" b="1" kern="100" dirty="0">
              <a:solidFill>
                <a:schemeClr val="tx1"/>
              </a:solidFill>
              <a:latin typeface="Calibri" panose="020F0502020204030204"/>
              <a:ea typeface="DengXian" panose="02010600030101010101" charset="-122"/>
              <a:cs typeface="DengXian" panose="02010600030101010101" charset="-122"/>
            </a:endParaRPr>
          </a:p>
          <a:p>
            <a:pPr marL="0" indent="9144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求生的本能只有在灾难临头的时候才会显露出来，随着灾难一过去很快就归于平常。但永生的渴望一旦被唤醒，就不会因灾难过去而过去。</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此外，永生的渴望不需要灾难临头才显露，而是在任何情况下都会显露。</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实际上，各种宗教和民间风俗都是人对永生渴望的体现。</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而现代研究发现，动物再怎么聪明，却没有宗教的行为；因为动物没有对永生的渴望，只有求生的本能。</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r>
              <a:rPr lang="zh-CN" altLang="en-US" b="1" kern="100" dirty="0">
                <a:solidFill>
                  <a:srgbClr val="FF0000"/>
                </a:solidFill>
                <a:effectLst/>
                <a:latin typeface="+mn-ea"/>
                <a:cs typeface="HanWang WeiBeiMedium-Gb5" panose="02000000000000000000" charset="-120"/>
              </a:rPr>
              <a:t>一、什么才是真幸福？</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200150"/>
            <a:ext cx="9144000" cy="3943349"/>
          </a:xfrm>
        </p:spPr>
        <p:txBody>
          <a:bodyPr/>
          <a:lstStyle/>
          <a:p>
            <a:pPr marL="0" indent="857250">
              <a:lnSpc>
                <a:spcPct val="107000"/>
              </a:lnSpc>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在中国文化里，也带有对永生渴求的明显印记。</a:t>
            </a:r>
            <a:endParaRPr lang="zh-CN" altLang="en-US" sz="3600" b="1" kern="100" dirty="0">
              <a:solidFill>
                <a:schemeClr val="tx1"/>
              </a:solidFill>
              <a:latin typeface="Calibri" panose="020F0502020204030204"/>
              <a:ea typeface="DengXian" panose="02010600030101010101" charset="-122"/>
              <a:cs typeface="DengXian" panose="02010600030101010101" charset="-122"/>
            </a:endParaRPr>
          </a:p>
          <a:p>
            <a:pPr marL="0" indent="857250">
              <a:lnSpc>
                <a:spcPct val="107000"/>
              </a:lnSpc>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例如，上流社会追求三不朽：立德、立功、立言。</a:t>
            </a:r>
            <a:endParaRPr lang="zh-CN" altLang="en-US" sz="3600" b="1" kern="100" dirty="0">
              <a:solidFill>
                <a:schemeClr val="tx1"/>
              </a:solidFill>
              <a:latin typeface="Calibri" panose="020F0502020204030204"/>
              <a:ea typeface="DengXian" panose="02010600030101010101" charset="-122"/>
              <a:cs typeface="DengXian" panose="02010600030101010101" charset="-122"/>
            </a:endParaRPr>
          </a:p>
          <a:p>
            <a:pPr marL="0" indent="857250">
              <a:lnSpc>
                <a:spcPct val="107000"/>
              </a:lnSpc>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民间社会则流行祖先祭拜和注重传宗接代。</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tags/tag1.xml><?xml version="1.0" encoding="utf-8"?>
<p:tagLst xmlns:p="http://schemas.openxmlformats.org/presentationml/2006/main">
  <p:tag name="KSO_WPP_MARK_KEY" val="f6879e44-dabe-44df-9d80-704a5c3c2e0f"/>
  <p:tag name="COMMONDATA" val="eyJoZGlkIjoiY2ZkMTI1NGM1ZTM4MmE5ODVhMWY1ODJkZGJjZTZkYjYifQ=="/>
</p:tagLst>
</file>

<file path=ppt/theme/_rels/theme1.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0</TotalTime>
  <Words>6948</Words>
  <Application>WPS 演示</Application>
  <PresentationFormat>全屏显示(16:9)</PresentationFormat>
  <Paragraphs>420</Paragraphs>
  <Slides>54</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54</vt:i4>
      </vt:variant>
    </vt:vector>
  </HeadingPairs>
  <TitlesOfParts>
    <vt:vector size="69" baseType="lpstr">
      <vt:lpstr>Arial</vt:lpstr>
      <vt:lpstr>SimSun</vt:lpstr>
      <vt:lpstr>Wingdings</vt:lpstr>
      <vt:lpstr>Franklin Gothic Book</vt:lpstr>
      <vt:lpstr>Franklin Gothic Book</vt:lpstr>
      <vt:lpstr>Courier New</vt:lpstr>
      <vt:lpstr>HanWang WeiBeiMedium-Gb5</vt:lpstr>
      <vt:lpstr>DengXian</vt:lpstr>
      <vt:lpstr>KaiTi</vt:lpstr>
      <vt:lpstr>Times New Roman</vt:lpstr>
      <vt:lpstr>Calibri</vt:lpstr>
      <vt:lpstr>Microsoft YaHei</vt:lpstr>
      <vt:lpstr>Arial Unicode MS</vt:lpstr>
      <vt:lpstr>FangSong</vt:lpstr>
      <vt:lpstr>TS101790490[1]</vt:lpstr>
      <vt:lpstr>PowerPoint 演示文稿</vt:lpstr>
      <vt:lpstr>PowerPoint 演示文稿</vt:lpstr>
      <vt:lpstr>PowerPoint 演示文稿</vt:lpstr>
      <vt:lpstr>PowerPoint 演示文稿</vt:lpstr>
      <vt:lpstr>PowerPoint 演示文稿</vt:lpstr>
      <vt:lpstr>一、什么才是真幸福？</vt:lpstr>
      <vt:lpstr>一、什么才是真幸福？</vt:lpstr>
      <vt:lpstr>一、什么才是真幸福？</vt:lpstr>
      <vt:lpstr>一、什么才是真幸福？</vt:lpstr>
      <vt:lpstr>一、什么才是真幸福？</vt:lpstr>
      <vt:lpstr>一、什么才是真幸福？</vt:lpstr>
      <vt:lpstr>一、什么才是真幸福？</vt:lpstr>
      <vt:lpstr>一、什么才是真幸福？</vt:lpstr>
      <vt:lpstr>一、什么才是真幸福？</vt:lpstr>
      <vt:lpstr>一、什么才是真幸福？</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二、获得真幸福的六个条件</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lpstr>三、如何才能获得真幸福？</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Judy Xiang</cp:lastModifiedBy>
  <cp:revision>658</cp:revision>
  <dcterms:created xsi:type="dcterms:W3CDTF">2021-02-28T22:09:00Z</dcterms:created>
  <dcterms:modified xsi:type="dcterms:W3CDTF">2023-09-29T16:39:14Z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