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7" r:id="rId2"/>
    <p:sldId id="674" r:id="rId3"/>
    <p:sldId id="513" r:id="rId4"/>
    <p:sldId id="472" r:id="rId5"/>
    <p:sldId id="557" r:id="rId6"/>
    <p:sldId id="686" r:id="rId7"/>
    <p:sldId id="688" r:id="rId8"/>
    <p:sldId id="717" r:id="rId9"/>
    <p:sldId id="719" r:id="rId10"/>
    <p:sldId id="728" r:id="rId11"/>
    <p:sldId id="749" r:id="rId12"/>
    <p:sldId id="729" r:id="rId13"/>
    <p:sldId id="730" r:id="rId14"/>
    <p:sldId id="750" r:id="rId15"/>
    <p:sldId id="722" r:id="rId16"/>
    <p:sldId id="678" r:id="rId17"/>
    <p:sldId id="562" r:id="rId18"/>
    <p:sldId id="601" r:id="rId19"/>
    <p:sldId id="566" r:id="rId20"/>
    <p:sldId id="752" r:id="rId21"/>
    <p:sldId id="753" r:id="rId22"/>
    <p:sldId id="751" r:id="rId23"/>
    <p:sldId id="755" r:id="rId24"/>
    <p:sldId id="754" r:id="rId25"/>
    <p:sldId id="695" r:id="rId26"/>
    <p:sldId id="697" r:id="rId27"/>
    <p:sldId id="708" r:id="rId28"/>
  </p:sldIdLst>
  <p:sldSz cx="9144000" cy="5143500" type="screen16x9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9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33" autoAdjust="0"/>
    <p:restoredTop sz="94660"/>
  </p:normalViewPr>
  <p:slideViewPr>
    <p:cSldViewPr showGuides="1">
      <p:cViewPr>
        <p:scale>
          <a:sx n="100" d="100"/>
          <a:sy n="100" d="100"/>
        </p:scale>
        <p:origin x="-1070" y="-158"/>
      </p:cViewPr>
      <p:guideLst>
        <p:guide orient="horz" pos="1620"/>
        <p:guide pos="291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2E1D3-F534-4B3C-9EB2-6DCC39E34294}" type="datetimeFigureOut">
              <a:rPr lang="en-CA" smtClean="0"/>
              <a:t>2023-09-17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3F03A-D942-4AFF-81B7-D344BF8BA0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919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41988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28980" indent="-28067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21410" indent="-22415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570355" indent="-22415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18665" indent="-22415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467610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15920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364865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13810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485FE2D-80E9-4049-9ABB-1E73CA13BE98}" type="slidenum">
              <a:rPr lang="en-US" altLang="zh-CN" smtClean="0">
                <a:solidFill>
                  <a:prstClr val="black"/>
                </a:solidFill>
                <a:latin typeface="Calibri" panose="020F0502020204030204" pitchFamily="34" charset="0"/>
              </a:rPr>
              <a:t>1</a:t>
            </a:fld>
            <a:endParaRPr lang="en-US" altLang="zh-CN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gradFill rotWithShape="1">
          <a:gsLst>
            <a:gs pos="0">
              <a:srgbClr val="3E3E35"/>
            </a:gs>
            <a:gs pos="47501">
              <a:srgbClr val="70706A"/>
            </a:gs>
            <a:gs pos="58501">
              <a:srgbClr val="7C7C77"/>
            </a:gs>
            <a:gs pos="100000">
              <a:srgbClr val="3E3E35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4680B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4680B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114550"/>
            <a:ext cx="8686800" cy="1102519"/>
          </a:xfrm>
        </p:spPr>
        <p:txBody>
          <a:bodyPr anchor="b">
            <a:noAutofit/>
          </a:bodyPr>
          <a:lstStyle>
            <a:lvl1pPr>
              <a:defRPr sz="60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3600450"/>
            <a:ext cx="8001000" cy="4000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1" name="灯片编号占位符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616E-460A-41C6-87F7-6E50302701E1}" type="slidenum">
              <a:rPr lang="en-US" altLang="zh-CN">
                <a:solidFill>
                  <a:srgbClr val="D7DAE1"/>
                </a:solidFill>
              </a:rPr>
              <a:t>‹#›</a:t>
            </a:fld>
            <a:endParaRPr lang="en-US" altLang="zh-CN">
              <a:solidFill>
                <a:srgbClr val="D7DAE1"/>
              </a:solidFill>
            </a:endParaRPr>
          </a:p>
        </p:txBody>
      </p:sp>
      <p:sp>
        <p:nvSpPr>
          <p:cNvPr id="12" name="页脚占位符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D7DAE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3C9B6-C6AA-4521-A0A0-771A4DD55D70}" type="datetime3">
              <a:rPr lang="zh-CN" altLang="en-US">
                <a:solidFill>
                  <a:srgbClr val="55554A"/>
                </a:solidFill>
              </a:rPr>
              <a:t>2023年9月17日星期日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217B-BEEF-4D93-96E9-8118FF21A411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5448300" y="1552575"/>
            <a:ext cx="51435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 rot="5400000">
            <a:off x="5525294" y="1713706"/>
            <a:ext cx="51435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 rot="5400000">
            <a:off x="4538663" y="2497138"/>
            <a:ext cx="51435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7" name="图片 13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6" y="160735"/>
            <a:ext cx="1000125" cy="750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017974"/>
            <a:ext cx="1447800" cy="3576649"/>
          </a:xfrm>
        </p:spPr>
        <p:txBody>
          <a:bodyPr vert="eaVert" anchor="b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353175" cy="4388644"/>
          </a:xfrm>
        </p:spPr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DEC54-6D4C-4162-B571-EF9EA81DC2C0}" type="datetime3">
              <a:rPr lang="zh-CN" altLang="en-US">
                <a:solidFill>
                  <a:srgbClr val="55554A"/>
                </a:solidFill>
              </a:rPr>
              <a:t>2023年9月17日星期日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4767263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CC54C-A312-4638-BB09-760122D3D7F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gradFill rotWithShape="1">
          <a:gsLst>
            <a:gs pos="0">
              <a:srgbClr val="A0A3A8"/>
            </a:gs>
            <a:gs pos="47501">
              <a:srgbClr val="D0D3D9"/>
            </a:gs>
            <a:gs pos="58501">
              <a:srgbClr val="D2D5DA"/>
            </a:gs>
            <a:gs pos="100000">
              <a:srgbClr val="A0A3A8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114550"/>
            <a:ext cx="8686800" cy="1097280"/>
          </a:xfrm>
        </p:spPr>
        <p:txBody>
          <a:bodyPr anchor="b">
            <a:noAutofit/>
          </a:bodyPr>
          <a:lstStyle>
            <a:lvl1pPr algn="ctr">
              <a:defRPr sz="6000" b="0" cap="none" baseline="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3600450"/>
            <a:ext cx="8001000" cy="41148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4767263"/>
            <a:ext cx="2895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6" y="3292079"/>
            <a:ext cx="1216025" cy="273844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0BDE66-8CD0-46E0-ADFF-C185EFD091F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3115C-8B76-4425-A764-DE1DC9E9066A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56FA-624A-4BC6-BA19-F78C9CA25CD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00439-0681-4786-9A87-1A0F99C608BC}" type="datetime3">
              <a:rPr lang="zh-CN" altLang="en-US">
                <a:solidFill>
                  <a:srgbClr val="55554A"/>
                </a:solidFill>
              </a:rPr>
              <a:t>2023年9月17日星期日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CA31-49B0-44F7-9023-A88C74DD4F0E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55F9-20D3-466A-BBB9-7B310D7DB210}" type="datetime3">
              <a:rPr lang="zh-CN" altLang="en-US">
                <a:solidFill>
                  <a:srgbClr val="55554A"/>
                </a:solidFill>
              </a:rPr>
              <a:t>2023年9月17日星期日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8D41C-FEAD-4965-943D-A84FF7E6F7A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5638800" cy="709613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289304"/>
            <a:ext cx="8247888" cy="3401568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05740"/>
            <a:ext cx="2743200" cy="70866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C2A40-33CF-4A79-933F-B5FC3BC9902B}" type="datetime3">
              <a:rPr lang="zh-CN" altLang="en-US">
                <a:solidFill>
                  <a:srgbClr val="55554A"/>
                </a:solidFill>
              </a:rPr>
              <a:t>2023年9月17日星期日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AAFEF-CB30-4EEE-AA69-1F602477EFAF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287780"/>
            <a:ext cx="8249920" cy="339852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5638800" cy="75438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171450"/>
            <a:ext cx="2819400" cy="7543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A213-04D5-49A6-A31A-AFB86F89DD35}" type="datetime3">
              <a:rPr lang="zh-CN" altLang="en-US">
                <a:solidFill>
                  <a:srgbClr val="55554A"/>
                </a:solidFill>
              </a:rPr>
              <a:t>2023年9月17日星期日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078A-61A4-41A6-96D6-3B4F0DB86023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5010"/>
            <a:ext cx="9144000" cy="1090613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6207"/>
            <a:ext cx="9144000" cy="86558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6922"/>
            <a:ext cx="7329488" cy="8334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chemeClr val="tx2"/>
                </a:solidFill>
                <a:latin typeface="Franklin Gothic Book" panose="020B050302010202020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7E9B1-5DFC-408D-AEC5-D380FDDEAA58}" type="slidenum">
              <a:rPr lang="en-US" altLang="zh-CN">
                <a:solidFill>
                  <a:srgbClr val="55554A"/>
                </a:solidFill>
                <a:ea typeface="SimSun" panose="02010600030101010101" pitchFamily="2" charset="-122"/>
              </a:rPr>
              <a:t>‹#›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26319"/>
            <a:ext cx="9144000" cy="1119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1034" name="图片 9" descr="AGCF_Logo150透明背景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6" y="214313"/>
            <a:ext cx="881063" cy="660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anose="020B0604020202020204" pitchFamily="34" charset="0"/>
          <a:ea typeface="+mn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anose="02070309020205020404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48774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EB8E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B65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7160"/>
            <a:ext cx="7329510" cy="827235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CN" sz="4000" b="1" i="1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CN" sz="4000" b="1" i="1" dirty="0">
                <a:solidFill>
                  <a:schemeClr val="tx1"/>
                </a:solidFill>
                <a:latin typeface="+mn-ea"/>
              </a:rPr>
            </a:br>
            <a:r>
              <a:rPr lang="en-US" altLang="zh-CN" sz="4000" b="1" i="1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CN" sz="4000" b="1" i="1" dirty="0">
                <a:solidFill>
                  <a:schemeClr val="tx1"/>
                </a:solidFill>
                <a:latin typeface="+mn-ea"/>
              </a:rPr>
            </a:br>
            <a:endParaRPr lang="zh-CN" altLang="en-US" sz="8000" b="1" dirty="0">
              <a:latin typeface="+mn-ea"/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50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2800" b="1" kern="100" dirty="0">
              <a:solidFill>
                <a:srgbClr val="FF0000"/>
              </a:solidFill>
              <a:latin typeface="+mn-ea"/>
              <a:cs typeface="HanWang WeiBeiMedium-Gb5" panose="02000000000000000000" charset="-12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5400" b="1" kern="100" dirty="0">
                <a:solidFill>
                  <a:srgbClr val="FF0000"/>
                </a:solidFill>
                <a:latin typeface="+mn-ea"/>
                <a:cs typeface="HanWang WeiBeiMedium-Gb5" panose="02000000000000000000" charset="-120"/>
              </a:rPr>
              <a:t>住棚节的救恩预表与应验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000" b="1" kern="100" dirty="0" smtClean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DengXian" panose="02010600030101010101" charset="-122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kern="100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常彦</a:t>
            </a:r>
            <a:r>
              <a:rPr lang="zh-CN" altLang="en-US" sz="40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牧师</a:t>
            </a:r>
            <a:endParaRPr lang="en-CA" sz="4000" b="1" kern="1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/>
            </a:endParaRPr>
          </a:p>
          <a:p>
            <a:pPr marL="0" indent="0" algn="ctr">
              <a:buNone/>
            </a:pPr>
            <a:r>
              <a:rPr lang="en-US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2023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年</a:t>
            </a:r>
            <a:r>
              <a:rPr lang="en-US" altLang="zh-CN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9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月</a:t>
            </a:r>
            <a:r>
              <a:rPr lang="en-US" altLang="zh-CN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17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日</a:t>
            </a:r>
            <a:endParaRPr lang="en-US" altLang="zh-CN" sz="36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318" name="灯片编号占位符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497BB94C-BF08-44BE-BC0F-BDB25EFB8975}" type="slidenum">
              <a:rPr lang="en-US" altLang="zh-CN" smtClean="0">
                <a:solidFill>
                  <a:srgbClr val="55554A"/>
                </a:solidFill>
                <a:latin typeface="Franklin Gothic Book" panose="020B0503020102020204" pitchFamily="34" charset="0"/>
              </a:rPr>
              <a:t>1</a:t>
            </a:fld>
            <a:endParaRPr lang="en-US" altLang="zh-CN">
              <a:solidFill>
                <a:srgbClr val="55554A"/>
              </a:solidFill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047751"/>
            <a:ext cx="9067800" cy="40957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</a:t>
            </a:r>
            <a:r>
              <a:rPr lang="en-US" altLang="en-CA" sz="3600" b="1" dirty="0">
                <a:solidFill>
                  <a:srgbClr val="FF0000"/>
                </a:solidFill>
                <a:latin typeface="Trebuchet"/>
              </a:rPr>
              <a:t> </a:t>
            </a:r>
            <a:r>
              <a:rPr lang="zh-CN" altLang="en-US" sz="4400" b="1" dirty="0">
                <a:solidFill>
                  <a:srgbClr val="FF0000"/>
                </a:solidFill>
                <a:latin typeface="Trebuchet"/>
              </a:rPr>
              <a:t>节 期 的 末 日 ， 就 是 最 大 之 日 ， 耶 稣 站 着 高 声 说 ： 人 若 渴 了 ， 可 以 到 我 这 里 来 喝 。信 我 的 人 就 如 经 上 所 说 ： 从 他 腹 中 要 流 出 活 水 的 江 河 来 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10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047751"/>
            <a:ext cx="9067800" cy="40957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</a:t>
            </a:r>
            <a:r>
              <a:rPr lang="en-US" altLang="en-CA" sz="3600" b="1" dirty="0">
                <a:solidFill>
                  <a:srgbClr val="FF0000"/>
                </a:solidFill>
                <a:latin typeface="Trebuchet"/>
              </a:rPr>
              <a:t> </a:t>
            </a:r>
            <a:r>
              <a:rPr lang="zh-CN" altLang="en-US" sz="4400" b="1" dirty="0">
                <a:solidFill>
                  <a:srgbClr val="FF0000"/>
                </a:solidFill>
                <a:latin typeface="Trebuchet"/>
                <a:sym typeface="+mn-ea"/>
              </a:rPr>
              <a:t>耶 稣 这 话 是 指 着 信 他 之 人 要 受 圣 灵 说 的 。 那 时 还 没 有 赐 下 圣 灵 来 ， 因 为 耶 稣 尚 未 得 着 荣 耀 。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400" b="1" dirty="0">
                <a:solidFill>
                  <a:srgbClr val="FF0000"/>
                </a:solidFill>
                <a:latin typeface="Trebuchet"/>
                <a:sym typeface="+mn-ea"/>
              </a:rPr>
              <a:t> </a:t>
            </a:r>
            <a:r>
              <a:rPr lang="en-US" altLang="zh-CN" sz="4400" b="1" dirty="0">
                <a:solidFill>
                  <a:srgbClr val="FF0000"/>
                </a:solidFill>
                <a:latin typeface="Trebuchet"/>
                <a:sym typeface="+mn-ea"/>
              </a:rPr>
              <a:t>         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sym typeface="+mn-ea"/>
              </a:rPr>
              <a:t>（《约翰福音》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  <a:sym typeface="+mn-ea"/>
              </a:rPr>
              <a:t>7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sym typeface="+mn-ea"/>
              </a:rPr>
              <a:t>：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  <a:sym typeface="+mn-ea"/>
              </a:rPr>
              <a:t>37-39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sym typeface="+mn-ea"/>
              </a:rPr>
              <a:t>）</a:t>
            </a:r>
            <a:endParaRPr lang="zh-CN" altLang="en-US" sz="40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11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047750"/>
            <a:ext cx="9039225" cy="40957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</a:t>
            </a:r>
            <a:r>
              <a:rPr lang="zh-CN" altLang="en-US" sz="4400" b="1" dirty="0">
                <a:solidFill>
                  <a:srgbClr val="FF0000"/>
                </a:solidFill>
                <a:latin typeface="Trebuchet"/>
              </a:rPr>
              <a:t>所 有 来 攻 击 耶 路 撒 冷 列 国 中 剩 下 的 人 ， 必 年 年 上 来 敬 拜 大 君 王 ─ 万 军 之 耶 和 华 ， 并 守 住 棚 节 。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   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  </a:t>
            </a:r>
            <a:r>
              <a:rPr lang="en-CA" altLang="zh-CN" sz="3200" b="1" dirty="0">
                <a:solidFill>
                  <a:srgbClr val="FF0000"/>
                </a:solidFill>
                <a:latin typeface="Trebuchet"/>
              </a:rPr>
              <a:t>  </a:t>
            </a:r>
            <a:r>
              <a:rPr lang="en-US" altLang="en-CA" sz="3200" b="1" dirty="0">
                <a:solidFill>
                  <a:srgbClr val="FF0000"/>
                </a:solidFill>
                <a:latin typeface="Trebuchet"/>
              </a:rPr>
              <a:t>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撒迦利亚书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US" altLang="en-CA" sz="4000" b="1" dirty="0">
                <a:solidFill>
                  <a:srgbClr val="FF0000"/>
                </a:solidFill>
                <a:latin typeface="Trebuchet"/>
              </a:rPr>
              <a:t>14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US" altLang="en-CA" sz="4000" b="1" dirty="0">
                <a:solidFill>
                  <a:srgbClr val="FF0000"/>
                </a:solidFill>
                <a:latin typeface="Trebuchet"/>
              </a:rPr>
              <a:t>16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12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047750"/>
            <a:ext cx="9144635" cy="40957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i="0" dirty="0">
                <a:solidFill>
                  <a:srgbClr val="FF0000"/>
                </a:solidFill>
                <a:effectLst/>
                <a:latin typeface="Trebuchet"/>
              </a:rPr>
              <a:t>     </a:t>
            </a: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我 又 看 见 圣 城 新 耶 路 撒 冷 由 神 那 里 从 天 而 降 ， 预 备 好 了 ， 就 如 新 妇 妆 饰 整 齐 ， 等 候 丈 夫 。我 听 见 有 大 声 音 从 宝 座 出 来 说 ：“ 看 哪 ， 神 的 帐 幕 在 人 间 。 他 要 与 人 同 住 ，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40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13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150620"/>
            <a:ext cx="8915400" cy="399288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i="0" dirty="0">
                <a:solidFill>
                  <a:srgbClr val="FF0000"/>
                </a:solidFill>
                <a:effectLst/>
                <a:latin typeface="Trebuchet"/>
              </a:rPr>
              <a:t>    </a:t>
            </a:r>
            <a:r>
              <a:rPr sz="4000" b="1" dirty="0">
                <a:solidFill>
                  <a:srgbClr val="FF0000"/>
                </a:solidFill>
                <a:latin typeface="Trebuchet"/>
                <a:sym typeface="+mn-ea"/>
              </a:rPr>
              <a:t>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sym typeface="+mn-ea"/>
              </a:rPr>
              <a:t>他 们 要 作 他 的 子 民 。 神 要 亲 自 与 他 们 同 在 ， 作 他 们 的 神 。神 要 擦 去 他 们 一 切 的 眼 泪 ； 不 再 有 死 亡 ， 也 不 再 有 悲 哀 、 哭 号 、 疼 痛 ， 因 为 以 前 的 事 都 过 去 了 。 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  <a:sym typeface="+mn-ea"/>
              </a:rPr>
              <a:t>”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sym typeface="+mn-ea"/>
              </a:rPr>
              <a:t> </a:t>
            </a:r>
            <a:r>
              <a:rPr lang="zh-CN" altLang="en-US" sz="4000" b="1" dirty="0" smtClean="0">
                <a:solidFill>
                  <a:srgbClr val="FF0000"/>
                </a:solidFill>
                <a:latin typeface="Trebuchet"/>
                <a:sym typeface="+mn-ea"/>
              </a:rPr>
              <a:t>        </a:t>
            </a:r>
            <a:r>
              <a:rPr lang="zh-CN" altLang="en-US" sz="3600" b="1" dirty="0" smtClean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启示录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US" sz="3600" b="1" dirty="0">
                <a:solidFill>
                  <a:srgbClr val="FF0000"/>
                </a:solidFill>
                <a:latin typeface="Trebuchet"/>
              </a:rPr>
              <a:t>21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2-4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14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 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</a:t>
            </a:r>
            <a:r>
              <a:rPr lang="en-CA" altLang="zh-CN" sz="4400" b="1" dirty="0">
                <a:solidFill>
                  <a:srgbClr val="FF0000"/>
                </a:solidFill>
                <a:latin typeface="Trebuchet"/>
              </a:rPr>
              <a:t> </a:t>
            </a:r>
            <a:r>
              <a:rPr lang="zh-CN" altLang="en-US" sz="4400" b="1" dirty="0">
                <a:solidFill>
                  <a:srgbClr val="FF0000"/>
                </a:solidFill>
                <a:latin typeface="Trebuchet"/>
              </a:rPr>
              <a:t>就蒙恩得穿光明洁白的细麻衣。这细麻衣就是圣徒所行的义。</a:t>
            </a:r>
            <a:r>
              <a:rPr lang="en-CA" altLang="zh-CN" sz="4400" b="1" dirty="0">
                <a:solidFill>
                  <a:srgbClr val="FF0000"/>
                </a:solidFill>
                <a:latin typeface="Trebuchet"/>
              </a:rPr>
              <a:t>          </a:t>
            </a: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         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         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启示录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19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8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anose="020B0503020102020204" pitchFamily="34" charset="0"/>
                <a:ea typeface="Microsoft YaHei" panose="020B0503020204020204" pitchFamily="34" charset="-122"/>
                <a:cs typeface="+mn-cs"/>
              </a:rPr>
              <a:t>15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anose="020B05030201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76200" y="76255"/>
            <a:ext cx="8534400" cy="833438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sz="4800" b="1" kern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二、住棚节预表</a:t>
            </a:r>
            <a:r>
              <a:rPr lang="en-CA" sz="4800" b="1" kern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  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16" y="1123950"/>
            <a:ext cx="9144000" cy="4019550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000" b="1" i="0" dirty="0">
                <a:solidFill>
                  <a:srgbClr val="FF0000"/>
                </a:solidFill>
                <a:effectLst/>
                <a:latin typeface="Trebuchet"/>
              </a:rPr>
              <a:t>  </a:t>
            </a:r>
            <a:r>
              <a:rPr lang="zh-CN" altLang="en-US" sz="4000" b="1" i="0" dirty="0">
                <a:solidFill>
                  <a:srgbClr val="FF0000"/>
                </a:solidFill>
                <a:latin typeface="Trebuchet"/>
              </a:rPr>
              <a:t>1、主耶稣道生肉身，支搭帐棚住在我们中间</a:t>
            </a:r>
          </a:p>
          <a:p>
            <a:pPr marL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000" b="1" i="0" dirty="0">
                <a:solidFill>
                  <a:srgbClr val="FF0000"/>
                </a:solidFill>
                <a:effectLst/>
                <a:latin typeface="Trebuchet"/>
              </a:rPr>
              <a:t>     </a:t>
            </a:r>
            <a:r>
              <a:rPr lang="zh-CN" altLang="en-US" sz="4000" b="1" i="0" dirty="0">
                <a:solidFill>
                  <a:prstClr val="black"/>
                </a:solidFill>
                <a:latin typeface="Franklin Gothic Book" panose="020B0503020102020204"/>
                <a:ea typeface="Microsoft YaHei" panose="020B0503020204020204" pitchFamily="34" charset="-122"/>
              </a:rPr>
              <a:t>“住在我们中间”这句话所对应的希伯来文就是支搭帐棚的意思。道成了肉身，住在我们中间，充充满满的有恩典和真理。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anose="020B0503020102020204" pitchFamily="34" charset="0"/>
                <a:ea typeface="Microsoft YaHei" panose="020B0503020204020204" pitchFamily="34" charset="-122"/>
                <a:cs typeface="+mn-cs"/>
              </a:rPr>
              <a:t>16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anose="020B05030201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0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</a:t>
            </a:r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二、住棚节预表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144000" cy="4019550"/>
          </a:xfrm>
        </p:spPr>
        <p:txBody>
          <a:bodyPr/>
          <a:lstStyle/>
          <a:p>
            <a:pPr mar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000" b="1" dirty="0"/>
              <a:t>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2、住棚节耶稣宣告圣灵浇灌、活水江河涌流</a:t>
            </a:r>
          </a:p>
          <a:p>
            <a:pPr mar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000" b="1" dirty="0"/>
              <a:t>       </a:t>
            </a:r>
            <a:r>
              <a:rPr lang="zh-CN" altLang="en-US" sz="4000" b="1" dirty="0">
                <a:solidFill>
                  <a:prstClr val="black"/>
                </a:solidFill>
                <a:latin typeface="Franklin Gothic Book" panose="020B0503020102020204"/>
                <a:ea typeface="Microsoft YaHei" panose="020B0503020204020204" pitchFamily="34" charset="-122"/>
              </a:rPr>
              <a:t> 耶稣应许赐下圣灵活水江河，表明相信耶稣的人将要领受圣灵。我们期待在末后的日子，圣灵将加倍浇灌秋雨和春雨，预备末后更大的丰收。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17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102553"/>
            <a:ext cx="7939088" cy="833438"/>
          </a:xfrm>
        </p:spPr>
        <p:txBody>
          <a:bodyPr>
            <a:norm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二、住棚节预表 </a:t>
            </a: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5" y="1123950"/>
            <a:ext cx="9191625" cy="3789538"/>
          </a:xfrm>
        </p:spPr>
        <p:txBody>
          <a:bodyPr/>
          <a:lstStyle/>
          <a:p>
            <a:pPr marL="0" marR="0" algn="l" latinLnBrk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000" b="1" dirty="0">
                <a:solidFill>
                  <a:srgbClr val="FF0000"/>
                </a:solidFill>
                <a:latin typeface="Trebuchet"/>
              </a:rPr>
              <a:t>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3、住棚节预表神必作全地的王</a:t>
            </a:r>
          </a:p>
          <a:p>
            <a:pPr marL="0" marR="0" algn="l" latinLnBrk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000" b="1" dirty="0">
                <a:solidFill>
                  <a:srgbClr val="FF0000"/>
                </a:solidFill>
                <a:latin typeface="Trebuchet"/>
              </a:rPr>
              <a:t>       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末世争战得胜之后，万国都认识主耶稣的名，万民都要来到耶路撒冷敬拜万军之耶和华并守住棚节。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18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kumimoji="0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二、住棚节预表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96400" cy="4019550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zh-CN" altLang="en-US" sz="44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</a:t>
            </a: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</a:rPr>
              <a:t>4、住棚节预表神永恒的国    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</a:rPr>
              <a:t>  </a:t>
            </a:r>
            <a:r>
              <a:rPr lang="en-US" sz="40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</a:rPr>
              <a:t>   “</a:t>
            </a:r>
            <a:r>
              <a:rPr sz="40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</a:rPr>
              <a:t>神的帐幕</a:t>
            </a:r>
            <a:r>
              <a:rPr lang="en-US" sz="40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</a:rPr>
              <a:t>”</a:t>
            </a:r>
            <a:r>
              <a:rPr sz="40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</a:rPr>
              <a:t>对应的希伯来文就是帐棚的意思。神的帐幕在人间，就是神要与人同住，圣城耶路撒冷就是神的帐幕，神在其中与人同住，直到永永远远。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19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762000" y="438150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latinLnBrk="0">
              <a:lnSpc>
                <a:spcPct val="0"/>
              </a:lnSpc>
              <a:spcBef>
                <a:spcPts val="60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zh-CN" altLang="en-US" sz="4800" b="1" kern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zh-CN" altLang="en-US" sz="4800" b="1" kern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73025" y="1047750"/>
            <a:ext cx="9133205" cy="40957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i="0" dirty="0">
                <a:solidFill>
                  <a:srgbClr val="FF0000"/>
                </a:solidFill>
                <a:effectLst/>
                <a:latin typeface="Trebuchet"/>
              </a:rPr>
              <a:t>    </a:t>
            </a:r>
            <a:r>
              <a:rPr lang="zh-CN" altLang="en-US" sz="3600" b="1" i="0" dirty="0">
                <a:solidFill>
                  <a:srgbClr val="FF0000"/>
                </a:solidFill>
                <a:latin typeface="Trebuchet"/>
              </a:rPr>
              <a:t>耶和华对摩西说：“你晓谕以色列人说：这七月十五日是住棚节，要在耶和华面前守这节七日。第一日当有圣会，什么劳碌的工都不可做。七日内要将火祭献给耶和华。第八日当守圣会，要将火祭献给耶和华。这是严肃会，什么劳碌的工都不可做。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                 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  <a:sym typeface="+mn-ea"/>
              </a:rPr>
              <a:t>（《利未记》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  <a:sym typeface="+mn-ea"/>
              </a:rPr>
              <a:t>23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  <a:sym typeface="+mn-ea"/>
              </a:rPr>
              <a:t>：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  <a:sym typeface="+mn-ea"/>
              </a:rPr>
              <a:t>33-36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  <a:sym typeface="+mn-ea"/>
              </a:rPr>
              <a:t>）</a:t>
            </a: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                    </a:t>
            </a: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76200" y="1021715"/>
            <a:ext cx="9296400" cy="401955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kumimoji="0" lang="zh-CN" altLang="en-US" sz="44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</a:t>
            </a:r>
            <a:r>
              <a:rPr kumimoji="0" lang="en-US" altLang="zh-CN" sz="44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</a:t>
            </a: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</a:rPr>
              <a:t>有 声 音 从 宝 座 出 来 说 ：</a:t>
            </a:r>
            <a:r>
              <a:rPr lang="en-US"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</a:rPr>
              <a:t>“</a:t>
            </a: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</a:rPr>
              <a:t> 神 的 众 仆 人 哪 ， 凡 敬 畏 他 的 ， 无 论 大 小 ， 都 要 赞 美 我 们 的 神 </a:t>
            </a:r>
            <a:r>
              <a:rPr lang="zh-CN"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</a:rPr>
              <a:t>。</a:t>
            </a: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</a:rPr>
              <a:t>我 听 见 好 像 群 众 的 声 音 ， 众 水 的 声 音 ， 大 雷 的 声 音 ， 说 ： 哈 利 路 亚 ！</a:t>
            </a: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因 为 主 我 们 的 神 、 全 能 者 作 王 了。</a:t>
            </a: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</a:rPr>
              <a:t>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sz="4000" b="1" dirty="0">
              <a:solidFill>
                <a:srgbClr val="FF0000"/>
              </a:solidFill>
              <a:latin typeface="Franklin Gothic Book" panose="020B0503020102020204"/>
              <a:ea typeface="Microsoft YaHe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20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472930" cy="401955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sz="44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我 们 要 欢 喜 快 乐 ， 将 荣 耀 归 给 他 。 因 为羔 羊 婚 娶 的 时 候 到 了 </a:t>
            </a:r>
            <a:r>
              <a:rPr lang="zh-CN" sz="44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，</a:t>
            </a:r>
            <a:r>
              <a:rPr sz="44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新 妇 也 自 己 预 备 好 了 ，</a:t>
            </a:r>
            <a:r>
              <a:rPr lang="en-US" sz="44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 </a:t>
            </a:r>
            <a:r>
              <a:rPr sz="44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就 蒙 恩 得 穿 光 明 洁 白 的 细 麻 衣 。 这 细 麻 衣 就 是 圣 徒 所 行 的 义 。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sz="4000" b="1" dirty="0">
              <a:solidFill>
                <a:schemeClr val="tx1"/>
              </a:solidFill>
              <a:latin typeface="Franklin Gothic Book" panose="020B0503020102020204"/>
              <a:ea typeface="Microsoft YaHei" panose="020B0503020204020204" pitchFamily="34" charset="-122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sz="4000" b="1" dirty="0">
              <a:solidFill>
                <a:schemeClr val="tx1"/>
              </a:solidFill>
              <a:latin typeface="Franklin Gothic Book" panose="020B0503020102020204"/>
              <a:ea typeface="Microsoft YaHe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21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296400" cy="394335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         </a:t>
            </a: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天 使 吩 咐 我 说 ：</a:t>
            </a:r>
            <a:r>
              <a:rPr lang="en-US"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“</a:t>
            </a: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 你 要 写 上 ：</a:t>
            </a:r>
            <a:r>
              <a:rPr lang="en-US"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‘</a:t>
            </a: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 凡 被 请 赴 羔 羊 之 婚 筵 的 有 福 了 ！</a:t>
            </a:r>
            <a:r>
              <a:rPr lang="en-US"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’</a:t>
            </a: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 又 对 我 说 ：</a:t>
            </a:r>
            <a:r>
              <a:rPr lang="en-US"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“</a:t>
            </a: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 这 是 神 真 实 的 话 。</a:t>
            </a:r>
            <a:r>
              <a:rPr lang="en-US"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”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                                               </a:t>
            </a:r>
            <a:r>
              <a:rPr lang="zh-CN" altLang="en-US" sz="3600" b="1" dirty="0" smtClean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（</a:t>
            </a:r>
            <a:r>
              <a:rPr lang="zh-CN" altLang="en-US" sz="36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《启示录》</a:t>
            </a:r>
            <a:r>
              <a:rPr lang="en-US" altLang="zh-CN" sz="36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19</a:t>
            </a:r>
            <a:r>
              <a:rPr lang="zh-CN" altLang="en-US" sz="36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：</a:t>
            </a:r>
            <a:r>
              <a:rPr lang="en-US" altLang="zh-CN" sz="36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5-9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22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296400" cy="394335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          </a:t>
            </a: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我 ─ 耶 稣 差 遣 我 的 使 者 为 众 教 会 将 这 些 事 向 你 们 证 明 。 我 是 大 卫 的 根 ， 又 是 他 的 後 裔 。 我 是 明 亮 的 晨 星 。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sz="4000" b="1" dirty="0">
              <a:solidFill>
                <a:srgbClr val="FF0000"/>
              </a:solidFill>
              <a:latin typeface="Franklin Gothic Book" panose="020B0503020102020204"/>
              <a:ea typeface="Microsoft YaHei" panose="020B0503020204020204" pitchFamily="34" charset="-122"/>
              <a:sym typeface="+mn-ea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altLang="zh-CN" sz="2800" b="1" dirty="0">
              <a:solidFill>
                <a:schemeClr val="tx1"/>
              </a:solidFill>
              <a:latin typeface="Franklin Gothic Book" panose="020B0503020102020204"/>
              <a:ea typeface="Microsoft YaHei" panose="020B0503020204020204" pitchFamily="34" charset="-122"/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23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296400" cy="394335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        </a:t>
            </a:r>
            <a:r>
              <a:rPr lang="en-US"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  </a:t>
            </a:r>
            <a:r>
              <a:rPr sz="40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圣 灵 和 新 妇 都 说 ： 来 ！ 听 见 的 人 也 该 说 ： 来 ！ 口 渴 的 人 也 当 来 ； 愿 意 的 ， 都 可 以 白 白 取 生 命 的 水 喝 。</a:t>
            </a:r>
            <a:r>
              <a:rPr lang="en-US" altLang="zh-CN" sz="28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             </a:t>
            </a:r>
            <a:r>
              <a:rPr lang="zh-CN" altLang="en-US" sz="3600" b="1" dirty="0" smtClean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（</a:t>
            </a:r>
            <a:r>
              <a:rPr lang="zh-CN" altLang="en-US" sz="36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《启示录》</a:t>
            </a:r>
            <a:r>
              <a:rPr lang="en-US" sz="36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22</a:t>
            </a:r>
            <a:r>
              <a:rPr lang="zh-CN" altLang="en-US" sz="36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：</a:t>
            </a:r>
            <a:r>
              <a:rPr lang="en-US" altLang="zh-CN" sz="36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16-17</a:t>
            </a:r>
            <a:r>
              <a:rPr lang="zh-CN" altLang="en-US" sz="36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24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lang="zh-CN" altLang="en-US" sz="48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三、住棚节的回应</a:t>
            </a:r>
            <a:endParaRPr kumimoji="0" lang="zh-CN" altLang="en-US" sz="4800" b="1" i="0" u="none" strike="noStrike" kern="0" cap="none" spc="0" normalizeH="0" baseline="0" noProof="0" dirty="0">
              <a:ln w="13970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Franklin Gothic Book" panose="020B0503020102020204"/>
              <a:ea typeface="Microsoft YaHei" panose="020B0503020204020204" pitchFamily="34" charset="-122"/>
              <a:cs typeface="+mj-cs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296400" cy="4143208"/>
          </a:xfrm>
        </p:spPr>
        <p:txBody>
          <a:bodyPr/>
          <a:lstStyle/>
          <a:p>
            <a:pPr marL="800100" indent="-8001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</a:pPr>
            <a:r>
              <a:rPr lang="zh-CN" altLang="en-US" sz="40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</a:rPr>
              <a:t>1、我们要常常数算神的恩典，为神与我们同在，并赐给我们一切所需感恩。</a:t>
            </a:r>
          </a:p>
          <a:p>
            <a:pPr marL="800100" indent="-8001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</a:pPr>
            <a:r>
              <a:rPr lang="zh-CN" altLang="en-US" sz="40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</a:rPr>
              <a:t>2、从今天起预备自己成为蒙恩得穿光明洁白细麻衣的荣美新妇，在新耶路撒冷永远与神同住。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lang="zh-CN" altLang="en-US" sz="48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三、住棚节的回应</a:t>
            </a:r>
            <a:endParaRPr kumimoji="0" lang="zh-CN" altLang="en-US" sz="4800" b="1" i="0" u="none" strike="noStrike" kern="0" cap="none" spc="0" normalizeH="0" baseline="0" noProof="0" dirty="0">
              <a:ln w="13970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5215"/>
            <a:ext cx="8839200" cy="4019550"/>
          </a:xfrm>
        </p:spPr>
        <p:txBody>
          <a:bodyPr/>
          <a:lstStyle/>
          <a:p>
            <a:pPr marL="800100" indent="-8001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000" b="1" dirty="0" smtClean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</a:rPr>
              <a:t>3</a:t>
            </a:r>
            <a:r>
              <a:rPr sz="40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</a:rPr>
              <a:t>、羔羊婚宴开始千禧年的国度，也是千禧年的第一个住棚节，是神和基督在地上彰显国度和王权的节庆。</a:t>
            </a:r>
          </a:p>
          <a:p>
            <a:pPr marL="800100" indent="-8001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</a:rPr>
              <a:t>4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</a:rPr>
              <a:t>、</a:t>
            </a:r>
            <a:r>
              <a:rPr sz="40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</a:rPr>
              <a:t>我们要广传福音，带领更多人蒙恩得救并成为主耶稣的羔羊新妇，同赴羔羊婚宴。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sz="4000" b="1" dirty="0">
              <a:solidFill>
                <a:srgbClr val="FF0000"/>
              </a:solidFill>
              <a:latin typeface="Franklin Gothic Book" panose="020B0503020102020204"/>
              <a:ea typeface="Microsoft YaHe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sz="4800" b="1" dirty="0">
                <a:solidFill>
                  <a:srgbClr val="FF0000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讨论与分享</a:t>
            </a:r>
            <a:endParaRPr kumimoji="0" lang="zh-CN" altLang="en-US" sz="4800" b="1" i="0" u="none" strike="noStrike" kern="0" cap="none" spc="0" normalizeH="0" baseline="0" noProof="0" dirty="0">
              <a:ln w="13970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4905"/>
            <a:ext cx="9144000" cy="4019550"/>
          </a:xfrm>
        </p:spPr>
        <p:txBody>
          <a:bodyPr/>
          <a:lstStyle/>
          <a:p>
            <a:pPr marL="746125" indent="-7461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6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1、为神的一切丰盛供应感恩。</a:t>
            </a:r>
            <a:endParaRPr sz="3600" b="1" dirty="0">
              <a:solidFill>
                <a:schemeClr val="tx1"/>
              </a:solidFill>
              <a:latin typeface="Franklin Gothic Book" panose="020B0503020102020204"/>
              <a:ea typeface="Microsoft YaHei" panose="020B0503020204020204" pitchFamily="34" charset="-122"/>
            </a:endParaRPr>
          </a:p>
          <a:p>
            <a:pPr marL="746125" indent="-7461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6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2、渴望常被圣灵充满，心中有活水涌流。</a:t>
            </a:r>
            <a:endParaRPr sz="3600" b="1" dirty="0">
              <a:solidFill>
                <a:schemeClr val="tx1"/>
              </a:solidFill>
              <a:latin typeface="Franklin Gothic Book" panose="020B0503020102020204"/>
              <a:ea typeface="Microsoft YaHei" panose="020B0503020204020204" pitchFamily="34" charset="-122"/>
            </a:endParaRPr>
          </a:p>
          <a:p>
            <a:pPr marL="746125" indent="-7461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600" b="1" dirty="0">
                <a:solidFill>
                  <a:schemeClr val="tx1"/>
                </a:solidFill>
                <a:latin typeface="Franklin Gothic Book" panose="020B0503020102020204"/>
                <a:ea typeface="Microsoft YaHei" panose="020B0503020204020204" pitchFamily="34" charset="-122"/>
                <a:sym typeface="+mn-ea"/>
              </a:rPr>
              <a:t>3、渴望主耶稣第二次再来，我们作为新妇与他在新耶路撒冷永远同住。</a:t>
            </a:r>
            <a:endParaRPr sz="3600" b="1" dirty="0">
              <a:solidFill>
                <a:schemeClr val="tx1"/>
              </a:solidFill>
              <a:latin typeface="Franklin Gothic Book" panose="020B0503020102020204"/>
              <a:ea typeface="Microsoft YaHei" panose="020B0503020204020204" pitchFamily="34" charset="-122"/>
            </a:endParaRPr>
          </a:p>
          <a:p>
            <a:pPr marL="0" indent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3600" b="1" dirty="0">
              <a:solidFill>
                <a:schemeClr val="tx1"/>
              </a:solidFill>
              <a:latin typeface="Franklin Gothic Book" panose="020B0503020102020204"/>
              <a:ea typeface="Microsoft YaHe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381000" y="514350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zh-CN" altLang="en-US" sz="4800" b="1" kern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en-CA" sz="4800" b="1" kern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这是耶和华的节期，就是你们要宣告为圣会的节期，要将火祭、燔祭、素祭、祭物并奠祭，各归各日，献给耶和华。这是在耶和华的安息日以外，又在你们的供物和所许的愿，并甘心献给耶和华的以外。</a:t>
            </a: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                             </a:t>
            </a:r>
            <a:r>
              <a:rPr lang="en-CA" altLang="zh-CN" sz="3000" b="1" dirty="0">
                <a:solidFill>
                  <a:srgbClr val="FF0000"/>
                </a:solidFill>
                <a:latin typeface="Trebuchet"/>
              </a:rPr>
              <a:t> </a:t>
            </a: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                              </a:t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57150" y="1123950"/>
            <a:ext cx="9394825" cy="388620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  <a:sym typeface="+mn-ea"/>
              </a:rPr>
              <a:t>“你们收藏了地的出产，就从七月十五日起，要守耶和华的节七日。第一日为圣安息，第八日也为圣安息。第一日要拿美好树上的果子和棕树上的枝子，与茂密树的枝条并河旁的柳枝，在耶和华你们的神面前欢乐七日。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  <a:sym typeface="+mn-ea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  <a:sym typeface="+mn-ea"/>
              </a:rPr>
              <a:t>               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  <a:sym typeface="+mn-ea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  <a:sym typeface="+mn-ea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  <a:sym typeface="+mn-ea"/>
              </a:rPr>
              <a:t>利未记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  <a:sym typeface="+mn-ea"/>
              </a:rPr>
              <a:t>》23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  <a:sym typeface="+mn-ea"/>
              </a:rPr>
              <a:t>：</a:t>
            </a:r>
            <a:r>
              <a:rPr lang="en-US" altLang="en-CA" sz="3600" b="1" dirty="0">
                <a:solidFill>
                  <a:srgbClr val="FF0000"/>
                </a:solidFill>
                <a:latin typeface="Trebuchet"/>
                <a:sym typeface="+mn-ea"/>
              </a:rPr>
              <a:t>37-40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  <a:sym typeface="+mn-ea"/>
              </a:rPr>
              <a:t>）</a:t>
            </a:r>
            <a:endParaRPr lang="zh-CN" altLang="en-US" sz="3600" b="1" dirty="0">
              <a:latin typeface="DengXian" panose="02010600030101010101" charset="-122"/>
              <a:ea typeface="DengXian" panose="02010600030101010101" charset="-122"/>
              <a:cs typeface="DengXian" panose="0201060003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</a:t>
            </a:fld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102836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charset="-122"/>
                <a:cs typeface="Arial" panose="020B0604020202020204" pitchFamily="34" charset="0"/>
              </a:rPr>
              <a:t> </a:t>
            </a:r>
            <a:endParaRPr lang="en-CA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14300"/>
            <a:ext cx="5670816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defRPr/>
            </a:pPr>
            <a:endParaRPr lang="zh-CN" altLang="en-US" sz="4800" b="1" kern="0" dirty="0">
              <a:ln w="13970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algn="l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</a:t>
            </a:r>
            <a:endParaRPr lang="zh-CN" altLang="en-US" sz="4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5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      </a:t>
            </a:r>
            <a:r>
              <a:rPr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每年七月</a:t>
            </a:r>
            <a:r>
              <a:rPr 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间</a:t>
            </a:r>
            <a:r>
              <a:rPr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，要</a:t>
            </a:r>
            <a:r>
              <a:rPr 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向</a:t>
            </a:r>
            <a:r>
              <a:rPr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耶和华</a:t>
            </a:r>
            <a:r>
              <a:rPr 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守</a:t>
            </a:r>
            <a:r>
              <a:rPr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这</a:t>
            </a:r>
            <a:r>
              <a:rPr 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节七日，</a:t>
            </a:r>
            <a:r>
              <a:rPr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这</a:t>
            </a:r>
            <a:r>
              <a:rPr 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为</a:t>
            </a:r>
            <a:r>
              <a:rPr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你们世世代代永远的</a:t>
            </a:r>
            <a:r>
              <a:rPr 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定</a:t>
            </a:r>
            <a:r>
              <a:rPr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例。你们要住棚里七</a:t>
            </a:r>
            <a:r>
              <a:rPr 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日，凡</a:t>
            </a:r>
            <a:r>
              <a:rPr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以色列</a:t>
            </a:r>
            <a:r>
              <a:rPr 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家的人，都要</a:t>
            </a:r>
            <a:r>
              <a:rPr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住在棚里， 好叫你们世世代代知道我领以色列人出埃及地的时候，曾使他们住在棚里</a:t>
            </a:r>
            <a:r>
              <a:rPr 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。</a:t>
            </a:r>
            <a:r>
              <a:rPr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我是耶和华你们的神。</a:t>
            </a:r>
            <a:r>
              <a:rPr lang="en-US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”</a:t>
            </a:r>
            <a:r>
              <a:rPr 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于是，</a:t>
            </a:r>
            <a:r>
              <a:rPr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摩西</a:t>
            </a:r>
            <a:r>
              <a:rPr 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将</a:t>
            </a:r>
            <a:r>
              <a:rPr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耶和华</a:t>
            </a:r>
            <a:r>
              <a:rPr 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的节期传给</a:t>
            </a:r>
            <a:r>
              <a:rPr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以色列人。</a:t>
            </a:r>
            <a:r>
              <a:rPr lang="en-US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     </a:t>
            </a:r>
            <a:r>
              <a:rPr 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（《利未记》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23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：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41-44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）</a:t>
            </a:r>
            <a:endParaRPr sz="3600" b="1" dirty="0">
              <a:solidFill>
                <a:srgbClr val="FF0000"/>
              </a:solidFill>
              <a:latin typeface="Trebuchet"/>
              <a:ea typeface="Microsoft YaHei" panose="020B0503020204020204" pitchFamily="34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  <a:ea typeface="Microsoft YaHe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5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</a:t>
            </a:r>
            <a:br>
              <a:rPr lang="zh-CN" altLang="en-US" sz="4800" b="1" kern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CN" altLang="en-US" sz="4800" b="1" kern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en-US" sz="48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  <a:sym typeface="+mn-ea"/>
              </a:rPr>
              <a:t>一、住棚节</a:t>
            </a:r>
            <a:r>
              <a:rPr lang="zh-CN" altLang="en-US" sz="48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/>
            </a:r>
            <a:br>
              <a:rPr lang="zh-CN" altLang="en-US" sz="48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</a:br>
            <a:endParaRPr lang="zh-CN" altLang="en-US" sz="4800" b="1" kern="0" dirty="0">
              <a:solidFill>
                <a:srgbClr val="FF0000"/>
              </a:solidFill>
              <a:effectLst/>
              <a:latin typeface="Trebuchet"/>
              <a:ea typeface="Microsoft YaHei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1610" y="1123950"/>
            <a:ext cx="8837295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Microsoft YaHei" panose="020B0503020204020204" pitchFamily="34" charset="-122"/>
              </a:rPr>
              <a:t> 住棚节是耶和华节期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Microsoft YaHei" panose="020B0503020204020204" pitchFamily="34" charset="-122"/>
                <a:sym typeface="+mn-ea"/>
              </a:rPr>
              <a:t>秋季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Microsoft YaHei" panose="020B0503020204020204" pitchFamily="34" charset="-122"/>
              </a:rPr>
              <a:t>的第三个，从赎罪日后第五天开始，从七月十五日至七月二十一日为期七日。这是庆贺秋天地里出产和收成的节日，又被称为“收藏节”。住棚节、逾越节和五旬节是耶和华节期最重要的三大节日。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anose="020B0503020102020204" pitchFamily="34" charset="0"/>
                <a:ea typeface="Microsoft YaHei" panose="020B0503020204020204" pitchFamily="34" charset="-122"/>
                <a:cs typeface="+mn-cs"/>
              </a:r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anose="020B05030201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</a:t>
            </a:r>
            <a:r>
              <a:rPr lang="zh-CN" altLang="en-US" sz="48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  <a:sym typeface="+mn-ea"/>
              </a:rPr>
              <a:t>一、住棚节</a:t>
            </a:r>
            <a:endParaRPr lang="en-CA" sz="4800" b="1" kern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b="1" dirty="0">
                <a:solidFill>
                  <a:schemeClr val="tx1"/>
                </a:solidFill>
                <a:latin typeface="Trebuchet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Microsoft YaHei" panose="020B0503020204020204" pitchFamily="34" charset="-122"/>
              </a:rPr>
              <a:t> 住棚节最显著的特点是：以色列人要盖棚子并在里面住七日，为纪念摩西带领以色列出埃及后住在棚中的日子。那时神“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</a:rPr>
              <a:t>住在帐幕里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Microsoft YaHei" panose="020B0503020204020204" pitchFamily="34" charset="-122"/>
              </a:rPr>
              <a:t>” 就是帐幕/会幕，神与以色列人同在。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Microsoft YaHei" panose="020B0503020204020204" pitchFamily="34" charset="-122"/>
              </a:rPr>
              <a:t/>
            </a:r>
            <a:br>
              <a:rPr lang="zh-CN" altLang="en-US" sz="4000" b="1" dirty="0">
                <a:solidFill>
                  <a:schemeClr val="tx1"/>
                </a:solidFill>
                <a:latin typeface="Trebuchet"/>
                <a:ea typeface="Microsoft YaHei" panose="020B0503020204020204" pitchFamily="34" charset="-122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anose="020B0503020102020204" pitchFamily="34" charset="0"/>
                <a:ea typeface="Microsoft YaHei" panose="020B0503020204020204" pitchFamily="34" charset="-122"/>
                <a:cs typeface="+mn-cs"/>
              </a:r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anose="020B05030201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</a:t>
            </a:r>
            <a:r>
              <a:rPr lang="zh-CN" altLang="en-US" sz="4800" b="1" dirty="0">
                <a:solidFill>
                  <a:srgbClr val="FF0000"/>
                </a:solidFill>
                <a:latin typeface="Trebuchet"/>
                <a:ea typeface="Microsoft YaHei" panose="020B0503020204020204" pitchFamily="34" charset="-122"/>
                <a:sym typeface="+mn-ea"/>
              </a:rPr>
              <a:t>一、住棚节</a:t>
            </a:r>
            <a:endParaRPr lang="en-CA" sz="4800" b="1" kern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Microsoft YaHei" panose="020B0503020204020204" pitchFamily="34" charset="-122"/>
                <a:sym typeface="+mn-ea"/>
              </a:rPr>
              <a:t>神亲自在他们当中保守、带领和供应他们一切所需，他们行走四十年衣服和鞋都没有破。同时以色列人也感恩神赐予他们丰富的农产品，为他们带来安稳和有保障的生活，这对他们有着非常重要的意义。</a:t>
            </a:r>
            <a:br>
              <a:rPr lang="zh-CN" altLang="en-US" sz="4000" b="1" dirty="0">
                <a:solidFill>
                  <a:schemeClr val="tx1"/>
                </a:solidFill>
                <a:latin typeface="Trebuchet"/>
                <a:ea typeface="Microsoft YaHei" panose="020B0503020204020204" pitchFamily="34" charset="-122"/>
                <a:sym typeface="+mn-ea"/>
              </a:rPr>
            </a:b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anose="020B0503020102020204" pitchFamily="34" charset="0"/>
                <a:ea typeface="Microsoft YaHei" panose="020B0503020204020204" pitchFamily="34" charset="-122"/>
                <a:cs typeface="+mn-cs"/>
              </a:rPr>
              <a:t>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anose="020B05030201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  </a:t>
            </a:r>
            <a:endParaRPr lang="en-CA" sz="4800" b="1" kern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" y="1123950"/>
            <a:ext cx="9247505" cy="4019550"/>
          </a:xfrm>
        </p:spPr>
        <p:txBody>
          <a:bodyPr/>
          <a:lstStyle/>
          <a:p>
            <a:pPr marL="0" indent="40005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道 成 了 肉 身 ， 住 在 我 们 中 间 ， 充 充 满 满 地 有 恩 典 有 真 理 。 我 们 也 见 过 他 的 荣 光 ， 正 是 父 独 生 子 的 荣 光 。 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</a:t>
            </a:r>
            <a:r>
              <a:rPr lang="en-US" altLang="en-CA" sz="4000" b="1" dirty="0">
                <a:solidFill>
                  <a:srgbClr val="FF0000"/>
                </a:solidFill>
                <a:latin typeface="Trebuchet"/>
              </a:rPr>
              <a:t>            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约翰福音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US" sz="4000" b="1" dirty="0">
                <a:solidFill>
                  <a:srgbClr val="FF0000"/>
                </a:solidFill>
                <a:latin typeface="Trebuchet"/>
              </a:rPr>
              <a:t>1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14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anose="020B0503020102020204" pitchFamily="34" charset="0"/>
                <a:ea typeface="Microsoft YaHei" panose="020B0503020204020204" pitchFamily="34" charset="-122"/>
                <a:cs typeface="+mn-cs"/>
              </a:rPr>
              <a:t>9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anose="020B05030201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NmNGMxYmY0MzM5Nzc4ZmViMmY5YjU0NWE1ZmM3MWY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1790490[1]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ppt/theme/themeOverride2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ppt/theme/themeOverride3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ppt/theme/themeOverride4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ppt/theme/themeOverride5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1523</Words>
  <Application>Microsoft Office PowerPoint</Application>
  <PresentationFormat>On-screen Show (16:9)</PresentationFormat>
  <Paragraphs>100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TS101790490[1]</vt:lpstr>
      <vt:lpstr>  </vt:lpstr>
      <vt:lpstr> </vt:lpstr>
      <vt:lpstr> </vt:lpstr>
      <vt:lpstr>PowerPoint Presentation</vt:lpstr>
      <vt:lpstr>     </vt:lpstr>
      <vt:lpstr>     一、住棚节 </vt:lpstr>
      <vt:lpstr>   一、住棚节</vt:lpstr>
      <vt:lpstr>   一、住棚节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二、住棚节预表      </vt:lpstr>
      <vt:lpstr> 二、住棚节预表</vt:lpstr>
      <vt:lpstr>二、住棚节预表 </vt:lpstr>
      <vt:lpstr>二、住棚节预表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三、住棚节的回应</vt:lpstr>
      <vt:lpstr>三、住棚节的回应</vt:lpstr>
      <vt:lpstr>讨论与分享</vt:lpstr>
    </vt:vector>
  </TitlesOfParts>
  <Company>AGCF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Leon Yang</dc:creator>
  <cp:lastModifiedBy>Leon Yang</cp:lastModifiedBy>
  <cp:revision>277</cp:revision>
  <dcterms:created xsi:type="dcterms:W3CDTF">2021-02-28T22:09:00Z</dcterms:created>
  <dcterms:modified xsi:type="dcterms:W3CDTF">2023-09-17T17:52:25Z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1033-12.2.0.13215</vt:lpwstr>
  </property>
  <property fmtid="{D5CDD505-2E9C-101B-9397-08002B2CF9AE}" pid="3" name="ICV">
    <vt:lpwstr>27A5AAA5514E45229A0AA7650FD021B5</vt:lpwstr>
  </property>
</Properties>
</file>