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2"/>
  </p:notesMasterIdLst>
  <p:sldIdLst>
    <p:sldId id="849" r:id="rId3"/>
    <p:sldId id="992" r:id="rId4"/>
    <p:sldId id="1114" r:id="rId5"/>
    <p:sldId id="1160" r:id="rId6"/>
    <p:sldId id="1115" r:id="rId7"/>
    <p:sldId id="1116" r:id="rId8"/>
    <p:sldId id="1117" r:id="rId9"/>
    <p:sldId id="1118" r:id="rId10"/>
    <p:sldId id="1119" r:id="rId11"/>
    <p:sldId id="1120" r:id="rId12"/>
    <p:sldId id="1121" r:id="rId13"/>
    <p:sldId id="993" r:id="rId14"/>
    <p:sldId id="1122" r:id="rId15"/>
    <p:sldId id="1123" r:id="rId16"/>
    <p:sldId id="1124" r:id="rId17"/>
    <p:sldId id="1125" r:id="rId18"/>
    <p:sldId id="1126" r:id="rId19"/>
    <p:sldId id="1127" r:id="rId20"/>
    <p:sldId id="1128" r:id="rId21"/>
    <p:sldId id="1129" r:id="rId22"/>
    <p:sldId id="1130" r:id="rId23"/>
    <p:sldId id="1131" r:id="rId24"/>
    <p:sldId id="1132" r:id="rId25"/>
    <p:sldId id="1133" r:id="rId26"/>
    <p:sldId id="1134" r:id="rId27"/>
    <p:sldId id="1135" r:id="rId28"/>
    <p:sldId id="1136" r:id="rId29"/>
    <p:sldId id="1137" r:id="rId30"/>
    <p:sldId id="1138" r:id="rId31"/>
    <p:sldId id="1139" r:id="rId32"/>
    <p:sldId id="1140" r:id="rId33"/>
    <p:sldId id="1141" r:id="rId34"/>
    <p:sldId id="1142" r:id="rId35"/>
    <p:sldId id="1143" r:id="rId36"/>
    <p:sldId id="1144" r:id="rId37"/>
    <p:sldId id="1145" r:id="rId38"/>
    <p:sldId id="1146" r:id="rId39"/>
    <p:sldId id="1147" r:id="rId40"/>
    <p:sldId id="1148" r:id="rId41"/>
    <p:sldId id="1149" r:id="rId42"/>
    <p:sldId id="1150" r:id="rId43"/>
    <p:sldId id="1151" r:id="rId44"/>
    <p:sldId id="1152" r:id="rId45"/>
    <p:sldId id="1153" r:id="rId46"/>
    <p:sldId id="1154" r:id="rId47"/>
    <p:sldId id="1155" r:id="rId48"/>
    <p:sldId id="1156" r:id="rId49"/>
    <p:sldId id="1157" r:id="rId50"/>
    <p:sldId id="1158" r:id="rId51"/>
  </p:sldIdLst>
  <p:sldSz cx="9144000" cy="5143500" type="screen16x9"/>
  <p:notesSz cx="6858000" cy="9144000"/>
  <p:custDataLst>
    <p:tags r:id="rId5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05" autoAdjust="0"/>
    <p:restoredTop sz="94660"/>
  </p:normalViewPr>
  <p:slideViewPr>
    <p:cSldViewPr showGuides="1">
      <p:cViewPr varScale="1">
        <p:scale>
          <a:sx n="120" d="100"/>
          <a:sy n="120" d="100"/>
        </p:scale>
        <p:origin x="466" y="67"/>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6" Type="http://schemas.openxmlformats.org/officeDocument/2006/relationships/tags" Target="tags/tag1.xml"/><Relationship Id="rId55" Type="http://schemas.openxmlformats.org/officeDocument/2006/relationships/tableStyles" Target="tableStyles.xml"/><Relationship Id="rId54" Type="http://schemas.openxmlformats.org/officeDocument/2006/relationships/viewProps" Target="viewProps.xml"/><Relationship Id="rId53" Type="http://schemas.openxmlformats.org/officeDocument/2006/relationships/presProps" Target="presProps.xml"/><Relationship Id="rId52" Type="http://schemas.openxmlformats.org/officeDocument/2006/relationships/notesMaster" Target="notesMasters/notesMaster1.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04800" y="1428750"/>
            <a:ext cx="8610600" cy="3562349"/>
          </a:xfrm>
        </p:spPr>
        <p:txBody>
          <a:bodyPr/>
          <a:lstStyle/>
          <a:p>
            <a:pPr marL="0" indent="0" algn="ctr">
              <a:spcBef>
                <a:spcPts val="600"/>
              </a:spcBef>
              <a:spcAft>
                <a:spcPts val="0"/>
              </a:spcAft>
              <a:buNone/>
            </a:pPr>
            <a:r>
              <a:rPr lang="zh-CN" altLang="en-US" sz="6000" b="1" kern="100" dirty="0">
                <a:solidFill>
                  <a:srgbClr val="FF0000"/>
                </a:solidFill>
                <a:latin typeface="+mn-ea"/>
                <a:cs typeface="HanWang WeiBeiMedium-Gb5" panose="02000000000000000000" charset="-120"/>
              </a:rPr>
              <a:t>吹角节的救恩预表与应验</a:t>
            </a:r>
            <a:endParaRPr lang="en-US" altLang="zh-CN" sz="6000" b="1" kern="100" dirty="0">
              <a:solidFill>
                <a:srgbClr val="FF0000"/>
              </a:solidFill>
              <a:latin typeface="+mn-ea"/>
              <a:cs typeface="DengXian" panose="02010600030101010101" charset="-122"/>
              <a:sym typeface="+mn-ea"/>
            </a:endParaRPr>
          </a:p>
          <a:p>
            <a:pPr marL="0" marR="0" indent="0" algn="ctr">
              <a:spcBef>
                <a:spcPts val="600"/>
              </a:spcBef>
              <a:spcAft>
                <a:spcPts val="0"/>
              </a:spcAft>
              <a:buNone/>
            </a:pPr>
            <a:endParaRPr lang="en-US" altLang="zh-CN"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endParaRPr>
          </a:p>
          <a:p>
            <a:pPr marL="0" marR="0" indent="0" algn="ctr">
              <a:spcBef>
                <a:spcPts val="600"/>
              </a:spcBef>
              <a:spcAft>
                <a:spcPts val="0"/>
              </a:spcAft>
              <a:buNone/>
            </a:pPr>
            <a:endParaRPr lang="en-US" altLang="zh-CN"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endParaRPr>
          </a:p>
          <a:p>
            <a:pPr marL="0" marR="0" indent="0" algn="ctr">
              <a:spcBef>
                <a:spcPts val="600"/>
              </a:spcBef>
              <a:spcAft>
                <a:spcPts val="0"/>
              </a:spcAft>
              <a:buNone/>
            </a:pPr>
            <a:r>
              <a:rPr lang="zh-CN" alt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周小安牧师</a:t>
            </a:r>
            <a:endParaRPr lang="en-CA" sz="3600" b="1" kern="100" dirty="0">
              <a:solidFill>
                <a:srgbClr val="0070C0"/>
              </a:solidFill>
              <a:latin typeface="KaiTi" panose="02010609060101010101" pitchFamily="49" charset="-122"/>
              <a:ea typeface="KaiTi" panose="02010609060101010101" pitchFamily="49"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2023</a:t>
            </a:r>
            <a:r>
              <a:rPr lang="zh-CN" alt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年</a:t>
            </a:r>
            <a:r>
              <a:rPr lang="en-US" altLang="zh-CN"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9</a:t>
            </a:r>
            <a:r>
              <a:rPr lang="zh-CN" alt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月</a:t>
            </a:r>
            <a:r>
              <a:rPr lang="en-US" altLang="zh-CN"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3</a:t>
            </a:r>
            <a:r>
              <a:rPr lang="zh-CN" altLang="en-US" sz="3600" b="1" kern="100" dirty="0">
                <a:solidFill>
                  <a:srgbClr val="0070C0"/>
                </a:solidFill>
                <a:latin typeface="KaiTi" panose="02010609060101010101" pitchFamily="49" charset="-122"/>
                <a:ea typeface="KaiTi" panose="02010609060101010101" pitchFamily="49" charset="-122"/>
                <a:cs typeface="DengXian" panose="02010600030101010101" charset="-122"/>
                <a:sym typeface="+mn-ea"/>
              </a:rPr>
              <a:t>日</a:t>
            </a:r>
            <a:endParaRPr lang="en-US" altLang="zh-CN" sz="3600" b="1" dirty="0">
              <a:solidFill>
                <a:srgbClr val="0070C0"/>
              </a:solidFill>
              <a:latin typeface="KaiTi" panose="02010609060101010101" pitchFamily="49" charset="-122"/>
              <a:ea typeface="KaiTi" panose="02010609060101010101" pitchFamily="49"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fld>
            <a:endParaRPr lang="en-US" altLang="zh-CN">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36922"/>
            <a:ext cx="6781800" cy="833438"/>
          </a:xfrm>
        </p:spPr>
        <p:txBody>
          <a:bodyPr>
            <a:noAutofit/>
          </a:bodyPr>
          <a:lstStyle/>
          <a:p>
            <a:pPr lvl="0"/>
            <a:r>
              <a:rPr lang="zh-CN" altLang="en-US" sz="2800" b="1" kern="100" dirty="0">
                <a:solidFill>
                  <a:srgbClr val="FF0000"/>
                </a:solidFill>
                <a:effectLst/>
                <a:latin typeface="+mn-ea"/>
                <a:cs typeface="HanWang WeiBeiMedium-Gb5" panose="02000000000000000000" charset="-120"/>
              </a:rPr>
              <a:t>引言：认识耶和华节期的</a:t>
            </a:r>
            <a:br>
              <a:rPr lang="zh-CN" altLang="en-US" sz="2800" b="1" kern="100" dirty="0">
                <a:solidFill>
                  <a:srgbClr val="FF0000"/>
                </a:solidFill>
                <a:effectLst/>
                <a:latin typeface="+mn-ea"/>
                <a:cs typeface="HanWang WeiBeiMedium-Gb5" panose="02000000000000000000" charset="-120"/>
              </a:rPr>
            </a:br>
            <a:r>
              <a:rPr lang="zh-CN" altLang="en-US" sz="2800" b="1" kern="100" dirty="0">
                <a:solidFill>
                  <a:srgbClr val="FF0000"/>
                </a:solidFill>
                <a:effectLst/>
                <a:latin typeface="+mn-ea"/>
                <a:cs typeface="HanWang WeiBeiMedium-Gb5" panose="02000000000000000000" charset="-120"/>
              </a:rPr>
              <a:t>救恩预表的三个阶段</a:t>
            </a:r>
            <a:endParaRPr lang="zh-CN" altLang="en-US" sz="2800" b="1" kern="100" dirty="0">
              <a:solidFill>
                <a:srgbClr val="FF0000"/>
              </a:solidFill>
              <a:effectLst/>
              <a:latin typeface="+mn-ea"/>
              <a:cs typeface="HanWang WeiBeiMedium-Gb5" panose="02000000000000000000" charset="-120"/>
            </a:endParaRPr>
          </a:p>
        </p:txBody>
      </p:sp>
      <p:sp>
        <p:nvSpPr>
          <p:cNvPr id="3" name="内容占位符 2"/>
          <p:cNvSpPr>
            <a:spLocks noGrp="1"/>
          </p:cNvSpPr>
          <p:nvPr>
            <p:ph idx="1"/>
          </p:nvPr>
        </p:nvSpPr>
        <p:spPr>
          <a:xfrm>
            <a:off x="1905" y="1154430"/>
            <a:ext cx="9142095" cy="3989070"/>
          </a:xfrm>
        </p:spPr>
        <p:txBody>
          <a:bodyPr/>
          <a:lstStyle/>
          <a:p>
            <a:pPr marL="0" indent="8001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因此，我们不能笼统地说，春季的耶和华节期在耶稣第一次来时应验，秋季的耶和华节期在耶稣第二次来时应验。</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这种说法，虽然在日期的应验上是对的，但在救恩意义的应验上，却是不完全的。</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在救恩意义的预表和应验上，我们应该说，春季和秋季的耶和华节期在基督两次降临时都双重地应验了。</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sz="2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36922"/>
            <a:ext cx="6781800" cy="833438"/>
          </a:xfrm>
        </p:spPr>
        <p:txBody>
          <a:bodyPr>
            <a:noAutofit/>
          </a:bodyPr>
          <a:lstStyle/>
          <a:p>
            <a:pPr lvl="0"/>
            <a:r>
              <a:rPr lang="zh-CN" altLang="en-US" sz="2800" b="1" kern="100" dirty="0">
                <a:solidFill>
                  <a:srgbClr val="FF0000"/>
                </a:solidFill>
                <a:effectLst/>
                <a:latin typeface="+mn-ea"/>
                <a:cs typeface="HanWang WeiBeiMedium-Gb5" panose="02000000000000000000" charset="-120"/>
              </a:rPr>
              <a:t>引言：认识耶和华节期的</a:t>
            </a:r>
            <a:br>
              <a:rPr lang="zh-CN" altLang="en-US" sz="2800" b="1" kern="100" dirty="0">
                <a:solidFill>
                  <a:srgbClr val="FF0000"/>
                </a:solidFill>
                <a:effectLst/>
                <a:latin typeface="+mn-ea"/>
                <a:cs typeface="HanWang WeiBeiMedium-Gb5" panose="02000000000000000000" charset="-120"/>
              </a:rPr>
            </a:br>
            <a:r>
              <a:rPr lang="zh-CN" altLang="en-US" sz="2800" b="1" kern="100" dirty="0">
                <a:solidFill>
                  <a:srgbClr val="FF0000"/>
                </a:solidFill>
                <a:effectLst/>
                <a:latin typeface="+mn-ea"/>
                <a:cs typeface="HanWang WeiBeiMedium-Gb5" panose="02000000000000000000" charset="-120"/>
              </a:rPr>
              <a:t>救恩预表的三个阶段</a:t>
            </a:r>
            <a:endParaRPr lang="en-US" sz="2800" dirty="0">
              <a:solidFill>
                <a:srgbClr val="FF0000"/>
              </a:solidFill>
              <a:latin typeface="+mn-ea"/>
            </a:endParaRPr>
          </a:p>
        </p:txBody>
      </p:sp>
      <p:sp>
        <p:nvSpPr>
          <p:cNvPr id="3" name="内容占位符 2"/>
          <p:cNvSpPr>
            <a:spLocks noGrp="1"/>
          </p:cNvSpPr>
          <p:nvPr>
            <p:ph idx="1"/>
          </p:nvPr>
        </p:nvSpPr>
        <p:spPr>
          <a:xfrm>
            <a:off x="0" y="1276350"/>
            <a:ext cx="9144000" cy="3867149"/>
          </a:xfrm>
        </p:spPr>
        <p:txBody>
          <a:bodyPr/>
          <a:lstStyle/>
          <a:p>
            <a:pPr marL="0" indent="914400">
              <a:lnSpc>
                <a:spcPct val="107000"/>
              </a:lnSpc>
              <a:spcBef>
                <a:spcPts val="600"/>
              </a:spcBef>
              <a:spcAft>
                <a:spcPts val="600"/>
              </a:spcAft>
              <a:buNone/>
            </a:pPr>
            <a:r>
              <a:rPr lang="en-US" altLang="zh-CN" sz="4000" b="1" kern="100" dirty="0">
                <a:solidFill>
                  <a:schemeClr val="tx1"/>
                </a:solidFill>
                <a:latin typeface="Calibri" panose="020F0502020204030204"/>
                <a:ea typeface="DengXian" panose="02010600030101010101" charset="-122"/>
                <a:cs typeface="DengXian" panose="02010600030101010101" charset="-122"/>
              </a:rPr>
              <a:t> </a:t>
            </a:r>
            <a:r>
              <a:rPr lang="zh-CN" altLang="en-US" sz="4000" b="1" kern="100" dirty="0">
                <a:solidFill>
                  <a:schemeClr val="tx1"/>
                </a:solidFill>
                <a:latin typeface="Calibri" panose="020F0502020204030204"/>
                <a:ea typeface="DengXian" panose="02010600030101010101" charset="-122"/>
                <a:cs typeface="DengXian" panose="02010600030101010101" charset="-122"/>
              </a:rPr>
              <a:t>作个简单的总结：</a:t>
            </a:r>
            <a:endParaRPr lang="zh-CN" altLang="en-US" sz="4000" b="1" kern="100" dirty="0">
              <a:solidFill>
                <a:schemeClr val="tx1"/>
              </a:solidFill>
              <a:latin typeface="Calibri" panose="020F0502020204030204"/>
              <a:ea typeface="DengXian" panose="02010600030101010101" charset="-122"/>
              <a:cs typeface="DengXian" panose="02010600030101010101" charset="-122"/>
            </a:endParaRPr>
          </a:p>
          <a:p>
            <a:pPr marL="0" indent="914400">
              <a:lnSpc>
                <a:spcPct val="107000"/>
              </a:lnSpc>
              <a:spcBef>
                <a:spcPts val="600"/>
              </a:spcBef>
              <a:spcAft>
                <a:spcPts val="600"/>
              </a:spcAft>
              <a:buNone/>
            </a:pPr>
            <a:r>
              <a:rPr lang="zh-CN" altLang="en-US" sz="4000" b="1" kern="100" dirty="0">
                <a:solidFill>
                  <a:schemeClr val="tx1"/>
                </a:solidFill>
                <a:latin typeface="Calibri" panose="020F0502020204030204"/>
                <a:ea typeface="DengXian" panose="02010600030101010101" charset="-122"/>
                <a:cs typeface="DengXian" panose="02010600030101010101" charset="-122"/>
              </a:rPr>
              <a:t> </a:t>
            </a:r>
            <a:r>
              <a:rPr lang="zh-CN" altLang="en-US" sz="4000" b="1" kern="100" dirty="0">
                <a:solidFill>
                  <a:srgbClr val="FF0000"/>
                </a:solidFill>
                <a:latin typeface="Calibri" panose="020F0502020204030204"/>
                <a:ea typeface="DengXian" panose="02010600030101010101" charset="-122"/>
                <a:cs typeface="DengXian" panose="02010600030101010101" charset="-122"/>
              </a:rPr>
              <a:t>春季和秋季耶和华节期的救恩预表，在日期上各应验一次，在救恩意义上，则可以应验两次。</a:t>
            </a: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fontScale="90000"/>
          </a:bodyPr>
          <a:lstStyle/>
          <a:p>
            <a:pPr lvl="0"/>
            <a:r>
              <a:rPr lang="zh-CN" altLang="en-US" sz="4000" b="1" dirty="0">
                <a:solidFill>
                  <a:srgbClr val="FF0000"/>
                </a:solidFill>
                <a:effectLst/>
                <a:latin typeface="+mn-ea"/>
                <a:cs typeface="HanWang WeiBeiMedium-Gb5" panose="02000000000000000000" charset="-120"/>
              </a:rPr>
              <a:t>一、</a:t>
            </a:r>
            <a:r>
              <a:rPr lang="zh-CN" altLang="en-US" sz="4000" b="1" kern="100" dirty="0">
                <a:solidFill>
                  <a:srgbClr val="FF0000"/>
                </a:solidFill>
                <a:effectLst/>
                <a:latin typeface="+mn-ea"/>
                <a:cs typeface="Times New Roman" panose="02020603050405020304"/>
              </a:rPr>
              <a:t>吹角</a:t>
            </a:r>
            <a:r>
              <a:rPr lang="zh-CN" altLang="en-US" sz="4000" b="1" kern="100" dirty="0">
                <a:solidFill>
                  <a:srgbClr val="FF0000"/>
                </a:solidFill>
                <a:effectLst/>
                <a:latin typeface="+mn-ea"/>
                <a:cs typeface="SimSun" panose="02010600030101010101" pitchFamily="2" charset="-122"/>
              </a:rPr>
              <a:t>节</a:t>
            </a:r>
            <a:r>
              <a:rPr lang="zh-CN" altLang="en-US" sz="4000" b="1" kern="100" dirty="0">
                <a:solidFill>
                  <a:srgbClr val="FF0000"/>
                </a:solidFill>
                <a:effectLst/>
                <a:latin typeface="+mn-ea"/>
                <a:cs typeface="HanWang WeiBeiMedium-Gb5" panose="02000000000000000000" charset="-120"/>
              </a:rPr>
              <a:t>的原本意</a:t>
            </a:r>
            <a:r>
              <a:rPr lang="zh-CN" altLang="en-US" sz="4000" b="1" kern="100" dirty="0">
                <a:solidFill>
                  <a:srgbClr val="FF0000"/>
                </a:solidFill>
                <a:effectLst/>
                <a:latin typeface="+mn-ea"/>
                <a:cs typeface="SimSun" panose="02010600030101010101" pitchFamily="2" charset="-122"/>
              </a:rPr>
              <a:t>义与末世论预表</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123950"/>
            <a:ext cx="9144000" cy="4019549"/>
          </a:xfrm>
        </p:spPr>
        <p:txBody>
          <a:bodyPr/>
          <a:lstStyle/>
          <a:p>
            <a:pPr marL="0" indent="800100">
              <a:spcBef>
                <a:spcPts val="600"/>
              </a:spcBef>
              <a:spcAft>
                <a:spcPts val="0"/>
              </a:spcAft>
              <a:buNone/>
            </a:pP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5777</a:t>
            </a:r>
            <a:r>
              <a:rPr lang="zh-CN" altLang="en-US" sz="3200" b="1" kern="100" dirty="0">
                <a:solidFill>
                  <a:schemeClr val="tx1"/>
                </a:solidFill>
                <a:latin typeface="Calibri" panose="020F0502020204030204"/>
                <a:ea typeface="DengXian" panose="02010600030101010101" charset="-122"/>
                <a:cs typeface="DengXian" panose="02010600030101010101" charset="-122"/>
              </a:rPr>
              <a:t>年（</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2016</a:t>
            </a:r>
            <a:r>
              <a:rPr lang="zh-CN" altLang="en-US" sz="3200" b="1" kern="100" dirty="0">
                <a:solidFill>
                  <a:schemeClr val="tx1"/>
                </a:solidFill>
                <a:latin typeface="Calibri" panose="020F0502020204030204"/>
                <a:ea typeface="DengXian" panose="02010600030101010101" charset="-122"/>
                <a:cs typeface="DengXian" panose="02010600030101010101" charset="-122"/>
              </a:rPr>
              <a:t>年）的吹角节，神特别差派一个犹太基督徒的家庭来我们教会，传讲了吹角节在旧约圣经中的意义。那是我们第一次听到这方面的信息。</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那个信息中给我留下印象最深的一点是：吹角节的首要意义是记念神创造了亚当，因为希伯来人相信神在这一天创造了亚当。所以这一天是人类历史的起源。</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pPr lvl="0"/>
            <a:r>
              <a:rPr lang="zh-CN" altLang="en-US" sz="3555" b="1" dirty="0">
                <a:solidFill>
                  <a:srgbClr val="FF0000"/>
                </a:solidFill>
                <a:effectLst/>
                <a:latin typeface="+mn-ea"/>
                <a:cs typeface="HanWang WeiBeiMedium-Gb5" panose="02000000000000000000" charset="-120"/>
              </a:rPr>
              <a:t>一、</a:t>
            </a:r>
            <a:r>
              <a:rPr lang="zh-CN" altLang="en-US" sz="3555" b="1" kern="100" dirty="0">
                <a:solidFill>
                  <a:srgbClr val="FF0000"/>
                </a:solidFill>
                <a:effectLst/>
                <a:latin typeface="+mn-ea"/>
                <a:cs typeface="Times New Roman" panose="02020603050405020304"/>
              </a:rPr>
              <a:t>吹角</a:t>
            </a:r>
            <a:r>
              <a:rPr lang="zh-CN" altLang="en-US" sz="3555" b="1" kern="100" dirty="0">
                <a:solidFill>
                  <a:srgbClr val="FF0000"/>
                </a:solidFill>
                <a:effectLst/>
                <a:latin typeface="+mn-ea"/>
                <a:cs typeface="SimSun" panose="02010600030101010101" pitchFamily="2" charset="-122"/>
              </a:rPr>
              <a:t>节</a:t>
            </a:r>
            <a:r>
              <a:rPr lang="zh-CN" altLang="en-US" sz="3555" b="1" kern="100" dirty="0">
                <a:solidFill>
                  <a:srgbClr val="FF0000"/>
                </a:solidFill>
                <a:effectLst/>
                <a:latin typeface="+mn-ea"/>
                <a:cs typeface="HanWang WeiBeiMedium-Gb5" panose="02000000000000000000" charset="-120"/>
              </a:rPr>
              <a:t>的原本意</a:t>
            </a:r>
            <a:r>
              <a:rPr lang="zh-CN" altLang="en-US" sz="3555" b="1" kern="100" dirty="0">
                <a:solidFill>
                  <a:srgbClr val="FF0000"/>
                </a:solidFill>
                <a:effectLst/>
                <a:latin typeface="+mn-ea"/>
                <a:cs typeface="SimSun" panose="02010600030101010101" pitchFamily="2" charset="-122"/>
              </a:rPr>
              <a:t>义与末世论</a:t>
            </a:r>
            <a:r>
              <a:rPr lang="zh-CN" altLang="en-US" sz="3555" b="1" kern="100" dirty="0">
                <a:solidFill>
                  <a:srgbClr val="FF0000"/>
                </a:solidFill>
                <a:effectLst/>
                <a:latin typeface="+mn-ea"/>
                <a:cs typeface="SimSun" panose="02010600030101010101" pitchFamily="2" charset="-122"/>
              </a:rPr>
              <a:t>预表</a:t>
            </a:r>
            <a:endParaRPr lang="zh-CN" altLang="en-US" sz="3555"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9525" y="1224280"/>
            <a:ext cx="9153525" cy="3919220"/>
          </a:xfrm>
        </p:spPr>
        <p:txBody>
          <a:bodyPr/>
          <a:lstStyle/>
          <a:p>
            <a:pPr marL="0" indent="8001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大约一年以后（</a:t>
            </a:r>
            <a:r>
              <a:rPr lang="en-US" sz="2800" b="1" kern="100" dirty="0">
                <a:solidFill>
                  <a:schemeClr val="tx1"/>
                </a:solidFill>
                <a:latin typeface="DengXian" panose="02010600030101010101" charset="-122"/>
                <a:ea typeface="SimSun" panose="02010600030101010101" pitchFamily="2" charset="-122"/>
                <a:cs typeface="DengXian" panose="02010600030101010101" charset="-122"/>
              </a:rPr>
              <a:t>2017</a:t>
            </a:r>
            <a:r>
              <a:rPr lang="zh-CN" altLang="en-US" sz="2800" b="1" kern="100" dirty="0">
                <a:solidFill>
                  <a:schemeClr val="tx1"/>
                </a:solidFill>
                <a:latin typeface="Calibri" panose="020F0502020204030204"/>
                <a:ea typeface="DengXian" panose="02010600030101010101" charset="-122"/>
                <a:cs typeface="DengXian" panose="02010600030101010101" charset="-122"/>
              </a:rPr>
              <a:t>年），另一个犹太基督徒牧师</a:t>
            </a:r>
            <a:r>
              <a:rPr lang="en-US" altLang="zh-CN" sz="2800" b="1" kern="100" dirty="0">
                <a:solidFill>
                  <a:schemeClr val="tx1"/>
                </a:solidFill>
                <a:latin typeface="Calibri" panose="020F0502020204030204"/>
                <a:ea typeface="DengXian" panose="02010600030101010101" charset="-122"/>
                <a:cs typeface="DengXian" panose="02010600030101010101" charset="-122"/>
              </a:rPr>
              <a:t>——</a:t>
            </a:r>
            <a:r>
              <a:rPr lang="en-US" sz="2800" b="1" kern="100" dirty="0">
                <a:solidFill>
                  <a:schemeClr val="tx1"/>
                </a:solidFill>
                <a:latin typeface="DengXian" panose="02010600030101010101" charset="-122"/>
                <a:ea typeface="SimSun" panose="02010600030101010101" pitchFamily="2" charset="-122"/>
                <a:cs typeface="DengXian" panose="02010600030101010101" charset="-122"/>
              </a:rPr>
              <a:t>Zev</a:t>
            </a:r>
            <a:r>
              <a:rPr lang="zh-CN" altLang="en-US" sz="2800" b="1" kern="100" dirty="0">
                <a:solidFill>
                  <a:schemeClr val="tx1"/>
                </a:solidFill>
                <a:latin typeface="Calibri" panose="020F0502020204030204"/>
                <a:ea typeface="DengXian" panose="02010600030101010101" charset="-122"/>
                <a:cs typeface="DengXian" panose="02010600030101010101" charset="-122"/>
              </a:rPr>
              <a:t>牧师</a:t>
            </a:r>
            <a:r>
              <a:rPr lang="en-US" altLang="zh-CN" sz="2800" b="1" kern="100" dirty="0">
                <a:solidFill>
                  <a:schemeClr val="tx1"/>
                </a:solidFill>
                <a:latin typeface="Calibri" panose="020F0502020204030204"/>
                <a:ea typeface="DengXian" panose="02010600030101010101" charset="-122"/>
                <a:cs typeface="DengXian" panose="02010600030101010101" charset="-122"/>
              </a:rPr>
              <a:t>——</a:t>
            </a:r>
            <a:r>
              <a:rPr lang="zh-CN" altLang="en-US" sz="2800" b="1" kern="100" dirty="0">
                <a:solidFill>
                  <a:schemeClr val="tx1"/>
                </a:solidFill>
                <a:latin typeface="Calibri" panose="020F0502020204030204"/>
                <a:ea typeface="DengXian" panose="02010600030101010101" charset="-122"/>
                <a:cs typeface="DengXian" panose="02010600030101010101" charset="-122"/>
              </a:rPr>
              <a:t>和他的妻子来到我们当中。</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他特别指出，七个耶和华的节期中，最重要的是</a:t>
            </a:r>
            <a:r>
              <a:rPr lang="zh-CN" altLang="en-US" sz="2800" b="1" kern="100" dirty="0">
                <a:solidFill>
                  <a:srgbClr val="FF0000"/>
                </a:solidFill>
                <a:latin typeface="Calibri" panose="020F0502020204030204"/>
                <a:ea typeface="DengXian" panose="02010600030101010101" charset="-122"/>
                <a:cs typeface="DengXian" panose="02010600030101010101" charset="-122"/>
              </a:rPr>
              <a:t>吹角节</a:t>
            </a:r>
            <a:r>
              <a:rPr lang="zh-CN" altLang="en-US" sz="2800" b="1" kern="100" dirty="0">
                <a:solidFill>
                  <a:schemeClr val="tx1"/>
                </a:solidFill>
                <a:latin typeface="Calibri" panose="020F0502020204030204"/>
                <a:ea typeface="DengXian" panose="02010600030101010101" charset="-122"/>
                <a:cs typeface="DengXian" panose="02010600030101010101" charset="-122"/>
              </a:rPr>
              <a:t>，因为明白</a:t>
            </a:r>
            <a:r>
              <a:rPr lang="zh-CN" altLang="en-US" sz="2800" b="1" kern="100" dirty="0">
                <a:solidFill>
                  <a:srgbClr val="FF0000"/>
                </a:solidFill>
                <a:latin typeface="Calibri" panose="020F0502020204030204"/>
                <a:ea typeface="DengXian" panose="02010600030101010101" charset="-122"/>
                <a:cs typeface="DengXian" panose="02010600030101010101" charset="-122"/>
              </a:rPr>
              <a:t>吹角节</a:t>
            </a:r>
            <a:r>
              <a:rPr lang="zh-CN" altLang="en-US" sz="2800" b="1" kern="100" dirty="0">
                <a:solidFill>
                  <a:schemeClr val="tx1"/>
                </a:solidFill>
                <a:latin typeface="Calibri" panose="020F0502020204030204"/>
                <a:ea typeface="DengXian" panose="02010600030101010101" charset="-122"/>
                <a:cs typeface="DengXian" panose="02010600030101010101" charset="-122"/>
              </a:rPr>
              <a:t>的意义，就是听懂角声的意义，就能听见主的声音和圣灵的声音。</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后来，神又把</a:t>
            </a:r>
            <a:r>
              <a:rPr lang="zh-CN" altLang="en-US" sz="2800" b="1" kern="100" dirty="0">
                <a:solidFill>
                  <a:srgbClr val="FF0000"/>
                </a:solidFill>
                <a:latin typeface="Calibri" panose="020F0502020204030204"/>
                <a:ea typeface="DengXian" panose="02010600030101010101" charset="-122"/>
                <a:cs typeface="DengXian" panose="02010600030101010101" charset="-122"/>
              </a:rPr>
              <a:t>吹角节</a:t>
            </a:r>
            <a:r>
              <a:rPr lang="zh-CN" altLang="en-US" sz="2800" b="1" kern="100" dirty="0">
                <a:solidFill>
                  <a:schemeClr val="tx1"/>
                </a:solidFill>
                <a:latin typeface="Calibri" panose="020F0502020204030204"/>
                <a:ea typeface="DengXian" panose="02010600030101010101" charset="-122"/>
                <a:cs typeface="DengXian" panose="02010600030101010101" charset="-122"/>
              </a:rPr>
              <a:t>的救恩预表向我们全面开启出来，并且带我们进入这个节期的救恩实际。</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pPr lvl="0"/>
            <a:r>
              <a:rPr lang="zh-CN" altLang="en-US" sz="3600" b="1" dirty="0">
                <a:solidFill>
                  <a:srgbClr val="FF0000"/>
                </a:solidFill>
                <a:effectLst/>
                <a:latin typeface="+mn-ea"/>
                <a:cs typeface="HanWang WeiBeiMedium-Gb5" panose="02000000000000000000" charset="-120"/>
                <a:sym typeface="+mn-ea"/>
              </a:rPr>
              <a:t>一、</a:t>
            </a:r>
            <a:r>
              <a:rPr lang="zh-CN" altLang="en-US" sz="3600" b="1" kern="100" dirty="0">
                <a:solidFill>
                  <a:srgbClr val="FF0000"/>
                </a:solidFill>
                <a:effectLst/>
                <a:latin typeface="+mn-ea"/>
                <a:cs typeface="Times New Roman" panose="02020603050405020304"/>
                <a:sym typeface="+mn-ea"/>
              </a:rPr>
              <a:t>吹角</a:t>
            </a:r>
            <a:r>
              <a:rPr lang="zh-CN" altLang="en-US" sz="3600" b="1" kern="100" dirty="0">
                <a:solidFill>
                  <a:srgbClr val="FF0000"/>
                </a:solidFill>
                <a:effectLst/>
                <a:latin typeface="+mn-ea"/>
                <a:cs typeface="SimSun" panose="02010600030101010101" pitchFamily="2" charset="-122"/>
                <a:sym typeface="+mn-ea"/>
              </a:rPr>
              <a:t>节</a:t>
            </a:r>
            <a:r>
              <a:rPr lang="zh-CN" altLang="en-US" sz="3600" b="1" kern="100" dirty="0">
                <a:solidFill>
                  <a:srgbClr val="FF0000"/>
                </a:solidFill>
                <a:effectLst/>
                <a:latin typeface="+mn-ea"/>
                <a:cs typeface="HanWang WeiBeiMedium-Gb5" panose="02000000000000000000" charset="-120"/>
                <a:sym typeface="+mn-ea"/>
              </a:rPr>
              <a:t>的原本意</a:t>
            </a:r>
            <a:r>
              <a:rPr lang="zh-CN" altLang="en-US" sz="3600" b="1" kern="100" dirty="0">
                <a:solidFill>
                  <a:srgbClr val="FF0000"/>
                </a:solidFill>
                <a:effectLst/>
                <a:latin typeface="+mn-ea"/>
                <a:cs typeface="SimSun" panose="02010600030101010101" pitchFamily="2" charset="-122"/>
                <a:sym typeface="+mn-ea"/>
              </a:rPr>
              <a:t>义与末世论预表</a:t>
            </a:r>
            <a:endParaRPr lang="en-US" sz="3600" dirty="0">
              <a:solidFill>
                <a:srgbClr val="FF0000"/>
              </a:solidFill>
              <a:latin typeface="+mn-ea"/>
            </a:endParaRPr>
          </a:p>
        </p:txBody>
      </p:sp>
      <p:sp>
        <p:nvSpPr>
          <p:cNvPr id="3" name="内容占位符 2"/>
          <p:cNvSpPr>
            <a:spLocks noGrp="1"/>
          </p:cNvSpPr>
          <p:nvPr>
            <p:ph idx="1"/>
          </p:nvPr>
        </p:nvSpPr>
        <p:spPr>
          <a:xfrm>
            <a:off x="0" y="1123950"/>
            <a:ext cx="9144000" cy="4019549"/>
          </a:xfrm>
        </p:spPr>
        <p:txBody>
          <a:bodyPr/>
          <a:lstStyle/>
          <a:p>
            <a:pPr marL="0" indent="457200">
              <a:spcBef>
                <a:spcPts val="600"/>
              </a:spcBef>
              <a:spcAft>
                <a:spcPts val="0"/>
              </a:spcAft>
              <a:buNone/>
            </a:pPr>
            <a:r>
              <a:rPr lang="en-US" altLang="zh-CN" sz="3000" b="1" kern="100" dirty="0">
                <a:solidFill>
                  <a:schemeClr val="tx1"/>
                </a:solidFill>
                <a:latin typeface="Calibri" panose="020F0502020204030204"/>
                <a:ea typeface="DengXian" panose="02010600030101010101" charset="-122"/>
                <a:cs typeface="DengXian" panose="02010600030101010101" charset="-122"/>
              </a:rPr>
              <a:t>    </a:t>
            </a:r>
            <a:r>
              <a:rPr lang="zh-CN" altLang="en-US" sz="3000" b="1" kern="100" dirty="0">
                <a:solidFill>
                  <a:schemeClr val="tx1"/>
                </a:solidFill>
                <a:latin typeface="Calibri" panose="020F0502020204030204"/>
                <a:ea typeface="DengXian" panose="02010600030101010101" charset="-122"/>
                <a:cs typeface="DengXian" panose="02010600030101010101" charset="-122"/>
              </a:rPr>
              <a:t>利二十三</a:t>
            </a:r>
            <a:r>
              <a:rPr lang="en-US" sz="3000" b="1" kern="100" dirty="0">
                <a:solidFill>
                  <a:schemeClr val="tx1"/>
                </a:solidFill>
                <a:latin typeface="DengXian" panose="02010600030101010101" charset="-122"/>
                <a:ea typeface="SimSun" panose="02010600030101010101" pitchFamily="2" charset="-122"/>
                <a:cs typeface="DengXian" panose="02010600030101010101" charset="-122"/>
              </a:rPr>
              <a:t>23-24</a:t>
            </a:r>
            <a:r>
              <a:rPr lang="zh-CN" altLang="en-US" sz="3000" b="1" kern="100" dirty="0">
                <a:solidFill>
                  <a:schemeClr val="tx1"/>
                </a:solidFill>
                <a:latin typeface="Calibri" panose="020F0502020204030204"/>
                <a:ea typeface="DengXian" panose="02010600030101010101" charset="-122"/>
                <a:cs typeface="DengXian" panose="02010600030101010101" charset="-122"/>
              </a:rPr>
              <a:t>：</a:t>
            </a: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“耶和华对摩西说：‘你晓谕以色列人说：‘七月初一，你们要守为圣安息日，要吹角作纪念，当有圣会’’”。</a:t>
            </a:r>
            <a:endParaRPr lang="en-CA" altLang="zh-CN" sz="3000" kern="100" dirty="0">
              <a:solidFill>
                <a:srgbClr val="FF0000"/>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“要吹角作纪念”</a:t>
            </a:r>
            <a:r>
              <a:rPr lang="zh-CN" altLang="en-US" sz="3000" b="1" kern="100" dirty="0">
                <a:solidFill>
                  <a:schemeClr val="tx1"/>
                </a:solidFill>
                <a:latin typeface="Calibri" panose="020F0502020204030204"/>
                <a:ea typeface="FangSong" panose="02010609060101010101" charset="-122"/>
                <a:cs typeface="FangSong" panose="0201060906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吹角节的第一个要素是</a:t>
            </a:r>
            <a:r>
              <a:rPr lang="zh-CN" altLang="en-US" sz="3000" b="1" kern="100" dirty="0">
                <a:gradFill>
                  <a:gsLst>
                    <a:gs pos="0">
                      <a:srgbClr val="7B32B2"/>
                    </a:gs>
                    <a:gs pos="100000">
                      <a:srgbClr val="401A5D"/>
                    </a:gs>
                  </a:gsLst>
                  <a:lin scaled="0"/>
                </a:gradFill>
                <a:latin typeface="Calibri" panose="020F0502020204030204"/>
                <a:ea typeface="DengXian" panose="02010600030101010101" charset="-122"/>
                <a:cs typeface="DengXian" panose="02010600030101010101" charset="-122"/>
              </a:rPr>
              <a:t>“纪念”</a:t>
            </a:r>
            <a:r>
              <a:rPr lang="zh-CN" altLang="en-US" sz="3000" b="1" kern="100" dirty="0">
                <a:solidFill>
                  <a:schemeClr val="tx1"/>
                </a:solidFill>
                <a:latin typeface="Calibri" panose="020F0502020204030204"/>
                <a:ea typeface="DengXian" panose="02010600030101010101" charset="-122"/>
                <a:cs typeface="DengXian" panose="02010600030101010101" charset="-122"/>
              </a:rPr>
              <a:t>。然而，纪念什么？经文在这里没有明说。</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此外，吹角节既然是希伯来年历的七月初一，为什么又称为</a:t>
            </a:r>
            <a:r>
              <a:rPr lang="zh-CN" altLang="en-US" sz="3000" b="1" kern="100" dirty="0">
                <a:gradFill>
                  <a:gsLst>
                    <a:gs pos="0">
                      <a:srgbClr val="7B32B2"/>
                    </a:gs>
                    <a:gs pos="100000">
                      <a:srgbClr val="401A5D"/>
                    </a:gs>
                  </a:gsLst>
                  <a:lin scaled="0"/>
                </a:gradFill>
                <a:latin typeface="Calibri" panose="020F0502020204030204"/>
                <a:ea typeface="DengXian" panose="02010600030101010101" charset="-122"/>
                <a:cs typeface="DengXian" panose="02010600030101010101" charset="-122"/>
              </a:rPr>
              <a:t>“犹太新年”</a:t>
            </a:r>
            <a:r>
              <a:rPr lang="zh-CN" altLang="en-US" sz="3000" b="1" kern="100" dirty="0">
                <a:solidFill>
                  <a:schemeClr val="tx1"/>
                </a:solidFill>
                <a:latin typeface="Calibri" panose="020F0502020204030204"/>
                <a:ea typeface="DengXian" panose="02010600030101010101" charset="-122"/>
                <a:cs typeface="DengXian" panose="02010600030101010101" charset="-122"/>
              </a:rPr>
              <a:t>？</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fontScale="90000"/>
          </a:bodyPr>
          <a:lstStyle/>
          <a:p>
            <a:pPr lvl="0"/>
            <a:r>
              <a:rPr lang="zh-CN" altLang="en-US" sz="4000" b="1" dirty="0">
                <a:solidFill>
                  <a:srgbClr val="FF0000"/>
                </a:solidFill>
                <a:effectLst/>
                <a:latin typeface="+mn-ea"/>
                <a:cs typeface="HanWang WeiBeiMedium-Gb5" panose="02000000000000000000" charset="-120"/>
              </a:rPr>
              <a:t>一、</a:t>
            </a:r>
            <a:r>
              <a:rPr lang="zh-CN" altLang="en-US" sz="4000" b="1" kern="100" dirty="0">
                <a:solidFill>
                  <a:srgbClr val="FF0000"/>
                </a:solidFill>
                <a:effectLst/>
                <a:latin typeface="+mn-ea"/>
                <a:cs typeface="Times New Roman" panose="02020603050405020304"/>
              </a:rPr>
              <a:t>吹角</a:t>
            </a:r>
            <a:r>
              <a:rPr lang="zh-CN" altLang="en-US" sz="4000" b="1" kern="100" dirty="0">
                <a:solidFill>
                  <a:srgbClr val="FF0000"/>
                </a:solidFill>
                <a:effectLst/>
                <a:latin typeface="+mn-ea"/>
                <a:cs typeface="SimSun" panose="02010600030101010101" pitchFamily="2" charset="-122"/>
              </a:rPr>
              <a:t>节</a:t>
            </a:r>
            <a:r>
              <a:rPr lang="zh-CN" altLang="en-US" sz="4000" b="1" kern="100" dirty="0">
                <a:solidFill>
                  <a:srgbClr val="FF0000"/>
                </a:solidFill>
                <a:effectLst/>
                <a:latin typeface="+mn-ea"/>
                <a:cs typeface="HanWang WeiBeiMedium-Gb5" panose="02000000000000000000" charset="-120"/>
              </a:rPr>
              <a:t>的原本意</a:t>
            </a:r>
            <a:r>
              <a:rPr lang="zh-CN" altLang="en-US" sz="4000" b="1" kern="100" dirty="0">
                <a:solidFill>
                  <a:srgbClr val="FF0000"/>
                </a:solidFill>
                <a:effectLst/>
                <a:latin typeface="+mn-ea"/>
                <a:cs typeface="SimSun" panose="02010600030101010101" pitchFamily="2" charset="-122"/>
              </a:rPr>
              <a:t>义与末世论预表</a:t>
            </a:r>
            <a:endParaRPr lang="zh-CN" altLang="en-US" sz="4000" b="1" kern="100" dirty="0">
              <a:solidFill>
                <a:srgbClr val="FF0000"/>
              </a:solidFill>
              <a:effectLst/>
              <a:latin typeface="+mn-ea"/>
              <a:cs typeface="SimSun" panose="02010600030101010101" pitchFamily="2" charset="-122"/>
            </a:endParaRPr>
          </a:p>
        </p:txBody>
      </p:sp>
      <p:sp>
        <p:nvSpPr>
          <p:cNvPr id="3" name="内容占位符 2"/>
          <p:cNvSpPr>
            <a:spLocks noGrp="1"/>
          </p:cNvSpPr>
          <p:nvPr>
            <p:ph idx="1"/>
          </p:nvPr>
        </p:nvSpPr>
        <p:spPr>
          <a:xfrm>
            <a:off x="0" y="1123950"/>
            <a:ext cx="9144000" cy="4019549"/>
          </a:xfrm>
        </p:spPr>
        <p:txBody>
          <a:bodyPr/>
          <a:lstStyle/>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让我们先回答第一个问题。</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0">
              <a:spcBef>
                <a:spcPts val="600"/>
              </a:spcBef>
              <a:spcAft>
                <a:spcPts val="0"/>
              </a:spcAft>
              <a:buNone/>
            </a:pPr>
            <a:r>
              <a:rPr lang="en-US" altLang="zh-CN" sz="3000" b="1" kern="100" dirty="0">
                <a:solidFill>
                  <a:schemeClr val="tx1"/>
                </a:solidFill>
                <a:latin typeface="Calibri" panose="020F0502020204030204"/>
                <a:ea typeface="DengXian" panose="02010600030101010101" charset="-122"/>
                <a:cs typeface="DengXian" panose="02010600030101010101" charset="-122"/>
              </a:rPr>
              <a:t>       </a:t>
            </a:r>
            <a:r>
              <a:rPr lang="zh-CN" altLang="en-US" sz="3000" b="1" kern="100" dirty="0">
                <a:solidFill>
                  <a:srgbClr val="FF0000"/>
                </a:solidFill>
                <a:latin typeface="Calibri" panose="020F0502020204030204"/>
                <a:ea typeface="DengXian" panose="02010600030101010101" charset="-122"/>
                <a:cs typeface="DengXian" panose="02010600030101010101" charset="-122"/>
              </a:rPr>
              <a:t>（一）希伯来年历的两个正月</a:t>
            </a:r>
            <a:endParaRPr lang="en-CA" sz="3000" b="1" kern="100" dirty="0">
              <a:solidFill>
                <a:srgbClr val="FF0000"/>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最古老的希伯来年历以吹角节为正月，就是一年的开始，它是秋季的第一个节日</a:t>
            </a:r>
            <a:r>
              <a:rPr lang="en-US" altLang="zh-CN" sz="3000" b="1" kern="100" dirty="0">
                <a:solidFill>
                  <a:schemeClr val="tx1"/>
                </a:solidFill>
                <a:latin typeface="Calibri" panose="020F0502020204030204"/>
                <a:ea typeface="DengXian" panose="02010600030101010101" charset="-122"/>
                <a:cs typeface="DengXian" panose="0201060003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在秋雨产生了秋季农作物之后。</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但是，当以色列人出埃及以后，为了纪念神的拯救性行动，神又给他的百姓颁布了新的正月，在既存的年历上创造了一个救赎性的、分别为圣的次序。</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pPr lvl="0"/>
            <a:r>
              <a:rPr lang="zh-CN" altLang="en-US" sz="3600" b="1" dirty="0">
                <a:solidFill>
                  <a:srgbClr val="FF0000"/>
                </a:solidFill>
                <a:effectLst/>
                <a:latin typeface="+mn-ea"/>
                <a:cs typeface="HanWang WeiBeiMedium-Gb5" panose="02000000000000000000" charset="-120"/>
                <a:sym typeface="+mn-ea"/>
              </a:rPr>
              <a:t>一、</a:t>
            </a:r>
            <a:r>
              <a:rPr lang="zh-CN" altLang="en-US" sz="3600" b="1" kern="100" dirty="0">
                <a:solidFill>
                  <a:srgbClr val="FF0000"/>
                </a:solidFill>
                <a:effectLst/>
                <a:latin typeface="+mn-ea"/>
                <a:cs typeface="Times New Roman" panose="02020603050405020304"/>
                <a:sym typeface="+mn-ea"/>
              </a:rPr>
              <a:t>吹角</a:t>
            </a:r>
            <a:r>
              <a:rPr lang="zh-CN" altLang="en-US" sz="3600" b="1" kern="100" dirty="0">
                <a:solidFill>
                  <a:srgbClr val="FF0000"/>
                </a:solidFill>
                <a:effectLst/>
                <a:latin typeface="+mn-ea"/>
                <a:cs typeface="SimSun" panose="02010600030101010101" pitchFamily="2" charset="-122"/>
                <a:sym typeface="+mn-ea"/>
              </a:rPr>
              <a:t>节</a:t>
            </a:r>
            <a:r>
              <a:rPr lang="zh-CN" altLang="en-US" sz="3600" b="1" kern="100" dirty="0">
                <a:solidFill>
                  <a:srgbClr val="FF0000"/>
                </a:solidFill>
                <a:effectLst/>
                <a:latin typeface="+mn-ea"/>
                <a:cs typeface="HanWang WeiBeiMedium-Gb5" panose="02000000000000000000" charset="-120"/>
                <a:sym typeface="+mn-ea"/>
              </a:rPr>
              <a:t>的原本意</a:t>
            </a:r>
            <a:r>
              <a:rPr lang="zh-CN" altLang="en-US" sz="3600" b="1" kern="100" dirty="0">
                <a:solidFill>
                  <a:srgbClr val="FF0000"/>
                </a:solidFill>
                <a:effectLst/>
                <a:latin typeface="+mn-ea"/>
                <a:cs typeface="SimSun" panose="02010600030101010101" pitchFamily="2" charset="-122"/>
                <a:sym typeface="+mn-ea"/>
              </a:rPr>
              <a:t>义与末世论预表</a:t>
            </a:r>
            <a:endParaRPr lang="en-US" sz="360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9144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这个新的正月，称为尼散月或亚笔月，标示他们戏剧化地被救出埃及的开始。</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出十二</a:t>
            </a:r>
            <a:r>
              <a:rPr lang="en-US" sz="3600" b="1" kern="100" dirty="0">
                <a:solidFill>
                  <a:schemeClr val="tx1"/>
                </a:solidFill>
                <a:latin typeface="DengXian" panose="02010600030101010101" charset="-122"/>
                <a:ea typeface="SimSun" panose="02010600030101010101" pitchFamily="2" charset="-122"/>
                <a:cs typeface="DengXian" panose="02010600030101010101" charset="-122"/>
              </a:rPr>
              <a:t>1-2</a:t>
            </a:r>
            <a:r>
              <a:rPr lang="zh-CN" altLang="en-US" sz="3600" b="1" kern="100" dirty="0">
                <a:solidFill>
                  <a:schemeClr val="tx1"/>
                </a:solidFill>
                <a:latin typeface="Calibri" panose="020F0502020204030204"/>
                <a:ea typeface="DengXian" panose="02010600030101010101" charset="-122"/>
                <a:cs typeface="DengXian" panose="02010600030101010101" charset="-122"/>
              </a:rPr>
              <a:t>：</a:t>
            </a:r>
            <a:r>
              <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“耶和华在埃及地晓谕摩西、亚伦说：‘你们要以本月（亚笔月，自从被掳去巴比伦后又称为尼散月）为正月，为一年之首。’”</a:t>
            </a:r>
            <a:endPar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marR="0" indent="0">
              <a:lnSpc>
                <a:spcPct val="107000"/>
              </a:lnSpc>
              <a:spcBef>
                <a:spcPts val="600"/>
              </a:spcBef>
              <a:spcAft>
                <a:spcPts val="600"/>
              </a:spcAft>
              <a:buNone/>
            </a:pPr>
            <a:endParaRPr lang="en-US" b="1" dirty="0">
              <a:latin typeface="KaiTi" panose="02010609060101010101" pitchFamily="49" charset="-122"/>
              <a:ea typeface="KaiTi" panose="02010609060101010101" pitchFamily="49" charset="-122"/>
              <a:cs typeface="KaiTi" panose="02010609060101010101" pitchFamily="49"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pPr lvl="0"/>
            <a:r>
              <a:rPr lang="zh-CN" altLang="en-US" sz="3600" b="1" dirty="0">
                <a:solidFill>
                  <a:srgbClr val="FF0000"/>
                </a:solidFill>
                <a:effectLst/>
                <a:latin typeface="+mn-ea"/>
                <a:cs typeface="HanWang WeiBeiMedium-Gb5" panose="02000000000000000000" charset="-120"/>
                <a:sym typeface="+mn-ea"/>
              </a:rPr>
              <a:t>一、</a:t>
            </a:r>
            <a:r>
              <a:rPr lang="zh-CN" altLang="en-US" sz="3600" b="1" kern="100" dirty="0">
                <a:solidFill>
                  <a:srgbClr val="FF0000"/>
                </a:solidFill>
                <a:effectLst/>
                <a:latin typeface="+mn-ea"/>
                <a:cs typeface="Times New Roman" panose="02020603050405020304"/>
                <a:sym typeface="+mn-ea"/>
              </a:rPr>
              <a:t>吹角</a:t>
            </a:r>
            <a:r>
              <a:rPr lang="zh-CN" altLang="en-US" sz="3600" b="1" kern="100" dirty="0">
                <a:solidFill>
                  <a:srgbClr val="FF0000"/>
                </a:solidFill>
                <a:effectLst/>
                <a:latin typeface="+mn-ea"/>
                <a:cs typeface="SimSun" panose="02010600030101010101" pitchFamily="2" charset="-122"/>
                <a:sym typeface="+mn-ea"/>
              </a:rPr>
              <a:t>节</a:t>
            </a:r>
            <a:r>
              <a:rPr lang="zh-CN" altLang="en-US" sz="3600" b="1" kern="100" dirty="0">
                <a:solidFill>
                  <a:srgbClr val="FF0000"/>
                </a:solidFill>
                <a:effectLst/>
                <a:latin typeface="+mn-ea"/>
                <a:cs typeface="HanWang WeiBeiMedium-Gb5" panose="02000000000000000000" charset="-120"/>
                <a:sym typeface="+mn-ea"/>
              </a:rPr>
              <a:t>的原本意</a:t>
            </a:r>
            <a:r>
              <a:rPr lang="zh-CN" altLang="en-US" sz="3600" b="1" kern="100" dirty="0">
                <a:solidFill>
                  <a:srgbClr val="FF0000"/>
                </a:solidFill>
                <a:effectLst/>
                <a:latin typeface="+mn-ea"/>
                <a:cs typeface="SimSun" panose="02010600030101010101" pitchFamily="2" charset="-122"/>
                <a:sym typeface="+mn-ea"/>
              </a:rPr>
              <a:t>义与末世论预表</a:t>
            </a:r>
            <a:endParaRPr lang="en-US" sz="360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9144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在新的神圣年历上，吹角节不再是第一个月，而是第七个月。</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后来，神的百姓把月历上的这两个月都当作正月，这情形就好像我们以出生那一日为生日，又把信耶稣重生得救的那日也当作新的生日一样。</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pPr lvl="0"/>
            <a:r>
              <a:rPr lang="zh-CN" altLang="en-US" sz="3600" b="1" dirty="0">
                <a:solidFill>
                  <a:srgbClr val="FF0000"/>
                </a:solidFill>
                <a:effectLst/>
                <a:latin typeface="+mn-ea"/>
                <a:cs typeface="HanWang WeiBeiMedium-Gb5" panose="02000000000000000000" charset="-120"/>
                <a:sym typeface="+mn-ea"/>
              </a:rPr>
              <a:t>一、</a:t>
            </a:r>
            <a:r>
              <a:rPr lang="zh-CN" altLang="en-US" sz="3600" b="1" kern="100" dirty="0">
                <a:solidFill>
                  <a:srgbClr val="FF0000"/>
                </a:solidFill>
                <a:effectLst/>
                <a:latin typeface="+mn-ea"/>
                <a:cs typeface="Times New Roman" panose="02020603050405020304"/>
                <a:sym typeface="+mn-ea"/>
              </a:rPr>
              <a:t>吹角</a:t>
            </a:r>
            <a:r>
              <a:rPr lang="zh-CN" altLang="en-US" sz="3600" b="1" kern="100" dirty="0">
                <a:solidFill>
                  <a:srgbClr val="FF0000"/>
                </a:solidFill>
                <a:effectLst/>
                <a:latin typeface="+mn-ea"/>
                <a:cs typeface="SimSun" panose="02010600030101010101" pitchFamily="2" charset="-122"/>
                <a:sym typeface="+mn-ea"/>
              </a:rPr>
              <a:t>节</a:t>
            </a:r>
            <a:r>
              <a:rPr lang="zh-CN" altLang="en-US" sz="3600" b="1" kern="100" dirty="0">
                <a:solidFill>
                  <a:srgbClr val="FF0000"/>
                </a:solidFill>
                <a:effectLst/>
                <a:latin typeface="+mn-ea"/>
                <a:cs typeface="HanWang WeiBeiMedium-Gb5" panose="02000000000000000000" charset="-120"/>
                <a:sym typeface="+mn-ea"/>
              </a:rPr>
              <a:t>的原本意</a:t>
            </a:r>
            <a:r>
              <a:rPr lang="zh-CN" altLang="en-US" sz="3600" b="1" kern="100" dirty="0">
                <a:solidFill>
                  <a:srgbClr val="FF0000"/>
                </a:solidFill>
                <a:effectLst/>
                <a:latin typeface="+mn-ea"/>
                <a:cs typeface="SimSun" panose="02010600030101010101" pitchFamily="2" charset="-122"/>
                <a:sym typeface="+mn-ea"/>
              </a:rPr>
              <a:t>义与末世论预表</a:t>
            </a:r>
            <a:endParaRPr lang="en-US" sz="3600" dirty="0">
              <a:solidFill>
                <a:srgbClr val="FF0000"/>
              </a:solidFill>
              <a:latin typeface="+mn-ea"/>
            </a:endParaRPr>
          </a:p>
        </p:txBody>
      </p:sp>
      <p:sp>
        <p:nvSpPr>
          <p:cNvPr id="3" name="内容占位符 2"/>
          <p:cNvSpPr>
            <a:spLocks noGrp="1"/>
          </p:cNvSpPr>
          <p:nvPr>
            <p:ph idx="1"/>
          </p:nvPr>
        </p:nvSpPr>
        <p:spPr>
          <a:xfrm>
            <a:off x="0" y="1123950"/>
            <a:ext cx="9144000" cy="4019549"/>
          </a:xfrm>
        </p:spPr>
        <p:txBody>
          <a:bodyPr/>
          <a:lstStyle/>
          <a:p>
            <a:pPr marL="0" indent="0">
              <a:spcBef>
                <a:spcPts val="600"/>
              </a:spcBef>
              <a:spcAft>
                <a:spcPts val="0"/>
              </a:spcAft>
              <a:buNone/>
            </a:pPr>
            <a:r>
              <a:rPr lang="en-CA" sz="3000" b="1" kern="100" dirty="0">
                <a:solidFill>
                  <a:schemeClr val="tx1"/>
                </a:solidFill>
                <a:latin typeface="DengXian" panose="02010600030101010101" charset="-122"/>
                <a:ea typeface="DengXian" panose="02010600030101010101" charset="-122"/>
                <a:cs typeface="DengXian" panose="02010600030101010101" charset="-122"/>
              </a:rPr>
              <a:t> </a:t>
            </a:r>
            <a:r>
              <a:rPr lang="en-US" altLang="en-CA" sz="3000" b="1" kern="100" dirty="0">
                <a:solidFill>
                  <a:schemeClr val="tx1"/>
                </a:solidFill>
                <a:latin typeface="DengXian" panose="02010600030101010101" charset="-122"/>
                <a:ea typeface="DengXian" panose="02010600030101010101" charset="-122"/>
                <a:cs typeface="DengXian" panose="02010600030101010101" charset="-122"/>
              </a:rPr>
              <a:t>     </a:t>
            </a:r>
            <a:r>
              <a:rPr lang="zh-CN" altLang="en-US" sz="3000" b="1" kern="100" dirty="0">
                <a:solidFill>
                  <a:srgbClr val="FF0000"/>
                </a:solidFill>
                <a:latin typeface="DengXian" panose="02010600030101010101" charset="-122"/>
                <a:ea typeface="DengXian" panose="02010600030101010101" charset="-122"/>
                <a:cs typeface="DengXian" panose="02010600030101010101" charset="-122"/>
              </a:rPr>
              <a:t>（二）吹角节的原本意义</a:t>
            </a:r>
            <a:endParaRPr lang="en-CA" sz="3000" b="1" kern="100" dirty="0">
              <a:solidFill>
                <a:srgbClr val="FF0000"/>
              </a:solidFill>
              <a:latin typeface="DengXian" panose="02010600030101010101" charset="-122"/>
              <a:ea typeface="DengXian" panose="02010600030101010101" charset="-122"/>
              <a:cs typeface="Times New Roman" panose="02020603050405020304"/>
            </a:endParaRPr>
          </a:p>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犹太人相信亚当是在吹角节那一天造出来的，那一天正好落在罗马历的九</a:t>
            </a:r>
            <a:r>
              <a:rPr lang="en-US" sz="3000" b="1" kern="100" dirty="0">
                <a:solidFill>
                  <a:schemeClr val="tx1"/>
                </a:solidFill>
                <a:latin typeface="DengXian" panose="02010600030101010101" charset="-122"/>
                <a:ea typeface="SimSun" panose="02010600030101010101" pitchFamily="2" charset="-122"/>
                <a:cs typeface="DengXian" panose="0201060003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十月。</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犹太人相信，那一天就是人类历史的开始，故称为新年，意思是“一年之始”：从那天开始了那一年农历月份的周期循环。</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犹太人还相信，那一天既是人类历史的开始，又是世界历史的开始。</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pPr lvl="0"/>
            <a:r>
              <a:rPr lang="zh-CN" altLang="en-US" sz="3600" b="1" dirty="0">
                <a:solidFill>
                  <a:srgbClr val="FF0000"/>
                </a:solidFill>
                <a:effectLst/>
                <a:latin typeface="+mn-ea"/>
                <a:cs typeface="HanWang WeiBeiMedium-Gb5" panose="02000000000000000000" charset="-120"/>
                <a:sym typeface="+mn-ea"/>
              </a:rPr>
              <a:t>一、</a:t>
            </a:r>
            <a:r>
              <a:rPr lang="zh-CN" altLang="en-US" sz="3600" b="1" kern="100" dirty="0">
                <a:solidFill>
                  <a:srgbClr val="FF0000"/>
                </a:solidFill>
                <a:effectLst/>
                <a:latin typeface="+mn-ea"/>
                <a:cs typeface="Times New Roman" panose="02020603050405020304"/>
                <a:sym typeface="+mn-ea"/>
              </a:rPr>
              <a:t>吹角</a:t>
            </a:r>
            <a:r>
              <a:rPr lang="zh-CN" altLang="en-US" sz="3600" b="1" kern="100" dirty="0">
                <a:solidFill>
                  <a:srgbClr val="FF0000"/>
                </a:solidFill>
                <a:effectLst/>
                <a:latin typeface="+mn-ea"/>
                <a:cs typeface="SimSun" panose="02010600030101010101" pitchFamily="2" charset="-122"/>
                <a:sym typeface="+mn-ea"/>
              </a:rPr>
              <a:t>节</a:t>
            </a:r>
            <a:r>
              <a:rPr lang="zh-CN" altLang="en-US" sz="3600" b="1" kern="100" dirty="0">
                <a:solidFill>
                  <a:srgbClr val="FF0000"/>
                </a:solidFill>
                <a:effectLst/>
                <a:latin typeface="+mn-ea"/>
                <a:cs typeface="HanWang WeiBeiMedium-Gb5" panose="02000000000000000000" charset="-120"/>
                <a:sym typeface="+mn-ea"/>
              </a:rPr>
              <a:t>的原本意</a:t>
            </a:r>
            <a:r>
              <a:rPr lang="zh-CN" altLang="en-US" sz="3600" b="1" kern="100" dirty="0">
                <a:solidFill>
                  <a:srgbClr val="FF0000"/>
                </a:solidFill>
                <a:effectLst/>
                <a:latin typeface="+mn-ea"/>
                <a:cs typeface="SimSun" panose="02010600030101010101" pitchFamily="2" charset="-122"/>
                <a:sym typeface="+mn-ea"/>
              </a:rPr>
              <a:t>义与末世论预表</a:t>
            </a:r>
            <a:endParaRPr lang="en-US" sz="3600" dirty="0">
              <a:solidFill>
                <a:srgbClr val="FF0000"/>
              </a:solidFill>
              <a:latin typeface="+mn-ea"/>
            </a:endParaRPr>
          </a:p>
        </p:txBody>
      </p:sp>
      <p:sp>
        <p:nvSpPr>
          <p:cNvPr id="3" name="内容占位符 2"/>
          <p:cNvSpPr>
            <a:spLocks noGrp="1"/>
          </p:cNvSpPr>
          <p:nvPr>
            <p:ph idx="1"/>
          </p:nvPr>
        </p:nvSpPr>
        <p:spPr>
          <a:xfrm>
            <a:off x="0" y="1047750"/>
            <a:ext cx="9144000" cy="4095749"/>
          </a:xfrm>
        </p:spPr>
        <p:txBody>
          <a:bodyPr/>
          <a:lstStyle/>
          <a:p>
            <a:pPr marL="0" indent="800100">
              <a:spcBef>
                <a:spcPts val="600"/>
              </a:spcBef>
              <a:spcAft>
                <a:spcPts val="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chemeClr val="tx1"/>
                </a:solidFill>
                <a:latin typeface="Calibri" panose="020F0502020204030204"/>
                <a:ea typeface="DengXian" panose="02010600030101010101" charset="-122"/>
                <a:cs typeface="DengXian" panose="02010600030101010101" charset="-122"/>
              </a:rPr>
              <a:t>为什么人类历史的开始，又是世界历史的开始呢？</a:t>
            </a: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chemeClr val="tx1"/>
                </a:solidFill>
                <a:latin typeface="Calibri" panose="020F0502020204030204"/>
                <a:ea typeface="DengXian" panose="02010600030101010101" charset="-122"/>
                <a:cs typeface="DengXian" panose="02010600030101010101" charset="-122"/>
              </a:rPr>
              <a:t>因为，根据圣经记载，在神原初的创造里，神先造了天地，最后才创造人。而且，神委任人类来治理全地、管理世界。</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chemeClr val="tx1"/>
                </a:solidFill>
                <a:latin typeface="Calibri" panose="020F0502020204030204"/>
                <a:ea typeface="DengXian" panose="02010600030101010101" charset="-122"/>
                <a:cs typeface="DengXian" panose="02010600030101010101" charset="-122"/>
              </a:rPr>
              <a:t>这就是说，原初的创造是在创造人类时才完成的。所以，这一天既是人类历史的开始，又是世界历史的开始。</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36922"/>
            <a:ext cx="6781800" cy="833438"/>
          </a:xfrm>
        </p:spPr>
        <p:txBody>
          <a:bodyPr>
            <a:noAutofit/>
          </a:bodyPr>
          <a:lstStyle/>
          <a:p>
            <a:pPr lvl="0"/>
            <a:r>
              <a:rPr lang="zh-CN" altLang="en-US" sz="2800" b="1" kern="100" dirty="0">
                <a:solidFill>
                  <a:srgbClr val="FF0000"/>
                </a:solidFill>
                <a:effectLst/>
                <a:latin typeface="+mn-ea"/>
                <a:cs typeface="HanWang WeiBeiMedium-Gb5" panose="02000000000000000000" charset="-120"/>
              </a:rPr>
              <a:t>引言：认识耶和华节期的</a:t>
            </a:r>
            <a:br>
              <a:rPr lang="zh-CN" altLang="en-US" sz="2800" b="1" kern="100" dirty="0">
                <a:solidFill>
                  <a:srgbClr val="FF0000"/>
                </a:solidFill>
                <a:effectLst/>
                <a:latin typeface="+mn-ea"/>
                <a:cs typeface="HanWang WeiBeiMedium-Gb5" panose="02000000000000000000" charset="-120"/>
              </a:rPr>
            </a:br>
            <a:r>
              <a:rPr lang="zh-CN" altLang="en-US" sz="2800" b="1" kern="100" dirty="0">
                <a:solidFill>
                  <a:srgbClr val="FF0000"/>
                </a:solidFill>
                <a:effectLst/>
                <a:latin typeface="+mn-ea"/>
                <a:cs typeface="HanWang WeiBeiMedium-Gb5" panose="02000000000000000000" charset="-120"/>
              </a:rPr>
              <a:t>救恩预表的三个阶段</a:t>
            </a:r>
            <a:endParaRPr lang="en-US" sz="2800" dirty="0">
              <a:solidFill>
                <a:srgbClr val="FF0000"/>
              </a:solidFill>
              <a:latin typeface="+mn-ea"/>
            </a:endParaRPr>
          </a:p>
        </p:txBody>
      </p:sp>
      <p:sp>
        <p:nvSpPr>
          <p:cNvPr id="3" name="内容占位符 2"/>
          <p:cNvSpPr>
            <a:spLocks noGrp="1"/>
          </p:cNvSpPr>
          <p:nvPr>
            <p:ph idx="1"/>
          </p:nvPr>
        </p:nvSpPr>
        <p:spPr>
          <a:xfrm>
            <a:off x="0" y="1123950"/>
            <a:ext cx="9144000" cy="4019549"/>
          </a:xfrm>
        </p:spPr>
        <p:txBody>
          <a:bodyPr/>
          <a:lstStyle/>
          <a:p>
            <a:pPr marL="0" indent="8001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对于耶和华节期的救恩预表的认识，我们经历了</a:t>
            </a:r>
            <a:r>
              <a:rPr lang="zh-CN" altLang="en-US" sz="3600" b="1" kern="100" dirty="0">
                <a:solidFill>
                  <a:srgbClr val="FF0000"/>
                </a:solidFill>
                <a:latin typeface="Calibri" panose="020F0502020204030204"/>
                <a:ea typeface="DengXian" panose="02010600030101010101" charset="-122"/>
                <a:cs typeface="DengXian" panose="02010600030101010101" charset="-122"/>
              </a:rPr>
              <a:t>三个阶段</a:t>
            </a:r>
            <a:r>
              <a:rPr lang="zh-CN" altLang="en-US" sz="3600" b="1" kern="100" dirty="0">
                <a:solidFill>
                  <a:schemeClr val="tx1"/>
                </a:solidFill>
                <a:latin typeface="Calibri" panose="020F0502020204030204"/>
                <a:ea typeface="DengXian" panose="02010600030101010101" charset="-122"/>
                <a:cs typeface="DengXian" panose="02010600030101010101" charset="-122"/>
              </a:rPr>
              <a:t>：</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600" b="1" kern="100" dirty="0">
                <a:solidFill>
                  <a:srgbClr val="FF0000"/>
                </a:solidFill>
                <a:latin typeface="Calibri" panose="020F0502020204030204"/>
                <a:ea typeface="DengXian" panose="02010600030101010101" charset="-122"/>
                <a:cs typeface="DengXian" panose="02010600030101010101" charset="-122"/>
              </a:rPr>
              <a:t>第一阶段，</a:t>
            </a:r>
            <a:r>
              <a:rPr lang="zh-CN" altLang="en-US" sz="3600" b="1" kern="100" dirty="0">
                <a:solidFill>
                  <a:schemeClr val="tx1"/>
                </a:solidFill>
                <a:latin typeface="Calibri" panose="020F0502020204030204"/>
                <a:ea typeface="DengXian" panose="02010600030101010101" charset="-122"/>
                <a:cs typeface="DengXian" panose="02010600030101010101" charset="-122"/>
              </a:rPr>
              <a:t>大约在</a:t>
            </a:r>
            <a:r>
              <a:rPr lang="en-US" sz="3600" b="1" kern="100" dirty="0">
                <a:solidFill>
                  <a:schemeClr val="tx1"/>
                </a:solidFill>
                <a:latin typeface="DengXian" panose="02010600030101010101" charset="-122"/>
                <a:ea typeface="SimSun" panose="02010600030101010101" pitchFamily="2" charset="-122"/>
                <a:cs typeface="DengXian" panose="02010600030101010101" charset="-122"/>
              </a:rPr>
              <a:t>2011</a:t>
            </a:r>
            <a:r>
              <a:rPr lang="zh-CN" altLang="en-US" sz="3600" b="1" kern="100" dirty="0">
                <a:solidFill>
                  <a:schemeClr val="tx1"/>
                </a:solidFill>
                <a:latin typeface="Calibri" panose="020F0502020204030204"/>
                <a:ea typeface="DengXian" panose="02010600030101010101" charset="-122"/>
                <a:cs typeface="DengXian" panose="02010600030101010101" charset="-122"/>
              </a:rPr>
              <a:t>年以前，受教会传统的影响，认为所谓耶和华节期完全是属于犹太人的风俗习惯，就如中国农历是中国人的风俗习惯一样。按照这个理解，耶和华节期根本就没有救恩预表的意义。</a:t>
            </a: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pPr lvl="0"/>
            <a:r>
              <a:rPr lang="zh-CN" altLang="en-US" sz="3600" b="1" dirty="0">
                <a:solidFill>
                  <a:srgbClr val="FF0000"/>
                </a:solidFill>
                <a:effectLst/>
                <a:latin typeface="+mn-ea"/>
                <a:cs typeface="HanWang WeiBeiMedium-Gb5" panose="02000000000000000000" charset="-120"/>
                <a:sym typeface="+mn-ea"/>
              </a:rPr>
              <a:t>一、</a:t>
            </a:r>
            <a:r>
              <a:rPr lang="zh-CN" altLang="en-US" sz="3600" b="1" kern="100" dirty="0">
                <a:solidFill>
                  <a:srgbClr val="FF0000"/>
                </a:solidFill>
                <a:effectLst/>
                <a:latin typeface="+mn-ea"/>
                <a:cs typeface="Times New Roman" panose="02020603050405020304"/>
                <a:sym typeface="+mn-ea"/>
              </a:rPr>
              <a:t>吹角</a:t>
            </a:r>
            <a:r>
              <a:rPr lang="zh-CN" altLang="en-US" sz="3600" b="1" kern="100" dirty="0">
                <a:solidFill>
                  <a:srgbClr val="FF0000"/>
                </a:solidFill>
                <a:effectLst/>
                <a:latin typeface="+mn-ea"/>
                <a:cs typeface="SimSun" panose="02010600030101010101" pitchFamily="2" charset="-122"/>
                <a:sym typeface="+mn-ea"/>
              </a:rPr>
              <a:t>节</a:t>
            </a:r>
            <a:r>
              <a:rPr lang="zh-CN" altLang="en-US" sz="3600" b="1" kern="100" dirty="0">
                <a:solidFill>
                  <a:srgbClr val="FF0000"/>
                </a:solidFill>
                <a:effectLst/>
                <a:latin typeface="+mn-ea"/>
                <a:cs typeface="HanWang WeiBeiMedium-Gb5" panose="02000000000000000000" charset="-120"/>
                <a:sym typeface="+mn-ea"/>
              </a:rPr>
              <a:t>的原本意</a:t>
            </a:r>
            <a:r>
              <a:rPr lang="zh-CN" altLang="en-US" sz="3600" b="1" kern="100" dirty="0">
                <a:solidFill>
                  <a:srgbClr val="FF0000"/>
                </a:solidFill>
                <a:effectLst/>
                <a:latin typeface="+mn-ea"/>
                <a:cs typeface="SimSun" panose="02010600030101010101" pitchFamily="2" charset="-122"/>
                <a:sym typeface="+mn-ea"/>
              </a:rPr>
              <a:t>义与末世论预表</a:t>
            </a:r>
            <a:endParaRPr lang="en-US" sz="3600" dirty="0">
              <a:solidFill>
                <a:srgbClr val="FF0000"/>
              </a:solidFill>
              <a:latin typeface="+mn-ea"/>
            </a:endParaRPr>
          </a:p>
        </p:txBody>
      </p:sp>
      <p:sp>
        <p:nvSpPr>
          <p:cNvPr id="3" name="内容占位符 2"/>
          <p:cNvSpPr>
            <a:spLocks noGrp="1"/>
          </p:cNvSpPr>
          <p:nvPr>
            <p:ph idx="1"/>
          </p:nvPr>
        </p:nvSpPr>
        <p:spPr>
          <a:xfrm>
            <a:off x="0" y="1123950"/>
            <a:ext cx="9144000" cy="4019549"/>
          </a:xfrm>
        </p:spPr>
        <p:txBody>
          <a:bodyPr/>
          <a:lstStyle/>
          <a:p>
            <a:pPr marL="0" indent="80010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zh-CN" altLang="en-US" sz="3200" b="1" kern="100" dirty="0">
                <a:solidFill>
                  <a:schemeClr val="tx1"/>
                </a:solidFill>
                <a:latin typeface="Calibri" panose="020F0502020204030204"/>
                <a:ea typeface="DengXian" panose="02010600030101010101" charset="-122"/>
                <a:cs typeface="DengXian" panose="02010600030101010101" charset="-122"/>
              </a:rPr>
              <a:t>吹角节被视为对神创造亚当的纪念，其中有三个理由：</a:t>
            </a: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en-US" altLang="zh-CN" sz="3200" b="1" kern="100" dirty="0">
                <a:solidFill>
                  <a:srgbClr val="FF0000"/>
                </a:solidFill>
                <a:latin typeface="Calibri" panose="020F0502020204030204"/>
                <a:ea typeface="DengXian" panose="02010600030101010101" charset="-122"/>
                <a:cs typeface="DengXian" panose="02010600030101010101" charset="-122"/>
              </a:rPr>
              <a:t>1</a:t>
            </a:r>
            <a:r>
              <a:rPr lang="zh-CN" altLang="en-US" sz="3200" b="1" kern="100" dirty="0">
                <a:solidFill>
                  <a:srgbClr val="FF0000"/>
                </a:solidFill>
                <a:latin typeface="Calibri" panose="020F0502020204030204"/>
                <a:ea typeface="DengXian" panose="02010600030101010101" charset="-122"/>
                <a:cs typeface="DengXian" panose="02010600030101010101" charset="-122"/>
              </a:rPr>
              <a:t>、</a:t>
            </a:r>
            <a:r>
              <a:rPr lang="zh-CN" altLang="en-US" sz="3200" b="1" kern="100" dirty="0">
                <a:gradFill>
                  <a:gsLst>
                    <a:gs pos="0">
                      <a:srgbClr val="7B32B2"/>
                    </a:gs>
                    <a:gs pos="100000">
                      <a:srgbClr val="401A5D"/>
                    </a:gs>
                  </a:gsLst>
                  <a:lin scaled="0"/>
                </a:gradFill>
                <a:latin typeface="Calibri" panose="020F0502020204030204"/>
                <a:ea typeface="DengXian" panose="02010600030101010101" charset="-122"/>
                <a:cs typeface="DengXian" panose="02010600030101010101" charset="-122"/>
              </a:rPr>
              <a:t>它本来的意义是一年之始。</a:t>
            </a:r>
            <a:r>
              <a:rPr lang="en-US" altLang="zh-CN" sz="3200" b="1" kern="100" dirty="0">
                <a:gradFill>
                  <a:gsLst>
                    <a:gs pos="0">
                      <a:srgbClr val="7B32B2"/>
                    </a:gs>
                    <a:gs pos="100000">
                      <a:srgbClr val="401A5D"/>
                    </a:gs>
                  </a:gsLst>
                  <a:lin scaled="0"/>
                </a:gradFill>
                <a:latin typeface="Calibri" panose="020F0502020204030204"/>
                <a:ea typeface="DengXian" panose="02010600030101010101" charset="-122"/>
                <a:cs typeface="DengXian" panose="02010600030101010101" charset="-122"/>
              </a:rPr>
              <a:t>   </a:t>
            </a: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en-US" altLang="zh-CN" sz="3200" b="1" kern="100" dirty="0">
                <a:solidFill>
                  <a:srgbClr val="FF0000"/>
                </a:solidFill>
                <a:latin typeface="Calibri" panose="020F0502020204030204"/>
                <a:ea typeface="DengXian" panose="02010600030101010101" charset="-122"/>
                <a:cs typeface="DengXian" panose="02010600030101010101" charset="-122"/>
              </a:rPr>
              <a:t>2</a:t>
            </a:r>
            <a:r>
              <a:rPr lang="zh-CN" altLang="en-US" sz="3200" b="1" kern="100" dirty="0">
                <a:solidFill>
                  <a:srgbClr val="FF0000"/>
                </a:solidFill>
                <a:latin typeface="Calibri" panose="020F0502020204030204"/>
                <a:ea typeface="DengXian" panose="02010600030101010101" charset="-122"/>
                <a:cs typeface="DengXian" panose="02010600030101010101" charset="-122"/>
              </a:rPr>
              <a:t>、</a:t>
            </a:r>
            <a:r>
              <a:rPr lang="zh-CN" altLang="en-US" sz="3200" b="1" kern="100" dirty="0">
                <a:gradFill>
                  <a:gsLst>
                    <a:gs pos="0">
                      <a:srgbClr val="7B32B2"/>
                    </a:gs>
                    <a:gs pos="100000">
                      <a:srgbClr val="401A5D"/>
                    </a:gs>
                  </a:gsLst>
                  <a:lin scaled="0"/>
                </a:gradFill>
                <a:latin typeface="Calibri" panose="020F0502020204030204"/>
                <a:ea typeface="DengXian" panose="02010600030101010101" charset="-122"/>
                <a:cs typeface="DengXian" panose="02010600030101010101" charset="-122"/>
              </a:rPr>
              <a:t>吹角节有一个显著的特点：它是七个节期中唯一一个在第七个月头一天的节期，也就是说，吹角节也是一月之始，它跟那个月的月朔重叠。</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lvl="0" indent="45720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DengXian" panose="02010600030101010101" charset="-122"/>
              </a:rPr>
              <a:t>     </a:t>
            </a:r>
            <a:r>
              <a:rPr lang="en-US" altLang="zh-CN" sz="3200" b="1" kern="100" dirty="0">
                <a:solidFill>
                  <a:srgbClr val="FF0000"/>
                </a:solidFill>
                <a:latin typeface="Calibri" panose="020F0502020204030204"/>
                <a:ea typeface="DengXian" panose="02010600030101010101" charset="-122"/>
                <a:cs typeface="DengXian" panose="02010600030101010101" charset="-122"/>
              </a:rPr>
              <a:t>3</a:t>
            </a:r>
            <a:r>
              <a:rPr lang="zh-CN" altLang="en-US" sz="3200" b="1" kern="100" dirty="0">
                <a:solidFill>
                  <a:srgbClr val="FF0000"/>
                </a:solidFill>
                <a:latin typeface="Calibri" panose="020F0502020204030204"/>
                <a:ea typeface="DengXian" panose="02010600030101010101" charset="-122"/>
                <a:cs typeface="DengXian" panose="02010600030101010101" charset="-122"/>
              </a:rPr>
              <a:t>、</a:t>
            </a:r>
            <a:r>
              <a:rPr lang="zh-CN" altLang="en-US" sz="3200" b="1" kern="100" dirty="0">
                <a:gradFill>
                  <a:gsLst>
                    <a:gs pos="0">
                      <a:srgbClr val="7B32B2"/>
                    </a:gs>
                    <a:gs pos="100000">
                      <a:srgbClr val="401A5D"/>
                    </a:gs>
                  </a:gsLst>
                  <a:lin scaled="0"/>
                </a:gradFill>
                <a:latin typeface="Calibri" panose="020F0502020204030204"/>
                <a:ea typeface="DengXian" panose="02010600030101010101" charset="-122"/>
                <a:cs typeface="DengXian" panose="02010600030101010101" charset="-122"/>
              </a:rPr>
              <a:t>最后，它是一个秋天丰收的节期。</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pPr lvl="0"/>
            <a:r>
              <a:rPr lang="zh-CN" altLang="en-US" sz="3600" b="1" dirty="0">
                <a:solidFill>
                  <a:srgbClr val="FF0000"/>
                </a:solidFill>
                <a:effectLst/>
                <a:latin typeface="+mn-ea"/>
                <a:cs typeface="HanWang WeiBeiMedium-Gb5" panose="02000000000000000000" charset="-120"/>
                <a:sym typeface="+mn-ea"/>
              </a:rPr>
              <a:t>一、</a:t>
            </a:r>
            <a:r>
              <a:rPr lang="zh-CN" altLang="en-US" sz="3600" b="1" kern="100" dirty="0">
                <a:solidFill>
                  <a:srgbClr val="FF0000"/>
                </a:solidFill>
                <a:effectLst/>
                <a:latin typeface="+mn-ea"/>
                <a:cs typeface="Times New Roman" panose="02020603050405020304"/>
                <a:sym typeface="+mn-ea"/>
              </a:rPr>
              <a:t>吹角</a:t>
            </a:r>
            <a:r>
              <a:rPr lang="zh-CN" altLang="en-US" sz="3600" b="1" kern="100" dirty="0">
                <a:solidFill>
                  <a:srgbClr val="FF0000"/>
                </a:solidFill>
                <a:effectLst/>
                <a:latin typeface="+mn-ea"/>
                <a:cs typeface="SimSun" panose="02010600030101010101" pitchFamily="2" charset="-122"/>
                <a:sym typeface="+mn-ea"/>
              </a:rPr>
              <a:t>节</a:t>
            </a:r>
            <a:r>
              <a:rPr lang="zh-CN" altLang="en-US" sz="3600" b="1" kern="100" dirty="0">
                <a:solidFill>
                  <a:srgbClr val="FF0000"/>
                </a:solidFill>
                <a:effectLst/>
                <a:latin typeface="+mn-ea"/>
                <a:cs typeface="HanWang WeiBeiMedium-Gb5" panose="02000000000000000000" charset="-120"/>
                <a:sym typeface="+mn-ea"/>
              </a:rPr>
              <a:t>的原本意</a:t>
            </a:r>
            <a:r>
              <a:rPr lang="zh-CN" altLang="en-US" sz="3600" b="1" kern="100" dirty="0">
                <a:solidFill>
                  <a:srgbClr val="FF0000"/>
                </a:solidFill>
                <a:effectLst/>
                <a:latin typeface="+mn-ea"/>
                <a:cs typeface="SimSun" panose="02010600030101010101" pitchFamily="2" charset="-122"/>
                <a:sym typeface="+mn-ea"/>
              </a:rPr>
              <a:t>义与末世论预表</a:t>
            </a:r>
            <a:endParaRPr lang="en-US" sz="360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以上三个特征正好符合亚当的被造。</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创世记记载，神创造亚当时，将他放置在一个茂盛的花园中。为了使亚当和夏娃有充足的食物，就须在丰收季节时分创造他们。</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因此最早的希伯来年历中，一年开始于丰收的季节。而第一个月，提斯利月，就位于秋天丰收季节。</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pPr lvl="0"/>
            <a:r>
              <a:rPr lang="zh-CN" altLang="en-US" sz="3600" b="1" dirty="0">
                <a:solidFill>
                  <a:srgbClr val="FF0000"/>
                </a:solidFill>
                <a:effectLst/>
                <a:latin typeface="+mn-ea"/>
                <a:cs typeface="HanWang WeiBeiMedium-Gb5" panose="02000000000000000000" charset="-120"/>
                <a:sym typeface="+mn-ea"/>
              </a:rPr>
              <a:t>一、</a:t>
            </a:r>
            <a:r>
              <a:rPr lang="zh-CN" altLang="en-US" sz="3600" b="1" kern="100" dirty="0">
                <a:solidFill>
                  <a:srgbClr val="FF0000"/>
                </a:solidFill>
                <a:effectLst/>
                <a:latin typeface="+mn-ea"/>
                <a:cs typeface="Times New Roman" panose="02020603050405020304"/>
                <a:sym typeface="+mn-ea"/>
              </a:rPr>
              <a:t>吹角</a:t>
            </a:r>
            <a:r>
              <a:rPr lang="zh-CN" altLang="en-US" sz="3600" b="1" kern="100" dirty="0">
                <a:solidFill>
                  <a:srgbClr val="FF0000"/>
                </a:solidFill>
                <a:effectLst/>
                <a:latin typeface="+mn-ea"/>
                <a:cs typeface="SimSun" panose="02010600030101010101" pitchFamily="2" charset="-122"/>
                <a:sym typeface="+mn-ea"/>
              </a:rPr>
              <a:t>节</a:t>
            </a:r>
            <a:r>
              <a:rPr lang="zh-CN" altLang="en-US" sz="3600" b="1" kern="100" dirty="0">
                <a:solidFill>
                  <a:srgbClr val="FF0000"/>
                </a:solidFill>
                <a:effectLst/>
                <a:latin typeface="+mn-ea"/>
                <a:cs typeface="HanWang WeiBeiMedium-Gb5" panose="02000000000000000000" charset="-120"/>
                <a:sym typeface="+mn-ea"/>
              </a:rPr>
              <a:t>的原本意</a:t>
            </a:r>
            <a:r>
              <a:rPr lang="zh-CN" altLang="en-US" sz="3600" b="1" kern="100" dirty="0">
                <a:solidFill>
                  <a:srgbClr val="FF0000"/>
                </a:solidFill>
                <a:effectLst/>
                <a:latin typeface="+mn-ea"/>
                <a:cs typeface="SimSun" panose="02010600030101010101" pitchFamily="2" charset="-122"/>
                <a:sym typeface="+mn-ea"/>
              </a:rPr>
              <a:t>义与末世论预表</a:t>
            </a:r>
            <a:endParaRPr lang="en-US" sz="3600" dirty="0">
              <a:solidFill>
                <a:srgbClr val="FF0000"/>
              </a:solidFill>
              <a:latin typeface="+mn-ea"/>
            </a:endParaRPr>
          </a:p>
        </p:txBody>
      </p:sp>
      <p:sp>
        <p:nvSpPr>
          <p:cNvPr id="3" name="内容占位符 2"/>
          <p:cNvSpPr>
            <a:spLocks noGrp="1"/>
          </p:cNvSpPr>
          <p:nvPr>
            <p:ph idx="1"/>
          </p:nvPr>
        </p:nvSpPr>
        <p:spPr>
          <a:xfrm>
            <a:off x="0" y="1123950"/>
            <a:ext cx="9144000" cy="4019549"/>
          </a:xfrm>
        </p:spPr>
        <p:txBody>
          <a:bodyPr/>
          <a:lstStyle/>
          <a:p>
            <a:pPr marL="0" indent="0">
              <a:spcBef>
                <a:spcPts val="600"/>
              </a:spcBef>
              <a:spcAft>
                <a:spcPts val="600"/>
              </a:spcAft>
              <a:buNone/>
            </a:pPr>
            <a:r>
              <a:rPr lang="en-US" altLang="zh-CN" sz="3400" b="1" kern="100" dirty="0">
                <a:solidFill>
                  <a:schemeClr val="tx1"/>
                </a:solidFill>
                <a:latin typeface="Calibri" panose="020F0502020204030204"/>
                <a:ea typeface="DengXian" panose="02010600030101010101" charset="-122"/>
                <a:cs typeface="DengXian" panose="02010600030101010101" charset="-122"/>
              </a:rPr>
              <a:t>         </a:t>
            </a:r>
            <a:r>
              <a:rPr lang="zh-CN" altLang="en-US" sz="3400" b="1" kern="100" dirty="0">
                <a:solidFill>
                  <a:srgbClr val="FF0000"/>
                </a:solidFill>
                <a:latin typeface="Calibri" panose="020F0502020204030204"/>
                <a:ea typeface="DengXian" panose="02010600030101010101" charset="-122"/>
                <a:cs typeface="DengXian" panose="02010600030101010101" charset="-122"/>
              </a:rPr>
              <a:t>（三）吹角节的末世论意义</a:t>
            </a:r>
            <a:endParaRPr lang="en-CA" sz="3400" b="1" kern="100" dirty="0">
              <a:solidFill>
                <a:srgbClr val="FF0000"/>
              </a:solidFill>
              <a:latin typeface="Calibri" panose="020F0502020204030204"/>
              <a:ea typeface="SimSun" panose="02010600030101010101" pitchFamily="2" charset="-122"/>
              <a:cs typeface="Times New Roman" panose="02020603050405020304"/>
            </a:endParaRPr>
          </a:p>
          <a:p>
            <a:pPr marL="0" indent="857250">
              <a:spcBef>
                <a:spcPts val="600"/>
              </a:spcBef>
              <a:spcAft>
                <a:spcPts val="600"/>
              </a:spcAft>
              <a:buNone/>
            </a:pPr>
            <a:r>
              <a:rPr lang="zh-CN" altLang="en-US" sz="3400" b="1" kern="100" dirty="0">
                <a:solidFill>
                  <a:schemeClr val="tx1"/>
                </a:solidFill>
                <a:latin typeface="Calibri" panose="020F0502020204030204"/>
                <a:ea typeface="DengXian" panose="02010600030101010101" charset="-122"/>
                <a:cs typeface="DengXian" panose="02010600030101010101" charset="-122"/>
              </a:rPr>
              <a:t>此外，犹太学者指出，犹太教认为新年的那天不只是作为创造的周年纪念日而已，但更重要的是作为创造的更新日。这是指当人类获得重生的时候。</a:t>
            </a:r>
            <a:endParaRPr lang="en-CA" sz="3400" b="1" kern="100" dirty="0">
              <a:solidFill>
                <a:schemeClr val="tx1"/>
              </a:solidFill>
              <a:latin typeface="Calibri" panose="020F0502020204030204"/>
              <a:ea typeface="SimSun" panose="02010600030101010101" pitchFamily="2" charset="-122"/>
              <a:cs typeface="Times New Roman" panose="02020603050405020304"/>
            </a:endParaRPr>
          </a:p>
          <a:p>
            <a:pPr marL="0" indent="857250">
              <a:spcBef>
                <a:spcPts val="600"/>
              </a:spcBef>
              <a:spcAft>
                <a:spcPts val="600"/>
              </a:spcAft>
              <a:buNone/>
            </a:pPr>
            <a:r>
              <a:rPr lang="zh-CN" altLang="en-US" sz="3400" b="1" kern="100" dirty="0">
                <a:solidFill>
                  <a:schemeClr val="tx1"/>
                </a:solidFill>
                <a:latin typeface="Calibri" panose="020F0502020204030204"/>
                <a:ea typeface="DengXian" panose="02010600030101010101" charset="-122"/>
                <a:cs typeface="DengXian" panose="02010600030101010101" charset="-122"/>
              </a:rPr>
              <a:t>这就是说，吹角节不仅记念神原初的创造，而且有末世论或终末论的意义。</a:t>
            </a:r>
            <a:endParaRPr lang="en-CA" sz="34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pPr lvl="0"/>
            <a:r>
              <a:rPr lang="zh-CN" altLang="en-US" sz="3600" b="1" dirty="0">
                <a:solidFill>
                  <a:srgbClr val="FF0000"/>
                </a:solidFill>
                <a:effectLst/>
                <a:latin typeface="+mn-ea"/>
                <a:cs typeface="HanWang WeiBeiMedium-Gb5" panose="02000000000000000000" charset="-120"/>
                <a:sym typeface="+mn-ea"/>
              </a:rPr>
              <a:t>一、</a:t>
            </a:r>
            <a:r>
              <a:rPr lang="zh-CN" altLang="en-US" sz="3600" b="1" kern="100" dirty="0">
                <a:solidFill>
                  <a:srgbClr val="FF0000"/>
                </a:solidFill>
                <a:effectLst/>
                <a:latin typeface="+mn-ea"/>
                <a:cs typeface="Times New Roman" panose="02020603050405020304"/>
                <a:sym typeface="+mn-ea"/>
              </a:rPr>
              <a:t>吹角</a:t>
            </a:r>
            <a:r>
              <a:rPr lang="zh-CN" altLang="en-US" sz="3600" b="1" kern="100" dirty="0">
                <a:solidFill>
                  <a:srgbClr val="FF0000"/>
                </a:solidFill>
                <a:effectLst/>
                <a:latin typeface="+mn-ea"/>
                <a:cs typeface="SimSun" panose="02010600030101010101" pitchFamily="2" charset="-122"/>
                <a:sym typeface="+mn-ea"/>
              </a:rPr>
              <a:t>节</a:t>
            </a:r>
            <a:r>
              <a:rPr lang="zh-CN" altLang="en-US" sz="3600" b="1" kern="100" dirty="0">
                <a:solidFill>
                  <a:srgbClr val="FF0000"/>
                </a:solidFill>
                <a:effectLst/>
                <a:latin typeface="+mn-ea"/>
                <a:cs typeface="HanWang WeiBeiMedium-Gb5" panose="02000000000000000000" charset="-120"/>
                <a:sym typeface="+mn-ea"/>
              </a:rPr>
              <a:t>的原本意</a:t>
            </a:r>
            <a:r>
              <a:rPr lang="zh-CN" altLang="en-US" sz="3600" b="1" kern="100" dirty="0">
                <a:solidFill>
                  <a:srgbClr val="FF0000"/>
                </a:solidFill>
                <a:effectLst/>
                <a:latin typeface="+mn-ea"/>
                <a:cs typeface="SimSun" panose="02010600030101010101" pitchFamily="2" charset="-122"/>
                <a:sym typeface="+mn-ea"/>
              </a:rPr>
              <a:t>义与末世论预表</a:t>
            </a:r>
            <a:endParaRPr lang="en-US" sz="360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9144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根据圣经，所谓末世论或终末论，不是世界的灭亡、毁灭，而是世界的更新，也就是神创造的原初目的最后的完成。</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这种圣经末世观产生了这样的信念：以色列的新年标志着人类和创造的更新。</a:t>
            </a: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848600" cy="833438"/>
          </a:xfrm>
        </p:spPr>
        <p:txBody>
          <a:bodyPr>
            <a:normAutofit/>
          </a:bodyPr>
          <a:lstStyle/>
          <a:p>
            <a:pPr lvl="0" algn="l"/>
            <a:r>
              <a:rPr lang="zh-CN" altLang="en-US" sz="3600" b="1" dirty="0">
                <a:solidFill>
                  <a:srgbClr val="FF0000"/>
                </a:solidFill>
                <a:effectLst/>
                <a:latin typeface="+mn-ea"/>
                <a:cs typeface="HanWang WeiBeiMedium-Gb5" panose="02000000000000000000" charset="-120"/>
                <a:sym typeface="+mn-ea"/>
              </a:rPr>
              <a:t>一、</a:t>
            </a:r>
            <a:r>
              <a:rPr lang="zh-CN" altLang="en-US" sz="3600" b="1" kern="100" dirty="0">
                <a:solidFill>
                  <a:srgbClr val="FF0000"/>
                </a:solidFill>
                <a:effectLst/>
                <a:latin typeface="+mn-ea"/>
                <a:cs typeface="Times New Roman" panose="02020603050405020304"/>
                <a:sym typeface="+mn-ea"/>
              </a:rPr>
              <a:t>吹角</a:t>
            </a:r>
            <a:r>
              <a:rPr lang="zh-CN" altLang="en-US" sz="3600" b="1" kern="100" dirty="0">
                <a:solidFill>
                  <a:srgbClr val="FF0000"/>
                </a:solidFill>
                <a:effectLst/>
                <a:latin typeface="+mn-ea"/>
                <a:cs typeface="SimSun" panose="02010600030101010101" pitchFamily="2" charset="-122"/>
                <a:sym typeface="+mn-ea"/>
              </a:rPr>
              <a:t>节</a:t>
            </a:r>
            <a:r>
              <a:rPr lang="zh-CN" altLang="en-US" sz="3600" b="1" kern="100" dirty="0">
                <a:solidFill>
                  <a:srgbClr val="FF0000"/>
                </a:solidFill>
                <a:effectLst/>
                <a:latin typeface="+mn-ea"/>
                <a:cs typeface="HanWang WeiBeiMedium-Gb5" panose="02000000000000000000" charset="-120"/>
                <a:sym typeface="+mn-ea"/>
              </a:rPr>
              <a:t>的原本意</a:t>
            </a:r>
            <a:r>
              <a:rPr lang="zh-CN" altLang="en-US" sz="3600" b="1" kern="100" dirty="0">
                <a:solidFill>
                  <a:srgbClr val="FF0000"/>
                </a:solidFill>
                <a:effectLst/>
                <a:latin typeface="+mn-ea"/>
                <a:cs typeface="SimSun" panose="02010600030101010101" pitchFamily="2" charset="-122"/>
                <a:sym typeface="+mn-ea"/>
              </a:rPr>
              <a:t>义与末世论预表</a:t>
            </a:r>
            <a:endParaRPr lang="en-US" sz="3600" dirty="0">
              <a:solidFill>
                <a:srgbClr val="FF0000"/>
              </a:solidFill>
              <a:latin typeface="+mn-ea"/>
            </a:endParaRPr>
          </a:p>
        </p:txBody>
      </p:sp>
      <p:sp>
        <p:nvSpPr>
          <p:cNvPr id="3" name="内容占位符 2"/>
          <p:cNvSpPr>
            <a:spLocks noGrp="1"/>
          </p:cNvSpPr>
          <p:nvPr>
            <p:ph idx="1"/>
          </p:nvPr>
        </p:nvSpPr>
        <p:spPr>
          <a:xfrm>
            <a:off x="0" y="1276350"/>
            <a:ext cx="9144000" cy="3867149"/>
          </a:xfrm>
        </p:spPr>
        <p:txBody>
          <a:bodyPr/>
          <a:lstStyle/>
          <a:p>
            <a:pPr marL="1028700" indent="-1028700">
              <a:spcBef>
                <a:spcPts val="600"/>
              </a:spcBef>
              <a:spcAft>
                <a:spcPts val="600"/>
              </a:spcAft>
              <a:buNone/>
            </a:pPr>
            <a:r>
              <a:rPr lang="en-US" altLang="zh-CN" sz="4000" b="1" kern="100" dirty="0">
                <a:gradFill>
                  <a:gsLst>
                    <a:gs pos="0">
                      <a:srgbClr val="7B32B2"/>
                    </a:gs>
                    <a:gs pos="100000">
                      <a:srgbClr val="401A5D"/>
                    </a:gs>
                  </a:gsLst>
                  <a:lin scaled="0"/>
                </a:gradFill>
                <a:latin typeface="+mn-ea"/>
                <a:cs typeface="HanWang WeiBeiMedium-Gb5" panose="02000000000000000000" charset="-120"/>
              </a:rPr>
              <a:t>   </a:t>
            </a:r>
            <a:r>
              <a:rPr lang="zh-CN" altLang="en-US" sz="4000" b="1" kern="100" dirty="0">
                <a:gradFill>
                  <a:gsLst>
                    <a:gs pos="0">
                      <a:srgbClr val="7B32B2"/>
                    </a:gs>
                    <a:gs pos="100000">
                      <a:srgbClr val="401A5D"/>
                    </a:gs>
                  </a:gsLst>
                  <a:lin scaled="0"/>
                </a:gradFill>
                <a:latin typeface="+mn-ea"/>
                <a:cs typeface="HanWang WeiBeiMedium-Gb5" panose="02000000000000000000" charset="-120"/>
              </a:rPr>
              <a:t>二</a:t>
            </a:r>
            <a:r>
              <a:rPr lang="zh-CN" altLang="en-US" sz="4000" b="1" kern="100" dirty="0">
                <a:gradFill>
                  <a:gsLst>
                    <a:gs pos="0">
                      <a:srgbClr val="7B32B2"/>
                    </a:gs>
                    <a:gs pos="100000">
                      <a:srgbClr val="401A5D"/>
                    </a:gs>
                  </a:gsLst>
                  <a:lin scaled="0"/>
                </a:gradFill>
                <a:latin typeface="+mn-ea"/>
                <a:cs typeface="Times New Roman" panose="02020603050405020304"/>
              </a:rPr>
              <a:t>、吹角</a:t>
            </a:r>
            <a:r>
              <a:rPr lang="zh-CN" altLang="en-US" sz="4000" b="1" kern="100" dirty="0">
                <a:gradFill>
                  <a:gsLst>
                    <a:gs pos="0">
                      <a:srgbClr val="7B32B2"/>
                    </a:gs>
                    <a:gs pos="100000">
                      <a:srgbClr val="401A5D"/>
                    </a:gs>
                  </a:gsLst>
                  <a:lin scaled="0"/>
                </a:gradFill>
                <a:latin typeface="+mn-ea"/>
                <a:cs typeface="SimSun" panose="02010600030101010101" pitchFamily="2" charset="-122"/>
              </a:rPr>
              <a:t>节</a:t>
            </a:r>
            <a:r>
              <a:rPr lang="zh-CN" altLang="en-US" sz="4000" b="1" kern="100" dirty="0">
                <a:gradFill>
                  <a:gsLst>
                    <a:gs pos="0">
                      <a:srgbClr val="7B32B2"/>
                    </a:gs>
                    <a:gs pos="100000">
                      <a:srgbClr val="401A5D"/>
                    </a:gs>
                  </a:gsLst>
                  <a:lin scaled="0"/>
                </a:gradFill>
                <a:latin typeface="+mn-ea"/>
                <a:cs typeface="HanWang WeiBeiMedium-Gb5" panose="02000000000000000000" charset="-120"/>
              </a:rPr>
              <a:t>与挪</a:t>
            </a:r>
            <a:r>
              <a:rPr lang="zh-CN" altLang="en-US" sz="4000" b="1" kern="100" dirty="0">
                <a:gradFill>
                  <a:gsLst>
                    <a:gs pos="0">
                      <a:srgbClr val="7B32B2"/>
                    </a:gs>
                    <a:gs pos="100000">
                      <a:srgbClr val="401A5D"/>
                    </a:gs>
                  </a:gsLst>
                  <a:lin scaled="0"/>
                </a:gradFill>
                <a:latin typeface="+mn-ea"/>
                <a:cs typeface="SimSun" panose="02010600030101010101" pitchFamily="2" charset="-122"/>
              </a:rPr>
              <a:t>亚</a:t>
            </a:r>
            <a:r>
              <a:rPr lang="zh-CN" altLang="en-US" sz="4000" b="1" kern="100" dirty="0">
                <a:gradFill>
                  <a:gsLst>
                    <a:gs pos="0">
                      <a:srgbClr val="7B32B2"/>
                    </a:gs>
                    <a:gs pos="100000">
                      <a:srgbClr val="401A5D"/>
                    </a:gs>
                  </a:gsLst>
                  <a:lin scaled="0"/>
                </a:gradFill>
                <a:latin typeface="+mn-ea"/>
                <a:cs typeface="HanWang WeiBeiMedium-Gb5" panose="02000000000000000000" charset="-120"/>
              </a:rPr>
              <a:t>的生日（略去）</a:t>
            </a:r>
            <a:endParaRPr lang="en-CA" sz="4000" kern="100" dirty="0">
              <a:gradFill>
                <a:gsLst>
                  <a:gs pos="0">
                    <a:srgbClr val="7B32B2"/>
                  </a:gs>
                  <a:gs pos="100000">
                    <a:srgbClr val="401A5D"/>
                  </a:gs>
                </a:gsLst>
                <a:lin scaled="0"/>
              </a:gradFill>
              <a:latin typeface="+mn-ea"/>
              <a:cs typeface="Times New Roman" panose="02020603050405020304"/>
            </a:endParaRPr>
          </a:p>
          <a:p>
            <a:pPr marL="1028700" indent="-1028700">
              <a:spcBef>
                <a:spcPts val="600"/>
              </a:spcBef>
              <a:spcAft>
                <a:spcPts val="600"/>
              </a:spcAft>
              <a:buNone/>
            </a:pPr>
            <a:r>
              <a:rPr lang="en-US" altLang="zh-CN" sz="4000" b="1" kern="100" dirty="0">
                <a:gradFill>
                  <a:gsLst>
                    <a:gs pos="0">
                      <a:srgbClr val="7B32B2"/>
                    </a:gs>
                    <a:gs pos="100000">
                      <a:srgbClr val="401A5D"/>
                    </a:gs>
                  </a:gsLst>
                  <a:lin scaled="0"/>
                </a:gradFill>
                <a:latin typeface="+mn-ea"/>
                <a:cs typeface="Times New Roman" panose="02020603050405020304"/>
              </a:rPr>
              <a:t>   </a:t>
            </a:r>
            <a:r>
              <a:rPr lang="zh-CN" altLang="en-US" sz="4000" b="1" kern="100" dirty="0">
                <a:gradFill>
                  <a:gsLst>
                    <a:gs pos="0">
                      <a:srgbClr val="7B32B2"/>
                    </a:gs>
                    <a:gs pos="100000">
                      <a:srgbClr val="401A5D"/>
                    </a:gs>
                  </a:gsLst>
                  <a:lin scaled="0"/>
                </a:gradFill>
                <a:latin typeface="+mn-ea"/>
                <a:cs typeface="Times New Roman" panose="02020603050405020304"/>
              </a:rPr>
              <a:t>三、吹角</a:t>
            </a:r>
            <a:r>
              <a:rPr lang="zh-CN" altLang="en-US" sz="4000" b="1" kern="100" dirty="0">
                <a:gradFill>
                  <a:gsLst>
                    <a:gs pos="0">
                      <a:srgbClr val="7B32B2"/>
                    </a:gs>
                    <a:gs pos="100000">
                      <a:srgbClr val="401A5D"/>
                    </a:gs>
                  </a:gsLst>
                  <a:lin scaled="0"/>
                </a:gradFill>
                <a:latin typeface="+mn-ea"/>
                <a:cs typeface="SimSun" panose="02010600030101010101" pitchFamily="2" charset="-122"/>
              </a:rPr>
              <a:t>节</a:t>
            </a:r>
            <a:r>
              <a:rPr lang="zh-CN" altLang="en-US" sz="4000" b="1" kern="100" dirty="0">
                <a:gradFill>
                  <a:gsLst>
                    <a:gs pos="0">
                      <a:srgbClr val="7B32B2"/>
                    </a:gs>
                    <a:gs pos="100000">
                      <a:srgbClr val="401A5D"/>
                    </a:gs>
                  </a:gsLst>
                  <a:lin scaled="0"/>
                </a:gradFill>
                <a:latin typeface="+mn-ea"/>
                <a:cs typeface="HanWang WeiBeiMedium-Gb5" panose="02000000000000000000" charset="-120"/>
              </a:rPr>
              <a:t>与耶</a:t>
            </a:r>
            <a:r>
              <a:rPr lang="zh-CN" altLang="en-US" sz="4000" b="1" kern="100" dirty="0">
                <a:gradFill>
                  <a:gsLst>
                    <a:gs pos="0">
                      <a:srgbClr val="7B32B2"/>
                    </a:gs>
                    <a:gs pos="100000">
                      <a:srgbClr val="401A5D"/>
                    </a:gs>
                  </a:gsLst>
                  <a:lin scaled="0"/>
                </a:gradFill>
                <a:latin typeface="+mn-ea"/>
                <a:cs typeface="SimSun" panose="02010600030101010101" pitchFamily="2" charset="-122"/>
              </a:rPr>
              <a:t>稣</a:t>
            </a:r>
            <a:r>
              <a:rPr lang="zh-CN" altLang="en-US" sz="4000" b="1" kern="100" dirty="0">
                <a:gradFill>
                  <a:gsLst>
                    <a:gs pos="0">
                      <a:srgbClr val="7B32B2"/>
                    </a:gs>
                    <a:gs pos="100000">
                      <a:srgbClr val="401A5D"/>
                    </a:gs>
                  </a:gsLst>
                  <a:lin scaled="0"/>
                </a:gradFill>
                <a:latin typeface="+mn-ea"/>
                <a:cs typeface="HanWang WeiBeiMedium-Gb5" panose="02000000000000000000" charset="-120"/>
              </a:rPr>
              <a:t>的</a:t>
            </a:r>
            <a:r>
              <a:rPr lang="zh-CN" altLang="en-US" sz="4000" b="1" kern="100" dirty="0">
                <a:gradFill>
                  <a:gsLst>
                    <a:gs pos="0">
                      <a:srgbClr val="7B32B2"/>
                    </a:gs>
                    <a:gs pos="100000">
                      <a:srgbClr val="401A5D"/>
                    </a:gs>
                  </a:gsLst>
                  <a:lin scaled="0"/>
                </a:gradFill>
                <a:latin typeface="+mn-ea"/>
                <a:cs typeface="SimSun" panose="02010600030101010101" pitchFamily="2" charset="-122"/>
              </a:rPr>
              <a:t>诞</a:t>
            </a:r>
            <a:r>
              <a:rPr lang="zh-CN" altLang="en-US" sz="4000" b="1" kern="100" dirty="0">
                <a:gradFill>
                  <a:gsLst>
                    <a:gs pos="0">
                      <a:srgbClr val="7B32B2"/>
                    </a:gs>
                    <a:gs pos="100000">
                      <a:srgbClr val="401A5D"/>
                    </a:gs>
                  </a:gsLst>
                  <a:lin scaled="0"/>
                </a:gradFill>
                <a:latin typeface="+mn-ea"/>
                <a:cs typeface="HanWang WeiBeiMedium-Gb5" panose="02000000000000000000" charset="-120"/>
              </a:rPr>
              <a:t>生日：</a:t>
            </a:r>
            <a:br>
              <a:rPr lang="en-US" altLang="zh-CN" sz="4000" b="1" kern="100" dirty="0">
                <a:gradFill>
                  <a:gsLst>
                    <a:gs pos="0">
                      <a:srgbClr val="7B32B2"/>
                    </a:gs>
                    <a:gs pos="100000">
                      <a:srgbClr val="401A5D"/>
                    </a:gs>
                  </a:gsLst>
                  <a:lin scaled="0"/>
                </a:gradFill>
                <a:latin typeface="+mn-ea"/>
                <a:cs typeface="HanWang WeiBeiMedium-Gb5" panose="02000000000000000000" charset="-120"/>
              </a:rPr>
            </a:br>
            <a:r>
              <a:rPr lang="zh-CN" altLang="en-US" sz="4000" b="1" kern="100" dirty="0">
                <a:gradFill>
                  <a:gsLst>
                    <a:gs pos="0">
                      <a:srgbClr val="7B32B2"/>
                    </a:gs>
                    <a:gs pos="100000">
                      <a:srgbClr val="401A5D"/>
                    </a:gs>
                  </a:gsLst>
                  <a:lin scaled="0"/>
                </a:gradFill>
                <a:latin typeface="+mn-ea"/>
                <a:cs typeface="HanWang WeiBeiMedium-Gb5" panose="02000000000000000000" charset="-120"/>
              </a:rPr>
              <a:t>新挪亚、末后的亚当（略去）</a:t>
            </a:r>
            <a:endParaRPr lang="en-CA" sz="4400" kern="100" dirty="0">
              <a:solidFill>
                <a:srgbClr val="FF0000"/>
              </a:solidFill>
              <a:latin typeface="+mn-ea"/>
              <a:cs typeface="Times New Roman" panose="02020603050405020304"/>
            </a:endParaRPr>
          </a:p>
          <a:p>
            <a:pPr marL="0" marR="0" indent="0">
              <a:lnSpc>
                <a:spcPct val="107000"/>
              </a:lnSpc>
              <a:spcBef>
                <a:spcPts val="600"/>
              </a:spcBef>
              <a:spcAft>
                <a:spcPts val="600"/>
              </a:spcAft>
              <a:buNone/>
            </a:pPr>
            <a:r>
              <a:rPr lang="en-US" dirty="0"/>
              <a:t>   </a:t>
            </a:r>
            <a:r>
              <a:rPr lang="zh-CN" altLang="en-US" sz="3600" b="1" dirty="0">
                <a:solidFill>
                  <a:srgbClr val="FF0000"/>
                </a:solidFill>
                <a:latin typeface="DengXian" panose="02010600030101010101" charset="-122"/>
                <a:ea typeface="DengXian" panose="02010600030101010101" charset="-122"/>
                <a:cs typeface="DengXian" panose="02010600030101010101" charset="-122"/>
              </a:rPr>
              <a:t>请参见</a:t>
            </a:r>
            <a:r>
              <a:rPr lang="en-US" altLang="zh-CN" sz="3600" b="1" dirty="0">
                <a:solidFill>
                  <a:srgbClr val="FF0000"/>
                </a:solidFill>
                <a:latin typeface="DengXian" panose="02010600030101010101" charset="-122"/>
                <a:ea typeface="DengXian" panose="02010600030101010101" charset="-122"/>
                <a:cs typeface="DengXian" panose="02010600030101010101" charset="-122"/>
              </a:rPr>
              <a:t>2017</a:t>
            </a:r>
            <a:r>
              <a:rPr lang="zh-CN" altLang="en-US" sz="3600" b="1" dirty="0">
                <a:solidFill>
                  <a:srgbClr val="FF0000"/>
                </a:solidFill>
                <a:latin typeface="DengXian" panose="02010600030101010101" charset="-122"/>
                <a:ea typeface="DengXian" panose="02010600030101010101" charset="-122"/>
                <a:cs typeface="DengXian" panose="02010600030101010101" charset="-122"/>
              </a:rPr>
              <a:t>、</a:t>
            </a:r>
            <a:r>
              <a:rPr lang="en-US" altLang="zh-CN" sz="3600" b="1" dirty="0">
                <a:solidFill>
                  <a:srgbClr val="FF0000"/>
                </a:solidFill>
                <a:latin typeface="DengXian" panose="02010600030101010101" charset="-122"/>
                <a:ea typeface="DengXian" panose="02010600030101010101" charset="-122"/>
                <a:cs typeface="DengXian" panose="02010600030101010101" charset="-122"/>
              </a:rPr>
              <a:t>2018</a:t>
            </a:r>
            <a:r>
              <a:rPr lang="zh-CN" altLang="en-US" sz="3600" b="1" dirty="0">
                <a:solidFill>
                  <a:srgbClr val="FF0000"/>
                </a:solidFill>
                <a:latin typeface="DengXian" panose="02010600030101010101" charset="-122"/>
                <a:ea typeface="DengXian" panose="02010600030101010101" charset="-122"/>
                <a:cs typeface="DengXian" panose="02010600030101010101" charset="-122"/>
              </a:rPr>
              <a:t>年的证道视频。</a:t>
            </a:r>
            <a:endParaRPr lang="zh-CN" altLang="en-US" sz="3600" b="1" dirty="0">
              <a:solidFill>
                <a:srgbClr val="FF0000"/>
              </a:solidFill>
              <a:latin typeface="DengXian" panose="02010600030101010101" charset="-122"/>
              <a:ea typeface="DengXian" panose="02010600030101010101" charset="-122"/>
              <a:cs typeface="DengXian" panose="02010600030101010101"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88060" y="137160"/>
            <a:ext cx="6858635" cy="833755"/>
          </a:xfrm>
        </p:spPr>
        <p:txBody>
          <a:bodyPr>
            <a:normAutofit fontScale="90000"/>
          </a:bodyPr>
          <a:lstStyle/>
          <a:p>
            <a:r>
              <a:rPr lang="zh-CN" altLang="en-US" sz="3110" b="1" kern="100" dirty="0">
                <a:solidFill>
                  <a:srgbClr val="FF0000"/>
                </a:solidFill>
                <a:effectLst/>
                <a:latin typeface="+mn-ea"/>
                <a:cs typeface="Times New Roman" panose="02020603050405020304"/>
              </a:rPr>
              <a:t>四、吹角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表与第一次应验：</a:t>
            </a:r>
            <a:br>
              <a:rPr lang="zh-CN" altLang="en-US"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在基督里的新创造</a:t>
            </a:r>
            <a:endParaRPr lang="en-US" sz="311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前面我们提到吹角节的末世论意义是：人类和创造的更新。这个末世论意义在主耶稣第一次降临的救恩中得到了第一次应验和实现，并且将在基督再来时再次应验并完全实现。</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如果耶稣和挪亚都是在吹角节诞生的，挪亚一家出方舟的救恩预表也在基督的救恩里得到了第一次的应验或实现，就是一个</a:t>
            </a:r>
            <a:r>
              <a:rPr lang="zh-CN" altLang="en-US" sz="3200" b="1" kern="100" dirty="0">
                <a:solidFill>
                  <a:srgbClr val="FF0000"/>
                </a:solidFill>
                <a:latin typeface="Calibri" panose="020F0502020204030204"/>
                <a:ea typeface="DengXian" panose="02010600030101010101" charset="-122"/>
                <a:cs typeface="DengXian" panose="02010600030101010101" charset="-122"/>
              </a:rPr>
              <a:t>新创造的剪裁</a:t>
            </a:r>
            <a:r>
              <a:rPr lang="zh-CN" altLang="en-US" sz="3200" b="1" kern="100" dirty="0">
                <a:solidFill>
                  <a:schemeClr val="tx1"/>
                </a:solidFill>
                <a:latin typeface="Calibri" panose="020F0502020204030204"/>
                <a:ea typeface="DengXian" panose="02010600030101010101" charset="-122"/>
                <a:cs typeface="DengXian" panose="02010600030101010101" charset="-122"/>
              </a:rPr>
              <a:t>。</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03935" y="137160"/>
            <a:ext cx="6842760" cy="833755"/>
          </a:xfrm>
        </p:spPr>
        <p:txBody>
          <a:bodyPr>
            <a:normAutofit fontScale="90000"/>
          </a:bodyPr>
          <a:lstStyle/>
          <a:p>
            <a:r>
              <a:rPr lang="zh-CN" altLang="en-US" sz="3110" b="1" kern="100" dirty="0">
                <a:solidFill>
                  <a:srgbClr val="FF0000"/>
                </a:solidFill>
                <a:effectLst/>
                <a:latin typeface="+mn-ea"/>
                <a:cs typeface="Times New Roman" panose="02020603050405020304"/>
              </a:rPr>
              <a:t>四、吹角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表与第一次应验：</a:t>
            </a:r>
            <a:br>
              <a:rPr lang="zh-CN" altLang="en-US"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在基督里的新创造</a:t>
            </a:r>
            <a:endParaRPr lang="en-US" sz="311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857250">
              <a:spcBef>
                <a:spcPts val="600"/>
              </a:spcBef>
              <a:spcAft>
                <a:spcPts val="600"/>
              </a:spcAft>
              <a:buNone/>
            </a:pPr>
            <a:r>
              <a:rPr lang="zh-CN" altLang="en-US" sz="3400" b="1" kern="100" dirty="0">
                <a:solidFill>
                  <a:schemeClr val="tx1"/>
                </a:solidFill>
                <a:latin typeface="Calibri" panose="020F0502020204030204"/>
                <a:ea typeface="DengXian" panose="02010600030101010101" charset="-122"/>
                <a:cs typeface="DengXian" panose="02010600030101010101" charset="-122"/>
              </a:rPr>
              <a:t>主耶稣的诞生日若是在</a:t>
            </a:r>
            <a:r>
              <a:rPr lang="zh-CN" altLang="en-US" sz="3400" b="1" kern="100" dirty="0">
                <a:solidFill>
                  <a:srgbClr val="FF0000"/>
                </a:solidFill>
                <a:latin typeface="Calibri" panose="020F0502020204030204"/>
                <a:ea typeface="DengXian" panose="02010600030101010101" charset="-122"/>
                <a:cs typeface="DengXian" panose="02010600030101010101" charset="-122"/>
              </a:rPr>
              <a:t>吹角节</a:t>
            </a:r>
            <a:r>
              <a:rPr lang="zh-CN" altLang="en-US" sz="3400" b="1" kern="100" dirty="0">
                <a:solidFill>
                  <a:schemeClr val="tx1"/>
                </a:solidFill>
                <a:latin typeface="Calibri" panose="020F0502020204030204"/>
                <a:ea typeface="DengXian" panose="02010600030101010101" charset="-122"/>
                <a:cs typeface="DengXian" panose="02010600030101010101" charset="-122"/>
              </a:rPr>
              <a:t>，这也表示主耶稣是在亚当被造的周年纪念日诞生的。</a:t>
            </a:r>
            <a:endParaRPr lang="en-CA" sz="3400" b="1" kern="100" dirty="0">
              <a:solidFill>
                <a:schemeClr val="tx1"/>
              </a:solidFill>
              <a:latin typeface="Calibri" panose="020F0502020204030204"/>
              <a:ea typeface="SimSun" panose="02010600030101010101" pitchFamily="2" charset="-122"/>
              <a:cs typeface="Times New Roman" panose="02020603050405020304"/>
            </a:endParaRPr>
          </a:p>
          <a:p>
            <a:pPr marL="0" indent="857250">
              <a:spcBef>
                <a:spcPts val="600"/>
              </a:spcBef>
              <a:spcAft>
                <a:spcPts val="600"/>
              </a:spcAft>
              <a:buNone/>
            </a:pPr>
            <a:r>
              <a:rPr lang="zh-CN" altLang="en-US" sz="3400" b="1" kern="100" dirty="0">
                <a:solidFill>
                  <a:schemeClr val="tx1"/>
                </a:solidFill>
                <a:latin typeface="Calibri" panose="020F0502020204030204"/>
                <a:ea typeface="DengXian" panose="02010600030101010101" charset="-122"/>
                <a:cs typeface="DengXian" panose="02010600030101010101" charset="-122"/>
              </a:rPr>
              <a:t>这个诞生日的相同使我们更加了解基督作为</a:t>
            </a:r>
            <a:r>
              <a:rPr lang="zh-CN" altLang="en-US" sz="3400" b="1" kern="100" dirty="0">
                <a:solidFill>
                  <a:srgbClr val="FF0000"/>
                </a:solidFill>
                <a:latin typeface="Calibri" panose="020F0502020204030204"/>
                <a:ea typeface="DengXian" panose="02010600030101010101" charset="-122"/>
                <a:cs typeface="DengXian" panose="02010600030101010101" charset="-122"/>
              </a:rPr>
              <a:t>“末后的亚当”</a:t>
            </a:r>
            <a:r>
              <a:rPr lang="zh-CN" altLang="en-US" sz="3400" b="1" kern="100" dirty="0">
                <a:solidFill>
                  <a:schemeClr val="tx1"/>
                </a:solidFill>
                <a:latin typeface="Calibri" panose="020F0502020204030204"/>
                <a:ea typeface="DengXian" panose="02010600030101010101" charset="-122"/>
                <a:cs typeface="DengXian" panose="02010600030101010101" charset="-122"/>
              </a:rPr>
              <a:t>的意义：祂是新亚当，祂死在十字架上，赎了因亚当堕落所导致的全人类的罪；祂从死里复活，代表所有从祂而出的新人类的诞生。</a:t>
            </a:r>
            <a:endParaRPr lang="en-CA" sz="34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2000" y="136922"/>
            <a:ext cx="7315200" cy="833438"/>
          </a:xfrm>
        </p:spPr>
        <p:txBody>
          <a:bodyPr>
            <a:normAutofit fontScale="90000"/>
          </a:bodyPr>
          <a:lstStyle/>
          <a:p>
            <a:r>
              <a:rPr lang="zh-CN" altLang="en-US" sz="3110" b="1" kern="100" dirty="0">
                <a:solidFill>
                  <a:srgbClr val="FF0000"/>
                </a:solidFill>
                <a:effectLst/>
                <a:latin typeface="+mn-ea"/>
                <a:cs typeface="Times New Roman" panose="02020603050405020304"/>
              </a:rPr>
              <a:t>四、吹角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表与第一次应验：</a:t>
            </a:r>
            <a:br>
              <a:rPr lang="zh-CN" altLang="en-US"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在基督里的新创造</a:t>
            </a:r>
            <a:endParaRPr lang="en-US" sz="3110" dirty="0">
              <a:solidFill>
                <a:srgbClr val="FF0000"/>
              </a:solidFill>
              <a:latin typeface="+mn-ea"/>
            </a:endParaRPr>
          </a:p>
        </p:txBody>
      </p:sp>
      <p:sp>
        <p:nvSpPr>
          <p:cNvPr id="3" name="内容占位符 2"/>
          <p:cNvSpPr>
            <a:spLocks noGrp="1"/>
          </p:cNvSpPr>
          <p:nvPr>
            <p:ph idx="1"/>
          </p:nvPr>
        </p:nvSpPr>
        <p:spPr>
          <a:xfrm>
            <a:off x="0" y="1123950"/>
            <a:ext cx="9144000" cy="4019549"/>
          </a:xfrm>
        </p:spPr>
        <p:txBody>
          <a:bodyPr/>
          <a:lstStyle/>
          <a:p>
            <a:pPr marL="0" indent="8001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因此，吹角节的救恩预表在耶稣基督第一次降临时已经决定性的应验了：我们可以说，耶稣的诞生是新人类的萌芽，而祂死而复活的救恩意义是为新创造剪彩。</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正如使徒保罗在林后五</a:t>
            </a:r>
            <a:r>
              <a:rPr lang="en-US" sz="2800" b="1" kern="100" dirty="0">
                <a:solidFill>
                  <a:schemeClr val="tx1"/>
                </a:solidFill>
                <a:latin typeface="DengXian" panose="02010600030101010101" charset="-122"/>
                <a:ea typeface="SimSun" panose="02010600030101010101" pitchFamily="2" charset="-122"/>
                <a:cs typeface="DengXian" panose="02010600030101010101" charset="-122"/>
              </a:rPr>
              <a:t>17</a:t>
            </a:r>
            <a:r>
              <a:rPr lang="zh-CN" altLang="en-US" sz="2800" b="1" kern="100" dirty="0">
                <a:solidFill>
                  <a:schemeClr val="tx1"/>
                </a:solidFill>
                <a:latin typeface="Calibri" panose="020F0502020204030204"/>
                <a:ea typeface="DengXian" panose="02010600030101010101" charset="-122"/>
                <a:cs typeface="DengXian" panose="02010600030101010101" charset="-122"/>
              </a:rPr>
              <a:t>宣告说：</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“若有人在基督里，他就是新造的人，旧事已过，都变成新的了。”</a:t>
            </a:r>
            <a:endParaRPr lang="en-CA" sz="2800" b="1" kern="100" dirty="0">
              <a:solidFill>
                <a:srgbClr val="FF0000"/>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西三</a:t>
            </a:r>
            <a:r>
              <a:rPr lang="en-US" sz="2800" b="1" kern="100" dirty="0">
                <a:solidFill>
                  <a:schemeClr val="tx1"/>
                </a:solidFill>
                <a:latin typeface="DengXian" panose="02010600030101010101" charset="-122"/>
                <a:ea typeface="SimSun" panose="02010600030101010101" pitchFamily="2" charset="-122"/>
                <a:cs typeface="DengXian" panose="02010600030101010101" charset="-122"/>
              </a:rPr>
              <a:t>10</a:t>
            </a:r>
            <a:r>
              <a:rPr lang="zh-CN" altLang="en-US" sz="2800" b="1" kern="100" dirty="0">
                <a:solidFill>
                  <a:schemeClr val="tx1"/>
                </a:solidFill>
                <a:latin typeface="Calibri" panose="020F0502020204030204"/>
                <a:ea typeface="DengXian" panose="02010600030101010101" charset="-122"/>
                <a:cs typeface="DengXian" panose="02010600030101010101" charset="-122"/>
              </a:rPr>
              <a:t>：</a:t>
            </a:r>
            <a:r>
              <a:rPr lang="zh-CN" altLang="en-US"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“穿上了新人，这新人在知识上渐渐更新，正如造他的主的形象。”</a:t>
            </a:r>
            <a:endParaRPr lang="en-CA" sz="28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marR="0" indent="0">
              <a:lnSpc>
                <a:spcPct val="107000"/>
              </a:lnSpc>
              <a:spcBef>
                <a:spcPts val="600"/>
              </a:spcBef>
              <a:spcAft>
                <a:spcPts val="600"/>
              </a:spcAft>
              <a:buNone/>
            </a:pPr>
            <a:endParaRPr lang="en-US" sz="2800" b="1" dirty="0">
              <a:latin typeface="KaiTi" panose="02010609060101010101" pitchFamily="49" charset="-122"/>
              <a:ea typeface="KaiTi" panose="02010609060101010101" pitchFamily="49" charset="-122"/>
              <a:cs typeface="KaiTi" panose="02010609060101010101" pitchFamily="49"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30275" y="137160"/>
            <a:ext cx="7139305" cy="833755"/>
          </a:xfrm>
        </p:spPr>
        <p:txBody>
          <a:bodyPr>
            <a:normAutofit fontScale="90000"/>
          </a:bodyPr>
          <a:lstStyle/>
          <a:p>
            <a:br>
              <a:rPr lang="zh-CN" altLang="en-US" sz="3110" b="1" kern="100" dirty="0">
                <a:solidFill>
                  <a:srgbClr val="FF0000"/>
                </a:solidFill>
                <a:effectLst/>
                <a:latin typeface="+mn-ea"/>
                <a:cs typeface="Times New Roman" panose="02020603050405020304"/>
              </a:rPr>
            </a:br>
            <a:r>
              <a:rPr lang="zh-CN" altLang="en-US" sz="3110" b="1" kern="100" dirty="0">
                <a:solidFill>
                  <a:srgbClr val="FF0000"/>
                </a:solidFill>
                <a:effectLst/>
                <a:latin typeface="+mn-ea"/>
                <a:cs typeface="Times New Roman" panose="02020603050405020304"/>
              </a:rPr>
              <a:t>四、吹角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表与第一次应验：</a:t>
            </a:r>
            <a:br>
              <a:rPr lang="zh-CN" altLang="en-US"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在基督里的新创造</a:t>
            </a:r>
            <a:br>
              <a:rPr lang="zh-CN" altLang="en-US" sz="3110" b="1" kern="100" dirty="0">
                <a:solidFill>
                  <a:srgbClr val="FF0000"/>
                </a:solidFill>
                <a:effectLst/>
                <a:latin typeface="+mn-ea"/>
                <a:cs typeface="HanWang WeiBeiMedium-Gb5" panose="02000000000000000000" charset="-120"/>
              </a:rPr>
            </a:br>
            <a:endParaRPr lang="en-US" sz="311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值得注意的是基督复活虽然表示新创造的计划已经启动，但它并没有完成。</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这就是说，在基督里的新人类虽然已经诞生，但他们还没有完全，他们虽然经历了灵里的死而复活，却仍在等候盼望身体的复活。</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	  </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所以，救恩是在基督里的新创造，这新创造已经开始，正朝向最终的目标迈进。</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80135" y="137160"/>
            <a:ext cx="7095490" cy="833755"/>
          </a:xfrm>
        </p:spPr>
        <p:txBody>
          <a:bodyPr>
            <a:normAutofit fontScale="90000"/>
          </a:bodyPr>
          <a:lstStyle/>
          <a:p>
            <a:r>
              <a:rPr lang="zh-CN" altLang="en-US" sz="3110" b="1" kern="100" dirty="0">
                <a:solidFill>
                  <a:srgbClr val="FF0000"/>
                </a:solidFill>
                <a:effectLst/>
                <a:latin typeface="+mn-ea"/>
                <a:cs typeface="Times New Roman" panose="02020603050405020304"/>
              </a:rPr>
              <a:t>五、吹角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表与第二次应验：</a:t>
            </a:r>
            <a:br>
              <a:rPr lang="zh-CN" altLang="en-US"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基督再临与头一次复活</a:t>
            </a:r>
            <a:endParaRPr lang="en-US" sz="3110" dirty="0">
              <a:solidFill>
                <a:srgbClr val="FF0000"/>
              </a:solidFill>
              <a:latin typeface="+mn-ea"/>
            </a:endParaRPr>
          </a:p>
        </p:txBody>
      </p:sp>
      <p:sp>
        <p:nvSpPr>
          <p:cNvPr id="3" name="内容占位符 2"/>
          <p:cNvSpPr>
            <a:spLocks noGrp="1"/>
          </p:cNvSpPr>
          <p:nvPr>
            <p:ph idx="1"/>
          </p:nvPr>
        </p:nvSpPr>
        <p:spPr>
          <a:xfrm>
            <a:off x="60325" y="1137285"/>
            <a:ext cx="9083675" cy="4006215"/>
          </a:xfrm>
        </p:spPr>
        <p:txBody>
          <a:bodyPr/>
          <a:lstStyle/>
          <a:p>
            <a:pPr marL="0" indent="1028700">
              <a:spcBef>
                <a:spcPts val="600"/>
              </a:spcBef>
              <a:spcAft>
                <a:spcPts val="600"/>
              </a:spcAft>
              <a:buNone/>
            </a:pPr>
            <a:r>
              <a:rPr lang="zh-CN" altLang="en-US" sz="3800" b="1" kern="100" dirty="0">
                <a:solidFill>
                  <a:schemeClr val="tx1"/>
                </a:solidFill>
                <a:latin typeface="Calibri" panose="020F0502020204030204"/>
                <a:ea typeface="DengXian" panose="02010600030101010101" charset="-122"/>
                <a:cs typeface="Times New Roman" panose="02020603050405020304"/>
              </a:rPr>
              <a:t>在新约中，有四处主要</a:t>
            </a:r>
            <a:r>
              <a:rPr lang="zh-CN" altLang="en-US" sz="3800" b="1" kern="100" dirty="0">
                <a:solidFill>
                  <a:schemeClr val="tx1"/>
                </a:solidFill>
                <a:latin typeface="Calibri" panose="020F0502020204030204"/>
                <a:ea typeface="DengXian" panose="02010600030101010101" charset="-122"/>
                <a:cs typeface="Times New Roman" panose="02020603050405020304"/>
              </a:rPr>
              <a:t>经文以角声宣告终末新创造的到来</a:t>
            </a:r>
            <a:r>
              <a:rPr lang="en-US" altLang="zh-CN" sz="3800" b="1" kern="100" dirty="0">
                <a:solidFill>
                  <a:schemeClr val="tx1"/>
                </a:solidFill>
                <a:latin typeface="Calibri" panose="020F0502020204030204"/>
                <a:ea typeface="DengXian" panose="02010600030101010101" charset="-122"/>
                <a:cs typeface="Times New Roman" panose="02020603050405020304"/>
              </a:rPr>
              <a:t>——</a:t>
            </a:r>
            <a:r>
              <a:rPr lang="zh-CN" altLang="en-US" sz="3800" b="1" kern="100" dirty="0">
                <a:solidFill>
                  <a:schemeClr val="tx1"/>
                </a:solidFill>
                <a:latin typeface="Calibri" panose="020F0502020204030204"/>
                <a:ea typeface="DengXian" panose="02010600030101010101" charset="-122"/>
                <a:cs typeface="Times New Roman" panose="02020603050405020304"/>
              </a:rPr>
              <a:t>基督荣耀再临和头一次复活。</a:t>
            </a:r>
            <a:endParaRPr lang="en-CA" sz="3800" b="1" kern="100" dirty="0">
              <a:solidFill>
                <a:schemeClr val="tx1"/>
              </a:solidFill>
              <a:latin typeface="Calibri" panose="020F0502020204030204"/>
              <a:ea typeface="SimSun" panose="02010600030101010101" pitchFamily="2" charset="-122"/>
              <a:cs typeface="Times New Roman" panose="02020603050405020304"/>
            </a:endParaRPr>
          </a:p>
          <a:p>
            <a:pPr marL="0" indent="457200">
              <a:spcBef>
                <a:spcPts val="600"/>
              </a:spcBef>
              <a:spcAft>
                <a:spcPts val="600"/>
              </a:spcAft>
              <a:buNone/>
            </a:pPr>
            <a:r>
              <a:rPr lang="en-US" altLang="zh-CN" sz="3800" b="1" kern="100" dirty="0">
                <a:solidFill>
                  <a:schemeClr val="tx1"/>
                </a:solidFill>
                <a:latin typeface="Calibri" panose="020F0502020204030204"/>
                <a:ea typeface="FangSong" panose="02010609060101010101" charset="-122"/>
                <a:cs typeface="FangSong" panose="02010609060101010101" charset="-122"/>
              </a:rPr>
              <a:t>     </a:t>
            </a:r>
            <a:r>
              <a:rPr lang="zh-CN" altLang="en-US" sz="3800" b="1" kern="100" dirty="0">
                <a:solidFill>
                  <a:schemeClr val="tx1"/>
                </a:solidFill>
                <a:latin typeface="DengXian" panose="02010600030101010101" charset="-122"/>
                <a:ea typeface="DengXian" panose="02010600030101010101" charset="-122"/>
                <a:cs typeface="DengXian" panose="02010600030101010101" charset="-122"/>
              </a:rPr>
              <a:t>启十一</a:t>
            </a:r>
            <a:r>
              <a:rPr lang="en-US" sz="3800" b="1" kern="100" dirty="0">
                <a:solidFill>
                  <a:schemeClr val="tx1"/>
                </a:solidFill>
                <a:latin typeface="DengXian" panose="02010600030101010101" charset="-122"/>
                <a:ea typeface="DengXian" panose="02010600030101010101" charset="-122"/>
                <a:cs typeface="DengXian" panose="02010600030101010101" charset="-122"/>
              </a:rPr>
              <a:t>15</a:t>
            </a:r>
            <a:r>
              <a:rPr lang="zh-CN" altLang="en-US" sz="3800" b="1" kern="100" dirty="0">
                <a:solidFill>
                  <a:schemeClr val="tx1"/>
                </a:solidFill>
                <a:latin typeface="DengXian" panose="02010600030101010101" charset="-122"/>
                <a:ea typeface="DengXian" panose="02010600030101010101" charset="-122"/>
                <a:cs typeface="DengXian" panose="02010600030101010101" charset="-122"/>
              </a:rPr>
              <a:t>：</a:t>
            </a:r>
            <a:r>
              <a:rPr lang="zh-CN" altLang="en-US" sz="38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a:t>
            </a:r>
            <a:r>
              <a:rPr lang="zh-CN" altLang="en-US" sz="3800" b="1" u="sng" kern="100" dirty="0">
                <a:solidFill>
                  <a:srgbClr val="2E24FC"/>
                </a:solidFill>
                <a:latin typeface="KaiTi" panose="02010609060101010101" pitchFamily="49" charset="-122"/>
                <a:ea typeface="KaiTi" panose="02010609060101010101" pitchFamily="49" charset="-122"/>
                <a:cs typeface="KaiTi" panose="02010609060101010101" pitchFamily="49" charset="-122"/>
              </a:rPr>
              <a:t>第七位天使吹号</a:t>
            </a:r>
            <a:r>
              <a:rPr lang="zh-CN" altLang="en-US" sz="38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，天上就有大声音说：‘世上的国成了我主和主基督的国；祂要作王，直到永永远远。’”</a:t>
            </a:r>
            <a:endParaRPr lang="en-CA" sz="38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marR="0" indent="0">
              <a:lnSpc>
                <a:spcPct val="107000"/>
              </a:lnSpc>
              <a:spcBef>
                <a:spcPts val="600"/>
              </a:spcBef>
              <a:spcAft>
                <a:spcPts val="600"/>
              </a:spcAft>
              <a:buNone/>
            </a:pPr>
            <a:endParaRPr lang="en-US" b="1" dirty="0">
              <a:latin typeface="KaiTi" panose="02010609060101010101" pitchFamily="49" charset="-122"/>
              <a:ea typeface="KaiTi" panose="02010609060101010101" pitchFamily="49" charset="-122"/>
              <a:cs typeface="KaiTi" panose="02010609060101010101"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36922"/>
            <a:ext cx="6781800" cy="833438"/>
          </a:xfrm>
        </p:spPr>
        <p:txBody>
          <a:bodyPr>
            <a:noAutofit/>
          </a:bodyPr>
          <a:lstStyle/>
          <a:p>
            <a:pPr lvl="0"/>
            <a:r>
              <a:rPr lang="zh-CN" altLang="en-US" sz="2800" b="1" kern="100" dirty="0">
                <a:solidFill>
                  <a:srgbClr val="FF0000"/>
                </a:solidFill>
                <a:effectLst/>
                <a:latin typeface="+mn-ea"/>
                <a:cs typeface="HanWang WeiBeiMedium-Gb5" panose="02000000000000000000" charset="-120"/>
              </a:rPr>
              <a:t>引言：认识耶和华节期的</a:t>
            </a:r>
            <a:br>
              <a:rPr lang="zh-CN" altLang="en-US" sz="2800" b="1" kern="100" dirty="0">
                <a:solidFill>
                  <a:srgbClr val="FF0000"/>
                </a:solidFill>
                <a:effectLst/>
                <a:latin typeface="+mn-ea"/>
                <a:cs typeface="HanWang WeiBeiMedium-Gb5" panose="02000000000000000000" charset="-120"/>
              </a:rPr>
            </a:br>
            <a:r>
              <a:rPr lang="zh-CN" altLang="en-US" sz="2800" b="1" kern="100" dirty="0">
                <a:solidFill>
                  <a:srgbClr val="FF0000"/>
                </a:solidFill>
                <a:effectLst/>
                <a:latin typeface="+mn-ea"/>
                <a:cs typeface="HanWang WeiBeiMedium-Gb5" panose="02000000000000000000" charset="-120"/>
              </a:rPr>
              <a:t>救恩预表的三个阶段</a:t>
            </a:r>
            <a:endParaRPr lang="zh-CN" altLang="en-US" sz="2800" b="1" kern="100" dirty="0">
              <a:solidFill>
                <a:srgbClr val="FF0000"/>
              </a:solidFill>
              <a:effectLst/>
              <a:latin typeface="+mn-ea"/>
              <a:cs typeface="HanWang WeiBeiMedium-Gb5" panose="02000000000000000000" charset="-120"/>
            </a:endParaRPr>
          </a:p>
        </p:txBody>
      </p:sp>
      <p:sp>
        <p:nvSpPr>
          <p:cNvPr id="3" name="内容占位符 2"/>
          <p:cNvSpPr>
            <a:spLocks noGrp="1"/>
          </p:cNvSpPr>
          <p:nvPr>
            <p:ph idx="1"/>
          </p:nvPr>
        </p:nvSpPr>
        <p:spPr>
          <a:xfrm>
            <a:off x="0" y="1123950"/>
            <a:ext cx="9144000" cy="4019549"/>
          </a:xfrm>
        </p:spPr>
        <p:txBody>
          <a:bodyPr/>
          <a:lstStyle/>
          <a:p>
            <a:pPr marL="0" indent="800100">
              <a:spcBef>
                <a:spcPts val="600"/>
              </a:spcBef>
              <a:spcAft>
                <a:spcPts val="0"/>
              </a:spcAft>
              <a:buNone/>
            </a:pPr>
            <a:r>
              <a:rPr lang="zh-CN" altLang="en-US" sz="3200" b="1" kern="100" dirty="0">
                <a:solidFill>
                  <a:srgbClr val="FF0000"/>
                </a:solidFill>
                <a:latin typeface="Calibri" panose="020F0502020204030204"/>
                <a:ea typeface="DengXian" panose="02010600030101010101" charset="-122"/>
                <a:cs typeface="DengXian" panose="02010600030101010101" charset="-122"/>
              </a:rPr>
              <a:t>第二阶段，</a:t>
            </a:r>
            <a:r>
              <a:rPr lang="zh-CN" altLang="en-US" sz="3200" b="1" kern="100" dirty="0">
                <a:solidFill>
                  <a:schemeClr val="tx1"/>
                </a:solidFill>
                <a:latin typeface="Calibri" panose="020F0502020204030204"/>
                <a:ea typeface="DengXian" panose="02010600030101010101" charset="-122"/>
                <a:cs typeface="DengXian" panose="02010600030101010101" charset="-122"/>
              </a:rPr>
              <a:t>大约在</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2011</a:t>
            </a:r>
            <a:r>
              <a:rPr lang="zh-CN" altLang="en-US" sz="3200" b="1" kern="100" dirty="0">
                <a:solidFill>
                  <a:schemeClr val="tx1"/>
                </a:solidFill>
                <a:latin typeface="Calibri" panose="020F0502020204030204"/>
                <a:ea typeface="DengXian" panose="02010600030101010101" charset="-122"/>
                <a:cs typeface="DengXian" panose="02010600030101010101" charset="-122"/>
              </a:rPr>
              <a:t>年以后，受一些弥赛亚信徒，就是犹太人基督徒，如</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Jill Sharon</a:t>
            </a:r>
            <a:r>
              <a:rPr lang="zh-CN" altLang="en-US" sz="3200" b="1" kern="100" dirty="0">
                <a:solidFill>
                  <a:schemeClr val="tx1"/>
                </a:solidFill>
                <a:latin typeface="Calibri" panose="020F0502020204030204"/>
                <a:ea typeface="DengXian" panose="02010600030101010101" charset="-122"/>
                <a:cs typeface="DengXian" panose="02010600030101010101" charset="-122"/>
              </a:rPr>
              <a:t>，</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Zev</a:t>
            </a:r>
            <a:r>
              <a:rPr lang="zh-CN" altLang="en-US" sz="3200" b="1" kern="100" dirty="0">
                <a:solidFill>
                  <a:schemeClr val="tx1"/>
                </a:solidFill>
                <a:latin typeface="Calibri" panose="020F0502020204030204"/>
                <a:ea typeface="DengXian" panose="02010600030101010101" charset="-122"/>
                <a:cs typeface="DengXian" panose="02010600030101010101" charset="-122"/>
              </a:rPr>
              <a:t>牧师、艾洁奇（</a:t>
            </a:r>
            <a:r>
              <a:rPr lang="en-US" sz="3200" b="1" kern="100" dirty="0">
                <a:solidFill>
                  <a:schemeClr val="tx1"/>
                </a:solidFill>
                <a:latin typeface="DengXian" panose="02010600030101010101" charset="-122"/>
                <a:ea typeface="SimSun" panose="02010600030101010101" pitchFamily="2" charset="-122"/>
                <a:cs typeface="DengXian" panose="02010600030101010101" charset="-122"/>
              </a:rPr>
              <a:t>Christie Eisner</a:t>
            </a:r>
            <a:r>
              <a:rPr lang="zh-CN" altLang="en-US" sz="3200" b="1" kern="100" dirty="0">
                <a:solidFill>
                  <a:schemeClr val="tx1"/>
                </a:solidFill>
                <a:latin typeface="Calibri" panose="020F0502020204030204"/>
                <a:ea typeface="DengXian" panose="02010600030101010101" charset="-122"/>
                <a:cs typeface="DengXian" panose="02010600030101010101" charset="-122"/>
              </a:rPr>
              <a:t>）等人的影响，我们开始认识到耶和华节期的救恩预表。</a:t>
            </a:r>
            <a:endParaRPr lang="zh-CN" altLang="en-US" sz="3200" b="1" kern="100" dirty="0">
              <a:solidFill>
                <a:schemeClr val="tx1"/>
              </a:solidFill>
              <a:latin typeface="Calibri" panose="020F0502020204030204"/>
              <a:ea typeface="DengXian" panose="02010600030101010101" charset="-122"/>
              <a:cs typeface="DengXian" panose="02010600030101010101" charset="-122"/>
            </a:endParaRPr>
          </a:p>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他们的观点可以称为：</a:t>
            </a:r>
            <a:r>
              <a:rPr lang="zh-CN" altLang="en-US" sz="3200" b="1" kern="100" dirty="0">
                <a:solidFill>
                  <a:srgbClr val="FF0000"/>
                </a:solidFill>
                <a:latin typeface="Calibri" panose="020F0502020204030204"/>
                <a:ea typeface="DengXian" panose="02010600030101010101" charset="-122"/>
                <a:cs typeface="DengXian" panose="02010600030101010101" charset="-122"/>
              </a:rPr>
              <a:t>“两阶段应验论”</a:t>
            </a:r>
            <a:r>
              <a:rPr lang="zh-CN" altLang="en-US" sz="3200" b="1" kern="100" dirty="0">
                <a:solidFill>
                  <a:schemeClr val="tx1"/>
                </a:solidFill>
                <a:latin typeface="Calibri" panose="020F0502020204030204"/>
                <a:ea typeface="DengXian" panose="02010600030101010101" charset="-122"/>
                <a:cs typeface="DengXian" panose="02010600030101010101" charset="-122"/>
              </a:rPr>
              <a:t>，其中包括了两个要点：</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09955" y="137160"/>
            <a:ext cx="7329805" cy="833755"/>
          </a:xfrm>
        </p:spPr>
        <p:txBody>
          <a:bodyPr>
            <a:normAutofit fontScale="90000"/>
          </a:bodyPr>
          <a:lstStyle/>
          <a:p>
            <a:r>
              <a:rPr lang="zh-CN" altLang="en-US" sz="3110" b="1" kern="100" dirty="0">
                <a:solidFill>
                  <a:srgbClr val="FF0000"/>
                </a:solidFill>
                <a:effectLst/>
                <a:latin typeface="+mn-ea"/>
                <a:cs typeface="Times New Roman" panose="02020603050405020304"/>
              </a:rPr>
              <a:t>五、吹角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表与第二次应验：</a:t>
            </a:r>
            <a:br>
              <a:rPr lang="zh-CN" altLang="en-US"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基督再临与头一次复活</a:t>
            </a:r>
            <a:endParaRPr lang="en-US" sz="311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457200">
              <a:lnSpc>
                <a:spcPct val="107000"/>
              </a:lnSpc>
              <a:spcBef>
                <a:spcPts val="600"/>
              </a:spcBef>
              <a:spcAft>
                <a:spcPts val="600"/>
              </a:spcAft>
              <a:buNone/>
            </a:pPr>
            <a:r>
              <a:rPr lang="en-US" altLang="zh-CN" sz="4000" b="1" kern="100" dirty="0">
                <a:solidFill>
                  <a:schemeClr val="tx1"/>
                </a:solidFill>
                <a:latin typeface="Calibri" panose="020F0502020204030204"/>
                <a:ea typeface="FangSong" panose="02010609060101010101" charset="-122"/>
                <a:cs typeface="FangSong" panose="02010609060101010101" charset="-122"/>
              </a:rPr>
              <a:t>    </a:t>
            </a:r>
            <a:r>
              <a:rPr lang="en-US" altLang="zh-CN" sz="4000" b="1" kern="100" dirty="0">
                <a:solidFill>
                  <a:schemeClr val="tx1"/>
                </a:solidFill>
                <a:latin typeface="DengXian" panose="02010600030101010101" charset="-122"/>
                <a:ea typeface="DengXian" panose="02010600030101010101" charset="-122"/>
                <a:cs typeface="DengXian" panose="02010600030101010101" charset="-122"/>
              </a:rPr>
              <a:t> </a:t>
            </a:r>
            <a:r>
              <a:rPr lang="zh-CN" altLang="en-US" sz="4000" b="1" kern="100" dirty="0">
                <a:solidFill>
                  <a:schemeClr val="tx1"/>
                </a:solidFill>
                <a:latin typeface="DengXian" panose="02010600030101010101" charset="-122"/>
                <a:ea typeface="DengXian" panose="02010600030101010101" charset="-122"/>
                <a:cs typeface="DengXian" panose="02010600030101010101" charset="-122"/>
              </a:rPr>
              <a:t>太二十四</a:t>
            </a:r>
            <a:r>
              <a:rPr lang="en-US" sz="4000" b="1" kern="100" dirty="0">
                <a:solidFill>
                  <a:schemeClr val="tx1"/>
                </a:solidFill>
                <a:latin typeface="DengXian" panose="02010600030101010101" charset="-122"/>
                <a:ea typeface="DengXian" panose="02010600030101010101" charset="-122"/>
                <a:cs typeface="DengXian" panose="02010600030101010101" charset="-122"/>
              </a:rPr>
              <a:t>30-31</a:t>
            </a:r>
            <a:r>
              <a:rPr lang="zh-CN" altLang="en-US" sz="4000" b="1" kern="100" dirty="0">
                <a:solidFill>
                  <a:schemeClr val="tx1"/>
                </a:solidFill>
                <a:latin typeface="DengXian" panose="02010600030101010101" charset="-122"/>
                <a:ea typeface="DengXian" panose="02010600030101010101" charset="-122"/>
                <a:cs typeface="DengXian" panose="02010600030101010101" charset="-122"/>
              </a:rPr>
              <a:t>：</a:t>
            </a:r>
            <a:r>
              <a:rPr lang="zh-CN" altLang="en-US" sz="4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“那时，人子的兆头要显在天上，地上的万族都要哀哭。他们要看见人子有能力，有大荣耀，驾着天上的云降临。祂要差遣使者，</a:t>
            </a:r>
            <a:r>
              <a:rPr lang="zh-CN" altLang="en-US" sz="4000" b="1" u="sng" kern="100" dirty="0">
                <a:solidFill>
                  <a:srgbClr val="2E24FC"/>
                </a:solidFill>
                <a:latin typeface="KaiTi" panose="02010609060101010101" pitchFamily="49" charset="-122"/>
                <a:ea typeface="KaiTi" panose="02010609060101010101" pitchFamily="49" charset="-122"/>
                <a:cs typeface="KaiTi" panose="02010609060101010101" pitchFamily="49" charset="-122"/>
              </a:rPr>
              <a:t>用号筒的大声</a:t>
            </a:r>
            <a:r>
              <a:rPr lang="zh-CN" altLang="en-US" sz="4000" b="1" kern="100" dirty="0">
                <a:solidFill>
                  <a:srgbClr val="2E24FC"/>
                </a:solidFill>
                <a:latin typeface="KaiTi" panose="02010609060101010101" pitchFamily="49" charset="-122"/>
                <a:ea typeface="KaiTi" panose="02010609060101010101" pitchFamily="49" charset="-122"/>
                <a:cs typeface="KaiTi" panose="02010609060101010101" pitchFamily="49" charset="-122"/>
              </a:rPr>
              <a:t>，</a:t>
            </a:r>
            <a:r>
              <a:rPr lang="zh-CN" altLang="en-US" sz="4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将祂的选民从四方，从天这边到天那边，都招聚了来。”</a:t>
            </a:r>
            <a:endParaRPr lang="en-CA" sz="4000" kern="100" dirty="0">
              <a:solidFill>
                <a:srgbClr val="FF0000"/>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5860" y="137160"/>
            <a:ext cx="7056120" cy="833755"/>
          </a:xfrm>
        </p:spPr>
        <p:txBody>
          <a:bodyPr>
            <a:normAutofit fontScale="90000"/>
          </a:bodyPr>
          <a:lstStyle/>
          <a:p>
            <a:r>
              <a:rPr lang="zh-CN" altLang="en-US" sz="3110" b="1" kern="100" dirty="0">
                <a:solidFill>
                  <a:srgbClr val="FF0000"/>
                </a:solidFill>
                <a:effectLst/>
                <a:latin typeface="+mn-ea"/>
                <a:cs typeface="Times New Roman" panose="02020603050405020304"/>
              </a:rPr>
              <a:t>五、吹角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表与第二次应验：</a:t>
            </a:r>
            <a:br>
              <a:rPr lang="zh-CN" altLang="en-US"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基督再临与头一次复活</a:t>
            </a:r>
            <a:endParaRPr lang="en-US" sz="311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457200">
              <a:lnSpc>
                <a:spcPct val="107000"/>
              </a:lnSpc>
              <a:spcBef>
                <a:spcPts val="600"/>
              </a:spcBef>
              <a:spcAft>
                <a:spcPts val="600"/>
              </a:spcAft>
              <a:buNone/>
            </a:pPr>
            <a:r>
              <a:rPr lang="en-US" altLang="zh-CN" sz="3600" b="1" kern="100" dirty="0">
                <a:solidFill>
                  <a:schemeClr val="tx1"/>
                </a:solidFill>
                <a:latin typeface="Calibri" panose="020F0502020204030204"/>
                <a:ea typeface="DengXian" panose="02010600030101010101" charset="-122"/>
                <a:cs typeface="Times New Roman" panose="02020603050405020304"/>
              </a:rPr>
              <a:t>    </a:t>
            </a:r>
            <a:r>
              <a:rPr lang="en-US" altLang="zh-CN" sz="3200" b="1" kern="100" dirty="0">
                <a:solidFill>
                  <a:schemeClr val="tx1"/>
                </a:solidFill>
                <a:latin typeface="KaiTi" panose="02010609060101010101" pitchFamily="49" charset="-122"/>
                <a:ea typeface="KaiTi" panose="02010609060101010101" pitchFamily="49" charset="-122"/>
                <a:cs typeface="KaiTi" panose="02010609060101010101" pitchFamily="49" charset="-122"/>
              </a:rPr>
              <a:t> </a:t>
            </a:r>
            <a:r>
              <a:rPr lang="zh-CN" altLang="en-US" sz="3200" b="1" kern="100" dirty="0">
                <a:solidFill>
                  <a:schemeClr val="tx1"/>
                </a:solidFill>
                <a:latin typeface="DengXian" panose="02010600030101010101" charset="-122"/>
                <a:ea typeface="DengXian" panose="02010600030101010101" charset="-122"/>
                <a:cs typeface="DengXian" panose="02010600030101010101" charset="-122"/>
              </a:rPr>
              <a:t>林前十五</a:t>
            </a:r>
            <a:r>
              <a:rPr lang="en-US" sz="3200" b="1" kern="100" dirty="0">
                <a:solidFill>
                  <a:schemeClr val="tx1"/>
                </a:solidFill>
                <a:latin typeface="DengXian" panose="02010600030101010101" charset="-122"/>
                <a:ea typeface="DengXian" panose="02010600030101010101" charset="-122"/>
                <a:cs typeface="DengXian" panose="02010600030101010101" charset="-122"/>
              </a:rPr>
              <a:t>51-53</a:t>
            </a:r>
            <a:r>
              <a:rPr lang="zh-CN" altLang="en-US" sz="3200" b="1" kern="100" dirty="0">
                <a:solidFill>
                  <a:schemeClr val="tx1"/>
                </a:solidFill>
                <a:latin typeface="DengXian" panose="02010600030101010101" charset="-122"/>
                <a:ea typeface="DengXian" panose="02010600030101010101" charset="-122"/>
                <a:cs typeface="DengXian" panose="0201060003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“我如今把一件奥秘的事告诉你们，我们不是都要睡觉，乃是都要改变，就在一霎时，眨眼之间，</a:t>
            </a:r>
            <a:r>
              <a:rPr lang="zh-CN" altLang="en-US" sz="3200" b="1" u="sng" kern="100" dirty="0">
                <a:solidFill>
                  <a:srgbClr val="2E24FC"/>
                </a:solidFill>
                <a:latin typeface="KaiTi" panose="02010609060101010101" pitchFamily="49" charset="-122"/>
                <a:ea typeface="KaiTi" panose="02010609060101010101" pitchFamily="49" charset="-122"/>
                <a:cs typeface="KaiTi" panose="02010609060101010101" pitchFamily="49" charset="-122"/>
              </a:rPr>
              <a:t>号筒末次吹响的时候</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；因号筒要响，死人要复活，成为不朽坏的，我们也要改变。这必朽坏的总要变成不朽坏的，这必死的总要变成不死的。”</a:t>
            </a:r>
            <a:endParaRPr lang="en-CA"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marR="0" indent="0">
              <a:lnSpc>
                <a:spcPct val="107000"/>
              </a:lnSpc>
              <a:spcBef>
                <a:spcPts val="600"/>
              </a:spcBef>
              <a:spcAft>
                <a:spcPts val="600"/>
              </a:spcAft>
              <a:buNone/>
            </a:pPr>
            <a:endParaRPr lang="en-US" sz="3200" b="1" dirty="0">
              <a:latin typeface="KaiTi" panose="02010609060101010101" pitchFamily="49" charset="-122"/>
              <a:ea typeface="KaiTi" panose="02010609060101010101" pitchFamily="49" charset="-122"/>
              <a:cs typeface="KaiTi" panose="02010609060101010101" pitchFamily="49"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66800" y="133112"/>
            <a:ext cx="7315200" cy="833438"/>
          </a:xfrm>
        </p:spPr>
        <p:txBody>
          <a:bodyPr>
            <a:normAutofit fontScale="90000"/>
          </a:bodyPr>
          <a:lstStyle/>
          <a:p>
            <a:r>
              <a:rPr lang="zh-CN" altLang="en-US" sz="3110" b="1" kern="100" dirty="0">
                <a:solidFill>
                  <a:srgbClr val="FF0000"/>
                </a:solidFill>
                <a:effectLst/>
                <a:latin typeface="+mn-ea"/>
                <a:cs typeface="Times New Roman" panose="02020603050405020304"/>
              </a:rPr>
              <a:t>五、吹角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表与第二次应验：</a:t>
            </a:r>
            <a:br>
              <a:rPr lang="zh-CN" altLang="en-US"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基督再临与头一次复活</a:t>
            </a:r>
            <a:endParaRPr lang="en-US" sz="311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457200">
              <a:lnSpc>
                <a:spcPct val="107000"/>
              </a:lnSpc>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Times New Roman" panose="02020603050405020304"/>
              </a:rPr>
              <a:t>   </a:t>
            </a:r>
            <a:r>
              <a:rPr lang="zh-CN" altLang="en-US" sz="3200" b="1" kern="100" dirty="0">
                <a:solidFill>
                  <a:schemeClr val="tx1"/>
                </a:solidFill>
                <a:latin typeface="DengXian" panose="02010600030101010101" charset="-122"/>
                <a:ea typeface="DengXian" panose="02010600030101010101" charset="-122"/>
                <a:cs typeface="DengXian" panose="02010600030101010101" charset="-122"/>
              </a:rPr>
              <a:t>帖前四</a:t>
            </a:r>
            <a:r>
              <a:rPr lang="en-US" sz="3200" b="1" kern="100" dirty="0">
                <a:solidFill>
                  <a:schemeClr val="tx1"/>
                </a:solidFill>
                <a:latin typeface="DengXian" panose="02010600030101010101" charset="-122"/>
                <a:ea typeface="DengXian" panose="02010600030101010101" charset="-122"/>
                <a:cs typeface="DengXian" panose="02010600030101010101" charset="-122"/>
              </a:rPr>
              <a:t>15-17</a:t>
            </a:r>
            <a:r>
              <a:rPr lang="zh-CN" altLang="en-US" sz="3200" b="1" kern="100" dirty="0">
                <a:solidFill>
                  <a:schemeClr val="tx1"/>
                </a:solidFill>
                <a:latin typeface="DengXian" panose="02010600030101010101" charset="-122"/>
                <a:ea typeface="DengXian" panose="02010600030101010101" charset="-122"/>
                <a:cs typeface="DengXian" panose="02010600030101010101"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“我们现在照主的话告诉你们一件事：我们这活还存留到主降临的人，断不能在那已经睡了的人之先，因为主必亲自从天降临，有呼叫的声音和天使长的声音，</a:t>
            </a:r>
            <a:r>
              <a:rPr lang="zh-CN" altLang="en-US" sz="3200" b="1" u="sng" kern="100" dirty="0">
                <a:solidFill>
                  <a:srgbClr val="2E24FC"/>
                </a:solidFill>
                <a:latin typeface="KaiTi" panose="02010609060101010101" pitchFamily="49" charset="-122"/>
                <a:ea typeface="KaiTi" panose="02010609060101010101" pitchFamily="49" charset="-122"/>
                <a:cs typeface="KaiTi" panose="02010609060101010101" pitchFamily="49" charset="-122"/>
              </a:rPr>
              <a:t>又有神的号吹响</a:t>
            </a:r>
            <a:r>
              <a:rPr lang="zh-CN" altLang="en-US" sz="3200" b="1" kern="100" dirty="0">
                <a:solidFill>
                  <a:srgbClr val="2E24FC"/>
                </a:solidFill>
                <a:latin typeface="KaiTi" panose="02010609060101010101" pitchFamily="49" charset="-122"/>
                <a:ea typeface="KaiTi" panose="02010609060101010101" pitchFamily="49" charset="-122"/>
                <a:cs typeface="KaiTi" panose="02010609060101010101" pitchFamily="49" charset="-122"/>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那在基督里死了的人必先复活。以后我们这活着还存留的人必和他们一同被提到云里，在空中与主相遇。这样，我们就要和主永远同在。”</a:t>
            </a:r>
            <a:endParaRPr lang="en-CA"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marR="0" indent="0">
              <a:lnSpc>
                <a:spcPct val="107000"/>
              </a:lnSpc>
              <a:spcBef>
                <a:spcPts val="600"/>
              </a:spcBef>
              <a:spcAft>
                <a:spcPts val="600"/>
              </a:spcAft>
              <a:buNone/>
            </a:pPr>
            <a:endParaRPr lang="en-US" b="1" dirty="0">
              <a:latin typeface="KaiTi" panose="02010609060101010101" pitchFamily="49" charset="-122"/>
              <a:ea typeface="KaiTi" panose="02010609060101010101" pitchFamily="49" charset="-122"/>
              <a:cs typeface="KaiTi" panose="02010609060101010101" pitchFamily="49"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81075" y="137160"/>
            <a:ext cx="7329170" cy="833755"/>
          </a:xfrm>
        </p:spPr>
        <p:txBody>
          <a:bodyPr>
            <a:normAutofit fontScale="90000"/>
          </a:bodyPr>
          <a:lstStyle/>
          <a:p>
            <a:r>
              <a:rPr lang="zh-CN" altLang="en-US" sz="3110" b="1" kern="100" dirty="0">
                <a:solidFill>
                  <a:srgbClr val="FF0000"/>
                </a:solidFill>
                <a:effectLst/>
                <a:latin typeface="+mn-ea"/>
                <a:cs typeface="Times New Roman" panose="02020603050405020304"/>
              </a:rPr>
              <a:t>五、吹角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表与第二次应验：</a:t>
            </a:r>
            <a:br>
              <a:rPr lang="zh-CN" altLang="en-US"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基督再临与头一次复活</a:t>
            </a:r>
            <a:endParaRPr lang="en-US" sz="311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800100">
              <a:spcBef>
                <a:spcPts val="600"/>
              </a:spcBef>
              <a:spcAft>
                <a:spcPts val="600"/>
              </a:spcAft>
              <a:buNone/>
            </a:pPr>
            <a:r>
              <a:rPr lang="en-US" altLang="zh-CN" sz="3200" kern="100" dirty="0">
                <a:solidFill>
                  <a:schemeClr val="tx1"/>
                </a:solidFill>
                <a:latin typeface="Calibri" panose="020F0502020204030204"/>
                <a:ea typeface="DengXian" panose="02010600030101010101" charset="-122"/>
                <a:cs typeface="Times New Roman" panose="02020603050405020304"/>
              </a:rPr>
              <a:t> </a:t>
            </a:r>
            <a:r>
              <a:rPr lang="zh-CN" altLang="en-US" sz="3200" b="1" kern="100" dirty="0">
                <a:solidFill>
                  <a:schemeClr val="tx1"/>
                </a:solidFill>
                <a:latin typeface="Calibri" panose="020F0502020204030204"/>
                <a:ea typeface="DengXian" panose="02010600030101010101" charset="-122"/>
                <a:cs typeface="Times New Roman" panose="02020603050405020304"/>
              </a:rPr>
              <a:t>虽然有人辩称，上述四处经文是在谈论不同的末日事件。</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Times New Roman" panose="02020603050405020304"/>
              </a:rPr>
              <a:t>这就是说，有不同的号筒吹响，对应着基督不同的再来和圣徒不同批次的复活。</a:t>
            </a:r>
            <a:endParaRPr lang="zh-CN" altLang="en-US" sz="3200" b="1" kern="100" dirty="0">
              <a:solidFill>
                <a:schemeClr val="tx1"/>
              </a:solidFill>
              <a:latin typeface="Calibri" panose="020F0502020204030204"/>
              <a:ea typeface="DengXian" panose="02010600030101010101" charset="-122"/>
              <a:cs typeface="Times New Roman" panose="02020603050405020304"/>
            </a:endParaRPr>
          </a:p>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Times New Roman" panose="02020603050405020304"/>
                <a:sym typeface="+mn-ea"/>
              </a:rPr>
              <a:t>然而，我们相信它们都是在谈论同一个末日救恩历史事件，也就是末日新创造事件：</a:t>
            </a:r>
            <a:r>
              <a:rPr lang="zh-CN" altLang="en-US" sz="3200" b="1" kern="100" dirty="0">
                <a:solidFill>
                  <a:srgbClr val="FF0000"/>
                </a:solidFill>
                <a:latin typeface="Calibri" panose="020F0502020204030204"/>
                <a:ea typeface="DengXian" panose="02010600030101010101" charset="-122"/>
                <a:cs typeface="Times New Roman" panose="02020603050405020304"/>
                <a:sym typeface="+mn-ea"/>
              </a:rPr>
              <a:t>吹角节所预表的是基督荣耀再临与头一次复活。</a:t>
            </a:r>
            <a:endParaRPr lang="en-CA" sz="3200" b="1" kern="100" dirty="0">
              <a:solidFill>
                <a:srgbClr val="FF0000"/>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315200" cy="833438"/>
          </a:xfrm>
        </p:spPr>
        <p:txBody>
          <a:bodyPr>
            <a:normAutofit fontScale="90000"/>
          </a:bodyPr>
          <a:lstStyle/>
          <a:p>
            <a:r>
              <a:rPr lang="zh-CN" altLang="en-US" sz="3600" b="1" kern="100" dirty="0">
                <a:solidFill>
                  <a:srgbClr val="FF0000"/>
                </a:solidFill>
                <a:effectLst/>
                <a:latin typeface="+mn-ea"/>
                <a:cs typeface="Times New Roman" panose="02020603050405020304"/>
              </a:rPr>
              <a:t>五、吹角</a:t>
            </a:r>
            <a:r>
              <a:rPr lang="zh-CN" altLang="en-US" sz="3600" b="1" kern="100" dirty="0">
                <a:solidFill>
                  <a:srgbClr val="FF0000"/>
                </a:solidFill>
                <a:effectLst/>
                <a:latin typeface="+mn-ea"/>
                <a:cs typeface="SimSun" panose="02010600030101010101" pitchFamily="2" charset="-122"/>
              </a:rPr>
              <a:t>节</a:t>
            </a:r>
            <a:r>
              <a:rPr lang="zh-CN" altLang="en-US" sz="3600" b="1" kern="100" dirty="0">
                <a:solidFill>
                  <a:srgbClr val="FF0000"/>
                </a:solidFill>
                <a:effectLst/>
                <a:latin typeface="+mn-ea"/>
                <a:cs typeface="HanWang WeiBeiMedium-Gb5" panose="02000000000000000000" charset="-120"/>
              </a:rPr>
              <a:t>的救恩</a:t>
            </a:r>
            <a:r>
              <a:rPr lang="zh-CN" altLang="en-US" sz="3600" b="1" kern="100" dirty="0">
                <a:solidFill>
                  <a:srgbClr val="FF0000"/>
                </a:solidFill>
                <a:effectLst/>
                <a:latin typeface="+mn-ea"/>
                <a:cs typeface="SimSun" panose="02010600030101010101" pitchFamily="2" charset="-122"/>
              </a:rPr>
              <a:t>预</a:t>
            </a:r>
            <a:r>
              <a:rPr lang="zh-CN" altLang="en-US" sz="3600" b="1" kern="100" dirty="0">
                <a:solidFill>
                  <a:srgbClr val="FF0000"/>
                </a:solidFill>
                <a:effectLst/>
                <a:latin typeface="+mn-ea"/>
                <a:cs typeface="HanWang WeiBeiMedium-Gb5" panose="02000000000000000000" charset="-120"/>
              </a:rPr>
              <a:t>表与第二次应验：基督再临与头一次复活</a:t>
            </a:r>
            <a:endParaRPr lang="en-US" sz="400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800100">
              <a:spcBef>
                <a:spcPts val="600"/>
              </a:spcBef>
              <a:spcAft>
                <a:spcPts val="600"/>
              </a:spcAft>
              <a:buNone/>
            </a:pPr>
            <a:r>
              <a:rPr lang="en-US" altLang="zh-CN" sz="3200" kern="100" dirty="0">
                <a:solidFill>
                  <a:schemeClr val="tx1"/>
                </a:solidFill>
                <a:latin typeface="Calibri" panose="020F0502020204030204"/>
                <a:ea typeface="DengXian" panose="02010600030101010101" charset="-122"/>
                <a:cs typeface="Times New Roman" panose="02020603050405020304"/>
              </a:rPr>
              <a:t> </a:t>
            </a:r>
            <a:r>
              <a:rPr lang="zh-CN" altLang="en-US" sz="3200" b="1" kern="100" dirty="0">
                <a:solidFill>
                  <a:schemeClr val="tx1"/>
                </a:solidFill>
                <a:latin typeface="Calibri" panose="020F0502020204030204"/>
                <a:ea typeface="DengXian" panose="02010600030101010101" charset="-122"/>
                <a:cs typeface="Times New Roman" panose="02020603050405020304"/>
              </a:rPr>
              <a:t>我们有如下两个主要的理由：</a:t>
            </a:r>
            <a:endParaRPr lang="en-CA" altLang="zh-CN" sz="3200" b="1" kern="100" dirty="0">
              <a:solidFill>
                <a:schemeClr val="tx1"/>
              </a:solidFill>
              <a:latin typeface="Calibri" panose="020F0502020204030204"/>
              <a:ea typeface="SimSun" panose="02010600030101010101" pitchFamily="2" charset="-122"/>
              <a:cs typeface="Times New Roman" panose="02020603050405020304"/>
            </a:endParaRPr>
          </a:p>
          <a:p>
            <a:pPr marL="0" indent="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Times New Roman" panose="02020603050405020304"/>
              </a:rPr>
              <a:t>       </a:t>
            </a:r>
            <a:r>
              <a:rPr lang="zh-CN" altLang="en-US" sz="3200" b="1" kern="100" dirty="0">
                <a:solidFill>
                  <a:srgbClr val="FF0000"/>
                </a:solidFill>
                <a:latin typeface="Calibri" panose="020F0502020204030204"/>
                <a:ea typeface="DengXian" panose="02010600030101010101" charset="-122"/>
                <a:cs typeface="Times New Roman" panose="02020603050405020304"/>
              </a:rPr>
              <a:t>（一）启示录二十</a:t>
            </a:r>
            <a:r>
              <a:rPr lang="en-US" sz="3200" b="1" kern="100" dirty="0">
                <a:solidFill>
                  <a:srgbClr val="FF0000"/>
                </a:solidFill>
                <a:latin typeface="DengXian" panose="02010600030101010101" charset="-122"/>
                <a:ea typeface="SimSun" panose="02010600030101010101" pitchFamily="2" charset="-122"/>
                <a:cs typeface="Times New Roman" panose="02020603050405020304"/>
              </a:rPr>
              <a:t>4-6</a:t>
            </a:r>
            <a:r>
              <a:rPr lang="zh-CN" altLang="en-US" sz="3200" b="1" kern="100" dirty="0">
                <a:solidFill>
                  <a:srgbClr val="FF0000"/>
                </a:solidFill>
                <a:latin typeface="Calibri" panose="020F0502020204030204"/>
                <a:ea typeface="DengXian" panose="02010600030101010101" charset="-122"/>
                <a:cs typeface="Times New Roman" panose="02020603050405020304"/>
              </a:rPr>
              <a:t>特别清楚地指出基督再来时的圣徒复活是</a:t>
            </a:r>
            <a:r>
              <a:rPr lang="zh-CN" altLang="en-US" sz="3200" b="1" kern="100" dirty="0">
                <a:solidFill>
                  <a:srgbClr val="FF0000"/>
                </a:solidFill>
                <a:latin typeface="Calibri" panose="020F0502020204030204"/>
                <a:ea typeface="FangSong" panose="02010609060101010101" charset="-122"/>
                <a:cs typeface="FangSong" panose="02010609060101010101" charset="-122"/>
              </a:rPr>
              <a:t> </a:t>
            </a:r>
            <a:r>
              <a:rPr lang="zh-CN" altLang="en-US" sz="3200" b="1" kern="100" dirty="0">
                <a:solidFill>
                  <a:srgbClr val="C00000"/>
                </a:solidFill>
                <a:latin typeface="KaiTi" panose="02010609060101010101" pitchFamily="49" charset="-122"/>
                <a:ea typeface="KaiTi" panose="02010609060101010101" pitchFamily="49" charset="-122"/>
                <a:cs typeface="KaiTi" panose="02010609060101010101" pitchFamily="49" charset="-122"/>
              </a:rPr>
              <a:t>“头一次复活”</a:t>
            </a:r>
            <a:r>
              <a:rPr lang="zh-CN" altLang="en-US" sz="3200" b="1" kern="100" dirty="0">
                <a:solidFill>
                  <a:schemeClr val="tx1"/>
                </a:solidFill>
                <a:latin typeface="Calibri" panose="020F0502020204030204"/>
                <a:ea typeface="DengXian" panose="02010600030101010101" charset="-122"/>
                <a:cs typeface="Times New Roman" panose="02020603050405020304"/>
              </a:rPr>
              <a:t>。</a:t>
            </a:r>
            <a:endParaRPr lang="zh-CN" altLang="en-US" sz="3200" b="1" kern="100" dirty="0">
              <a:solidFill>
                <a:schemeClr val="tx1"/>
              </a:solidFill>
              <a:latin typeface="Calibri" panose="020F0502020204030204"/>
              <a:ea typeface="DengXian" panose="02010600030101010101" charset="-122"/>
              <a:cs typeface="Times New Roman" panose="02020603050405020304"/>
            </a:endParaRPr>
          </a:p>
          <a:p>
            <a:pPr marL="0" indent="457200">
              <a:spcBef>
                <a:spcPts val="600"/>
              </a:spcBef>
              <a:spcAft>
                <a:spcPts val="600"/>
              </a:spcAft>
              <a:buNone/>
            </a:pPr>
            <a:r>
              <a:rPr lang="en-US" altLang="zh-CN" sz="3200" b="1" kern="100" dirty="0">
                <a:solidFill>
                  <a:schemeClr val="tx1"/>
                </a:solidFill>
                <a:latin typeface="Calibri" panose="020F0502020204030204"/>
                <a:ea typeface="DengXian" panose="02010600030101010101" charset="-122"/>
                <a:cs typeface="Times New Roman" panose="02020603050405020304"/>
                <a:sym typeface="+mn-ea"/>
              </a:rPr>
              <a:t> </a:t>
            </a:r>
            <a:r>
              <a:rPr lang="zh-CN" altLang="en-US" sz="3200" b="1" kern="100" dirty="0">
                <a:solidFill>
                  <a:schemeClr val="tx1"/>
                </a:solidFill>
                <a:latin typeface="Calibri" panose="020F0502020204030204"/>
                <a:ea typeface="DengXian" panose="02010600030101010101" charset="-122"/>
                <a:cs typeface="Times New Roman" panose="02020603050405020304"/>
                <a:sym typeface="+mn-ea"/>
              </a:rPr>
              <a:t>启二十</a:t>
            </a:r>
            <a:r>
              <a:rPr lang="en-US" sz="3200" b="1" kern="100" dirty="0">
                <a:solidFill>
                  <a:schemeClr val="tx1"/>
                </a:solidFill>
                <a:latin typeface="DengXian" panose="02010600030101010101" charset="-122"/>
                <a:ea typeface="SimSun" panose="02010600030101010101" pitchFamily="2" charset="-122"/>
                <a:cs typeface="Times New Roman" panose="02020603050405020304"/>
                <a:sym typeface="+mn-ea"/>
              </a:rPr>
              <a:t>4-6</a:t>
            </a:r>
            <a:r>
              <a:rPr lang="zh-CN" altLang="en-US" sz="3200" b="1" kern="100" dirty="0">
                <a:solidFill>
                  <a:schemeClr val="tx1"/>
                </a:solidFill>
                <a:latin typeface="Calibri" panose="020F0502020204030204"/>
                <a:ea typeface="DengXian" panose="02010600030101010101" charset="-122"/>
                <a:cs typeface="Times New Roman" panose="02020603050405020304"/>
                <a:sym typeface="+mn-ea"/>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sym typeface="+mn-ea"/>
              </a:rPr>
              <a:t>“我又看见几个宝座，也有坐在上面的，并有审判的权柄赐给他们。</a:t>
            </a:r>
            <a:r>
              <a:rPr lang="zh-CN" altLang="en-US" sz="3200" b="1" kern="100" dirty="0">
                <a:solidFill>
                  <a:srgbClr val="FF0000"/>
                </a:solidFill>
                <a:latin typeface="KaiTi" panose="02010609060101010101" pitchFamily="49" charset="-122"/>
                <a:ea typeface="KaiTi" panose="02010609060101010101" pitchFamily="49" charset="-122"/>
                <a:cs typeface="FangSong" panose="02010609060101010101" charset="-122"/>
                <a:sym typeface="+mn-ea"/>
              </a:rPr>
              <a:t>我又看见</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sym typeface="+mn-ea"/>
              </a:rPr>
              <a:t>那些因为给耶稣作见证、</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sym typeface="+mn-ea"/>
              </a:rPr>
              <a:t>并为神之道被斩者的灵魂，</a:t>
            </a:r>
            <a:endParaRPr lang="zh-CN" altLang="en-US" sz="3200" b="1" kern="100" dirty="0">
              <a:solidFill>
                <a:srgbClr val="FF0000"/>
              </a:solidFill>
              <a:latin typeface="KaiTi" panose="02010609060101010101" pitchFamily="49" charset="-122"/>
              <a:ea typeface="KaiTi" panose="02010609060101010101" pitchFamily="49" charset="-122"/>
              <a:cs typeface="FangSong" panose="02010609060101010101" charset="-122"/>
              <a:sym typeface="+mn-ea"/>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315200" cy="833438"/>
          </a:xfrm>
        </p:spPr>
        <p:txBody>
          <a:bodyPr>
            <a:normAutofit fontScale="90000"/>
          </a:bodyPr>
          <a:lstStyle/>
          <a:p>
            <a:r>
              <a:rPr lang="zh-CN" altLang="en-US" sz="3600" b="1" kern="100" dirty="0">
                <a:solidFill>
                  <a:srgbClr val="FF0000"/>
                </a:solidFill>
                <a:effectLst/>
                <a:latin typeface="+mn-ea"/>
                <a:cs typeface="Times New Roman" panose="02020603050405020304"/>
              </a:rPr>
              <a:t>五、吹角</a:t>
            </a:r>
            <a:r>
              <a:rPr lang="zh-CN" altLang="en-US" sz="3600" b="1" kern="100" dirty="0">
                <a:solidFill>
                  <a:srgbClr val="FF0000"/>
                </a:solidFill>
                <a:effectLst/>
                <a:latin typeface="+mn-ea"/>
                <a:cs typeface="SimSun" panose="02010600030101010101" pitchFamily="2" charset="-122"/>
              </a:rPr>
              <a:t>节</a:t>
            </a:r>
            <a:r>
              <a:rPr lang="zh-CN" altLang="en-US" sz="3600" b="1" kern="100" dirty="0">
                <a:solidFill>
                  <a:srgbClr val="FF0000"/>
                </a:solidFill>
                <a:effectLst/>
                <a:latin typeface="+mn-ea"/>
                <a:cs typeface="HanWang WeiBeiMedium-Gb5" panose="02000000000000000000" charset="-120"/>
              </a:rPr>
              <a:t>的救恩</a:t>
            </a:r>
            <a:r>
              <a:rPr lang="zh-CN" altLang="en-US" sz="3600" b="1" kern="100" dirty="0">
                <a:solidFill>
                  <a:srgbClr val="FF0000"/>
                </a:solidFill>
                <a:effectLst/>
                <a:latin typeface="+mn-ea"/>
                <a:cs typeface="SimSun" panose="02010600030101010101" pitchFamily="2" charset="-122"/>
              </a:rPr>
              <a:t>预</a:t>
            </a:r>
            <a:r>
              <a:rPr lang="zh-CN" altLang="en-US" sz="3600" b="1" kern="100" dirty="0">
                <a:solidFill>
                  <a:srgbClr val="FF0000"/>
                </a:solidFill>
                <a:effectLst/>
                <a:latin typeface="+mn-ea"/>
                <a:cs typeface="HanWang WeiBeiMedium-Gb5" panose="02000000000000000000" charset="-120"/>
              </a:rPr>
              <a:t>表与第二次应验：基督再临与头一次复活</a:t>
            </a:r>
            <a:endParaRPr lang="en-US" sz="4000" dirty="0">
              <a:solidFill>
                <a:srgbClr val="FF0000"/>
              </a:solidFill>
              <a:latin typeface="+mn-ea"/>
            </a:endParaRPr>
          </a:p>
        </p:txBody>
      </p:sp>
      <p:sp>
        <p:nvSpPr>
          <p:cNvPr id="3" name="内容占位符 2"/>
          <p:cNvSpPr>
            <a:spLocks noGrp="1"/>
          </p:cNvSpPr>
          <p:nvPr>
            <p:ph idx="1"/>
          </p:nvPr>
        </p:nvSpPr>
        <p:spPr>
          <a:xfrm>
            <a:off x="0" y="1276350"/>
            <a:ext cx="9144000" cy="3867149"/>
          </a:xfrm>
        </p:spPr>
        <p:txBody>
          <a:bodyPr/>
          <a:lstStyle/>
          <a:p>
            <a:pPr marL="0" indent="0">
              <a:lnSpc>
                <a:spcPct val="107000"/>
              </a:lnSpc>
              <a:spcBef>
                <a:spcPts val="600"/>
              </a:spcBef>
              <a:spcAft>
                <a:spcPts val="600"/>
              </a:spcAft>
              <a:buNone/>
            </a:pP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sym typeface="+mn-ea"/>
              </a:rPr>
              <a:t>和那</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没有拜过兽与兽像，也没有在额上和手上受过它印记之人的灵魂，他们都复活了，与基督一同作王一千年。这是头一次的复活。其余的死人还没有复活，直等那一千年完了。在头一次复活有份的有福了、圣洁了，第二次的死在他们身上没有权柄。他们必作神和基督的祭司，并要与基督一同作王一千年。”</a:t>
            </a:r>
            <a:endParaRPr lang="en-CA" sz="2800"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marR="0" indent="0">
              <a:lnSpc>
                <a:spcPct val="107000"/>
              </a:lnSpc>
              <a:spcBef>
                <a:spcPts val="600"/>
              </a:spcBef>
              <a:spcAft>
                <a:spcPts val="600"/>
              </a:spcAft>
              <a:buNone/>
            </a:pPr>
            <a:endParaRPr lang="en-US" dirty="0">
              <a:latin typeface="KaiTi" panose="02010609060101010101" pitchFamily="49" charset="-122"/>
              <a:ea typeface="KaiTi" panose="02010609060101010101" pitchFamily="49" charset="-122"/>
              <a:cs typeface="KaiTi" panose="02010609060101010101" pitchFamily="49"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4725" y="137160"/>
            <a:ext cx="7463790" cy="833755"/>
          </a:xfrm>
        </p:spPr>
        <p:txBody>
          <a:bodyPr>
            <a:normAutofit fontScale="90000"/>
          </a:bodyPr>
          <a:lstStyle/>
          <a:p>
            <a:r>
              <a:rPr lang="zh-CN" altLang="en-US" sz="3110" b="1" kern="100" dirty="0">
                <a:solidFill>
                  <a:srgbClr val="FF0000"/>
                </a:solidFill>
                <a:effectLst/>
                <a:latin typeface="+mn-ea"/>
                <a:cs typeface="Times New Roman" panose="02020603050405020304"/>
              </a:rPr>
              <a:t>五、吹角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表与第二次应验：</a:t>
            </a:r>
            <a:r>
              <a:rPr lang="en-US" altLang="zh-CN" sz="3110" b="1" kern="100" dirty="0">
                <a:solidFill>
                  <a:srgbClr val="FF0000"/>
                </a:solidFill>
                <a:effectLst/>
                <a:latin typeface="+mn-ea"/>
                <a:cs typeface="HanWang WeiBeiMedium-Gb5" panose="02000000000000000000" charset="-120"/>
              </a:rPr>
              <a:t>  </a:t>
            </a:r>
            <a:br>
              <a:rPr lang="en-US" altLang="zh-CN"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基督再临与头一次复活</a:t>
            </a:r>
            <a:endParaRPr lang="en-US" sz="3110" dirty="0">
              <a:solidFill>
                <a:srgbClr val="FF0000"/>
              </a:solidFill>
              <a:latin typeface="+mn-ea"/>
            </a:endParaRPr>
          </a:p>
        </p:txBody>
      </p:sp>
      <p:sp>
        <p:nvSpPr>
          <p:cNvPr id="3" name="内容占位符 2"/>
          <p:cNvSpPr>
            <a:spLocks noGrp="1"/>
          </p:cNvSpPr>
          <p:nvPr>
            <p:ph idx="1"/>
          </p:nvPr>
        </p:nvSpPr>
        <p:spPr>
          <a:xfrm>
            <a:off x="0" y="1123950"/>
            <a:ext cx="9144000" cy="4019549"/>
          </a:xfrm>
        </p:spPr>
        <p:txBody>
          <a:bodyPr/>
          <a:lstStyle/>
          <a:p>
            <a:pPr marL="0" indent="9144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Times New Roman" panose="02020603050405020304"/>
              </a:rPr>
              <a:t>启示录二十</a:t>
            </a:r>
            <a:r>
              <a:rPr lang="en-US" sz="3600" b="1" kern="100" dirty="0">
                <a:solidFill>
                  <a:schemeClr val="tx1"/>
                </a:solidFill>
                <a:latin typeface="DengXian" panose="02010600030101010101" charset="-122"/>
                <a:ea typeface="SimSun" panose="02010600030101010101" pitchFamily="2" charset="-122"/>
                <a:cs typeface="Times New Roman" panose="02020603050405020304"/>
              </a:rPr>
              <a:t>4-6</a:t>
            </a:r>
            <a:r>
              <a:rPr lang="zh-CN" altLang="en-US" sz="3600" b="1" kern="100" dirty="0">
                <a:solidFill>
                  <a:schemeClr val="tx1"/>
                </a:solidFill>
                <a:latin typeface="Calibri" panose="020F0502020204030204"/>
                <a:ea typeface="DengXian" panose="02010600030101010101" charset="-122"/>
                <a:cs typeface="Times New Roman" panose="02020603050405020304"/>
              </a:rPr>
              <a:t>中说殉道者复活的事件是发生在七年大灾期的末尾，而经文说这是</a:t>
            </a:r>
            <a:r>
              <a:rPr lang="zh-CN" altLang="en-US" sz="3600" b="1" kern="100" dirty="0">
                <a:solidFill>
                  <a:srgbClr val="C00000"/>
                </a:solidFill>
                <a:latin typeface="KaiTi" panose="02010609060101010101" pitchFamily="49" charset="-122"/>
                <a:ea typeface="KaiTi" panose="02010609060101010101" pitchFamily="49" charset="-122"/>
                <a:cs typeface="KaiTi" panose="02010609060101010101" pitchFamily="49" charset="-122"/>
              </a:rPr>
              <a:t>“头一次复活”</a:t>
            </a:r>
            <a:r>
              <a:rPr lang="zh-CN" altLang="en-US" sz="3600" b="1" kern="100" dirty="0">
                <a:solidFill>
                  <a:schemeClr val="tx1"/>
                </a:solidFill>
                <a:latin typeface="Calibri" panose="020F0502020204030204"/>
                <a:ea typeface="FangSong" panose="02010609060101010101" charset="-122"/>
                <a:cs typeface="FangSong" panose="02010609060101010101" charset="-122"/>
              </a:rPr>
              <a:t>，</a:t>
            </a:r>
            <a:r>
              <a:rPr lang="zh-CN" altLang="en-US" sz="3600" b="1" kern="100" dirty="0">
                <a:solidFill>
                  <a:schemeClr val="tx1"/>
                </a:solidFill>
                <a:latin typeface="Calibri" panose="020F0502020204030204"/>
                <a:ea typeface="DengXian" panose="02010600030101010101" charset="-122"/>
                <a:cs typeface="Times New Roman" panose="02020603050405020304"/>
              </a:rPr>
              <a:t>并且补充说</a:t>
            </a:r>
            <a:r>
              <a:rPr lang="zh-CN" altLang="en-US" sz="3600" b="1" kern="100" dirty="0">
                <a:solidFill>
                  <a:srgbClr val="C00000"/>
                </a:solidFill>
                <a:latin typeface="KaiTi" panose="02010609060101010101" pitchFamily="49" charset="-122"/>
                <a:ea typeface="KaiTi" panose="02010609060101010101" pitchFamily="49" charset="-122"/>
                <a:cs typeface="KaiTi" panose="02010609060101010101" pitchFamily="49" charset="-122"/>
              </a:rPr>
              <a:t>“其余的死人还没有复活，直等那一千年完了”</a:t>
            </a:r>
            <a:r>
              <a:rPr lang="zh-CN" altLang="en-US" sz="3600" b="1" kern="100" dirty="0">
                <a:solidFill>
                  <a:schemeClr val="tx1"/>
                </a:solidFill>
                <a:latin typeface="Calibri" panose="020F0502020204030204"/>
                <a:ea typeface="FangSong" panose="02010609060101010101" charset="-122"/>
                <a:cs typeface="FangSong" panose="02010609060101010101" charset="-122"/>
              </a:rPr>
              <a:t>。</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Times New Roman" panose="02020603050405020304"/>
              </a:rPr>
              <a:t>由此表明基督再来时圣徒的复活只有一次，所以它与前面四处经文中提到的复活是同一个复活事件。</a:t>
            </a: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81075" y="137160"/>
            <a:ext cx="7305040" cy="833755"/>
          </a:xfrm>
        </p:spPr>
        <p:txBody>
          <a:bodyPr>
            <a:normAutofit fontScale="90000"/>
          </a:bodyPr>
          <a:lstStyle/>
          <a:p>
            <a:r>
              <a:rPr lang="zh-CN" altLang="en-US" sz="3110" b="1" kern="100" dirty="0">
                <a:solidFill>
                  <a:srgbClr val="FF0000"/>
                </a:solidFill>
                <a:effectLst/>
                <a:latin typeface="+mn-ea"/>
                <a:cs typeface="Times New Roman" panose="02020603050405020304"/>
              </a:rPr>
              <a:t>五、吹角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表与第二次应验：</a:t>
            </a:r>
            <a:br>
              <a:rPr lang="zh-CN" altLang="en-US"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基督再临与头一次复活</a:t>
            </a:r>
            <a:endParaRPr lang="en-US" sz="3110" dirty="0">
              <a:solidFill>
                <a:srgbClr val="FF0000"/>
              </a:solidFill>
              <a:latin typeface="+mn-ea"/>
            </a:endParaRPr>
          </a:p>
        </p:txBody>
      </p:sp>
      <p:sp>
        <p:nvSpPr>
          <p:cNvPr id="3" name="内容占位符 2"/>
          <p:cNvSpPr>
            <a:spLocks noGrp="1"/>
          </p:cNvSpPr>
          <p:nvPr>
            <p:ph idx="1"/>
          </p:nvPr>
        </p:nvSpPr>
        <p:spPr>
          <a:xfrm>
            <a:off x="0" y="1123950"/>
            <a:ext cx="9144000" cy="4019549"/>
          </a:xfrm>
        </p:spPr>
        <p:txBody>
          <a:bodyPr/>
          <a:lstStyle/>
          <a:p>
            <a:pPr marL="0" indent="0">
              <a:spcBef>
                <a:spcPts val="600"/>
              </a:spcBef>
              <a:spcAft>
                <a:spcPts val="0"/>
              </a:spcAft>
              <a:buNone/>
            </a:pPr>
            <a:r>
              <a:rPr lang="en-US" altLang="zh-CN" sz="3200" kern="100" dirty="0">
                <a:solidFill>
                  <a:schemeClr val="tx1"/>
                </a:solidFill>
                <a:latin typeface="Calibri" panose="020F0502020204030204"/>
                <a:ea typeface="DengXian" panose="02010600030101010101" charset="-122"/>
                <a:cs typeface="Times New Roman" panose="02020603050405020304"/>
              </a:rPr>
              <a:t>       </a:t>
            </a:r>
            <a:r>
              <a:rPr lang="zh-CN" altLang="en-US" sz="3200" b="1" kern="100" dirty="0">
                <a:gradFill>
                  <a:gsLst>
                    <a:gs pos="0">
                      <a:srgbClr val="7B32B2"/>
                    </a:gs>
                    <a:gs pos="100000">
                      <a:srgbClr val="401A5D"/>
                    </a:gs>
                  </a:gsLst>
                  <a:lin scaled="0"/>
                </a:gradFill>
                <a:latin typeface="Calibri" panose="020F0502020204030204"/>
                <a:ea typeface="DengXian" panose="02010600030101010101" charset="-122"/>
                <a:cs typeface="Times New Roman" panose="02020603050405020304"/>
              </a:rPr>
              <a:t>（二）哥林多前书十五</a:t>
            </a:r>
            <a:r>
              <a:rPr lang="en-US" sz="3200" b="1" kern="100" dirty="0">
                <a:gradFill>
                  <a:gsLst>
                    <a:gs pos="0">
                      <a:srgbClr val="7B32B2"/>
                    </a:gs>
                    <a:gs pos="100000">
                      <a:srgbClr val="401A5D"/>
                    </a:gs>
                  </a:gsLst>
                  <a:lin scaled="0"/>
                </a:gradFill>
                <a:latin typeface="DengXian" panose="02010600030101010101" charset="-122"/>
                <a:ea typeface="SimSun" panose="02010600030101010101" pitchFamily="2" charset="-122"/>
                <a:cs typeface="Times New Roman" panose="02020603050405020304"/>
              </a:rPr>
              <a:t>23-26</a:t>
            </a:r>
            <a:r>
              <a:rPr lang="zh-CN" altLang="en-US" sz="3200" b="1" kern="100" dirty="0">
                <a:gradFill>
                  <a:gsLst>
                    <a:gs pos="0">
                      <a:srgbClr val="7B32B2"/>
                    </a:gs>
                    <a:gs pos="100000">
                      <a:srgbClr val="401A5D"/>
                    </a:gs>
                  </a:gsLst>
                  <a:lin scaled="0"/>
                </a:gradFill>
                <a:latin typeface="Calibri" panose="020F0502020204030204"/>
                <a:ea typeface="DengXian" panose="02010600030101010101" charset="-122"/>
                <a:cs typeface="Times New Roman" panose="02020603050405020304"/>
              </a:rPr>
              <a:t>中简明指出末世新创造的进程步骤。</a:t>
            </a:r>
            <a:endParaRPr lang="en-CA" sz="3200" kern="100" dirty="0">
              <a:solidFill>
                <a:schemeClr val="tx1"/>
              </a:solidFill>
              <a:latin typeface="Calibri" panose="020F0502020204030204"/>
              <a:ea typeface="SimSun" panose="02010600030101010101" pitchFamily="2" charset="-122"/>
              <a:cs typeface="Times New Roman" panose="02020603050405020304"/>
            </a:endParaRPr>
          </a:p>
          <a:p>
            <a:pPr marL="0" indent="0">
              <a:spcBef>
                <a:spcPts val="600"/>
              </a:spcBef>
              <a:spcAft>
                <a:spcPts val="0"/>
              </a:spcAft>
              <a:buNone/>
            </a:pPr>
            <a:r>
              <a:rPr lang="en-US" altLang="zh-CN" sz="3200" b="1" kern="100" dirty="0">
                <a:solidFill>
                  <a:schemeClr val="tx1"/>
                </a:solidFill>
                <a:latin typeface="Calibri" panose="020F0502020204030204"/>
                <a:ea typeface="DengXian" panose="02010600030101010101" charset="-122"/>
                <a:cs typeface="Times New Roman" panose="02020603050405020304"/>
              </a:rPr>
              <a:t>     </a:t>
            </a:r>
            <a:r>
              <a:rPr lang="zh-CN" altLang="en-US" sz="3200" b="1" kern="100" dirty="0">
                <a:solidFill>
                  <a:schemeClr val="tx1"/>
                </a:solidFill>
                <a:latin typeface="Calibri" panose="020F0502020204030204"/>
                <a:ea typeface="DengXian" panose="02010600030101010101" charset="-122"/>
                <a:cs typeface="Times New Roman" panose="02020603050405020304"/>
              </a:rPr>
              <a:t>林前十五</a:t>
            </a:r>
            <a:r>
              <a:rPr lang="en-US" sz="3200" b="1" kern="100" dirty="0">
                <a:solidFill>
                  <a:schemeClr val="tx1"/>
                </a:solidFill>
                <a:latin typeface="DengXian" panose="02010600030101010101" charset="-122"/>
                <a:ea typeface="SimSun" panose="02010600030101010101" pitchFamily="2" charset="-122"/>
                <a:cs typeface="Times New Roman" panose="02020603050405020304"/>
              </a:rPr>
              <a:t>23-26</a:t>
            </a:r>
            <a:r>
              <a:rPr lang="zh-CN" altLang="en-US" sz="3200" b="1" kern="100" dirty="0">
                <a:solidFill>
                  <a:schemeClr val="tx1"/>
                </a:solidFill>
                <a:latin typeface="Calibri" panose="020F0502020204030204"/>
                <a:ea typeface="DengXian" panose="02010600030101010101" charset="-122"/>
                <a:cs typeface="Times New Roman" panose="02020603050405020304"/>
              </a:rPr>
              <a:t>：</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但各人是按着自己的次序复活，初熟的果子是基督，以后在他来的时候，是那些属基督的。再后，末期到了，那时基督既将一切执政的、掌权的、有能的都毁灭了，就把国交与父神。因为基督要作王，等神把一切仇敌都放在他的脚下。尽末了所毁灭的仇敌就是死。”</a:t>
            </a:r>
            <a:endParaRPr lang="en-CA" sz="3200" kern="100" dirty="0">
              <a:solidFill>
                <a:srgbClr val="FF0000"/>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2000" y="133112"/>
            <a:ext cx="7315200" cy="833438"/>
          </a:xfrm>
        </p:spPr>
        <p:txBody>
          <a:bodyPr>
            <a:normAutofit fontScale="90000"/>
          </a:bodyPr>
          <a:lstStyle/>
          <a:p>
            <a:r>
              <a:rPr lang="zh-CN" altLang="en-US" sz="3110" b="1" kern="100" dirty="0">
                <a:solidFill>
                  <a:srgbClr val="FF0000"/>
                </a:solidFill>
                <a:effectLst/>
                <a:latin typeface="+mn-ea"/>
                <a:cs typeface="Times New Roman" panose="02020603050405020304"/>
              </a:rPr>
              <a:t>五、吹角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表与第二次应验：</a:t>
            </a:r>
            <a:br>
              <a:rPr lang="zh-CN" altLang="en-US"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基督再临与头一次复活</a:t>
            </a:r>
            <a:endParaRPr lang="en-US" sz="311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80010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Times New Roman" panose="02020603050405020304"/>
              </a:rPr>
              <a:t>从这段经文我们可以看到，在末世新创造的进程步骤中，有三次的复活：</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lvl="0" indent="0">
              <a:spcBef>
                <a:spcPts val="600"/>
              </a:spcBef>
              <a:spcAft>
                <a:spcPts val="600"/>
              </a:spcAft>
              <a:buFont typeface="+mj-lt"/>
              <a:buNone/>
            </a:pPr>
            <a:r>
              <a:rPr lang="en-US" altLang="zh-CN" sz="3200" b="1" kern="100" dirty="0">
                <a:solidFill>
                  <a:schemeClr val="tx1"/>
                </a:solidFill>
                <a:latin typeface="Calibri" panose="020F0502020204030204"/>
                <a:ea typeface="DengXian" panose="02010600030101010101" charset="-122"/>
                <a:cs typeface="Times New Roman" panose="02020603050405020304"/>
              </a:rPr>
              <a:t>     </a:t>
            </a:r>
            <a:r>
              <a:rPr lang="en-US" altLang="zh-CN" sz="3200" b="1" kern="100" dirty="0">
                <a:solidFill>
                  <a:srgbClr val="FF0000"/>
                </a:solidFill>
                <a:latin typeface="Calibri" panose="020F0502020204030204"/>
                <a:ea typeface="DengXian" panose="02010600030101010101" charset="-122"/>
                <a:cs typeface="Times New Roman" panose="02020603050405020304"/>
              </a:rPr>
              <a:t> 1</a:t>
            </a:r>
            <a:r>
              <a:rPr lang="zh-CN" altLang="en-US" sz="3200" b="1" kern="100" dirty="0">
                <a:solidFill>
                  <a:srgbClr val="FF0000"/>
                </a:solidFill>
                <a:latin typeface="Calibri" panose="020F0502020204030204"/>
                <a:ea typeface="DengXian" panose="02010600030101010101" charset="-122"/>
                <a:cs typeface="Times New Roman" panose="02020603050405020304"/>
              </a:rPr>
              <a:t>、</a:t>
            </a:r>
            <a:r>
              <a:rPr lang="zh-CN" altLang="en-US" sz="3200" b="1" kern="100" dirty="0">
                <a:solidFill>
                  <a:schemeClr val="tx1"/>
                </a:solidFill>
                <a:latin typeface="Calibri" panose="020F0502020204030204"/>
                <a:ea typeface="DengXian" panose="02010600030101010101" charset="-122"/>
                <a:cs typeface="Times New Roman" panose="02020603050405020304"/>
              </a:rPr>
              <a:t>基督的复活（与初熟节对应）；</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lvl="0" indent="457200">
              <a:spcBef>
                <a:spcPts val="600"/>
              </a:spcBef>
              <a:spcAft>
                <a:spcPts val="600"/>
              </a:spcAft>
              <a:buFont typeface="+mj-lt"/>
              <a:buNone/>
            </a:pPr>
            <a:r>
              <a:rPr lang="en-US" altLang="zh-CN" sz="3200" b="1" kern="100" dirty="0">
                <a:solidFill>
                  <a:schemeClr val="tx1"/>
                </a:solidFill>
                <a:latin typeface="Calibri" panose="020F0502020204030204"/>
                <a:ea typeface="DengXian" panose="02010600030101010101" charset="-122"/>
                <a:cs typeface="Times New Roman" panose="02020603050405020304"/>
              </a:rPr>
              <a:t> </a:t>
            </a:r>
            <a:r>
              <a:rPr lang="en-US" altLang="zh-CN" sz="3200" b="1" kern="100" dirty="0">
                <a:solidFill>
                  <a:srgbClr val="FF0000"/>
                </a:solidFill>
                <a:latin typeface="Calibri" panose="020F0502020204030204"/>
                <a:ea typeface="DengXian" panose="02010600030101010101" charset="-122"/>
                <a:cs typeface="Times New Roman" panose="02020603050405020304"/>
              </a:rPr>
              <a:t>2</a:t>
            </a:r>
            <a:r>
              <a:rPr lang="zh-CN" altLang="en-US" sz="3200" b="1" kern="100" dirty="0">
                <a:solidFill>
                  <a:srgbClr val="FF0000"/>
                </a:solidFill>
                <a:latin typeface="Calibri" panose="020F0502020204030204"/>
                <a:ea typeface="DengXian" panose="02010600030101010101" charset="-122"/>
                <a:cs typeface="Times New Roman" panose="02020603050405020304"/>
              </a:rPr>
              <a:t>、</a:t>
            </a:r>
            <a:r>
              <a:rPr lang="zh-CN" altLang="en-US" sz="3200" b="1" kern="100" dirty="0">
                <a:solidFill>
                  <a:schemeClr val="tx1"/>
                </a:solidFill>
                <a:latin typeface="Calibri" panose="020F0502020204030204"/>
                <a:ea typeface="DengXian" panose="02010600030101010101" charset="-122"/>
                <a:cs typeface="Times New Roman" panose="02020603050405020304"/>
              </a:rPr>
              <a:t>基督再来时圣徒的复活（与吹角节对应）；</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lvl="0" indent="0">
              <a:spcBef>
                <a:spcPts val="600"/>
              </a:spcBef>
              <a:spcAft>
                <a:spcPts val="600"/>
              </a:spcAft>
              <a:buFont typeface="+mj-lt"/>
              <a:buNone/>
            </a:pPr>
            <a:r>
              <a:rPr lang="en-US" altLang="zh-CN" sz="3200" b="1" kern="100" dirty="0">
                <a:solidFill>
                  <a:srgbClr val="C00000"/>
                </a:solidFill>
                <a:latin typeface="Calibri" panose="020F0502020204030204"/>
                <a:ea typeface="FangSong" panose="02010609060101010101" charset="-122"/>
                <a:cs typeface="FangSong" panose="02010609060101010101" charset="-122"/>
              </a:rPr>
              <a:t>     </a:t>
            </a:r>
            <a:r>
              <a:rPr lang="en-US" altLang="zh-CN" sz="3200" b="1" kern="100" dirty="0">
                <a:solidFill>
                  <a:srgbClr val="FF0000"/>
                </a:solidFill>
                <a:latin typeface="Calibri" panose="020F0502020204030204"/>
                <a:ea typeface="FangSong" panose="02010609060101010101" charset="-122"/>
                <a:cs typeface="FangSong" panose="02010609060101010101" charset="-122"/>
              </a:rPr>
              <a:t> 3</a:t>
            </a:r>
            <a:r>
              <a:rPr lang="zh-CN" altLang="en-US" sz="3200" b="1" kern="100" dirty="0">
                <a:solidFill>
                  <a:srgbClr val="FF0000"/>
                </a:solidFill>
                <a:latin typeface="Calibri" panose="020F0502020204030204"/>
                <a:ea typeface="FangSong" panose="02010609060101010101" charset="-122"/>
                <a:cs typeface="FangSong" panose="02010609060101010101" charset="-122"/>
              </a:rPr>
              <a:t>、</a:t>
            </a:r>
            <a:r>
              <a:rPr lang="zh-CN" altLang="en-US" sz="3200" b="1" kern="100" dirty="0">
                <a:solidFill>
                  <a:srgbClr val="C00000"/>
                </a:solidFill>
                <a:latin typeface="KaiTi" panose="02010609060101010101" pitchFamily="49" charset="-122"/>
                <a:ea typeface="KaiTi" panose="02010609060101010101" pitchFamily="49" charset="-122"/>
                <a:cs typeface="KaiTi" panose="02010609060101010101" pitchFamily="49" charset="-122"/>
              </a:rPr>
              <a:t>“再后，末期到了”</a:t>
            </a:r>
            <a:r>
              <a:rPr lang="zh-CN" altLang="en-US" sz="3200" b="1" kern="100" dirty="0">
                <a:solidFill>
                  <a:schemeClr val="tx1"/>
                </a:solidFill>
                <a:latin typeface="Calibri" panose="020F0502020204030204"/>
                <a:ea typeface="DengXian" panose="02010600030101010101" charset="-122"/>
                <a:cs typeface="Times New Roman" panose="02020603050405020304"/>
              </a:rPr>
              <a:t>，这是指千禧年时期的结束，要发生最后审判和普世的复活（与住棚节对应）。</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1540" y="137160"/>
            <a:ext cx="7247255" cy="833755"/>
          </a:xfrm>
        </p:spPr>
        <p:txBody>
          <a:bodyPr>
            <a:normAutofit fontScale="90000"/>
          </a:bodyPr>
          <a:lstStyle/>
          <a:p>
            <a:r>
              <a:rPr lang="zh-CN" altLang="en-US" sz="3110" b="1" kern="100" dirty="0">
                <a:solidFill>
                  <a:srgbClr val="FF0000"/>
                </a:solidFill>
                <a:effectLst/>
                <a:latin typeface="+mn-ea"/>
                <a:cs typeface="Times New Roman" panose="02020603050405020304"/>
              </a:rPr>
              <a:t>五、吹角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表与第二次应验：</a:t>
            </a:r>
            <a:br>
              <a:rPr lang="zh-CN" altLang="en-US"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基督再临与头一次复活</a:t>
            </a:r>
            <a:endParaRPr lang="en-US" sz="3110" dirty="0">
              <a:solidFill>
                <a:srgbClr val="FF0000"/>
              </a:solidFill>
              <a:latin typeface="+mn-ea"/>
            </a:endParaRPr>
          </a:p>
        </p:txBody>
      </p:sp>
      <p:sp>
        <p:nvSpPr>
          <p:cNvPr id="3" name="内容占位符 2"/>
          <p:cNvSpPr>
            <a:spLocks noGrp="1"/>
          </p:cNvSpPr>
          <p:nvPr>
            <p:ph idx="1"/>
          </p:nvPr>
        </p:nvSpPr>
        <p:spPr>
          <a:xfrm>
            <a:off x="0" y="1123950"/>
            <a:ext cx="9144000" cy="4019549"/>
          </a:xfrm>
        </p:spPr>
        <p:txBody>
          <a:bodyPr/>
          <a:lstStyle/>
          <a:p>
            <a:pPr marL="0" indent="6858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Times New Roman" panose="02020603050405020304"/>
              </a:rPr>
              <a:t>由此可见，虽然新创造的整个过程中包括了三次复活，但与吹角节对应的救恩历史事件</a:t>
            </a:r>
            <a:r>
              <a:rPr lang="en-US" altLang="zh-CN" sz="2800" b="1" kern="100" dirty="0">
                <a:solidFill>
                  <a:schemeClr val="tx1"/>
                </a:solidFill>
                <a:latin typeface="Calibri" panose="020F0502020204030204"/>
                <a:ea typeface="DengXian" panose="02010600030101010101" charset="-122"/>
                <a:cs typeface="Times New Roman" panose="02020603050405020304"/>
              </a:rPr>
              <a:t>——</a:t>
            </a:r>
            <a:r>
              <a:rPr lang="zh-CN" altLang="en-US" sz="2800" b="1" kern="100" dirty="0">
                <a:solidFill>
                  <a:schemeClr val="tx1"/>
                </a:solidFill>
                <a:latin typeface="Calibri" panose="020F0502020204030204"/>
                <a:ea typeface="DengXian" panose="02010600030101010101" charset="-122"/>
                <a:cs typeface="Times New Roman" panose="02020603050405020304"/>
              </a:rPr>
              <a:t>基督再来与圣徒复活</a:t>
            </a:r>
            <a:r>
              <a:rPr lang="en-US" altLang="zh-CN" sz="2800" b="1" kern="100" dirty="0">
                <a:solidFill>
                  <a:schemeClr val="tx1"/>
                </a:solidFill>
                <a:latin typeface="Calibri" panose="020F0502020204030204"/>
                <a:ea typeface="DengXian" panose="02010600030101010101" charset="-122"/>
                <a:cs typeface="Times New Roman" panose="02020603050405020304"/>
              </a:rPr>
              <a:t>——</a:t>
            </a:r>
            <a:r>
              <a:rPr lang="zh-CN" altLang="en-US" sz="2800" b="1" kern="100" dirty="0">
                <a:solidFill>
                  <a:schemeClr val="tx1"/>
                </a:solidFill>
                <a:latin typeface="Calibri" panose="020F0502020204030204"/>
                <a:ea typeface="DengXian" panose="02010600030101010101" charset="-122"/>
                <a:cs typeface="Times New Roman" panose="02020603050405020304"/>
              </a:rPr>
              <a:t>在神的救恩计划中只有一次。</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Times New Roman" panose="02020603050405020304"/>
              </a:rPr>
              <a:t>这就是</a:t>
            </a:r>
            <a:r>
              <a:rPr lang="zh-CN" altLang="en-US" sz="2800" b="1" kern="100" dirty="0">
                <a:solidFill>
                  <a:schemeClr val="tx1"/>
                </a:solidFill>
                <a:latin typeface="Calibri" panose="020F0502020204030204"/>
                <a:ea typeface="DengXian" panose="02010600030101010101" charset="-122"/>
                <a:cs typeface="Times New Roman" panose="02020603050405020304"/>
              </a:rPr>
              <a:t>说，前面四处经文中提到的号角声，它们都是指同一个救恩历史事件。</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Times New Roman" panose="02020603050405020304"/>
              </a:rPr>
              <a:t>换言之，以上四处经文中提到的号声或角声都是吹角节的号角声，由此我们可以下结论：</a:t>
            </a:r>
            <a:r>
              <a:rPr lang="zh-CN" altLang="en-US" sz="2800" b="1" kern="100" dirty="0">
                <a:solidFill>
                  <a:srgbClr val="FF0000"/>
                </a:solidFill>
                <a:latin typeface="Calibri" panose="020F0502020204030204"/>
                <a:ea typeface="DengXian" panose="02010600030101010101" charset="-122"/>
                <a:cs typeface="Times New Roman" panose="02020603050405020304"/>
              </a:rPr>
              <a:t>基督再来与圣徒身体复活应该发生在吹角节。</a:t>
            </a:r>
            <a:endParaRPr lang="en-CA" sz="2800" b="1" kern="100" dirty="0">
              <a:solidFill>
                <a:srgbClr val="FF0000"/>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CA" sz="2800" b="1" kern="100" dirty="0">
              <a:solidFill>
                <a:srgbClr val="FF0000"/>
              </a:solidFill>
              <a:latin typeface="Calibri" panose="020F0502020204030204"/>
              <a:ea typeface="SimSun" panose="02010600030101010101" pitchFamily="2" charset="-122"/>
              <a:cs typeface="Times New Roman" panose="020206030504050203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sz="2800" b="1" kern="100" dirty="0">
                <a:solidFill>
                  <a:srgbClr val="FF0000"/>
                </a:solidFill>
                <a:effectLst/>
                <a:latin typeface="+mn-ea"/>
                <a:cs typeface="HanWang WeiBeiMedium-Gb5" panose="02000000000000000000" charset="-120"/>
                <a:sym typeface="+mn-ea"/>
              </a:rPr>
              <a:t>引言：认识耶和华节期的</a:t>
            </a:r>
            <a:br>
              <a:rPr lang="zh-CN" altLang="en-US" sz="2800" b="1" kern="100" dirty="0">
                <a:solidFill>
                  <a:srgbClr val="FF0000"/>
                </a:solidFill>
                <a:effectLst/>
                <a:latin typeface="+mn-ea"/>
                <a:cs typeface="HanWang WeiBeiMedium-Gb5" panose="02000000000000000000" charset="-120"/>
                <a:sym typeface="+mn-ea"/>
              </a:rPr>
            </a:br>
            <a:r>
              <a:rPr lang="zh-CN" altLang="en-US" sz="2800" b="1" kern="100" dirty="0">
                <a:solidFill>
                  <a:srgbClr val="FF0000"/>
                </a:solidFill>
                <a:effectLst/>
                <a:latin typeface="+mn-ea"/>
                <a:cs typeface="HanWang WeiBeiMedium-Gb5" panose="02000000000000000000" charset="-120"/>
                <a:sym typeface="+mn-ea"/>
              </a:rPr>
              <a:t>救恩预表的三个阶段</a:t>
            </a:r>
            <a:endParaRPr lang="zh-CN" altLang="en-US" sz="2800"/>
          </a:p>
        </p:txBody>
      </p:sp>
      <p:sp>
        <p:nvSpPr>
          <p:cNvPr id="3" name="内容占位符 2"/>
          <p:cNvSpPr>
            <a:spLocks noGrp="1"/>
          </p:cNvSpPr>
          <p:nvPr>
            <p:ph idx="1"/>
          </p:nvPr>
        </p:nvSpPr>
        <p:spPr>
          <a:xfrm>
            <a:off x="78105" y="1200150"/>
            <a:ext cx="9060180" cy="3943350"/>
          </a:xfrm>
        </p:spPr>
        <p:txBody>
          <a:bodyPr/>
          <a:p>
            <a:pPr marL="0" indent="457200">
              <a:buNone/>
            </a:pPr>
            <a:r>
              <a:rPr lang="en-US" altLang="zh-CN" sz="2800" b="1" kern="100" dirty="0">
                <a:solidFill>
                  <a:schemeClr val="tx1"/>
                </a:solidFill>
                <a:latin typeface="Calibri" panose="020F0502020204030204"/>
                <a:ea typeface="DengXian" panose="02010600030101010101" charset="-122"/>
                <a:cs typeface="DengXian" panose="02010600030101010101" charset="-122"/>
                <a:sym typeface="+mn-ea"/>
              </a:rPr>
              <a:t>    </a:t>
            </a:r>
            <a:r>
              <a:rPr lang="en-US" altLang="zh-CN" sz="3200" b="1" kern="100" dirty="0">
                <a:solidFill>
                  <a:srgbClr val="FF0000"/>
                </a:solidFill>
                <a:latin typeface="Calibri" panose="020F0502020204030204"/>
                <a:ea typeface="DengXian" panose="02010600030101010101" charset="-122"/>
                <a:cs typeface="DengXian" panose="02010600030101010101" charset="-122"/>
                <a:sym typeface="+mn-ea"/>
              </a:rPr>
              <a:t>1</a:t>
            </a:r>
            <a:r>
              <a:rPr lang="zh-CN" altLang="en-US" sz="3200" b="1" kern="100" dirty="0">
                <a:solidFill>
                  <a:srgbClr val="FF0000"/>
                </a:solidFill>
                <a:latin typeface="Calibri" panose="020F0502020204030204"/>
                <a:ea typeface="DengXian" panose="02010600030101010101" charset="-122"/>
                <a:cs typeface="DengXian" panose="02010600030101010101" charset="-122"/>
                <a:sym typeface="+mn-ea"/>
              </a:rPr>
              <a:t>、</a:t>
            </a:r>
            <a:r>
              <a:rPr lang="zh-CN" altLang="en-US" sz="3200" b="1" kern="100" dirty="0">
                <a:solidFill>
                  <a:schemeClr val="tx1"/>
                </a:solidFill>
                <a:latin typeface="Calibri" panose="020F0502020204030204"/>
                <a:ea typeface="DengXian" panose="02010600030101010101" charset="-122"/>
                <a:cs typeface="DengXian" panose="02010600030101010101" charset="-122"/>
                <a:sym typeface="+mn-ea"/>
              </a:rPr>
              <a:t>四个秋季耶和华节期</a:t>
            </a:r>
            <a:r>
              <a:rPr lang="en-US" altLang="zh-CN" sz="3200" b="1" kern="100" dirty="0">
                <a:solidFill>
                  <a:schemeClr val="tx1"/>
                </a:solidFill>
                <a:latin typeface="Calibri" panose="020F0502020204030204"/>
                <a:ea typeface="DengXian" panose="02010600030101010101" charset="-122"/>
                <a:cs typeface="DengXian" panose="02010600030101010101" charset="-122"/>
                <a:sym typeface="+mn-ea"/>
              </a:rPr>
              <a:t>——</a:t>
            </a:r>
            <a:r>
              <a:rPr lang="zh-CN" altLang="en-US" sz="3200" b="1" kern="100" dirty="0">
                <a:gradFill>
                  <a:gsLst>
                    <a:gs pos="0">
                      <a:srgbClr val="7B32B2"/>
                    </a:gs>
                    <a:gs pos="100000">
                      <a:srgbClr val="401A5D"/>
                    </a:gs>
                  </a:gsLst>
                  <a:lin scaled="0"/>
                </a:gradFill>
                <a:latin typeface="Calibri" panose="020F0502020204030204"/>
                <a:ea typeface="DengXian" panose="02010600030101010101" charset="-122"/>
                <a:cs typeface="DengXian" panose="02010600030101010101" charset="-122"/>
                <a:sym typeface="+mn-ea"/>
              </a:rPr>
              <a:t>逾越节、除酵节、初熟节、五旬节</a:t>
            </a:r>
            <a:r>
              <a:rPr lang="en-US" altLang="zh-CN" sz="3200" b="1" kern="100" dirty="0">
                <a:solidFill>
                  <a:schemeClr val="tx1"/>
                </a:solidFill>
                <a:latin typeface="Calibri" panose="020F0502020204030204"/>
                <a:ea typeface="DengXian" panose="02010600030101010101" charset="-122"/>
                <a:cs typeface="DengXian" panose="02010600030101010101" charset="-122"/>
                <a:sym typeface="+mn-ea"/>
              </a:rPr>
              <a:t>——</a:t>
            </a:r>
            <a:r>
              <a:rPr lang="zh-CN" altLang="en-US" sz="3200" b="1" kern="100" dirty="0">
                <a:solidFill>
                  <a:schemeClr val="tx1"/>
                </a:solidFill>
                <a:latin typeface="Calibri" panose="020F0502020204030204"/>
                <a:ea typeface="DengXian" panose="02010600030101010101" charset="-122"/>
                <a:cs typeface="DengXian" panose="02010600030101010101" charset="-122"/>
                <a:sym typeface="+mn-ea"/>
              </a:rPr>
              <a:t>预表耶稣第一次降临所成就的救恩，这个救恩预表已经应验了。</a:t>
            </a:r>
            <a:endParaRPr lang="zh-CN" altLang="en-US" sz="3200" b="1" kern="100" dirty="0">
              <a:solidFill>
                <a:schemeClr val="tx1"/>
              </a:solidFill>
              <a:latin typeface="Calibri" panose="020F0502020204030204"/>
              <a:ea typeface="DengXian" panose="02010600030101010101" charset="-122"/>
              <a:cs typeface="DengXian" panose="02010600030101010101" charset="-122"/>
              <a:sym typeface="+mn-ea"/>
            </a:endParaRPr>
          </a:p>
          <a:p>
            <a:pPr marL="0" indent="457200">
              <a:buNone/>
            </a:pPr>
            <a:r>
              <a:rPr lang="en-US" altLang="zh-CN" sz="3200" b="1" kern="100" dirty="0">
                <a:solidFill>
                  <a:schemeClr val="tx1"/>
                </a:solidFill>
                <a:latin typeface="Calibri" panose="020F0502020204030204"/>
                <a:ea typeface="DengXian" panose="02010600030101010101" charset="-122"/>
                <a:cs typeface="DengXian" panose="02010600030101010101" charset="-122"/>
                <a:sym typeface="+mn-ea"/>
              </a:rPr>
              <a:t>    </a:t>
            </a:r>
            <a:r>
              <a:rPr lang="en-US" altLang="zh-CN" sz="3200" b="1" kern="100" dirty="0">
                <a:solidFill>
                  <a:srgbClr val="FF0000"/>
                </a:solidFill>
                <a:latin typeface="Calibri" panose="020F0502020204030204"/>
                <a:ea typeface="DengXian" panose="02010600030101010101" charset="-122"/>
                <a:cs typeface="DengXian" panose="02010600030101010101" charset="-122"/>
                <a:sym typeface="+mn-ea"/>
              </a:rPr>
              <a:t>2</a:t>
            </a:r>
            <a:r>
              <a:rPr lang="zh-CN" altLang="en-US" sz="3200" b="1" kern="100" dirty="0">
                <a:solidFill>
                  <a:srgbClr val="FF0000"/>
                </a:solidFill>
                <a:latin typeface="Calibri" panose="020F0502020204030204"/>
                <a:ea typeface="DengXian" panose="02010600030101010101" charset="-122"/>
                <a:cs typeface="DengXian" panose="02010600030101010101" charset="-122"/>
                <a:sym typeface="+mn-ea"/>
              </a:rPr>
              <a:t>、</a:t>
            </a:r>
            <a:r>
              <a:rPr lang="zh-CN" altLang="en-US" sz="3200" b="1" kern="100" dirty="0">
                <a:solidFill>
                  <a:schemeClr val="tx1"/>
                </a:solidFill>
                <a:latin typeface="Calibri" panose="020F0502020204030204"/>
                <a:ea typeface="DengXian" panose="02010600030101010101" charset="-122"/>
                <a:cs typeface="DengXian" panose="02010600030101010101" charset="-122"/>
                <a:sym typeface="+mn-ea"/>
              </a:rPr>
              <a:t>三个秋季耶和华节期</a:t>
            </a:r>
            <a:r>
              <a:rPr lang="en-US" altLang="zh-CN" sz="3200" b="1" kern="100" dirty="0">
                <a:solidFill>
                  <a:schemeClr val="tx1"/>
                </a:solidFill>
                <a:latin typeface="Calibri" panose="020F0502020204030204"/>
                <a:ea typeface="DengXian" panose="02010600030101010101" charset="-122"/>
                <a:cs typeface="DengXian" panose="02010600030101010101" charset="-122"/>
                <a:sym typeface="+mn-ea"/>
              </a:rPr>
              <a:t>——</a:t>
            </a:r>
            <a:r>
              <a:rPr lang="zh-CN" altLang="en-US" sz="3200" b="1" kern="100" dirty="0">
                <a:gradFill>
                  <a:gsLst>
                    <a:gs pos="0">
                      <a:srgbClr val="7B32B2"/>
                    </a:gs>
                    <a:gs pos="100000">
                      <a:srgbClr val="401A5D"/>
                    </a:gs>
                  </a:gsLst>
                  <a:lin scaled="0"/>
                </a:gradFill>
                <a:latin typeface="Calibri" panose="020F0502020204030204"/>
                <a:ea typeface="DengXian" panose="02010600030101010101" charset="-122"/>
                <a:cs typeface="DengXian" panose="02010600030101010101" charset="-122"/>
                <a:sym typeface="+mn-ea"/>
              </a:rPr>
              <a:t>吹角节、赎罪日、住棚节</a:t>
            </a:r>
            <a:r>
              <a:rPr lang="en-US" altLang="zh-CN" sz="3200" b="1" kern="100" dirty="0">
                <a:solidFill>
                  <a:schemeClr val="tx1"/>
                </a:solidFill>
                <a:latin typeface="Calibri" panose="020F0502020204030204"/>
                <a:ea typeface="DengXian" panose="02010600030101010101" charset="-122"/>
                <a:cs typeface="DengXian" panose="02010600030101010101" charset="-122"/>
                <a:sym typeface="+mn-ea"/>
              </a:rPr>
              <a:t>——</a:t>
            </a:r>
            <a:r>
              <a:rPr lang="zh-CN" altLang="en-US" sz="3200" b="1" kern="100" dirty="0">
                <a:solidFill>
                  <a:schemeClr val="tx1"/>
                </a:solidFill>
                <a:latin typeface="Calibri" panose="020F0502020204030204"/>
                <a:ea typeface="DengXian" panose="02010600030101010101" charset="-122"/>
                <a:cs typeface="DengXian" panose="02010600030101010101" charset="-122"/>
                <a:sym typeface="+mn-ea"/>
              </a:rPr>
              <a:t>预表耶稣第二次降临时成就的救恩，它们将在末日应验。</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457200">
              <a:buNone/>
            </a:pP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0">
              <a:buNone/>
            </a:pPr>
            <a:endParaRPr lang="zh-CN" altLang="en-US" sz="2800"/>
          </a:p>
        </p:txBody>
      </p:sp>
      <p:sp>
        <p:nvSpPr>
          <p:cNvPr id="4" name="灯片编号占位符 3"/>
          <p:cNvSpPr>
            <a:spLocks noGrp="1"/>
          </p:cNvSpPr>
          <p:nvPr>
            <p:ph type="sldNum" sz="quarter" idx="12"/>
          </p:nvPr>
        </p:nvSpPr>
        <p:spPr/>
        <p:txBody>
          <a:bodyPr/>
          <a:p>
            <a:pPr>
              <a:defRPr/>
            </a:pPr>
            <a:fld id="{8A8D9E91-53C4-4B6F-B0E4-0BD86C09558B}" type="slidenum">
              <a:rPr lang="en-US" altLang="zh-CN">
                <a:solidFill>
                  <a:srgbClr val="55554A"/>
                </a:solidFill>
              </a:rPr>
            </a:fld>
            <a:endParaRPr lang="en-US" altLang="zh-CN">
              <a:solidFill>
                <a:srgbClr val="55554A"/>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49985" y="137160"/>
            <a:ext cx="6995795" cy="833755"/>
          </a:xfrm>
        </p:spPr>
        <p:txBody>
          <a:bodyPr>
            <a:normAutofit fontScale="90000"/>
          </a:bodyPr>
          <a:lstStyle/>
          <a:p>
            <a:r>
              <a:rPr lang="zh-CN" altLang="en-US" sz="3110" b="1" kern="100" dirty="0">
                <a:solidFill>
                  <a:srgbClr val="FF0000"/>
                </a:solidFill>
                <a:effectLst/>
                <a:latin typeface="+mn-ea"/>
                <a:cs typeface="Times New Roman" panose="02020603050405020304"/>
              </a:rPr>
              <a:t>五、吹角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表与第二次应验：</a:t>
            </a:r>
            <a:br>
              <a:rPr lang="zh-CN" altLang="en-US"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基督再临与头一次复活</a:t>
            </a:r>
            <a:endParaRPr lang="en-US" sz="311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8001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Times New Roman" panose="02020603050405020304"/>
              </a:rPr>
              <a:t>前面我们已经看到，吹角节的救恩预表是新创造。在这里我们进一步看到，新创造跟复活密不可分：</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Times New Roman" panose="02020603050405020304"/>
              </a:rPr>
              <a:t>基督复活是新创造初熟的果子；</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Times New Roman" panose="02020603050405020304"/>
              </a:rPr>
              <a:t>基督再来时的圣徒复活是新创造的高潮或大丰收；</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2800" b="1" kern="100" dirty="0">
                <a:solidFill>
                  <a:schemeClr val="tx1"/>
                </a:solidFill>
                <a:latin typeface="Calibri" panose="020F0502020204030204"/>
                <a:ea typeface="DengXian" panose="02010600030101010101" charset="-122"/>
                <a:cs typeface="Times New Roman" panose="02020603050405020304"/>
              </a:rPr>
              <a:t>千禧年之末普世的复活则是新创造的最后完成。</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sz="2800"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80440" y="137160"/>
            <a:ext cx="7195185" cy="833755"/>
          </a:xfrm>
        </p:spPr>
        <p:txBody>
          <a:bodyPr>
            <a:normAutofit fontScale="90000"/>
          </a:bodyPr>
          <a:lstStyle/>
          <a:p>
            <a:r>
              <a:rPr lang="zh-CN" altLang="en-US" sz="3110" b="1" kern="100" dirty="0">
                <a:solidFill>
                  <a:srgbClr val="FF0000"/>
                </a:solidFill>
                <a:effectLst/>
                <a:latin typeface="+mn-ea"/>
                <a:cs typeface="Times New Roman" panose="02020603050405020304"/>
              </a:rPr>
              <a:t>五、吹角</a:t>
            </a:r>
            <a:r>
              <a:rPr lang="zh-CN" altLang="en-US" sz="3110" b="1" kern="100" dirty="0">
                <a:solidFill>
                  <a:srgbClr val="FF0000"/>
                </a:solidFill>
                <a:effectLst/>
                <a:latin typeface="+mn-ea"/>
                <a:cs typeface="SimSun" panose="02010600030101010101" pitchFamily="2" charset="-122"/>
              </a:rPr>
              <a:t>节</a:t>
            </a:r>
            <a:r>
              <a:rPr lang="zh-CN" altLang="en-US" sz="3110" b="1" kern="100" dirty="0">
                <a:solidFill>
                  <a:srgbClr val="FF0000"/>
                </a:solidFill>
                <a:effectLst/>
                <a:latin typeface="+mn-ea"/>
                <a:cs typeface="HanWang WeiBeiMedium-Gb5" panose="02000000000000000000" charset="-120"/>
              </a:rPr>
              <a:t>的救恩</a:t>
            </a:r>
            <a:r>
              <a:rPr lang="zh-CN" altLang="en-US" sz="3110" b="1" kern="100" dirty="0">
                <a:solidFill>
                  <a:srgbClr val="FF0000"/>
                </a:solidFill>
                <a:effectLst/>
                <a:latin typeface="+mn-ea"/>
                <a:cs typeface="SimSun" panose="02010600030101010101" pitchFamily="2" charset="-122"/>
              </a:rPr>
              <a:t>预</a:t>
            </a:r>
            <a:r>
              <a:rPr lang="zh-CN" altLang="en-US" sz="3110" b="1" kern="100" dirty="0">
                <a:solidFill>
                  <a:srgbClr val="FF0000"/>
                </a:solidFill>
                <a:effectLst/>
                <a:latin typeface="+mn-ea"/>
                <a:cs typeface="HanWang WeiBeiMedium-Gb5" panose="02000000000000000000" charset="-120"/>
              </a:rPr>
              <a:t>表与第二次应验：</a:t>
            </a:r>
            <a:br>
              <a:rPr lang="zh-CN" altLang="en-US" sz="3110" b="1" kern="100" dirty="0">
                <a:solidFill>
                  <a:srgbClr val="FF0000"/>
                </a:solidFill>
                <a:effectLst/>
                <a:latin typeface="+mn-ea"/>
                <a:cs typeface="HanWang WeiBeiMedium-Gb5" panose="02000000000000000000" charset="-120"/>
              </a:rPr>
            </a:br>
            <a:r>
              <a:rPr lang="zh-CN" altLang="en-US" sz="3110" b="1" kern="100" dirty="0">
                <a:solidFill>
                  <a:srgbClr val="FF0000"/>
                </a:solidFill>
                <a:effectLst/>
                <a:latin typeface="+mn-ea"/>
                <a:cs typeface="HanWang WeiBeiMedium-Gb5" panose="02000000000000000000" charset="-120"/>
              </a:rPr>
              <a:t>基督再临与头一次复活</a:t>
            </a:r>
            <a:endParaRPr lang="en-US" sz="311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685800">
              <a:spcBef>
                <a:spcPts val="0"/>
              </a:spcBef>
              <a:spcAft>
                <a:spcPts val="0"/>
              </a:spcAft>
              <a:buNone/>
            </a:pPr>
            <a:r>
              <a:rPr lang="zh-CN" altLang="en-US" sz="2800" b="1" kern="100" dirty="0">
                <a:solidFill>
                  <a:schemeClr val="tx1"/>
                </a:solidFill>
                <a:latin typeface="Calibri" panose="020F0502020204030204"/>
                <a:ea typeface="DengXian" panose="02010600030101010101" charset="-122"/>
                <a:cs typeface="Times New Roman" panose="02020603050405020304"/>
              </a:rPr>
              <a:t>应该指出：虽然使徒们所论到的基督再来时的身体复活是同一个救恩历史事件，但他们所看见或谈到的“复活群体”却有所不同：</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0"/>
              </a:spcBef>
              <a:spcAft>
                <a:spcPts val="0"/>
              </a:spcAft>
              <a:buNone/>
            </a:pPr>
            <a:r>
              <a:rPr lang="zh-CN" altLang="en-US" sz="2800" b="1" kern="100" dirty="0">
                <a:solidFill>
                  <a:schemeClr val="tx1"/>
                </a:solidFill>
                <a:latin typeface="Calibri" panose="020F0502020204030204"/>
                <a:ea typeface="DengXian" panose="02010600030101010101" charset="-122"/>
                <a:cs typeface="Times New Roman" panose="02020603050405020304"/>
              </a:rPr>
              <a:t>约翰在启示录二十章所看见的复活群体，是（红色）殉道者群体。</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0"/>
              </a:spcBef>
              <a:spcAft>
                <a:spcPts val="0"/>
              </a:spcAft>
              <a:buNone/>
            </a:pPr>
            <a:r>
              <a:rPr lang="zh-CN" altLang="en-US" sz="2800" b="1" kern="100" dirty="0">
                <a:solidFill>
                  <a:schemeClr val="tx1"/>
                </a:solidFill>
                <a:latin typeface="Calibri" panose="020F0502020204030204"/>
                <a:ea typeface="DengXian" panose="02010600030101010101" charset="-122"/>
                <a:cs typeface="Times New Roman" panose="02020603050405020304"/>
              </a:rPr>
              <a:t>保罗在林前和帖前所看到的复活群体，是得胜者群体，其中包括了白色殉道者群体。</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685800">
              <a:spcBef>
                <a:spcPts val="0"/>
              </a:spcBef>
              <a:spcAft>
                <a:spcPts val="0"/>
              </a:spcAft>
              <a:buNone/>
            </a:pPr>
            <a:r>
              <a:rPr lang="zh-CN" altLang="en-US" sz="2800" b="1" kern="100" dirty="0">
                <a:solidFill>
                  <a:schemeClr val="tx1"/>
                </a:solidFill>
                <a:latin typeface="Calibri" panose="020F0502020204030204"/>
                <a:ea typeface="DengXian" panose="02010600030101010101" charset="-122"/>
                <a:cs typeface="Times New Roman" panose="02020603050405020304"/>
              </a:rPr>
              <a:t>马太在</a:t>
            </a:r>
            <a:r>
              <a:rPr lang="zh-CN" altLang="en-US" sz="2800" b="1" kern="100" dirty="0">
                <a:solidFill>
                  <a:schemeClr val="tx1"/>
                </a:solidFill>
                <a:latin typeface="Calibri" panose="020F0502020204030204"/>
                <a:ea typeface="DengXian" panose="02010600030101010101" charset="-122"/>
                <a:cs typeface="Times New Roman" panose="02020603050405020304"/>
              </a:rPr>
              <a:t>太二十四章所谈到的复活群体，可能是指以色列的余民群体。</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772400" cy="833438"/>
          </a:xfrm>
        </p:spPr>
        <p:txBody>
          <a:bodyPr>
            <a:normAutofit/>
          </a:bodyPr>
          <a:lstStyle/>
          <a:p>
            <a:r>
              <a:rPr lang="zh-CN" altLang="en-US" sz="4000" b="1" kern="100" dirty="0">
                <a:solidFill>
                  <a:srgbClr val="FF0000"/>
                </a:solidFill>
                <a:effectLst/>
                <a:latin typeface="+mn-ea"/>
                <a:cs typeface="HanWang WeiBeiMedium-Gb5" panose="02000000000000000000" charset="-120"/>
              </a:rPr>
              <a:t>六、第三批被提与新妇人数满员</a:t>
            </a:r>
            <a:endParaRPr lang="en-US" sz="400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857250">
              <a:spcBef>
                <a:spcPts val="600"/>
              </a:spcBef>
              <a:spcAft>
                <a:spcPts val="60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还有一件与号筒吹响、基督再来和头一次复活几乎同时发生的事情就是第三批被提和新妇人数满员。</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57250">
              <a:spcBef>
                <a:spcPts val="600"/>
              </a:spcBef>
              <a:spcAft>
                <a:spcPts val="600"/>
              </a:spcAft>
              <a:buNone/>
            </a:pP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帖前四</a:t>
            </a:r>
            <a:r>
              <a:rPr lang="en-US" sz="3200" b="1" kern="100" dirty="0">
                <a:solidFill>
                  <a:schemeClr val="tx1"/>
                </a:solidFill>
                <a:latin typeface="DengXian" panose="02010600030101010101" charset="-122"/>
                <a:ea typeface="DengXian" panose="02010600030101010101" charset="-122"/>
                <a:cs typeface="FangSong" panose="02010609060101010101" charset="-122"/>
              </a:rPr>
              <a:t>16</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下</a:t>
            </a:r>
            <a:r>
              <a:rPr lang="en-US" sz="3200" b="1" kern="100" dirty="0">
                <a:solidFill>
                  <a:schemeClr val="tx1"/>
                </a:solidFill>
                <a:latin typeface="DengXian" panose="02010600030101010101" charset="-122"/>
                <a:ea typeface="DengXian" panose="02010600030101010101" charset="-122"/>
                <a:cs typeface="FangSong" panose="02010609060101010101" charset="-122"/>
              </a:rPr>
              <a:t>-17</a:t>
            </a:r>
            <a:r>
              <a:rPr lang="zh-CN" altLang="en-US" sz="3200" b="1" kern="100" dirty="0">
                <a:solidFill>
                  <a:schemeClr val="tx1"/>
                </a:solidFill>
                <a:latin typeface="DengXian" panose="02010600030101010101" charset="-122"/>
                <a:ea typeface="DengXian" panose="02010600030101010101" charset="-122"/>
                <a:cs typeface="FangSong" panose="02010609060101010101" charset="-122"/>
              </a:rPr>
              <a:t>上：</a:t>
            </a:r>
            <a:r>
              <a:rPr lang="zh-CN" altLang="en-US" sz="32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“那在基督里死了的人必先复活。以后我们这活着还存留的人，必和他们一同被提到云里，在空中与主相遇。”</a:t>
            </a:r>
            <a:endParaRPr lang="en-CA" sz="3200" kern="100" dirty="0">
              <a:solidFill>
                <a:srgbClr val="FF0000"/>
              </a:solidFill>
              <a:latin typeface="KaiTi" panose="02010609060101010101" pitchFamily="49" charset="-122"/>
              <a:ea typeface="KaiTi" panose="02010609060101010101" pitchFamily="49" charset="-122"/>
              <a:cs typeface="KaiTi" panose="02010609060101010101" pitchFamily="49" charset="-122"/>
            </a:endParaRPr>
          </a:p>
          <a:p>
            <a:pPr marL="0" marR="0" indent="0">
              <a:lnSpc>
                <a:spcPct val="107000"/>
              </a:lnSpc>
              <a:spcBef>
                <a:spcPts val="600"/>
              </a:spcBef>
              <a:spcAft>
                <a:spcPts val="600"/>
              </a:spcAft>
              <a:buNone/>
            </a:pPr>
            <a:endParaRPr lang="en-US" sz="3200" dirty="0">
              <a:latin typeface="KaiTi" panose="02010609060101010101" pitchFamily="49" charset="-122"/>
              <a:ea typeface="KaiTi" panose="02010609060101010101" pitchFamily="49" charset="-122"/>
              <a:cs typeface="KaiTi" panose="02010609060101010101" pitchFamily="49" charset="-122"/>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772400" cy="833438"/>
          </a:xfrm>
        </p:spPr>
        <p:txBody>
          <a:bodyPr>
            <a:normAutofit/>
          </a:bodyPr>
          <a:lstStyle/>
          <a:p>
            <a:r>
              <a:rPr lang="zh-CN" altLang="en-US" sz="4000" b="1" kern="100" dirty="0">
                <a:solidFill>
                  <a:srgbClr val="FF0000"/>
                </a:solidFill>
                <a:effectLst/>
                <a:latin typeface="+mn-ea"/>
                <a:cs typeface="HanWang WeiBeiMedium-Gb5" panose="02000000000000000000" charset="-120"/>
              </a:rPr>
              <a:t>六、第三批被提与新妇人数满员</a:t>
            </a:r>
            <a:endParaRPr lang="en-US" sz="4000" dirty="0">
              <a:solidFill>
                <a:srgbClr val="FF0000"/>
              </a:solidFill>
              <a:latin typeface="+mn-ea"/>
            </a:endParaRPr>
          </a:p>
        </p:txBody>
      </p:sp>
      <p:sp>
        <p:nvSpPr>
          <p:cNvPr id="3" name="内容占位符 2"/>
          <p:cNvSpPr>
            <a:spLocks noGrp="1"/>
          </p:cNvSpPr>
          <p:nvPr>
            <p:ph idx="1"/>
          </p:nvPr>
        </p:nvSpPr>
        <p:spPr>
          <a:xfrm>
            <a:off x="0" y="1123950"/>
            <a:ext cx="9144000" cy="4019549"/>
          </a:xfrm>
        </p:spPr>
        <p:txBody>
          <a:bodyPr/>
          <a:lstStyle/>
          <a:p>
            <a:pPr marL="0" indent="914400">
              <a:spcBef>
                <a:spcPts val="600"/>
              </a:spcBef>
              <a:spcAft>
                <a:spcPts val="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对这段经文的解释，关键在于如何看待基督再临和身体复活。</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如果号筒吹响、基督再临和身体复活同时发生，</a:t>
            </a:r>
            <a:r>
              <a:rPr lang="zh-CN" altLang="en-US" sz="3600" b="1" kern="100" dirty="0">
                <a:solidFill>
                  <a:schemeClr val="tx1"/>
                </a:solidFill>
                <a:latin typeface="Calibri" panose="020F0502020204030204"/>
                <a:ea typeface="DengXian" panose="02010600030101010101" charset="-122"/>
                <a:cs typeface="DengXian" panose="02010600030101010101" charset="-122"/>
              </a:rPr>
              <a:t>且只有一次，那么，经文就支持灾尾被提或第三批被提。</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随着这批被提的发生，新妇的人数也就满了。 </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772400" cy="833438"/>
          </a:xfrm>
        </p:spPr>
        <p:txBody>
          <a:bodyPr>
            <a:normAutofit/>
          </a:bodyPr>
          <a:lstStyle/>
          <a:p>
            <a:r>
              <a:rPr lang="zh-CN" altLang="en-US" sz="4000" b="1" kern="100" dirty="0">
                <a:solidFill>
                  <a:srgbClr val="FF0000"/>
                </a:solidFill>
                <a:effectLst/>
                <a:latin typeface="+mn-ea"/>
                <a:cs typeface="HanWang WeiBeiMedium-Gb5" panose="02000000000000000000" charset="-120"/>
              </a:rPr>
              <a:t>六、第三批被提与新妇人数满员</a:t>
            </a:r>
            <a:endParaRPr lang="en-US" sz="4000" dirty="0">
              <a:solidFill>
                <a:srgbClr val="FF0000"/>
              </a:solidFill>
              <a:latin typeface="+mn-ea"/>
            </a:endParaRPr>
          </a:p>
        </p:txBody>
      </p:sp>
      <p:sp>
        <p:nvSpPr>
          <p:cNvPr id="3" name="内容占位符 2"/>
          <p:cNvSpPr>
            <a:spLocks noGrp="1"/>
          </p:cNvSpPr>
          <p:nvPr>
            <p:ph idx="1"/>
          </p:nvPr>
        </p:nvSpPr>
        <p:spPr>
          <a:xfrm>
            <a:off x="0" y="1123950"/>
            <a:ext cx="9144000" cy="4019549"/>
          </a:xfrm>
        </p:spPr>
        <p:txBody>
          <a:bodyPr/>
          <a:lstStyle/>
          <a:p>
            <a:pPr marL="0" indent="9144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根据新约圣经启示，新妇的人数有一定的数目，在太二十二章</a:t>
            </a:r>
            <a:r>
              <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“天国喜宴”</a:t>
            </a:r>
            <a:r>
              <a:rPr lang="zh-CN" altLang="en-US" sz="3600" b="1" kern="100" dirty="0">
                <a:solidFill>
                  <a:schemeClr val="tx1"/>
                </a:solidFill>
                <a:latin typeface="Calibri" panose="020F0502020204030204"/>
                <a:ea typeface="DengXian" panose="02010600030101010101" charset="-122"/>
                <a:cs typeface="DengXian" panose="02010600030101010101" charset="-122"/>
              </a:rPr>
              <a:t>的比喻（太二十二</a:t>
            </a:r>
            <a:r>
              <a:rPr lang="en-US" sz="3600" b="1" kern="100" dirty="0">
                <a:solidFill>
                  <a:schemeClr val="tx1"/>
                </a:solidFill>
                <a:latin typeface="DengXian" panose="02010600030101010101" charset="-122"/>
                <a:ea typeface="SimSun" panose="02010600030101010101" pitchFamily="2" charset="-122"/>
                <a:cs typeface="DengXian" panose="02010600030101010101" charset="-122"/>
              </a:rPr>
              <a:t>1-14</a:t>
            </a:r>
            <a:r>
              <a:rPr lang="zh-CN" altLang="en-US" sz="3600" b="1" kern="100" dirty="0">
                <a:solidFill>
                  <a:schemeClr val="tx1"/>
                </a:solidFill>
                <a:latin typeface="Calibri" panose="020F0502020204030204"/>
                <a:ea typeface="DengXian" panose="02010600030101010101" charset="-122"/>
                <a:cs typeface="DengXian" panose="02010600030101010101" charset="-122"/>
              </a:rPr>
              <a:t>）中，参加的人数有一定的数目：</a:t>
            </a:r>
            <a:r>
              <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“筵席上就坐满了客。”</a:t>
            </a:r>
            <a:r>
              <a:rPr lang="zh-CN" altLang="en-US" sz="3600" b="1" kern="100" dirty="0">
                <a:solidFill>
                  <a:schemeClr val="tx1"/>
                </a:solidFill>
                <a:latin typeface="Calibri" panose="020F0502020204030204"/>
                <a:ea typeface="DengXian" panose="02010600030101010101" charset="-122"/>
                <a:cs typeface="DengXian" panose="02010600030101010101" charset="-122"/>
              </a:rPr>
              <a:t>（</a:t>
            </a:r>
            <a:r>
              <a:rPr lang="en-US" sz="3600" b="1" kern="100" dirty="0">
                <a:solidFill>
                  <a:schemeClr val="tx1"/>
                </a:solidFill>
                <a:latin typeface="DengXian" panose="02010600030101010101" charset="-122"/>
                <a:ea typeface="SimSun" panose="02010600030101010101" pitchFamily="2" charset="-122"/>
                <a:cs typeface="DengXian" panose="02010600030101010101" charset="-122"/>
              </a:rPr>
              <a:t>10</a:t>
            </a:r>
            <a:r>
              <a:rPr lang="zh-CN" altLang="en-US" sz="3600" b="1" kern="100" dirty="0">
                <a:solidFill>
                  <a:schemeClr val="tx1"/>
                </a:solidFill>
                <a:latin typeface="Calibri" panose="020F0502020204030204"/>
                <a:ea typeface="DengXian" panose="02010600030101010101" charset="-122"/>
                <a:cs typeface="DengXian" panose="02010600030101010101" charset="-122"/>
              </a:rPr>
              <a:t>节下）</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9144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而这个比喻绝对是跟新妇有密切的关连：</a:t>
            </a:r>
            <a:r>
              <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“天国好比一个王为祂儿子摆设娶亲的筵席”</a:t>
            </a:r>
            <a:r>
              <a:rPr lang="zh-CN" altLang="en-US" sz="3600" b="1" kern="100" dirty="0">
                <a:solidFill>
                  <a:schemeClr val="tx1"/>
                </a:solidFill>
                <a:latin typeface="Calibri" panose="020F0502020204030204"/>
                <a:ea typeface="DengXian" panose="02010600030101010101" charset="-122"/>
                <a:cs typeface="DengXian" panose="02010600030101010101" charset="-122"/>
              </a:rPr>
              <a:t>（太二十二</a:t>
            </a:r>
            <a:r>
              <a:rPr lang="en-US" sz="3600" b="1" kern="100" dirty="0">
                <a:solidFill>
                  <a:schemeClr val="tx1"/>
                </a:solidFill>
                <a:latin typeface="DengXian" panose="02010600030101010101" charset="-122"/>
                <a:ea typeface="SimSun" panose="02010600030101010101" pitchFamily="2" charset="-122"/>
                <a:cs typeface="DengXian" panose="02010600030101010101" charset="-122"/>
              </a:rPr>
              <a:t>2</a:t>
            </a:r>
            <a:r>
              <a:rPr lang="zh-CN" altLang="en-US" sz="3600" b="1" kern="100" dirty="0">
                <a:solidFill>
                  <a:schemeClr val="tx1"/>
                </a:solidFill>
                <a:latin typeface="Calibri" panose="020F0502020204030204"/>
                <a:ea typeface="DengXian" panose="02010600030101010101" charset="-122"/>
                <a:cs typeface="DengXian" panose="02010600030101010101" charset="-122"/>
              </a:rPr>
              <a:t>）。</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772400" cy="833438"/>
          </a:xfrm>
        </p:spPr>
        <p:txBody>
          <a:bodyPr>
            <a:normAutofit/>
          </a:bodyPr>
          <a:lstStyle/>
          <a:p>
            <a:r>
              <a:rPr lang="zh-CN" altLang="en-US" sz="4000" b="1" kern="100" dirty="0">
                <a:solidFill>
                  <a:srgbClr val="FF0000"/>
                </a:solidFill>
                <a:effectLst/>
                <a:latin typeface="+mn-ea"/>
                <a:cs typeface="HanWang WeiBeiMedium-Gb5" panose="02000000000000000000" charset="-120"/>
              </a:rPr>
              <a:t>六、第三批被提与新妇人数满员</a:t>
            </a:r>
            <a:endParaRPr lang="en-US" sz="400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9144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此外，不仅新妇的总人数有一定的数目，而且以色列民和列国的新妇各有一定的数目。这从启示录中的三个异象可以发现：</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457200">
              <a:spcBef>
                <a:spcPts val="600"/>
              </a:spcBef>
              <a:spcAft>
                <a:spcPts val="600"/>
              </a:spcAft>
              <a:buNone/>
            </a:pPr>
            <a:r>
              <a:rPr lang="en-US" sz="3600" b="1" kern="100" dirty="0">
                <a:solidFill>
                  <a:schemeClr val="tx1"/>
                </a:solidFill>
                <a:latin typeface="DengXian" panose="02010600030101010101" charset="-122"/>
                <a:ea typeface="SimSun" panose="02010600030101010101" pitchFamily="2" charset="-122"/>
                <a:cs typeface="DengXian" panose="02010600030101010101" charset="-122"/>
              </a:rPr>
              <a:t>    </a:t>
            </a:r>
            <a:r>
              <a:rPr lang="en-US" sz="3600" b="1" kern="100" dirty="0">
                <a:solidFill>
                  <a:srgbClr val="FF0000"/>
                </a:solidFill>
                <a:latin typeface="DengXian" panose="02010600030101010101" charset="-122"/>
                <a:ea typeface="SimSun" panose="02010600030101010101" pitchFamily="2" charset="-122"/>
                <a:cs typeface="DengXian" panose="02010600030101010101" charset="-122"/>
              </a:rPr>
              <a:t>1</a:t>
            </a:r>
            <a:r>
              <a:rPr lang="zh-CN" altLang="en-US" sz="3600" b="1" kern="100" dirty="0">
                <a:solidFill>
                  <a:srgbClr val="FF0000"/>
                </a:solidFill>
                <a:latin typeface="Calibri" panose="020F0502020204030204"/>
                <a:ea typeface="DengXian" panose="02010600030101010101" charset="-122"/>
                <a:cs typeface="DengXian" panose="02010600030101010101" charset="-122"/>
              </a:rPr>
              <a:t>、</a:t>
            </a:r>
            <a:r>
              <a:rPr lang="zh-CN" altLang="en-US" sz="3600" b="1" kern="100" dirty="0">
                <a:solidFill>
                  <a:schemeClr val="tx1"/>
                </a:solidFill>
                <a:latin typeface="Calibri" panose="020F0502020204030204"/>
                <a:ea typeface="DengXian" panose="02010600030101010101" charset="-122"/>
                <a:cs typeface="DengXian" panose="02010600030101010101" charset="-122"/>
              </a:rPr>
              <a:t>圣城新耶路撒冷的异象中，城的尺寸是经过精心丈量的：</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772400" cy="833438"/>
          </a:xfrm>
        </p:spPr>
        <p:txBody>
          <a:bodyPr>
            <a:normAutofit/>
          </a:bodyPr>
          <a:lstStyle/>
          <a:p>
            <a:r>
              <a:rPr lang="zh-CN" altLang="en-US" sz="4000" b="1" kern="100" dirty="0">
                <a:solidFill>
                  <a:srgbClr val="FF0000"/>
                </a:solidFill>
                <a:effectLst/>
                <a:latin typeface="+mn-ea"/>
                <a:cs typeface="HanWang WeiBeiMedium-Gb5" panose="02000000000000000000" charset="-120"/>
              </a:rPr>
              <a:t>六、第三批被提与新妇人数满员</a:t>
            </a:r>
            <a:endParaRPr lang="en-US" sz="400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0">
              <a:lnSpc>
                <a:spcPct val="107000"/>
              </a:lnSpc>
              <a:spcBef>
                <a:spcPts val="600"/>
              </a:spcBef>
              <a:spcAft>
                <a:spcPts val="600"/>
              </a:spcAft>
              <a:buNone/>
            </a:pPr>
            <a:r>
              <a:rPr lang="en-US" altLang="zh-CN" sz="40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    </a:t>
            </a:r>
            <a:r>
              <a:rPr lang="zh-CN" altLang="en-US" sz="3600" b="1" kern="100" dirty="0">
                <a:solidFill>
                  <a:schemeClr val="tx1"/>
                </a:solidFill>
                <a:latin typeface="Calibri" panose="020F0502020204030204"/>
                <a:ea typeface="DengXian" panose="02010600030101010101" charset="-122"/>
                <a:cs typeface="DengXian" panose="02010600030101010101" charset="-122"/>
                <a:sym typeface="+mn-ea"/>
              </a:rPr>
              <a:t>启二十一</a:t>
            </a:r>
            <a:r>
              <a:rPr lang="en-US" sz="3600" b="1" kern="100" dirty="0">
                <a:solidFill>
                  <a:schemeClr val="tx1"/>
                </a:solidFill>
                <a:latin typeface="DengXian" panose="02010600030101010101" charset="-122"/>
                <a:ea typeface="SimSun" panose="02010600030101010101" pitchFamily="2" charset="-122"/>
                <a:cs typeface="DengXian" panose="02010600030101010101" charset="-122"/>
                <a:sym typeface="+mn-ea"/>
              </a:rPr>
              <a:t>15-17</a:t>
            </a:r>
            <a:r>
              <a:rPr lang="zh-CN" altLang="en-US" sz="3600" b="1" kern="100" dirty="0">
                <a:solidFill>
                  <a:schemeClr val="tx1"/>
                </a:solidFill>
                <a:latin typeface="DengXian" panose="02010600030101010101" charset="-122"/>
                <a:ea typeface="SimSun" panose="02010600030101010101" pitchFamily="2" charset="-122"/>
                <a:cs typeface="DengXian" panose="02010600030101010101" charset="-122"/>
                <a:sym typeface="+mn-ea"/>
              </a:rPr>
              <a:t>：</a:t>
            </a:r>
            <a:r>
              <a:rPr lang="zh-CN" altLang="en-US" sz="3600" b="1" kern="100" dirty="0">
                <a:solidFill>
                  <a:srgbClr val="FF0000"/>
                </a:solidFill>
                <a:latin typeface="KaiTi" panose="02010609060101010101" pitchFamily="49" charset="-122"/>
                <a:ea typeface="KaiTi" panose="02010609060101010101" pitchFamily="49" charset="-122"/>
                <a:cs typeface="KaiTi" panose="02010609060101010101" pitchFamily="49" charset="-122"/>
              </a:rPr>
              <a:t>“对我说话的，拿着金苇子当尺，要量那城和城门、城墙。城是四方的，长宽一样。天使用苇子量那城，共有四千里，长、宽、高都是一样；又量了城墙，按着人的尺寸，就是天使的尺寸，共有一百四十四肘。”</a:t>
            </a:r>
            <a:endParaRPr lang="en-CA" sz="36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sz="36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772400" cy="833438"/>
          </a:xfrm>
        </p:spPr>
        <p:txBody>
          <a:bodyPr>
            <a:normAutofit/>
          </a:bodyPr>
          <a:lstStyle/>
          <a:p>
            <a:r>
              <a:rPr lang="zh-CN" altLang="en-US" sz="4000" b="1" kern="100" dirty="0">
                <a:solidFill>
                  <a:srgbClr val="FF0000"/>
                </a:solidFill>
                <a:effectLst/>
                <a:latin typeface="+mn-ea"/>
                <a:cs typeface="HanWang WeiBeiMedium-Gb5" panose="02000000000000000000" charset="-120"/>
              </a:rPr>
              <a:t>六、第三批被提与新妇人数满员</a:t>
            </a:r>
            <a:endParaRPr lang="en-US" sz="400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571500" indent="-571500">
              <a:spcBef>
                <a:spcPts val="600"/>
              </a:spcBef>
              <a:spcAft>
                <a:spcPts val="600"/>
              </a:spcAft>
              <a:buNone/>
            </a:pPr>
            <a:r>
              <a:rPr lang="en-US" sz="3000" b="1" kern="100" dirty="0">
                <a:solidFill>
                  <a:srgbClr val="FF0000"/>
                </a:solidFill>
                <a:latin typeface="DengXian" panose="02010600030101010101" charset="-122"/>
                <a:ea typeface="SimSun" panose="02010600030101010101" pitchFamily="2" charset="-122"/>
                <a:cs typeface="DengXian" panose="02010600030101010101" charset="-122"/>
              </a:rPr>
              <a:t>2</a:t>
            </a:r>
            <a:r>
              <a:rPr lang="zh-CN" altLang="en-US" sz="3000" b="1" kern="100" dirty="0">
                <a:solidFill>
                  <a:srgbClr val="FF0000"/>
                </a:solidFill>
                <a:latin typeface="Calibri" panose="020F0502020204030204"/>
                <a:ea typeface="DengXian" panose="02010600030101010101" charset="-122"/>
                <a:cs typeface="DengXian" panose="0201060003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十四万四千受保护的以色列十二支派的异象（启七</a:t>
            </a:r>
            <a:r>
              <a:rPr lang="en-US" sz="3000" b="1" kern="100" dirty="0">
                <a:solidFill>
                  <a:schemeClr val="tx1"/>
                </a:solidFill>
                <a:latin typeface="DengXian" panose="02010600030101010101" charset="-122"/>
                <a:ea typeface="SimSun" panose="02010600030101010101" pitchFamily="2" charset="-122"/>
                <a:cs typeface="DengXian" panose="02010600030101010101" charset="-122"/>
              </a:rPr>
              <a:t>1-8</a:t>
            </a:r>
            <a:r>
              <a:rPr lang="zh-CN" altLang="en-US" sz="3000" b="1" kern="100" dirty="0">
                <a:solidFill>
                  <a:schemeClr val="tx1"/>
                </a:solidFill>
                <a:latin typeface="Calibri" panose="020F0502020204030204"/>
                <a:ea typeface="DengXian" panose="02010600030101010101" charset="-122"/>
                <a:cs typeface="DengXian" panose="02010600030101010101" charset="-122"/>
              </a:rPr>
              <a:t>）</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571500" indent="-571500">
              <a:spcBef>
                <a:spcPts val="600"/>
              </a:spcBef>
              <a:spcAft>
                <a:spcPts val="600"/>
              </a:spcAft>
              <a:buNone/>
            </a:pPr>
            <a:r>
              <a:rPr lang="en-US" sz="3000" b="1" kern="100" dirty="0">
                <a:solidFill>
                  <a:srgbClr val="FF0000"/>
                </a:solidFill>
                <a:latin typeface="DengXian" panose="02010600030101010101" charset="-122"/>
                <a:ea typeface="SimSun" panose="02010600030101010101" pitchFamily="2" charset="-122"/>
                <a:cs typeface="DengXian" panose="02010600030101010101" charset="-122"/>
              </a:rPr>
              <a:t>3</a:t>
            </a:r>
            <a:r>
              <a:rPr lang="zh-CN" altLang="en-US" sz="3000" b="1" kern="100" dirty="0">
                <a:solidFill>
                  <a:srgbClr val="FF0000"/>
                </a:solidFill>
                <a:latin typeface="Calibri" panose="020F0502020204030204"/>
                <a:ea typeface="DengXian" panose="02010600030101010101" charset="-122"/>
                <a:cs typeface="DengXian" panose="02010600030101010101" charset="-122"/>
              </a:rPr>
              <a:t>、</a:t>
            </a:r>
            <a:r>
              <a:rPr lang="zh-CN" altLang="en-US" sz="3000" b="1" kern="100" dirty="0">
                <a:solidFill>
                  <a:schemeClr val="tx1"/>
                </a:solidFill>
                <a:latin typeface="Calibri" panose="020F0502020204030204"/>
                <a:ea typeface="DengXian" panose="02010600030101010101" charset="-122"/>
                <a:cs typeface="DengXian" panose="02010600030101010101" charset="-122"/>
              </a:rPr>
              <a:t>十四万四千列国被提的新妇得胜者（启十四</a:t>
            </a:r>
            <a:r>
              <a:rPr lang="en-US" sz="3000" b="1" kern="100" dirty="0">
                <a:solidFill>
                  <a:schemeClr val="tx1"/>
                </a:solidFill>
                <a:latin typeface="DengXian" panose="02010600030101010101" charset="-122"/>
                <a:ea typeface="SimSun" panose="02010600030101010101" pitchFamily="2" charset="-122"/>
                <a:cs typeface="DengXian" panose="02010600030101010101" charset="-122"/>
              </a:rPr>
              <a:t>1-5</a:t>
            </a:r>
            <a:r>
              <a:rPr lang="zh-CN" altLang="en-US" sz="3000" b="1" kern="100" dirty="0">
                <a:solidFill>
                  <a:schemeClr val="tx1"/>
                </a:solidFill>
                <a:latin typeface="Calibri" panose="020F0502020204030204"/>
                <a:ea typeface="DengXian" panose="02010600030101010101" charset="-122"/>
                <a:cs typeface="DengXian" panose="02010600030101010101" charset="-122"/>
              </a:rPr>
              <a:t>）</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以上三个异象都在强调新妇的人数，包括新妇的总人数（新耶路撒冷的尺寸，启二十一章），以色列余民新妇的人数（启七章），和列国新妇的人数（启十四章）。</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772400" cy="833438"/>
          </a:xfrm>
        </p:spPr>
        <p:txBody>
          <a:bodyPr>
            <a:normAutofit/>
          </a:bodyPr>
          <a:lstStyle/>
          <a:p>
            <a:r>
              <a:rPr lang="zh-CN" altLang="en-US" sz="4000" b="1" kern="100" dirty="0">
                <a:solidFill>
                  <a:srgbClr val="FF0000"/>
                </a:solidFill>
                <a:effectLst/>
                <a:latin typeface="+mn-ea"/>
                <a:cs typeface="HanWang WeiBeiMedium-Gb5" panose="02000000000000000000" charset="-120"/>
              </a:rPr>
              <a:t>六、第三批被提与新妇人数满员</a:t>
            </a:r>
            <a:endParaRPr lang="en-US" sz="4000" dirty="0">
              <a:solidFill>
                <a:srgbClr val="FF0000"/>
              </a:solidFill>
              <a:latin typeface="+mn-ea"/>
            </a:endParaRPr>
          </a:p>
        </p:txBody>
      </p:sp>
      <p:sp>
        <p:nvSpPr>
          <p:cNvPr id="3" name="内容占位符 2"/>
          <p:cNvSpPr>
            <a:spLocks noGrp="1"/>
          </p:cNvSpPr>
          <p:nvPr>
            <p:ph idx="1"/>
          </p:nvPr>
        </p:nvSpPr>
        <p:spPr>
          <a:xfrm>
            <a:off x="0" y="1123950"/>
            <a:ext cx="9144000" cy="4019549"/>
          </a:xfrm>
        </p:spPr>
        <p:txBody>
          <a:bodyPr/>
          <a:lstStyle/>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前面提到，头一次复活是发生在七年大灾期的末尾，而紧接其后的被提，即第三批被提也就是最后一批被提。</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这就意味着，第三批被提就是在新妇总人数、以色列新妇人数和列国新妇人数满员的时候发生。</a:t>
            </a:r>
            <a:endParaRPr lang="en-CA" sz="3000" b="1" kern="100" dirty="0">
              <a:solidFill>
                <a:schemeClr val="tx1"/>
              </a:solidFill>
              <a:latin typeface="Calibri" panose="020F0502020204030204"/>
              <a:ea typeface="SimSun" panose="02010600030101010101" pitchFamily="2" charset="-122"/>
              <a:cs typeface="Times New Roman" panose="02020603050405020304"/>
            </a:endParaRPr>
          </a:p>
          <a:p>
            <a:pPr marL="0" indent="742950">
              <a:spcBef>
                <a:spcPts val="600"/>
              </a:spcBef>
              <a:spcAft>
                <a:spcPts val="600"/>
              </a:spcAft>
              <a:buNone/>
            </a:pPr>
            <a:r>
              <a:rPr lang="zh-CN" altLang="en-US" sz="3000" b="1" kern="100" dirty="0">
                <a:solidFill>
                  <a:schemeClr val="tx1"/>
                </a:solidFill>
                <a:latin typeface="Calibri" panose="020F0502020204030204"/>
                <a:ea typeface="DengXian" panose="02010600030101010101" charset="-122"/>
                <a:cs typeface="DengXian" panose="02010600030101010101" charset="-122"/>
              </a:rPr>
              <a:t>这是成为羔羊新妇的最后一次机会。（因为进入新妇行列的途径只有通过身体复活和活着被提这两条途径，而且在时间上必须在羔羊婚宴之前。）</a:t>
            </a:r>
            <a:endParaRPr lang="en-US" b="1"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7772400" cy="833438"/>
          </a:xfrm>
        </p:spPr>
        <p:txBody>
          <a:bodyPr>
            <a:normAutofit/>
          </a:bodyPr>
          <a:lstStyle/>
          <a:p>
            <a:r>
              <a:rPr lang="zh-CN" altLang="en-US" sz="4000" b="1" kern="100" dirty="0">
                <a:solidFill>
                  <a:srgbClr val="FF0000"/>
                </a:solidFill>
                <a:effectLst/>
                <a:latin typeface="+mn-ea"/>
                <a:cs typeface="HanWang WeiBeiMedium-Gb5" panose="02000000000000000000" charset="-120"/>
              </a:rPr>
              <a:t>六、第三批被提与新妇人数满员</a:t>
            </a:r>
            <a:endParaRPr lang="en-US" sz="4000" dirty="0">
              <a:solidFill>
                <a:srgbClr val="FF0000"/>
              </a:solidFill>
              <a:latin typeface="+mn-ea"/>
            </a:endParaRPr>
          </a:p>
        </p:txBody>
      </p:sp>
      <p:sp>
        <p:nvSpPr>
          <p:cNvPr id="3" name="内容占位符 2"/>
          <p:cNvSpPr>
            <a:spLocks noGrp="1"/>
          </p:cNvSpPr>
          <p:nvPr>
            <p:ph idx="1"/>
          </p:nvPr>
        </p:nvSpPr>
        <p:spPr>
          <a:xfrm>
            <a:off x="0" y="1200150"/>
            <a:ext cx="9144000" cy="3943349"/>
          </a:xfrm>
        </p:spPr>
        <p:txBody>
          <a:bodyPr/>
          <a:lstStyle/>
          <a:p>
            <a:pPr marL="0" indent="1085850">
              <a:lnSpc>
                <a:spcPct val="107000"/>
              </a:lnSpc>
              <a:spcBef>
                <a:spcPts val="600"/>
              </a:spcBef>
              <a:spcAft>
                <a:spcPts val="600"/>
              </a:spcAft>
              <a:buNone/>
            </a:pPr>
            <a:r>
              <a:rPr lang="zh-CN" altLang="en-US" sz="4800" b="1" kern="100" dirty="0">
                <a:gradFill>
                  <a:gsLst>
                    <a:gs pos="0">
                      <a:srgbClr val="7B32B2"/>
                    </a:gs>
                    <a:gs pos="100000">
                      <a:srgbClr val="401A5D"/>
                    </a:gs>
                  </a:gsLst>
                  <a:lin scaled="0"/>
                </a:gradFill>
                <a:latin typeface="DengXian" panose="02010600030101010101" charset="-122"/>
                <a:ea typeface="DengXian" panose="02010600030101010101" charset="-122"/>
                <a:cs typeface="DengXian" panose="02010600030101010101" charset="-122"/>
              </a:rPr>
              <a:t>当基督再来时，经历头一次复活和被提的人是有福的！只有他们可以进入羔羊的婚宴。婚宴举办之后，就再没有成为羔羊新妇的机会了。</a:t>
            </a:r>
            <a:endParaRPr lang="en-CA" sz="4800" b="1" kern="100" dirty="0">
              <a:gradFill>
                <a:gsLst>
                  <a:gs pos="0">
                    <a:srgbClr val="7B32B2"/>
                  </a:gs>
                  <a:gs pos="100000">
                    <a:srgbClr val="401A5D"/>
                  </a:gs>
                </a:gsLst>
                <a:lin scaled="0"/>
              </a:gradFill>
              <a:latin typeface="DengXian" panose="02010600030101010101" charset="-122"/>
              <a:ea typeface="DengXian" panose="02010600030101010101" charset="-122"/>
              <a:cs typeface="Times New Roman" panose="02020603050405020304"/>
            </a:endParaRPr>
          </a:p>
          <a:p>
            <a:pPr marL="0" marR="0" indent="0">
              <a:lnSpc>
                <a:spcPct val="107000"/>
              </a:lnSpc>
              <a:spcBef>
                <a:spcPts val="600"/>
              </a:spcBef>
              <a:spcAft>
                <a:spcPts val="600"/>
              </a:spcAft>
              <a:buNone/>
            </a:pPr>
            <a:endParaRPr lang="en-CA" sz="4800" b="1" kern="100" dirty="0">
              <a:gradFill>
                <a:gsLst>
                  <a:gs pos="0">
                    <a:srgbClr val="7B32B2"/>
                  </a:gs>
                  <a:gs pos="100000">
                    <a:srgbClr val="401A5D"/>
                  </a:gs>
                </a:gsLst>
                <a:lin scaled="0"/>
              </a:gradFill>
              <a:latin typeface="DengXian" panose="02010600030101010101" charset="-122"/>
              <a:ea typeface="DengXian" panose="02010600030101010101" charset="-122"/>
              <a:cs typeface="Times New Roman" panose="0202060305040502030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36922"/>
            <a:ext cx="6781800" cy="833438"/>
          </a:xfrm>
        </p:spPr>
        <p:txBody>
          <a:bodyPr>
            <a:noAutofit/>
          </a:bodyPr>
          <a:lstStyle/>
          <a:p>
            <a:pPr lvl="0"/>
            <a:r>
              <a:rPr lang="zh-CN" altLang="en-US" sz="2800" b="1" kern="100" dirty="0">
                <a:solidFill>
                  <a:srgbClr val="FF0000"/>
                </a:solidFill>
                <a:effectLst/>
                <a:latin typeface="+mn-ea"/>
                <a:cs typeface="HanWang WeiBeiMedium-Gb5" panose="02000000000000000000" charset="-120"/>
              </a:rPr>
              <a:t>引言：认识耶和华节期的</a:t>
            </a:r>
            <a:br>
              <a:rPr lang="zh-CN" altLang="en-US" sz="2800" b="1" kern="100" dirty="0">
                <a:solidFill>
                  <a:srgbClr val="FF0000"/>
                </a:solidFill>
                <a:effectLst/>
                <a:latin typeface="+mn-ea"/>
                <a:cs typeface="HanWang WeiBeiMedium-Gb5" panose="02000000000000000000" charset="-120"/>
              </a:rPr>
            </a:br>
            <a:r>
              <a:rPr lang="zh-CN" altLang="en-US" sz="2800" b="1" kern="100" dirty="0">
                <a:solidFill>
                  <a:srgbClr val="FF0000"/>
                </a:solidFill>
                <a:effectLst/>
                <a:latin typeface="+mn-ea"/>
                <a:cs typeface="HanWang WeiBeiMedium-Gb5" panose="02000000000000000000" charset="-120"/>
              </a:rPr>
              <a:t>救恩预表的三个阶段</a:t>
            </a:r>
            <a:endParaRPr lang="zh-CN" altLang="en-US" sz="2800" b="1" kern="100" dirty="0">
              <a:solidFill>
                <a:srgbClr val="FF0000"/>
              </a:solidFill>
              <a:effectLst/>
              <a:latin typeface="+mn-ea"/>
              <a:cs typeface="HanWang WeiBeiMedium-Gb5" panose="02000000000000000000" charset="-120"/>
            </a:endParaRPr>
          </a:p>
        </p:txBody>
      </p:sp>
      <p:sp>
        <p:nvSpPr>
          <p:cNvPr id="3" name="内容占位符 2"/>
          <p:cNvSpPr>
            <a:spLocks noGrp="1"/>
          </p:cNvSpPr>
          <p:nvPr>
            <p:ph idx="1"/>
          </p:nvPr>
        </p:nvSpPr>
        <p:spPr>
          <a:xfrm>
            <a:off x="0" y="1122045"/>
            <a:ext cx="9144000" cy="4021455"/>
          </a:xfrm>
        </p:spPr>
        <p:txBody>
          <a:bodyPr/>
          <a:lstStyle/>
          <a:p>
            <a:pPr marL="0" indent="800100">
              <a:spcBef>
                <a:spcPts val="600"/>
              </a:spcBef>
              <a:spcAft>
                <a:spcPts val="600"/>
              </a:spcAft>
              <a:buNone/>
            </a:pPr>
            <a:r>
              <a:rPr lang="en-US" altLang="zh-CN" sz="4000" b="1" kern="100" dirty="0">
                <a:solidFill>
                  <a:schemeClr val="tx1"/>
                </a:solidFill>
                <a:latin typeface="Calibri" panose="020F0502020204030204"/>
                <a:ea typeface="DengXian" panose="02010600030101010101" charset="-122"/>
                <a:cs typeface="DengXian" panose="02010600030101010101" charset="-122"/>
              </a:rPr>
              <a:t>  </a:t>
            </a:r>
            <a:r>
              <a:rPr lang="zh-CN" altLang="en-US" sz="4000" b="1" kern="100" dirty="0">
                <a:solidFill>
                  <a:srgbClr val="FF0000"/>
                </a:solidFill>
                <a:latin typeface="Calibri" panose="020F0502020204030204"/>
                <a:ea typeface="DengXian" panose="02010600030101010101" charset="-122"/>
                <a:cs typeface="DengXian" panose="02010600030101010101" charset="-122"/>
              </a:rPr>
              <a:t>第三阶段</a:t>
            </a:r>
            <a:r>
              <a:rPr lang="zh-CN" altLang="en-US" sz="4000" b="1" kern="100" dirty="0">
                <a:solidFill>
                  <a:schemeClr val="tx1"/>
                </a:solidFill>
                <a:latin typeface="Calibri" panose="020F0502020204030204"/>
                <a:ea typeface="DengXian" panose="02010600030101010101" charset="-122"/>
                <a:cs typeface="DengXian" panose="02010600030101010101" charset="-122"/>
              </a:rPr>
              <a:t>，大约在</a:t>
            </a:r>
            <a:r>
              <a:rPr lang="en-US" sz="4000" b="1" kern="100" dirty="0">
                <a:solidFill>
                  <a:schemeClr val="tx1"/>
                </a:solidFill>
                <a:latin typeface="DengXian" panose="02010600030101010101" charset="-122"/>
                <a:ea typeface="SimSun" panose="02010600030101010101" pitchFamily="2" charset="-122"/>
                <a:cs typeface="DengXian" panose="02010600030101010101" charset="-122"/>
              </a:rPr>
              <a:t>2016</a:t>
            </a:r>
            <a:r>
              <a:rPr lang="zh-CN" altLang="en-US" sz="4000" b="1" kern="100" dirty="0">
                <a:solidFill>
                  <a:schemeClr val="tx1"/>
                </a:solidFill>
                <a:latin typeface="Calibri" panose="020F0502020204030204"/>
                <a:ea typeface="DengXian" panose="02010600030101010101" charset="-122"/>
                <a:cs typeface="DengXian" panose="02010600030101010101" charset="-122"/>
              </a:rPr>
              <a:t>年以后，神开始让我们对耶和华节期救恩预表的认识更加完整。</a:t>
            </a:r>
            <a:endParaRPr lang="zh-CN" altLang="en-US" sz="4000" b="1" kern="100" dirty="0">
              <a:solidFill>
                <a:schemeClr val="tx1"/>
              </a:solidFill>
              <a:latin typeface="Calibri" panose="020F0502020204030204"/>
              <a:ea typeface="DengXian" panose="02010600030101010101" charset="-122"/>
              <a:cs typeface="DengXian" panose="02010600030101010101" charset="-122"/>
            </a:endParaRPr>
          </a:p>
          <a:p>
            <a:pPr marL="0" indent="800100">
              <a:spcBef>
                <a:spcPts val="600"/>
              </a:spcBef>
              <a:spcAft>
                <a:spcPts val="600"/>
              </a:spcAft>
              <a:buNone/>
            </a:pPr>
            <a:r>
              <a:rPr lang="zh-CN" altLang="en-US" sz="4000" b="1" kern="100" dirty="0">
                <a:solidFill>
                  <a:schemeClr val="tx1"/>
                </a:solidFill>
                <a:latin typeface="Calibri" panose="020F0502020204030204"/>
                <a:ea typeface="DengXian" panose="02010600030101010101" charset="-122"/>
                <a:cs typeface="DengXian" panose="02010600030101010101" charset="-122"/>
              </a:rPr>
              <a:t> </a:t>
            </a:r>
            <a:r>
              <a:rPr lang="en-US" altLang="zh-CN" sz="4000" b="1" kern="100" dirty="0">
                <a:solidFill>
                  <a:schemeClr val="tx1"/>
                </a:solidFill>
                <a:latin typeface="Calibri" panose="020F0502020204030204"/>
                <a:ea typeface="DengXian" panose="02010600030101010101" charset="-122"/>
                <a:cs typeface="DengXian" panose="02010600030101010101" charset="-122"/>
              </a:rPr>
              <a:t> </a:t>
            </a:r>
            <a:r>
              <a:rPr lang="zh-CN" altLang="en-US" sz="4000" b="1" kern="100" dirty="0">
                <a:solidFill>
                  <a:schemeClr val="tx1"/>
                </a:solidFill>
                <a:latin typeface="Calibri" panose="020F0502020204030204"/>
                <a:ea typeface="DengXian" panose="02010600030101010101" charset="-122"/>
                <a:cs typeface="DengXian" panose="02010600030101010101" charset="-122"/>
              </a:rPr>
              <a:t>这就是说，每个节期的救恩预表和应验包括了日期和救恩意义两个方面的预表和应验。</a:t>
            </a:r>
            <a:endParaRPr lang="en-CA" sz="3400"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36922"/>
            <a:ext cx="6781800" cy="833438"/>
          </a:xfrm>
        </p:spPr>
        <p:txBody>
          <a:bodyPr>
            <a:noAutofit/>
          </a:bodyPr>
          <a:lstStyle/>
          <a:p>
            <a:pPr lvl="0"/>
            <a:r>
              <a:rPr lang="zh-CN" altLang="en-US" sz="2800" b="1" kern="100" dirty="0">
                <a:solidFill>
                  <a:srgbClr val="FF0000"/>
                </a:solidFill>
                <a:effectLst/>
                <a:latin typeface="+mn-ea"/>
                <a:cs typeface="HanWang WeiBeiMedium-Gb5" panose="02000000000000000000" charset="-120"/>
              </a:rPr>
              <a:t>引言：认识耶和华节期的</a:t>
            </a:r>
            <a:br>
              <a:rPr lang="zh-CN" altLang="en-US" sz="2800" b="1" kern="100" dirty="0">
                <a:solidFill>
                  <a:srgbClr val="FF0000"/>
                </a:solidFill>
                <a:effectLst/>
                <a:latin typeface="+mn-ea"/>
                <a:cs typeface="HanWang WeiBeiMedium-Gb5" panose="02000000000000000000" charset="-120"/>
              </a:rPr>
            </a:br>
            <a:r>
              <a:rPr lang="zh-CN" altLang="en-US" sz="2800" b="1" kern="100" dirty="0">
                <a:solidFill>
                  <a:srgbClr val="FF0000"/>
                </a:solidFill>
                <a:effectLst/>
                <a:latin typeface="+mn-ea"/>
                <a:cs typeface="HanWang WeiBeiMedium-Gb5" panose="02000000000000000000" charset="-120"/>
              </a:rPr>
              <a:t>救恩预表的三个阶段</a:t>
            </a:r>
            <a:endParaRPr lang="en-US" sz="2800" dirty="0">
              <a:solidFill>
                <a:srgbClr val="FF0000"/>
              </a:solidFill>
              <a:latin typeface="+mn-ea"/>
            </a:endParaRPr>
          </a:p>
        </p:txBody>
      </p:sp>
      <p:sp>
        <p:nvSpPr>
          <p:cNvPr id="3" name="内容占位符 2"/>
          <p:cNvSpPr>
            <a:spLocks noGrp="1"/>
          </p:cNvSpPr>
          <p:nvPr>
            <p:ph idx="1"/>
          </p:nvPr>
        </p:nvSpPr>
        <p:spPr>
          <a:xfrm>
            <a:off x="0" y="1123950"/>
            <a:ext cx="9144000" cy="4019549"/>
          </a:xfrm>
        </p:spPr>
        <p:txBody>
          <a:bodyPr/>
          <a:lstStyle/>
          <a:p>
            <a:pPr marL="0" indent="8001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以</a:t>
            </a:r>
            <a:r>
              <a:rPr lang="zh-CN" altLang="en-US" sz="3600" b="1" kern="100" dirty="0">
                <a:solidFill>
                  <a:srgbClr val="FF0000"/>
                </a:solidFill>
                <a:latin typeface="Calibri" panose="020F0502020204030204"/>
                <a:ea typeface="DengXian" panose="02010600030101010101" charset="-122"/>
                <a:cs typeface="DengXian" panose="02010600030101010101" charset="-122"/>
              </a:rPr>
              <a:t>逾越节</a:t>
            </a:r>
            <a:r>
              <a:rPr lang="zh-CN" altLang="en-US" sz="3600" b="1" kern="100" dirty="0">
                <a:solidFill>
                  <a:schemeClr val="tx1"/>
                </a:solidFill>
                <a:latin typeface="Calibri" panose="020F0502020204030204"/>
                <a:ea typeface="DengXian" panose="02010600030101010101" charset="-122"/>
                <a:cs typeface="DengXian" panose="02010600030101010101" charset="-122"/>
              </a:rPr>
              <a:t>为例，它在年历上有一个确定的日期，如每年二月或三月的某一日。</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600"/>
              </a:spcAft>
              <a:buNone/>
            </a:pPr>
            <a:r>
              <a:rPr lang="zh-CN" altLang="en-US" sz="3600" b="1" kern="100" dirty="0">
                <a:solidFill>
                  <a:schemeClr val="tx1"/>
                </a:solidFill>
                <a:latin typeface="Calibri" panose="020F0502020204030204"/>
                <a:ea typeface="DengXian" panose="02010600030101010101" charset="-122"/>
                <a:cs typeface="DengXian" panose="02010600030101010101" charset="-122"/>
              </a:rPr>
              <a:t>同时，它也有一个特殊的救恩预表：以色列人在这一天靠着逾越节羔羊的血脱离神的审判，出埃及，预表耶稣在这一天在十字架上流血，使相信的人脱离神的审判，</a:t>
            </a:r>
            <a:r>
              <a:rPr lang="zh-CN" altLang="zh-CN" sz="3600" b="1" kern="100" dirty="0">
                <a:solidFill>
                  <a:schemeClr val="tx1"/>
                </a:solidFill>
                <a:latin typeface="Calibri" panose="020F0502020204030204"/>
                <a:ea typeface="DengXian" panose="02010600030101010101" charset="-122"/>
                <a:cs typeface="DengXian" panose="02010600030101010101" charset="-122"/>
              </a:rPr>
              <a:t>也</a:t>
            </a:r>
            <a:r>
              <a:rPr lang="zh-CN" altLang="en-US" sz="3600" b="1" kern="100" dirty="0">
                <a:solidFill>
                  <a:schemeClr val="tx1"/>
                </a:solidFill>
                <a:latin typeface="Calibri" panose="020F0502020204030204"/>
                <a:ea typeface="DengXian" panose="02010600030101010101" charset="-122"/>
                <a:cs typeface="DengXian" panose="02010600030101010101" charset="-122"/>
              </a:rPr>
              <a:t>脱离魔鬼掌权的世界。</a:t>
            </a:r>
            <a:endParaRPr lang="en-CA" sz="36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36922"/>
            <a:ext cx="6781800" cy="833438"/>
          </a:xfrm>
        </p:spPr>
        <p:txBody>
          <a:bodyPr>
            <a:noAutofit/>
          </a:bodyPr>
          <a:lstStyle/>
          <a:p>
            <a:pPr lvl="0"/>
            <a:r>
              <a:rPr lang="zh-CN" altLang="en-US" sz="2800" b="1" kern="100" dirty="0">
                <a:solidFill>
                  <a:srgbClr val="FF0000"/>
                </a:solidFill>
                <a:effectLst/>
                <a:latin typeface="+mn-ea"/>
                <a:cs typeface="HanWang WeiBeiMedium-Gb5" panose="02000000000000000000" charset="-120"/>
              </a:rPr>
              <a:t>引言：认识耶和华节期的</a:t>
            </a:r>
            <a:br>
              <a:rPr lang="zh-CN" altLang="en-US" sz="2800" b="1" kern="100" dirty="0">
                <a:solidFill>
                  <a:srgbClr val="FF0000"/>
                </a:solidFill>
                <a:effectLst/>
                <a:latin typeface="+mn-ea"/>
                <a:cs typeface="HanWang WeiBeiMedium-Gb5" panose="02000000000000000000" charset="-120"/>
              </a:rPr>
            </a:br>
            <a:r>
              <a:rPr lang="zh-CN" altLang="en-US" sz="2800" b="1" kern="100" dirty="0">
                <a:solidFill>
                  <a:srgbClr val="FF0000"/>
                </a:solidFill>
                <a:effectLst/>
                <a:latin typeface="+mn-ea"/>
                <a:cs typeface="HanWang WeiBeiMedium-Gb5" panose="02000000000000000000" charset="-120"/>
              </a:rPr>
              <a:t>救恩预表的三个阶段</a:t>
            </a:r>
            <a:endParaRPr lang="zh-CN" altLang="en-US" sz="2800" b="1" kern="100" dirty="0">
              <a:solidFill>
                <a:srgbClr val="FF0000"/>
              </a:solidFill>
              <a:effectLst/>
              <a:latin typeface="+mn-ea"/>
              <a:cs typeface="HanWang WeiBeiMedium-Gb5" panose="02000000000000000000" charset="-120"/>
            </a:endParaRPr>
          </a:p>
        </p:txBody>
      </p:sp>
      <p:sp>
        <p:nvSpPr>
          <p:cNvPr id="3" name="内容占位符 2"/>
          <p:cNvSpPr>
            <a:spLocks noGrp="1"/>
          </p:cNvSpPr>
          <p:nvPr>
            <p:ph idx="1"/>
          </p:nvPr>
        </p:nvSpPr>
        <p:spPr>
          <a:xfrm>
            <a:off x="0" y="1047750"/>
            <a:ext cx="9144000" cy="4095749"/>
          </a:xfrm>
        </p:spPr>
        <p:txBody>
          <a:bodyPr/>
          <a:lstStyle/>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弥赛亚基督徒对耶和华节期的救恩预表的观点，在日期应验上是正确的；但在救恩意义的应验上并不完全。</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再以</a:t>
            </a:r>
            <a:r>
              <a:rPr lang="zh-CN" altLang="en-US" sz="3200" b="1" kern="100" dirty="0">
                <a:solidFill>
                  <a:srgbClr val="FF0000"/>
                </a:solidFill>
                <a:latin typeface="Calibri" panose="020F0502020204030204"/>
                <a:ea typeface="DengXian" panose="02010600030101010101" charset="-122"/>
                <a:cs typeface="DengXian" panose="02010600030101010101" charset="-122"/>
              </a:rPr>
              <a:t>逾越节</a:t>
            </a:r>
            <a:r>
              <a:rPr lang="zh-CN" altLang="en-US" sz="3200" b="1" kern="100" dirty="0">
                <a:solidFill>
                  <a:schemeClr val="tx1"/>
                </a:solidFill>
                <a:latin typeface="Calibri" panose="020F0502020204030204"/>
                <a:ea typeface="DengXian" panose="02010600030101010101" charset="-122"/>
                <a:cs typeface="DengXian" panose="02010600030101010101" charset="-122"/>
              </a:rPr>
              <a:t>为例，在日期上，以色列人在这个节期宰杀逾越节羔羊，而耶稣则在大约两千年前的这个节期在十字架上流血牺牲。</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这是日期上的应验。这个应验只有一次，因为耶稣只有一次被钉十字架。</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36922"/>
            <a:ext cx="6781800" cy="833438"/>
          </a:xfrm>
        </p:spPr>
        <p:txBody>
          <a:bodyPr>
            <a:noAutofit/>
          </a:bodyPr>
          <a:lstStyle/>
          <a:p>
            <a:pPr lvl="0"/>
            <a:r>
              <a:rPr lang="zh-CN" altLang="en-US" sz="2800" b="1" kern="100" dirty="0">
                <a:solidFill>
                  <a:srgbClr val="FF0000"/>
                </a:solidFill>
                <a:effectLst/>
                <a:latin typeface="+mn-ea"/>
                <a:cs typeface="HanWang WeiBeiMedium-Gb5" panose="02000000000000000000" charset="-120"/>
              </a:rPr>
              <a:t>引言：认识耶和华节期的</a:t>
            </a:r>
            <a:br>
              <a:rPr lang="zh-CN" altLang="en-US" sz="2800" b="1" kern="100" dirty="0">
                <a:solidFill>
                  <a:srgbClr val="FF0000"/>
                </a:solidFill>
                <a:effectLst/>
                <a:latin typeface="+mn-ea"/>
                <a:cs typeface="HanWang WeiBeiMedium-Gb5" panose="02000000000000000000" charset="-120"/>
              </a:rPr>
            </a:br>
            <a:r>
              <a:rPr lang="zh-CN" altLang="en-US" sz="2800" b="1" kern="100" dirty="0">
                <a:solidFill>
                  <a:srgbClr val="FF0000"/>
                </a:solidFill>
                <a:effectLst/>
                <a:latin typeface="+mn-ea"/>
                <a:cs typeface="HanWang WeiBeiMedium-Gb5" panose="02000000000000000000" charset="-120"/>
              </a:rPr>
              <a:t>救恩预表的三个阶段</a:t>
            </a:r>
            <a:endParaRPr lang="zh-CN" altLang="en-US" sz="2800" b="1" kern="100" dirty="0">
              <a:solidFill>
                <a:srgbClr val="FF0000"/>
              </a:solidFill>
              <a:effectLst/>
              <a:latin typeface="+mn-ea"/>
              <a:cs typeface="HanWang WeiBeiMedium-Gb5" panose="02000000000000000000" charset="-120"/>
            </a:endParaRPr>
          </a:p>
        </p:txBody>
      </p:sp>
      <p:sp>
        <p:nvSpPr>
          <p:cNvPr id="3" name="内容占位符 2"/>
          <p:cNvSpPr>
            <a:spLocks noGrp="1"/>
          </p:cNvSpPr>
          <p:nvPr>
            <p:ph idx="1"/>
          </p:nvPr>
        </p:nvSpPr>
        <p:spPr>
          <a:xfrm>
            <a:off x="0" y="1123950"/>
            <a:ext cx="9144000" cy="4019549"/>
          </a:xfrm>
        </p:spPr>
        <p:txBody>
          <a:bodyPr/>
          <a:lstStyle/>
          <a:p>
            <a:pPr marL="0" indent="85725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但在救恩意义上，</a:t>
            </a:r>
            <a:r>
              <a:rPr lang="zh-CN" altLang="en-US" sz="3200" b="1" kern="100" dirty="0">
                <a:solidFill>
                  <a:srgbClr val="FF0000"/>
                </a:solidFill>
                <a:latin typeface="Calibri" panose="020F0502020204030204"/>
                <a:ea typeface="DengXian" panose="02010600030101010101" charset="-122"/>
                <a:cs typeface="DengXian" panose="02010600030101010101" charset="-122"/>
              </a:rPr>
              <a:t>逾越节</a:t>
            </a:r>
            <a:r>
              <a:rPr lang="zh-CN" altLang="en-US" sz="3200" b="1" kern="100" dirty="0">
                <a:solidFill>
                  <a:schemeClr val="tx1"/>
                </a:solidFill>
                <a:latin typeface="Calibri" panose="020F0502020204030204"/>
                <a:ea typeface="DengXian" panose="02010600030101010101" charset="-122"/>
                <a:cs typeface="DengXian" panose="02010600030101010101" charset="-122"/>
              </a:rPr>
              <a:t>却要应验两次：这就是说，它在耶稣第一次来时应验了一次，所以，新约圣经将耶稣第一次来成就的救恩描绘为</a:t>
            </a:r>
            <a:r>
              <a:rPr lang="zh-CN" altLang="en-US" sz="3200" b="1" kern="100" dirty="0">
                <a:solidFill>
                  <a:srgbClr val="0000FF"/>
                </a:solidFill>
                <a:latin typeface="Calibri" panose="020F0502020204030204"/>
                <a:ea typeface="DengXian" panose="02010600030101010101" charset="-122"/>
                <a:cs typeface="DengXian" panose="02010600030101010101" charset="-122"/>
              </a:rPr>
              <a:t>“新的出埃及”</a:t>
            </a:r>
            <a:r>
              <a:rPr lang="zh-CN" altLang="en-US" sz="3200" b="1" kern="100" dirty="0">
                <a:latin typeface="Calibri" panose="020F0502020204030204"/>
                <a:ea typeface="DengXian" panose="02010600030101010101" charset="-122"/>
                <a:cs typeface="DengXian" panose="02010600030101010101" charset="-122"/>
              </a:rPr>
              <a:t>。</a:t>
            </a:r>
            <a:endParaRPr lang="en-CA" sz="3200" b="1" kern="100" dirty="0">
              <a:latin typeface="Calibri" panose="020F0502020204030204"/>
              <a:ea typeface="SimSun" panose="02010600030101010101" pitchFamily="2" charset="-122"/>
              <a:cs typeface="Times New Roman" panose="02020603050405020304"/>
            </a:endParaRPr>
          </a:p>
          <a:p>
            <a:pPr marL="0" indent="85725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当耶稣第二次降临时，它还要应验一次。</a:t>
            </a:r>
            <a:endParaRPr lang="en-CA" sz="3200" b="1" kern="100" dirty="0">
              <a:solidFill>
                <a:schemeClr val="tx1"/>
              </a:solidFill>
              <a:latin typeface="Calibri" panose="020F0502020204030204"/>
              <a:ea typeface="SimSun" panose="02010600030101010101" pitchFamily="2" charset="-122"/>
              <a:cs typeface="Times New Roman" panose="02020603050405020304"/>
            </a:endParaRPr>
          </a:p>
          <a:p>
            <a:pPr marL="0" indent="857250">
              <a:spcBef>
                <a:spcPts val="600"/>
              </a:spcBef>
              <a:spcAft>
                <a:spcPts val="0"/>
              </a:spcAft>
              <a:buNone/>
            </a:pPr>
            <a:r>
              <a:rPr lang="zh-CN" altLang="en-US" sz="3200" b="1" kern="100" dirty="0">
                <a:solidFill>
                  <a:schemeClr val="tx1"/>
                </a:solidFill>
                <a:latin typeface="Calibri" panose="020F0502020204030204"/>
                <a:ea typeface="DengXian" panose="02010600030101010101" charset="-122"/>
                <a:cs typeface="DengXian" panose="02010600030101010101" charset="-122"/>
              </a:rPr>
              <a:t>你如果读启示录十六章“七碗”的审判，就会发现它们跟降在埃及的“十灾”有类似之处。实际上，启示录把基督再来当作</a:t>
            </a:r>
            <a:r>
              <a:rPr lang="zh-CN" altLang="en-US" sz="3200" b="1" kern="100" dirty="0">
                <a:solidFill>
                  <a:srgbClr val="0000FF"/>
                </a:solidFill>
                <a:latin typeface="Calibri" panose="020F0502020204030204"/>
                <a:ea typeface="DengXian" panose="02010600030101010101" charset="-122"/>
                <a:cs typeface="DengXian" panose="02010600030101010101" charset="-122"/>
              </a:rPr>
              <a:t>“终末的出埃及”</a:t>
            </a:r>
            <a:r>
              <a:rPr lang="zh-CN" altLang="en-US" sz="3200" kern="100" dirty="0">
                <a:latin typeface="Calibri" panose="020F0502020204030204"/>
                <a:ea typeface="DengXian" panose="02010600030101010101" charset="-122"/>
                <a:cs typeface="DengXian" panose="02010600030101010101" charset="-122"/>
              </a:rPr>
              <a:t>。</a:t>
            </a:r>
            <a:endParaRPr lang="en-CA" sz="3200" kern="100" dirty="0">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36922"/>
            <a:ext cx="6781800" cy="833438"/>
          </a:xfrm>
        </p:spPr>
        <p:txBody>
          <a:bodyPr>
            <a:noAutofit/>
          </a:bodyPr>
          <a:lstStyle/>
          <a:p>
            <a:pPr lvl="0"/>
            <a:r>
              <a:rPr lang="zh-CN" altLang="en-US" sz="2800" b="1" kern="100" dirty="0">
                <a:solidFill>
                  <a:srgbClr val="FF0000"/>
                </a:solidFill>
                <a:effectLst/>
                <a:latin typeface="+mn-ea"/>
                <a:cs typeface="HanWang WeiBeiMedium-Gb5" panose="02000000000000000000" charset="-120"/>
              </a:rPr>
              <a:t>引言：认识耶和华节期的</a:t>
            </a:r>
            <a:br>
              <a:rPr lang="zh-CN" altLang="en-US" sz="2800" b="1" kern="100" dirty="0">
                <a:solidFill>
                  <a:srgbClr val="FF0000"/>
                </a:solidFill>
                <a:effectLst/>
                <a:latin typeface="+mn-ea"/>
                <a:cs typeface="HanWang WeiBeiMedium-Gb5" panose="02000000000000000000" charset="-120"/>
              </a:rPr>
            </a:br>
            <a:r>
              <a:rPr lang="zh-CN" altLang="en-US" sz="2800" b="1" kern="100" dirty="0">
                <a:solidFill>
                  <a:srgbClr val="FF0000"/>
                </a:solidFill>
                <a:effectLst/>
                <a:latin typeface="+mn-ea"/>
                <a:cs typeface="HanWang WeiBeiMedium-Gb5" panose="02000000000000000000" charset="-120"/>
              </a:rPr>
              <a:t>救恩预表的三个阶段</a:t>
            </a:r>
            <a:endParaRPr lang="zh-CN" altLang="en-US" sz="2800" b="1" kern="100" dirty="0">
              <a:solidFill>
                <a:srgbClr val="FF0000"/>
              </a:solidFill>
              <a:effectLst/>
              <a:latin typeface="+mn-ea"/>
              <a:cs typeface="HanWang WeiBeiMedium-Gb5" panose="02000000000000000000" charset="-120"/>
            </a:endParaRPr>
          </a:p>
        </p:txBody>
      </p:sp>
      <p:sp>
        <p:nvSpPr>
          <p:cNvPr id="3" name="内容占位符 2"/>
          <p:cNvSpPr>
            <a:spLocks noGrp="1"/>
          </p:cNvSpPr>
          <p:nvPr>
            <p:ph idx="1"/>
          </p:nvPr>
        </p:nvSpPr>
        <p:spPr>
          <a:xfrm>
            <a:off x="0" y="1169670"/>
            <a:ext cx="9144000" cy="3973830"/>
          </a:xfrm>
        </p:spPr>
        <p:txBody>
          <a:bodyPr/>
          <a:lstStyle/>
          <a:p>
            <a:pPr marL="0" indent="8001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再以</a:t>
            </a:r>
            <a:r>
              <a:rPr lang="zh-CN" altLang="en-US" sz="2800" b="1" kern="100" dirty="0">
                <a:solidFill>
                  <a:srgbClr val="FF0000"/>
                </a:solidFill>
                <a:latin typeface="Calibri" panose="020F0502020204030204"/>
                <a:ea typeface="DengXian" panose="02010600030101010101" charset="-122"/>
                <a:cs typeface="DengXian" panose="02010600030101010101" charset="-122"/>
              </a:rPr>
              <a:t>赎罪日</a:t>
            </a:r>
            <a:r>
              <a:rPr lang="zh-CN" altLang="en-US" sz="2800" b="1" kern="100" dirty="0">
                <a:solidFill>
                  <a:schemeClr val="tx1"/>
                </a:solidFill>
                <a:latin typeface="Calibri" panose="020F0502020204030204"/>
                <a:ea typeface="DengXian" panose="02010600030101010101" charset="-122"/>
                <a:cs typeface="DengXian" panose="02010600030101010101" charset="-122"/>
              </a:rPr>
              <a:t>为例，这是一个秋季的节期；在日期上，它跟耶稣第一次来钉十字架的日期不同，因为耶稣是在逾越节这一天钉十字架。</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但在救恩意义的预表上，它却在耶稣第一次来时应验了。</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indent="800100">
              <a:spcBef>
                <a:spcPts val="600"/>
              </a:spcBef>
              <a:spcAft>
                <a:spcPts val="0"/>
              </a:spcAft>
              <a:buNone/>
            </a:pPr>
            <a:r>
              <a:rPr lang="zh-CN" altLang="en-US" sz="2800" b="1" kern="100" dirty="0">
                <a:solidFill>
                  <a:schemeClr val="tx1"/>
                </a:solidFill>
                <a:latin typeface="Calibri" panose="020F0502020204030204"/>
                <a:ea typeface="DengXian" panose="02010600030101010101" charset="-122"/>
                <a:cs typeface="DengXian" panose="02010600030101010101" charset="-122"/>
              </a:rPr>
              <a:t>所以希伯来书说，耶稣是永远的大祭司，祂进入了天上的至圣所，将自己献上为祭。这就是应验</a:t>
            </a:r>
            <a:r>
              <a:rPr lang="zh-CN" altLang="en-US" sz="2800" b="1" kern="100" dirty="0">
                <a:solidFill>
                  <a:srgbClr val="FF0000"/>
                </a:solidFill>
                <a:latin typeface="Calibri" panose="020F0502020204030204"/>
                <a:ea typeface="DengXian" panose="02010600030101010101" charset="-122"/>
                <a:cs typeface="DengXian" panose="02010600030101010101" charset="-122"/>
              </a:rPr>
              <a:t>赎罪日</a:t>
            </a:r>
            <a:r>
              <a:rPr lang="zh-CN" altLang="en-US" sz="2800" b="1" kern="100" dirty="0">
                <a:solidFill>
                  <a:schemeClr val="tx1"/>
                </a:solidFill>
                <a:latin typeface="Calibri" panose="020F0502020204030204"/>
                <a:ea typeface="DengXian" panose="02010600030101010101" charset="-122"/>
                <a:cs typeface="DengXian" panose="02010600030101010101" charset="-122"/>
              </a:rPr>
              <a:t>的救恩预表。</a:t>
            </a:r>
            <a:endParaRPr lang="en-CA" sz="2800" b="1" kern="100" dirty="0">
              <a:solidFill>
                <a:schemeClr val="tx1"/>
              </a:solidFill>
              <a:latin typeface="Calibri" panose="020F0502020204030204"/>
              <a:ea typeface="SimSun" panose="02010600030101010101" pitchFamily="2" charset="-122"/>
              <a:cs typeface="Times New Roman" panose="02020603050405020304"/>
            </a:endParaRPr>
          </a:p>
          <a:p>
            <a:pPr marL="0" marR="0" indent="0">
              <a:lnSpc>
                <a:spcPct val="107000"/>
              </a:lnSpc>
              <a:spcBef>
                <a:spcPts val="600"/>
              </a:spcBef>
              <a:spcAft>
                <a:spcPts val="600"/>
              </a:spcAft>
              <a:buNone/>
            </a:pPr>
            <a:endParaRPr lang="en-US" sz="2800" b="1" dirty="0"/>
          </a:p>
        </p:txBody>
      </p:sp>
    </p:spTree>
  </p:cSld>
  <p:clrMapOvr>
    <a:masterClrMapping/>
  </p:clrMapOvr>
</p:sld>
</file>

<file path=ppt/tags/tag1.xml><?xml version="1.0" encoding="utf-8"?>
<p:tagLst xmlns:p="http://schemas.openxmlformats.org/presentationml/2006/main">
  <p:tag name="KSO_WPP_MARK_KEY" val="f6879e44-dabe-44df-9d80-704a5c3c2e0f"/>
  <p:tag name="COMMONDATA" val="eyJoZGlkIjoiY2ZkMTI1NGM1ZTM4MmE5ODVhMWY1ODJkZGJjZTZkYjYifQ=="/>
</p:tagLst>
</file>

<file path=ppt/theme/_rels/theme1.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0</TotalTime>
  <Words>6987</Words>
  <Application>WPS 演示</Application>
  <PresentationFormat>全屏显示(16:9)</PresentationFormat>
  <Paragraphs>320</Paragraphs>
  <Slides>49</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49</vt:i4>
      </vt:variant>
    </vt:vector>
  </HeadingPairs>
  <TitlesOfParts>
    <vt:vector size="64" baseType="lpstr">
      <vt:lpstr>Arial</vt:lpstr>
      <vt:lpstr>SimSun</vt:lpstr>
      <vt:lpstr>Wingdings</vt:lpstr>
      <vt:lpstr>Franklin Gothic Book</vt:lpstr>
      <vt:lpstr>Franklin Gothic Book</vt:lpstr>
      <vt:lpstr>Courier New</vt:lpstr>
      <vt:lpstr>HanWang WeiBeiMedium-Gb5</vt:lpstr>
      <vt:lpstr>DengXian</vt:lpstr>
      <vt:lpstr>KaiTi</vt:lpstr>
      <vt:lpstr>Times New Roman</vt:lpstr>
      <vt:lpstr>Calibri</vt:lpstr>
      <vt:lpstr>Microsoft YaHei</vt:lpstr>
      <vt:lpstr>Arial Unicode MS</vt:lpstr>
      <vt:lpstr>FangSong</vt:lpstr>
      <vt:lpstr>TS101790490[1]</vt:lpstr>
      <vt:lpstr>PowerPoint 演示文稿</vt:lpstr>
      <vt:lpstr>引言：认识耶和华节期的 救恩预表的三个阶段</vt:lpstr>
      <vt:lpstr>引言：认识耶和华节期的 救恩预表的三个阶段</vt:lpstr>
      <vt:lpstr>引言：认识耶和华节期的 救恩预表的三个阶段</vt:lpstr>
      <vt:lpstr>引言：认识耶和华节期的 救恩预表的三个阶段</vt:lpstr>
      <vt:lpstr>引言：认识耶和华节期的 救恩预表的三个阶段</vt:lpstr>
      <vt:lpstr>引言：认识耶和华节期的 救恩预表的三个阶段</vt:lpstr>
      <vt:lpstr>引言：认识耶和华节期的 救恩预表的三个阶段</vt:lpstr>
      <vt:lpstr>引言：认识耶和华节期的 救恩预表的三个阶段</vt:lpstr>
      <vt:lpstr>引言：认识耶和华节期的 救恩预表的三个阶段</vt:lpstr>
      <vt:lpstr>引言：认识耶和华节期的 救恩预表的三个阶段</vt:lpstr>
      <vt:lpstr>一、吹角节的原本意义与末世论预表</vt:lpstr>
      <vt:lpstr>一、吹角节的原本意义与末世论预表</vt:lpstr>
      <vt:lpstr>一、吹角节的原本意义与末世论预表</vt:lpstr>
      <vt:lpstr>一、吹角节的原本意义与末世论预表</vt:lpstr>
      <vt:lpstr>一、吹角节的原本意义与末世论预表</vt:lpstr>
      <vt:lpstr>一、吹角节的原本意义与末世论预表</vt:lpstr>
      <vt:lpstr>一、吹角节的原本意义与末世论预表</vt:lpstr>
      <vt:lpstr>一、吹角节的原本意义与末世论预表</vt:lpstr>
      <vt:lpstr>一、吹角节的原本意义与末世论预表</vt:lpstr>
      <vt:lpstr>一、吹角节的原本意义与末世论预表</vt:lpstr>
      <vt:lpstr>一、吹角节的原本意义与末世论预表</vt:lpstr>
      <vt:lpstr>一、吹角节的原本意义与末世论预表</vt:lpstr>
      <vt:lpstr>一、吹角节的原本意义与末世论预表</vt:lpstr>
      <vt:lpstr>四、吹角节的救恩预表与第一次应验： 在基督里的新创造</vt:lpstr>
      <vt:lpstr>四、吹角节的救恩预表与第一次应验： 在基督里的新创造</vt:lpstr>
      <vt:lpstr>四、吹角节的救恩预表与第一次应验： 在基督里的新创造</vt:lpstr>
      <vt:lpstr> 四、吹角节的救恩预表与第一次应验： 在基督里的新创造 </vt:lpstr>
      <vt:lpstr>五、吹角节的救恩预表与第二次应验： 基督再临与头一次复活</vt:lpstr>
      <vt:lpstr>五、吹角节的救恩预表与第二次应验： 基督再临与头一次复活</vt:lpstr>
      <vt:lpstr>五、吹角节的救恩预表与第二次应验： 基督再临与头一次复活</vt:lpstr>
      <vt:lpstr>五、吹角节的救恩预表与第二次应验： 基督再临与头一次复活</vt:lpstr>
      <vt:lpstr>五、吹角节的救恩预表与第二次应验： 基督再临与头一次复活</vt:lpstr>
      <vt:lpstr>五、吹角节的救恩预表与第二次应验：基督再临与头一次复活</vt:lpstr>
      <vt:lpstr>五、吹角节的救恩预表与第二次应验：基督再临与头一次复活</vt:lpstr>
      <vt:lpstr>五、吹角节的救恩预表与第二次应验：   基督再临与头一次复活</vt:lpstr>
      <vt:lpstr>五、吹角节的救恩预表与第二次应验： 基督再临与头一次复活</vt:lpstr>
      <vt:lpstr>五、吹角节的救恩预表与第二次应验： 基督再临与头一次复活</vt:lpstr>
      <vt:lpstr>五、吹角节的救恩预表与第二次应验： 基督再临与头一次复活</vt:lpstr>
      <vt:lpstr>五、吹角节的救恩预表与第二次应验：基督再临与头一次复活</vt:lpstr>
      <vt:lpstr>五、吹角节的救恩预表与第二次应验：基督再临与头一次复活</vt:lpstr>
      <vt:lpstr>六、第三批被提与新妇人数满员</vt:lpstr>
      <vt:lpstr>六、第三批被提与新妇人数满员</vt:lpstr>
      <vt:lpstr>六、第三批被提与新妇人数满员</vt:lpstr>
      <vt:lpstr>六、第三批被提与新妇人数满员</vt:lpstr>
      <vt:lpstr>六、第三批被提与新妇人数满员</vt:lpstr>
      <vt:lpstr>六、第三批被提与新妇人数满员</vt:lpstr>
      <vt:lpstr>六、第三批被提与新妇人数满员</vt:lpstr>
      <vt:lpstr>六、第三批被提与新妇人数满员</vt:lpstr>
    </vt:vector>
  </TitlesOfParts>
  <Company>AGCF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Judy Xiang</cp:lastModifiedBy>
  <cp:revision>639</cp:revision>
  <dcterms:created xsi:type="dcterms:W3CDTF">2021-02-28T22:09:00Z</dcterms:created>
  <dcterms:modified xsi:type="dcterms:W3CDTF">2023-09-02T02:33:09Z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