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319" r:id="rId6"/>
    <p:sldId id="373" r:id="rId7"/>
    <p:sldId id="261" r:id="rId8"/>
    <p:sldId id="274" r:id="rId9"/>
    <p:sldId id="265" r:id="rId10"/>
    <p:sldId id="266" r:id="rId11"/>
    <p:sldId id="267" r:id="rId12"/>
    <p:sldId id="287" r:id="rId13"/>
    <p:sldId id="337" r:id="rId14"/>
    <p:sldId id="296" r:id="rId15"/>
    <p:sldId id="297" r:id="rId16"/>
    <p:sldId id="299" r:id="rId17"/>
    <p:sldId id="288" r:id="rId18"/>
    <p:sldId id="349" r:id="rId19"/>
    <p:sldId id="357" r:id="rId20"/>
    <p:sldId id="365" r:id="rId21"/>
    <p:sldId id="268" r:id="rId22"/>
    <p:sldId id="395" r:id="rId23"/>
    <p:sldId id="275" r:id="rId24"/>
    <p:sldId id="269" r:id="rId25"/>
    <p:sldId id="270" r:id="rId26"/>
    <p:sldId id="271" r:id="rId27"/>
    <p:sldId id="272" r:id="rId28"/>
    <p:sldId id="27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C156242-1E6A-4CD9-95D6-3D26EF69394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156242-1E6A-4CD9-95D6-3D26EF69394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156242-1E6A-4CD9-95D6-3D26EF69394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156242-1E6A-4CD9-95D6-3D26EF69394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C156242-1E6A-4CD9-95D6-3D26EF69394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C156242-1E6A-4CD9-95D6-3D26EF69394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C156242-1E6A-4CD9-95D6-3D26EF69394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C156242-1E6A-4CD9-95D6-3D26EF69394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156242-1E6A-4CD9-95D6-3D26EF69394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C156242-1E6A-4CD9-95D6-3D26EF69394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C156242-1E6A-4CD9-95D6-3D26EF69394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FFD1E3-F401-476C-ACAA-B341AB180CC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156242-1E6A-4CD9-95D6-3D26EF693945}"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FFD1E3-F401-476C-ACAA-B341AB180CC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3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
          <a:srcRect r="2" b="2184"/>
          <a:stretch>
            <a:fillRect/>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55" name="Freeform: Shape 41"/>
          <p:cNvSpPr>
            <a:spLocks noGrp="1" noRot="1" noChangeAspect="1" noMove="1" noResize="1" noEditPoints="1" noAdjustHandles="1" noChangeArrowheads="1" noChangeShapeType="1" noTextEdit="1"/>
          </p:cNvSpPr>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6" name="Freeform: Shape 43"/>
          <p:cNvSpPr>
            <a:spLocks noGrp="1" noRot="1" noChangeAspect="1" noMove="1" noResize="1" noEditPoints="1" noAdjustHandles="1" noChangeArrowheads="1" noChangeShapeType="1" noTextEdit="1"/>
          </p:cNvSpPr>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0" y="1337945"/>
            <a:ext cx="4749165" cy="2281555"/>
          </a:xfrm>
        </p:spPr>
        <p:txBody>
          <a:bodyPr anchor="b">
            <a:normAutofit fontScale="90000"/>
          </a:bodyPr>
          <a:lstStyle/>
          <a:p>
            <a:pPr>
              <a:lnSpc>
                <a:spcPct val="150000"/>
              </a:lnSpc>
            </a:pPr>
            <a:r>
              <a:rPr lang="en-US" altLang="zh-CN" sz="5335" b="1" dirty="0">
                <a:latin typeface="Microsoft YaHei" panose="020B0503020204020204" charset="-122"/>
                <a:ea typeface="Microsoft YaHei" panose="020B0503020204020204" charset="-122"/>
                <a:cs typeface="Microsoft YaHei" panose="020B0503020204020204" charset="-122"/>
              </a:rPr>
              <a:t>《</a:t>
            </a:r>
            <a:r>
              <a:rPr lang="zh-TW" altLang="en-US" sz="5335" b="1" dirty="0">
                <a:latin typeface="Microsoft YaHei" panose="020B0503020204020204" charset="-122"/>
                <a:ea typeface="Microsoft YaHei" panose="020B0503020204020204" charset="-122"/>
                <a:cs typeface="Microsoft YaHei" panose="020B0503020204020204" charset="-122"/>
              </a:rPr>
              <a:t>预备第二周</a:t>
            </a:r>
            <a:r>
              <a:rPr lang="en-US" altLang="zh-CN" sz="5335" b="1" dirty="0">
                <a:latin typeface="Microsoft YaHei" panose="020B0503020204020204" charset="-122"/>
                <a:ea typeface="Microsoft YaHei" panose="020B0503020204020204" charset="-122"/>
                <a:cs typeface="Microsoft YaHei" panose="020B0503020204020204" charset="-122"/>
              </a:rPr>
              <a:t>》</a:t>
            </a:r>
            <a:br>
              <a:rPr lang="en-US" altLang="zh-TW" sz="5335" b="1" dirty="0">
                <a:latin typeface="Microsoft YaHei" panose="020B0503020204020204" charset="-122"/>
                <a:ea typeface="Microsoft YaHei" panose="020B0503020204020204" charset="-122"/>
                <a:cs typeface="Microsoft YaHei" panose="020B0503020204020204" charset="-122"/>
              </a:rPr>
            </a:br>
            <a:r>
              <a:rPr lang="zh-TW" altLang="en-US" sz="5335" b="1" dirty="0">
                <a:solidFill>
                  <a:srgbClr val="7030A0"/>
                </a:solidFill>
                <a:latin typeface="Microsoft YaHei" panose="020B0503020204020204" charset="-122"/>
                <a:ea typeface="Microsoft YaHei" panose="020B0503020204020204" charset="-122"/>
                <a:cs typeface="Microsoft YaHei" panose="020B0503020204020204" charset="-122"/>
              </a:rPr>
              <a:t>幸福小組的威力</a:t>
            </a:r>
            <a:r>
              <a:rPr lang="zh-TW" altLang="en-US" sz="4890" b="1" dirty="0">
                <a:solidFill>
                  <a:srgbClr val="7030A0"/>
                </a:solidFill>
                <a:latin typeface="Microsoft JhengHei" panose="020B0604030504040204" pitchFamily="34" charset="-120"/>
                <a:ea typeface="Microsoft JhengHei" panose="020B0604030504040204" pitchFamily="34" charset="-120"/>
              </a:rPr>
              <a:t> </a:t>
            </a:r>
            <a:endParaRPr lang="en-US" sz="4890" b="1" dirty="0">
              <a:solidFill>
                <a:srgbClr val="7030A0"/>
              </a:solidFill>
              <a:latin typeface="Microsoft JhengHei" panose="020B0604030504040204" pitchFamily="34" charset="-120"/>
              <a:ea typeface="Microsoft JhengHei" panose="020B0604030504040204" pitchFamily="34" charset="-120"/>
            </a:endParaRPr>
          </a:p>
        </p:txBody>
      </p:sp>
      <p:sp>
        <p:nvSpPr>
          <p:cNvPr id="57" name="Rectangle 45"/>
          <p:cNvSpPr>
            <a:spLocks noGrp="1" noRot="1" noChangeAspect="1" noMove="1" noResize="1" noEditPoints="1" noAdjustHandles="1" noChangeArrowheads="1" noChangeShapeType="1" noTextEdit="1"/>
          </p:cNvSpPr>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882650" y="795655"/>
            <a:ext cx="9680575" cy="5418455"/>
          </a:xfrm>
        </p:spPr>
        <p:txBody>
          <a:bodyPr>
            <a:normAutofit fontScale="70000"/>
          </a:bodyPr>
          <a:lstStyle/>
          <a:p>
            <a:pPr marL="395605" indent="-395605">
              <a:lnSpc>
                <a:spcPct val="120000"/>
              </a:lnSpc>
              <a:buNone/>
            </a:pPr>
            <a:r>
              <a:rPr lang="en-US" altLang="zh-CN" sz="4000" b="1" dirty="0">
                <a:sym typeface="+mn-ea"/>
              </a:rPr>
              <a:t>                </a:t>
            </a:r>
            <a:r>
              <a:rPr lang="zh-CN" altLang="en-US" sz="5715" b="1" dirty="0">
                <a:sym typeface="+mn-ea"/>
              </a:rPr>
              <a:t>二、带状布道、瓜熟蒂落</a:t>
            </a:r>
            <a:endParaRPr lang="en-US" altLang="zh-CN" sz="3200" dirty="0">
              <a:sym typeface="+mn-ea"/>
            </a:endParaRPr>
          </a:p>
          <a:p>
            <a:pPr marL="395605" indent="-395605">
              <a:lnSpc>
                <a:spcPct val="120000"/>
              </a:lnSpc>
              <a:buNone/>
            </a:pPr>
            <a:r>
              <a:rPr lang="en-US" altLang="zh-CN" sz="3200" dirty="0">
                <a:sym typeface="+mn-ea"/>
              </a:rPr>
              <a:t>	</a:t>
            </a:r>
            <a:r>
              <a:rPr lang="zh-CN" altLang="en-US" sz="4000" b="1" dirty="0">
                <a:sym typeface="+mn-ea"/>
              </a:rPr>
              <a:t>这样的布道所产生的结果就是信主以后的</a:t>
            </a:r>
            <a:r>
              <a:rPr lang="zh-CN" altLang="en-US" sz="4000" b="1" dirty="0">
                <a:solidFill>
                  <a:srgbClr val="FF0000"/>
                </a:solidFill>
                <a:sym typeface="+mn-ea"/>
              </a:rPr>
              <a:t>落户率很低，</a:t>
            </a:r>
            <a:r>
              <a:rPr lang="zh-CN" altLang="en-US" sz="4000" b="1" dirty="0">
                <a:sym typeface="+mn-ea"/>
              </a:rPr>
              <a:t>原因其实很简单：就是先天不足。</a:t>
            </a:r>
            <a:endParaRPr lang="en-US" altLang="zh-CN" sz="4000" b="1" dirty="0"/>
          </a:p>
          <a:p>
            <a:pPr marL="395605" indent="-395605">
              <a:lnSpc>
                <a:spcPct val="120000"/>
              </a:lnSpc>
              <a:buNone/>
            </a:pPr>
            <a:r>
              <a:rPr lang="zh-CN" altLang="en-US" sz="4000" b="1" dirty="0">
                <a:solidFill>
                  <a:srgbClr val="FF0000"/>
                </a:solidFill>
              </a:rPr>
              <a:t>（二）幸福小组</a:t>
            </a:r>
            <a:r>
              <a:rPr lang="zh-CN" altLang="en-US" sz="4000" b="1" dirty="0"/>
              <a:t>的策略是连续八周精心设计安排的聚会，</a:t>
            </a:r>
            <a:r>
              <a:rPr lang="zh-CN" altLang="en-US" sz="4000" b="1" dirty="0">
                <a:solidFill>
                  <a:srgbClr val="FF0000"/>
                </a:solidFill>
              </a:rPr>
              <a:t>累积</a:t>
            </a:r>
            <a:r>
              <a:rPr lang="zh-CN" altLang="en-US" sz="4000" b="1" dirty="0"/>
              <a:t>八周的感动，形成 </a:t>
            </a:r>
            <a:r>
              <a:rPr lang="en-US" altLang="zh-CN" sz="4000" b="1" dirty="0">
                <a:solidFill>
                  <a:srgbClr val="FF0000"/>
                </a:solidFill>
              </a:rPr>
              <a:t>BEST </a:t>
            </a:r>
            <a:r>
              <a:rPr lang="zh-CN" altLang="en-US" sz="4000" b="1" dirty="0">
                <a:solidFill>
                  <a:srgbClr val="FF0000"/>
                </a:solidFill>
              </a:rPr>
              <a:t>信主受洗的效应。</a:t>
            </a:r>
            <a:endParaRPr lang="zh-CN" altLang="en-US" sz="4000" b="1" dirty="0"/>
          </a:p>
          <a:p>
            <a:pPr marL="395605" indent="0">
              <a:lnSpc>
                <a:spcPct val="120000"/>
              </a:lnSpc>
              <a:buNone/>
            </a:pPr>
            <a:r>
              <a:rPr lang="zh-CN" altLang="en-US" sz="4000" b="1" dirty="0"/>
              <a:t>这种定点、定时连续八周，让感动不断累积之后才信主，就像足月生产，瓜熟蒂落。落户率自然会高得多。台湾福气教会的平均落户率高达</a:t>
            </a:r>
            <a:r>
              <a:rPr lang="en-US" altLang="zh-CN" sz="4000" b="1" dirty="0">
                <a:solidFill>
                  <a:srgbClr val="FF0000"/>
                </a:solidFill>
              </a:rPr>
              <a:t>70%</a:t>
            </a:r>
            <a:r>
              <a:rPr lang="zh-CN" altLang="en-US" sz="4000" b="1" dirty="0">
                <a:solidFill>
                  <a:srgbClr val="FF0000"/>
                </a:solidFill>
              </a:rPr>
              <a:t>。</a:t>
            </a:r>
            <a:endParaRPr lang="zh-CN" altLang="en-US" sz="4000" b="1" dirty="0">
              <a:solidFill>
                <a:srgbClr val="FF0000"/>
              </a:solidFill>
            </a:endParaRPr>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p:cNvSpPr>
            <a:spLocks noGrp="1" noRot="1" noChangeAspect="1" noMove="1" noResize="1" noEditPoints="1" noAdjustHandles="1" noChangeArrowheads="1" noChangeShapeType="1" noTextEdit="1"/>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1">
            <a:alphaModFix amt="23000"/>
          </a:blip>
          <a:stretch>
            <a:fillRect/>
          </a:stretch>
        </p:blipFill>
        <p:spPr>
          <a:xfrm>
            <a:off x="3662150" y="0"/>
            <a:ext cx="8529851" cy="6857999"/>
          </a:xfrm>
          <a:prstGeom prst="rect">
            <a:avLst/>
          </a:prstGeom>
          <a:effectLst>
            <a:reflection stA="52000" endPos="65000" dist="50800" dir="5400000" sy="-100000" algn="bl" rotWithShape="0"/>
            <a:softEdge rad="88900"/>
          </a:effectLst>
        </p:spPr>
      </p:pic>
      <p:sp>
        <p:nvSpPr>
          <p:cNvPr id="2" name="Title 1"/>
          <p:cNvSpPr>
            <a:spLocks noGrp="1"/>
          </p:cNvSpPr>
          <p:nvPr>
            <p:ph type="title"/>
          </p:nvPr>
        </p:nvSpPr>
        <p:spPr>
          <a:xfrm>
            <a:off x="1115568" y="548640"/>
            <a:ext cx="10168128" cy="1179576"/>
          </a:xfrm>
        </p:spPr>
        <p:txBody>
          <a:bodyPr>
            <a:normAutofit/>
          </a:bodyPr>
          <a:lstStyle/>
          <a:p>
            <a:r>
              <a:rPr lang="en-US" altLang="zh-CN" sz="4000" b="1" dirty="0">
                <a:latin typeface="+mn-ea"/>
                <a:ea typeface="+mn-ea"/>
              </a:rPr>
              <a:t>        </a:t>
            </a:r>
            <a:r>
              <a:rPr lang="zh-CN" altLang="en-US" sz="4800" b="1" dirty="0">
                <a:latin typeface="Microsoft YaHei" panose="020B0503020204020204" charset="-122"/>
                <a:ea typeface="Microsoft YaHei" panose="020B0503020204020204" charset="-122"/>
                <a:cs typeface="Microsoft YaHei" panose="020B0503020204020204" charset="-122"/>
              </a:rPr>
              <a:t>三、</a:t>
            </a:r>
            <a:r>
              <a:rPr lang="en-US" altLang="zh-CN" sz="4800" b="1" dirty="0">
                <a:latin typeface="Microsoft YaHei" panose="020B0503020204020204" charset="-122"/>
                <a:ea typeface="Microsoft YaHei" panose="020B0503020204020204" charset="-122"/>
                <a:cs typeface="Microsoft YaHei" panose="020B0503020204020204" charset="-122"/>
              </a:rPr>
              <a:t>“</a:t>
            </a:r>
            <a:r>
              <a:rPr lang="zh-CN" altLang="en-US" sz="4800" b="1" dirty="0">
                <a:latin typeface="Microsoft YaHei" panose="020B0503020204020204" charset="-122"/>
                <a:ea typeface="Microsoft YaHei" panose="020B0503020204020204" charset="-122"/>
                <a:cs typeface="Microsoft YaHei" panose="020B0503020204020204" charset="-122"/>
              </a:rPr>
              <a:t>攻心为上、攻脑为下</a:t>
            </a:r>
            <a:r>
              <a:rPr lang="en-US" altLang="zh-CN" sz="4800" b="1" dirty="0">
                <a:latin typeface="Microsoft YaHei" panose="020B0503020204020204" charset="-122"/>
                <a:ea typeface="Microsoft YaHei" panose="020B0503020204020204" charset="-122"/>
                <a:cs typeface="Microsoft YaHei" panose="020B0503020204020204" charset="-122"/>
              </a:rPr>
              <a:t>” </a:t>
            </a:r>
            <a:endParaRPr lang="en-US" altLang="zh-CN" sz="4800" b="1" dirty="0">
              <a:latin typeface="Microsoft YaHei" panose="020B0503020204020204" charset="-122"/>
              <a:ea typeface="Microsoft YaHei" panose="020B0503020204020204" charset="-122"/>
              <a:cs typeface="Microsoft YaHei" panose="020B0503020204020204" charset="-122"/>
            </a:endParaRPr>
          </a:p>
        </p:txBody>
      </p:sp>
      <p:sp>
        <p:nvSpPr>
          <p:cNvPr id="14" name="Rectangle 13"/>
          <p:cNvSpPr>
            <a:spLocks noGrp="1" noRot="1" noChangeAspect="1" noMove="1" noResize="1" noEditPoints="1" noAdjustHandles="1" noChangeArrowheads="1" noChangeShapeType="1" noTextEdit="1"/>
          </p:cNvSpPr>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05218" y="2018806"/>
            <a:ext cx="10645254" cy="4158157"/>
          </a:xfrm>
        </p:spPr>
        <p:txBody>
          <a:bodyPr>
            <a:normAutofit lnSpcReduction="10000"/>
          </a:bodyPr>
          <a:lstStyle/>
          <a:p>
            <a:pPr marL="0" indent="0">
              <a:lnSpc>
                <a:spcPct val="150000"/>
              </a:lnSpc>
              <a:buNone/>
            </a:pPr>
            <a:r>
              <a:rPr lang="en-US" altLang="zh-CN" sz="3600" b="1" dirty="0">
                <a:solidFill>
                  <a:srgbClr val="FF0000"/>
                </a:solidFill>
              </a:rPr>
              <a:t>【</a:t>
            </a:r>
            <a:r>
              <a:rPr lang="zh-CN" altLang="en-US" sz="3600" b="1" dirty="0">
                <a:solidFill>
                  <a:srgbClr val="FF0000"/>
                </a:solidFill>
              </a:rPr>
              <a:t>林前十三</a:t>
            </a:r>
            <a:r>
              <a:rPr lang="en-US" altLang="zh-CN" sz="3600" b="1" dirty="0">
                <a:solidFill>
                  <a:srgbClr val="FF0000"/>
                </a:solidFill>
              </a:rPr>
              <a:t>13 】 </a:t>
            </a:r>
            <a:r>
              <a:rPr lang="zh-CN" altLang="en-US" sz="3600" b="1" dirty="0">
                <a:solidFill>
                  <a:srgbClr val="FF0000"/>
                </a:solidFill>
              </a:rPr>
              <a:t>“如今常存的有信、有望，有爱；这三样，其中最大的是爱。”</a:t>
            </a:r>
            <a:endParaRPr lang="zh-CN" altLang="en-US" sz="3600" b="1" dirty="0">
              <a:solidFill>
                <a:srgbClr val="FF0000"/>
              </a:solidFill>
            </a:endParaRPr>
          </a:p>
          <a:p>
            <a:pPr marL="0" indent="0">
              <a:lnSpc>
                <a:spcPct val="150000"/>
              </a:lnSpc>
              <a:buNone/>
            </a:pPr>
            <a:r>
              <a:rPr lang="en-US" altLang="zh-CN" sz="3600" b="1" dirty="0">
                <a:solidFill>
                  <a:srgbClr val="FF0000"/>
                </a:solidFill>
              </a:rPr>
              <a:t>【</a:t>
            </a:r>
            <a:r>
              <a:rPr lang="zh-CN" altLang="en-US" sz="3600" b="1" dirty="0">
                <a:solidFill>
                  <a:srgbClr val="FF0000"/>
                </a:solidFill>
              </a:rPr>
              <a:t>罗五</a:t>
            </a:r>
            <a:r>
              <a:rPr lang="en-US" altLang="zh-CN" sz="3600" b="1" dirty="0">
                <a:solidFill>
                  <a:srgbClr val="FF0000"/>
                </a:solidFill>
              </a:rPr>
              <a:t>5 】 </a:t>
            </a:r>
            <a:r>
              <a:rPr lang="zh-CN" altLang="en-US" sz="3600" b="1" dirty="0">
                <a:solidFill>
                  <a:srgbClr val="FF0000"/>
                </a:solidFill>
              </a:rPr>
              <a:t>“因为所赐给我们的圣灵将神的爱浇灌在我们心里。”</a:t>
            </a:r>
            <a:endParaRPr lang="zh-CN" altLang="en-US" sz="3600" b="1" dirty="0">
              <a:solidFill>
                <a:srgbClr val="FF0000"/>
              </a:solidFill>
            </a:endParaRPr>
          </a:p>
          <a:p>
            <a:pPr marL="0" indent="0">
              <a:lnSpc>
                <a:spcPct val="150000"/>
              </a:lnSpc>
              <a:buNone/>
            </a:pPr>
            <a:r>
              <a:rPr lang="en-US" altLang="zh-CN" sz="3200" b="1" dirty="0"/>
              <a:t>	</a:t>
            </a:r>
            <a:endParaRPr lang="zh-CN" altLang="en-US"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latin typeface="Microsoft YaHei" panose="020B0503020204020204" charset="-122"/>
                <a:ea typeface="Microsoft YaHei" panose="020B0503020204020204" charset="-122"/>
                <a:cs typeface="Microsoft YaHei" panose="020B0503020204020204" charset="-122"/>
                <a:sym typeface="+mn-ea"/>
              </a:rPr>
              <a:t>         </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三、</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攻心为上、攻脑为下</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r>
              <a:rPr lang="en-US" altLang="zh-CN" b="1" dirty="0">
                <a:latin typeface="Microsoft YaHei" panose="020B0503020204020204" charset="-122"/>
                <a:ea typeface="Microsoft YaHei" panose="020B0503020204020204" charset="-122"/>
                <a:cs typeface="Microsoft YaHei" panose="020B0503020204020204" charset="-122"/>
                <a:sym typeface="+mn-ea"/>
              </a:rPr>
              <a:t> </a:t>
            </a:r>
            <a:endParaRPr lang="zh-CN" altLang="en-US"/>
          </a:p>
        </p:txBody>
      </p:sp>
      <p:sp>
        <p:nvSpPr>
          <p:cNvPr id="3" name="内容占位符 2"/>
          <p:cNvSpPr>
            <a:spLocks noGrp="1"/>
          </p:cNvSpPr>
          <p:nvPr>
            <p:ph idx="1"/>
          </p:nvPr>
        </p:nvSpPr>
        <p:spPr/>
        <p:txBody>
          <a:bodyPr/>
          <a:p>
            <a:r>
              <a:rPr lang="zh-CN" altLang="en-US" sz="4400" b="1" dirty="0">
                <a:solidFill>
                  <a:schemeClr val="accent5"/>
                </a:solidFill>
                <a:sym typeface="+mn-ea"/>
              </a:rPr>
              <a:t>幸福小組的核心策略是使 </a:t>
            </a:r>
            <a:r>
              <a:rPr lang="en-US" altLang="zh-CN" sz="4400" b="1" dirty="0">
                <a:solidFill>
                  <a:schemeClr val="accent5"/>
                </a:solidFill>
                <a:sym typeface="+mn-ea"/>
              </a:rPr>
              <a:t>BEST</a:t>
            </a:r>
            <a:r>
              <a:rPr lang="zh-CN" altLang="en-US" sz="4400" b="1" dirty="0">
                <a:solidFill>
                  <a:schemeClr val="accent5"/>
                </a:solidFill>
                <a:sym typeface="+mn-ea"/>
              </a:rPr>
              <a:t>受感动而受洗，引导</a:t>
            </a:r>
            <a:r>
              <a:rPr lang="en-US" altLang="zh-CN" sz="4400" b="1" dirty="0">
                <a:solidFill>
                  <a:schemeClr val="accent5"/>
                </a:solidFill>
                <a:sym typeface="+mn-ea"/>
              </a:rPr>
              <a:t>BEST</a:t>
            </a:r>
            <a:r>
              <a:rPr lang="zh-CN" altLang="en-US" sz="4400" b="1" dirty="0">
                <a:solidFill>
                  <a:schemeClr val="accent5"/>
                </a:solidFill>
                <a:sym typeface="+mn-ea"/>
              </a:rPr>
              <a:t>从经历同工們的爱，到经历上帝的爱。</a:t>
            </a:r>
            <a:endParaRPr lang="zh-CN" altLang="en-US" sz="4400" b="1" dirty="0">
              <a:solidFill>
                <a:schemeClr val="accent5"/>
              </a:solidFill>
              <a:sym typeface="+mn-ea"/>
            </a:endParaRPr>
          </a:p>
          <a:p>
            <a:r>
              <a:rPr lang="zh-CN" altLang="en-US" sz="4400" b="1" dirty="0">
                <a:solidFill>
                  <a:schemeClr val="accent5"/>
                </a:solidFill>
                <a:sym typeface="+mn-ea"/>
              </a:rPr>
              <a:t>不只是告诉</a:t>
            </a:r>
            <a:r>
              <a:rPr lang="en-US" altLang="zh-CN" sz="4400" b="1" dirty="0">
                <a:solidFill>
                  <a:schemeClr val="accent5"/>
                </a:solidFill>
                <a:sym typeface="+mn-ea"/>
              </a:rPr>
              <a:t>Best </a:t>
            </a:r>
            <a:r>
              <a:rPr lang="zh-CN" altLang="en-US" sz="4400" b="1" dirty="0">
                <a:solidFill>
                  <a:schemeClr val="accent5"/>
                </a:solidFill>
                <a:sym typeface="+mn-ea"/>
              </a:rPr>
              <a:t>耶稣爱你，而且是我们用耶稣的爱来爱你。 </a:t>
            </a:r>
            <a:endParaRPr lang="zh-CN" altLang="en-US" sz="4400" b="1" dirty="0">
              <a:solidFill>
                <a:schemeClr val="accent5"/>
              </a:solidFill>
            </a:endParaRPr>
          </a:p>
          <a:p>
            <a:endParaRPr lang="zh-CN" altLang="en-US" sz="4400" b="1" dirty="0">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p:cNvSpPr>
            <a:spLocks noGrp="1" noRot="1" noChangeAspect="1" noMove="1" noResize="1" noEditPoints="1" noAdjustHandles="1" noChangeArrowheads="1" noChangeShapeType="1" noTextEdit="1"/>
          </p:cNvSpPr>
          <p:nvPr/>
        </p:nvSpPr>
        <p:spPr>
          <a:xfrm>
            <a:off x="902335" y="380365"/>
            <a:ext cx="10820400" cy="134874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1">
            <a:alphaModFix amt="23000"/>
          </a:blip>
          <a:stretch>
            <a:fillRect/>
          </a:stretch>
        </p:blipFill>
        <p:spPr>
          <a:xfrm>
            <a:off x="3662150" y="0"/>
            <a:ext cx="8529851" cy="6857999"/>
          </a:xfrm>
          <a:prstGeom prst="rect">
            <a:avLst/>
          </a:prstGeom>
          <a:effectLst>
            <a:reflection stA="52000" endPos="65000" dist="50800" dir="5400000" sy="-100000" algn="bl" rotWithShape="0"/>
            <a:softEdge rad="88900"/>
          </a:effectLst>
        </p:spPr>
      </p:pic>
      <p:sp>
        <p:nvSpPr>
          <p:cNvPr id="2" name="Title 1"/>
          <p:cNvSpPr>
            <a:spLocks noGrp="1"/>
          </p:cNvSpPr>
          <p:nvPr>
            <p:ph type="title"/>
          </p:nvPr>
        </p:nvSpPr>
        <p:spPr>
          <a:xfrm>
            <a:off x="1115568" y="548640"/>
            <a:ext cx="10168128" cy="1179576"/>
          </a:xfrm>
        </p:spPr>
        <p:txBody>
          <a:bodyPr>
            <a:normAutofit/>
          </a:bodyPr>
          <a:lstStyle/>
          <a:p>
            <a:r>
              <a:rPr lang="en-US" altLang="zh-CN" sz="4000" b="1" dirty="0">
                <a:latin typeface="+mn-ea"/>
                <a:ea typeface="+mn-ea"/>
              </a:rPr>
              <a:t>      </a:t>
            </a:r>
            <a:r>
              <a:rPr lang="en-US" altLang="zh-CN" b="1" dirty="0">
                <a:latin typeface="Microsoft YaHei" panose="020B0503020204020204" charset="-122"/>
                <a:ea typeface="Microsoft YaHei" panose="020B0503020204020204" charset="-122"/>
                <a:cs typeface="Microsoft YaHei" panose="020B0503020204020204" charset="-122"/>
              </a:rPr>
              <a:t> </a:t>
            </a:r>
            <a:r>
              <a:rPr lang="zh-CN" altLang="en-US" b="1" dirty="0">
                <a:latin typeface="Microsoft YaHei" panose="020B0503020204020204" charset="-122"/>
                <a:ea typeface="Microsoft YaHei" panose="020B0503020204020204" charset="-122"/>
                <a:cs typeface="Microsoft YaHei" panose="020B0503020204020204" charset="-122"/>
              </a:rPr>
              <a:t>三、</a:t>
            </a:r>
            <a:r>
              <a:rPr lang="en-US" altLang="zh-CN" b="1" dirty="0">
                <a:latin typeface="Microsoft YaHei" panose="020B0503020204020204" charset="-122"/>
                <a:ea typeface="Microsoft YaHei" panose="020B0503020204020204" charset="-122"/>
                <a:cs typeface="Microsoft YaHei" panose="020B0503020204020204" charset="-122"/>
              </a:rPr>
              <a:t>“</a:t>
            </a:r>
            <a:r>
              <a:rPr lang="zh-CN" altLang="en-US" b="1" dirty="0">
                <a:latin typeface="Microsoft YaHei" panose="020B0503020204020204" charset="-122"/>
                <a:ea typeface="Microsoft YaHei" panose="020B0503020204020204" charset="-122"/>
                <a:cs typeface="Microsoft YaHei" panose="020B0503020204020204" charset="-122"/>
              </a:rPr>
              <a:t>攻心为上、攻脑为下</a:t>
            </a:r>
            <a:r>
              <a:rPr lang="en-US" altLang="zh-CN" b="1" dirty="0">
                <a:latin typeface="Microsoft YaHei" panose="020B0503020204020204" charset="-122"/>
                <a:ea typeface="Microsoft YaHei" panose="020B0503020204020204" charset="-122"/>
                <a:cs typeface="Microsoft YaHei" panose="020B0503020204020204" charset="-122"/>
              </a:rPr>
              <a:t>”</a:t>
            </a:r>
            <a:endParaRPr lang="zh-CN" altLang="en-US" b="1" dirty="0">
              <a:latin typeface="Microsoft YaHei" panose="020B0503020204020204" charset="-122"/>
              <a:ea typeface="Microsoft YaHei" panose="020B0503020204020204" charset="-122"/>
              <a:cs typeface="Microsoft YaHei" panose="020B0503020204020204" charset="-122"/>
            </a:endParaRPr>
          </a:p>
        </p:txBody>
      </p:sp>
      <p:sp>
        <p:nvSpPr>
          <p:cNvPr id="14" name="Rectangle 13"/>
          <p:cNvSpPr>
            <a:spLocks noGrp="1" noRot="1" noChangeAspect="1" noMove="1" noResize="1" noEditPoints="1" noAdjustHandles="1" noChangeArrowheads="1" noChangeShapeType="1" noTextEdit="1"/>
          </p:cNvSpPr>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56920" y="1581150"/>
            <a:ext cx="10693400" cy="4923790"/>
          </a:xfrm>
        </p:spPr>
        <p:txBody>
          <a:bodyPr>
            <a:normAutofit fontScale="25000"/>
          </a:bodyPr>
          <a:lstStyle/>
          <a:p>
            <a:pPr marL="0" indent="0">
              <a:lnSpc>
                <a:spcPct val="150000"/>
              </a:lnSpc>
              <a:buNone/>
            </a:pPr>
            <a:r>
              <a:rPr lang="en-US" sz="3200" b="1" dirty="0">
                <a:solidFill>
                  <a:srgbClr val="FF0000"/>
                </a:solidFill>
              </a:rPr>
              <a:t> 	</a:t>
            </a:r>
            <a:r>
              <a:rPr lang="zh-CN" altLang="en-US" sz="11200" b="1" dirty="0">
                <a:solidFill>
                  <a:srgbClr val="FF0000"/>
                </a:solidFill>
                <a:latin typeface="Microsoft YaHei" panose="020B0503020204020204" charset="-122"/>
                <a:ea typeface="Microsoft YaHei" panose="020B0503020204020204" charset="-122"/>
              </a:rPr>
              <a:t>（一）</a:t>
            </a:r>
            <a:r>
              <a:rPr lang="zh-CN" altLang="en-US" sz="11200" b="1" dirty="0">
                <a:solidFill>
                  <a:srgbClr val="FF0000"/>
                </a:solidFill>
                <a:latin typeface="Microsoft YaHei" panose="020B0503020204020204" charset="-122"/>
                <a:ea typeface="Microsoft YaHei" panose="020B0503020204020204" charset="-122"/>
                <a:sym typeface="+mn-ea"/>
              </a:rPr>
              <a:t>幸福小组连续八周聚会精心设计安排的福音主题</a:t>
            </a:r>
            <a:endParaRPr lang="zh-CN" altLang="en-US" sz="10800" b="1" dirty="0">
              <a:sym typeface="+mn-ea"/>
            </a:endParaRPr>
          </a:p>
          <a:p>
            <a:pPr marL="0" indent="0">
              <a:lnSpc>
                <a:spcPct val="150000"/>
              </a:lnSpc>
              <a:buNone/>
            </a:pPr>
            <a:r>
              <a:rPr lang="en-US" altLang="zh-CN" sz="10800" b="1" dirty="0">
                <a:sym typeface="+mn-ea"/>
              </a:rPr>
              <a:t>	</a:t>
            </a:r>
            <a:r>
              <a:rPr lang="zh-CN" altLang="en-US" sz="11200" b="1" dirty="0">
                <a:latin typeface="Microsoft YaHei" panose="020B0503020204020204" charset="-122"/>
                <a:ea typeface="Microsoft YaHei" panose="020B0503020204020204" charset="-122"/>
                <a:cs typeface="Microsoft YaHei" panose="020B0503020204020204" charset="-122"/>
                <a:sym typeface="+mn-ea"/>
              </a:rPr>
              <a:t>幸福小组的布道逻辑与传统的布道逻辑明显不同。传统布道的逻辑是：</a:t>
            </a:r>
            <a:endParaRPr lang="zh-CN" altLang="en-US" sz="11200" b="1" dirty="0">
              <a:latin typeface="Microsoft YaHei" panose="020B0503020204020204" charset="-122"/>
              <a:ea typeface="Microsoft YaHei" panose="020B0503020204020204" charset="-122"/>
              <a:cs typeface="Microsoft YaHei" panose="020B0503020204020204" charset="-122"/>
              <a:sym typeface="+mn-ea"/>
            </a:endParaRPr>
          </a:p>
          <a:p>
            <a:pPr marL="0" indent="0">
              <a:lnSpc>
                <a:spcPct val="150000"/>
              </a:lnSpc>
              <a:buNone/>
            </a:pPr>
            <a:r>
              <a:rPr lang="en-US" altLang="zh-CN" sz="11200" b="1" dirty="0">
                <a:latin typeface="Microsoft YaHei" panose="020B0503020204020204" charset="-122"/>
                <a:ea typeface="Microsoft YaHei" panose="020B0503020204020204" charset="-122"/>
                <a:cs typeface="Microsoft YaHei" panose="020B0503020204020204" charset="-122"/>
                <a:sym typeface="+mn-ea"/>
              </a:rPr>
              <a:t>	1</a:t>
            </a:r>
            <a:r>
              <a:rPr lang="zh-CN" altLang="en-US" sz="11200" b="1" dirty="0">
                <a:latin typeface="Microsoft YaHei" panose="020B0503020204020204" charset="-122"/>
                <a:ea typeface="Microsoft YaHei" panose="020B0503020204020204" charset="-122"/>
                <a:cs typeface="Microsoft YaHei" panose="020B0503020204020204" charset="-122"/>
                <a:sym typeface="+mn-ea"/>
              </a:rPr>
              <a:t>、为说服无神论者信主而试图证明上帝的存在（理性主义布道逻辑）；</a:t>
            </a:r>
            <a:endParaRPr lang="zh-CN" altLang="en-US" sz="11200" b="1" dirty="0">
              <a:latin typeface="Microsoft YaHei" panose="020B0503020204020204" charset="-122"/>
              <a:ea typeface="Microsoft YaHei" panose="020B0503020204020204" charset="-122"/>
              <a:cs typeface="Microsoft YaHei" panose="020B0503020204020204" charset="-122"/>
              <a:sym typeface="+mn-ea"/>
            </a:endParaRPr>
          </a:p>
          <a:p>
            <a:pPr marL="0" indent="0">
              <a:lnSpc>
                <a:spcPct val="150000"/>
              </a:lnSpc>
              <a:buNone/>
            </a:pPr>
            <a:r>
              <a:rPr lang="en-US" altLang="zh-CN" sz="11200" b="1" dirty="0">
                <a:latin typeface="Microsoft YaHei" panose="020B0503020204020204" charset="-122"/>
                <a:ea typeface="Microsoft YaHei" panose="020B0503020204020204" charset="-122"/>
                <a:cs typeface="Microsoft YaHei" panose="020B0503020204020204" charset="-122"/>
                <a:sym typeface="+mn-ea"/>
              </a:rPr>
              <a:t>	2</a:t>
            </a:r>
            <a:r>
              <a:rPr lang="zh-CN" altLang="en-US" sz="11200" b="1" dirty="0">
                <a:latin typeface="Microsoft YaHei" panose="020B0503020204020204" charset="-122"/>
                <a:ea typeface="Microsoft YaHei" panose="020B0503020204020204" charset="-122"/>
                <a:cs typeface="Microsoft YaHei" panose="020B0503020204020204" charset="-122"/>
                <a:sym typeface="+mn-ea"/>
              </a:rPr>
              <a:t>、为证明人类需要耶稣的救赎而试图证明人有原罪和地狱审判（律法主义式布道逻辑）。</a:t>
            </a:r>
            <a:r>
              <a:rPr lang="zh-CN" altLang="en-US" sz="11200" b="1" dirty="0">
                <a:latin typeface="Microsoft YaHei" panose="020B0503020204020204" charset="-122"/>
                <a:ea typeface="Microsoft YaHei" panose="020B0503020204020204" charset="-122"/>
                <a:cs typeface="Microsoft YaHei" panose="020B0503020204020204" charset="-122"/>
              </a:rPr>
              <a:t> </a:t>
            </a:r>
            <a:endParaRPr lang="zh-CN" altLang="en-US" sz="11200" b="1" dirty="0">
              <a:latin typeface="Microsoft YaHei" panose="020B0503020204020204" charset="-122"/>
              <a:ea typeface="Microsoft YaHei" panose="020B0503020204020204" charset="-122"/>
              <a:cs typeface="Microsoft YaHei"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a:spLocks noGrp="1" noRot="1" noChangeAspect="1" noMove="1" noResize="1" noEditPoints="1" noAdjustHandles="1" noChangeArrowheads="1" noChangeShapeType="1" noTextEdit="1"/>
          </p:cNvSpPr>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p:cNvSpPr>
            <a:spLocks noGrp="1" noRot="1" noChangeAspect="1" noMove="1" noResize="1" noEditPoints="1" noAdjustHandles="1" noChangeArrowheads="1" noChangeShapeType="1" noTextEdit="1"/>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1">
            <a:alphaModFix amt="23000"/>
          </a:blip>
          <a:stretch>
            <a:fillRect/>
          </a:stretch>
        </p:blipFill>
        <p:spPr>
          <a:xfrm>
            <a:off x="3662150" y="0"/>
            <a:ext cx="8529851" cy="6857999"/>
          </a:xfrm>
          <a:prstGeom prst="rect">
            <a:avLst/>
          </a:prstGeom>
          <a:effectLst>
            <a:reflection stA="52000" endPos="65000" dist="50800" dir="5400000" sy="-100000" algn="bl" rotWithShape="0"/>
            <a:softEdge rad="88900"/>
          </a:effectLst>
        </p:spPr>
      </p:pic>
      <p:sp>
        <p:nvSpPr>
          <p:cNvPr id="2" name="Title 1"/>
          <p:cNvSpPr>
            <a:spLocks noGrp="1"/>
          </p:cNvSpPr>
          <p:nvPr>
            <p:ph type="title"/>
          </p:nvPr>
        </p:nvSpPr>
        <p:spPr>
          <a:xfrm>
            <a:off x="1115568" y="548640"/>
            <a:ext cx="10168128" cy="1179576"/>
          </a:xfrm>
        </p:spPr>
        <p:txBody>
          <a:bodyPr>
            <a:normAutofit/>
          </a:bodyPr>
          <a:lstStyle/>
          <a:p>
            <a:r>
              <a:rPr lang="en-US" altLang="zh-CN" sz="4000" b="1" dirty="0">
                <a:latin typeface="+mn-ea"/>
                <a:ea typeface="+mn-ea"/>
              </a:rPr>
              <a:t>       </a:t>
            </a:r>
            <a:r>
              <a:rPr lang="zh-CN" altLang="en-US" sz="4800" b="1" dirty="0">
                <a:latin typeface="Microsoft YaHei" panose="020B0503020204020204" charset="-122"/>
                <a:ea typeface="Microsoft YaHei" panose="020B0503020204020204" charset="-122"/>
                <a:cs typeface="Microsoft YaHei" panose="020B0503020204020204" charset="-122"/>
              </a:rPr>
              <a:t>三、</a:t>
            </a:r>
            <a:r>
              <a:rPr lang="en-US" altLang="zh-CN" sz="4800" b="1" dirty="0">
                <a:latin typeface="Microsoft YaHei" panose="020B0503020204020204" charset="-122"/>
                <a:ea typeface="Microsoft YaHei" panose="020B0503020204020204" charset="-122"/>
                <a:cs typeface="Microsoft YaHei" panose="020B0503020204020204" charset="-122"/>
              </a:rPr>
              <a:t>“</a:t>
            </a:r>
            <a:r>
              <a:rPr lang="zh-CN" altLang="en-US" sz="4800" b="1" dirty="0">
                <a:latin typeface="Microsoft YaHei" panose="020B0503020204020204" charset="-122"/>
                <a:ea typeface="Microsoft YaHei" panose="020B0503020204020204" charset="-122"/>
                <a:cs typeface="Microsoft YaHei" panose="020B0503020204020204" charset="-122"/>
              </a:rPr>
              <a:t>攻心为上、攻脑为下</a:t>
            </a:r>
            <a:r>
              <a:rPr lang="en-US" altLang="zh-CN" sz="4800" b="1" dirty="0">
                <a:latin typeface="Microsoft YaHei" panose="020B0503020204020204" charset="-122"/>
                <a:ea typeface="Microsoft YaHei" panose="020B0503020204020204" charset="-122"/>
                <a:cs typeface="Microsoft YaHei" panose="020B0503020204020204" charset="-122"/>
              </a:rPr>
              <a:t>”</a:t>
            </a:r>
            <a:endParaRPr lang="zh-CN" altLang="en-US" sz="4800" b="1" dirty="0">
              <a:latin typeface="Microsoft YaHei" panose="020B0503020204020204" charset="-122"/>
              <a:ea typeface="Microsoft YaHei" panose="020B0503020204020204" charset="-122"/>
              <a:cs typeface="Microsoft YaHei" panose="020B0503020204020204" charset="-122"/>
            </a:endParaRPr>
          </a:p>
        </p:txBody>
      </p:sp>
      <p:sp>
        <p:nvSpPr>
          <p:cNvPr id="14" name="Rectangle 13"/>
          <p:cNvSpPr>
            <a:spLocks noGrp="1" noRot="1" noChangeAspect="1" noMove="1" noResize="1" noEditPoints="1" noAdjustHandles="1" noChangeArrowheads="1" noChangeShapeType="1" noTextEdit="1"/>
          </p:cNvSpPr>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05218" y="2018806"/>
            <a:ext cx="10645254" cy="4158157"/>
          </a:xfrm>
        </p:spPr>
        <p:txBody>
          <a:bodyPr>
            <a:normAutofit fontScale="50000"/>
          </a:bodyPr>
          <a:lstStyle/>
          <a:p>
            <a:pPr marL="0" indent="0">
              <a:lnSpc>
                <a:spcPct val="150000"/>
              </a:lnSpc>
              <a:buNone/>
            </a:pPr>
            <a:r>
              <a:rPr lang="en-US" sz="3200" b="1" dirty="0">
                <a:solidFill>
                  <a:srgbClr val="FF0000"/>
                </a:solidFill>
              </a:rPr>
              <a:t> 	</a:t>
            </a:r>
            <a:r>
              <a:rPr lang="zh-CN" altLang="en-US" sz="5000" b="1" dirty="0">
                <a:solidFill>
                  <a:srgbClr val="FF0000"/>
                </a:solidFill>
                <a:latin typeface="Microsoft YaHei" panose="020B0503020204020204" charset="-122"/>
                <a:ea typeface="Microsoft YaHei" panose="020B0503020204020204" charset="-122"/>
                <a:cs typeface="Microsoft YaHei" panose="020B0503020204020204" charset="-122"/>
              </a:rPr>
              <a:t>（一）幸福小组</a:t>
            </a:r>
            <a:r>
              <a:rPr lang="zh-CN" altLang="en-US" sz="5000" b="1" dirty="0">
                <a:solidFill>
                  <a:srgbClr val="FF0000"/>
                </a:solidFill>
                <a:latin typeface="Microsoft YaHei" panose="020B0503020204020204" charset="-122"/>
                <a:ea typeface="Microsoft YaHei" panose="020B0503020204020204" charset="-122"/>
                <a:cs typeface="Microsoft YaHei" panose="020B0503020204020204" charset="-122"/>
                <a:sym typeface="+mn-ea"/>
              </a:rPr>
              <a:t>连续八周聚会精心设计安排的福音主题</a:t>
            </a:r>
            <a:endParaRPr lang="zh-CN" altLang="en-US" sz="5000" b="1" dirty="0">
              <a:solidFill>
                <a:srgbClr val="FF0000"/>
              </a:solidFill>
              <a:latin typeface="Microsoft YaHei" panose="020B0503020204020204" charset="-122"/>
              <a:ea typeface="Microsoft YaHei" panose="020B0503020204020204" charset="-122"/>
              <a:cs typeface="Microsoft YaHei" panose="020B0503020204020204" charset="-122"/>
              <a:sym typeface="+mn-ea"/>
            </a:endParaRPr>
          </a:p>
          <a:p>
            <a:pPr marL="0" indent="0">
              <a:lnSpc>
                <a:spcPct val="150000"/>
              </a:lnSpc>
              <a:buNone/>
            </a:pPr>
            <a:r>
              <a:rPr lang="en-US" altLang="zh-CN" sz="5000" b="1" dirty="0">
                <a:latin typeface="Microsoft YaHei" panose="020B0503020204020204" charset="-122"/>
                <a:ea typeface="Microsoft YaHei" panose="020B0503020204020204" charset="-122"/>
                <a:cs typeface="Microsoft YaHei" panose="020B0503020204020204" charset="-122"/>
                <a:sym typeface="+mn-ea"/>
              </a:rPr>
              <a:t>	</a:t>
            </a:r>
            <a:r>
              <a:rPr lang="zh-CN" altLang="en-US" sz="5000" b="1" dirty="0">
                <a:latin typeface="Microsoft YaHei" panose="020B0503020204020204" charset="-122"/>
                <a:ea typeface="Microsoft YaHei" panose="020B0503020204020204" charset="-122"/>
                <a:cs typeface="Microsoft YaHei" panose="020B0503020204020204" charset="-122"/>
                <a:sym typeface="+mn-ea"/>
              </a:rPr>
              <a:t>幸福小组所设计的福音逻辑则与传统的逻辑显著不同：</a:t>
            </a:r>
            <a:endParaRPr lang="zh-CN" altLang="en-US" sz="5000" b="1" dirty="0">
              <a:latin typeface="Microsoft YaHei" panose="020B0503020204020204" charset="-122"/>
              <a:ea typeface="Microsoft YaHei" panose="020B0503020204020204" charset="-122"/>
              <a:cs typeface="Microsoft YaHei" panose="020B0503020204020204" charset="-122"/>
              <a:sym typeface="+mn-ea"/>
            </a:endParaRPr>
          </a:p>
          <a:p>
            <a:pPr marL="0" indent="0">
              <a:lnSpc>
                <a:spcPct val="150000"/>
              </a:lnSpc>
              <a:buNone/>
            </a:pPr>
            <a:r>
              <a:rPr lang="en-US" altLang="zh-CN" sz="5000" b="1" dirty="0">
                <a:latin typeface="Microsoft YaHei" panose="020B0503020204020204" charset="-122"/>
                <a:ea typeface="Microsoft YaHei" panose="020B0503020204020204" charset="-122"/>
                <a:cs typeface="Microsoft YaHei" panose="020B0503020204020204" charset="-122"/>
                <a:sym typeface="+mn-ea"/>
              </a:rPr>
              <a:t>	 1</a:t>
            </a:r>
            <a:r>
              <a:rPr lang="zh-CN" altLang="en-US" sz="5000" b="1" dirty="0">
                <a:latin typeface="Microsoft YaHei" panose="020B0503020204020204" charset="-122"/>
                <a:ea typeface="Microsoft YaHei" panose="020B0503020204020204" charset="-122"/>
                <a:cs typeface="Microsoft YaHei" panose="020B0503020204020204" charset="-122"/>
                <a:sym typeface="+mn-ea"/>
              </a:rPr>
              <a:t>、从人皆有寻找幸福的本性引导人寻找上帝，因为上帝是幸福的源头，耶稣则是连接那个源头的唯一管道。</a:t>
            </a:r>
            <a:endParaRPr lang="zh-CN" altLang="en-US" sz="5000" b="1" dirty="0">
              <a:latin typeface="Microsoft YaHei" panose="020B0503020204020204" charset="-122"/>
              <a:ea typeface="Microsoft YaHei" panose="020B0503020204020204" charset="-122"/>
              <a:cs typeface="Microsoft YaHei" panose="020B0503020204020204" charset="-122"/>
              <a:sym typeface="+mn-ea"/>
            </a:endParaRPr>
          </a:p>
          <a:p>
            <a:pPr marL="0" indent="0">
              <a:lnSpc>
                <a:spcPct val="150000"/>
              </a:lnSpc>
              <a:buNone/>
            </a:pPr>
            <a:r>
              <a:rPr lang="en-US" altLang="zh-CN" sz="5000" b="1" dirty="0">
                <a:latin typeface="Microsoft YaHei" panose="020B0503020204020204" charset="-122"/>
                <a:ea typeface="Microsoft YaHei" panose="020B0503020204020204" charset="-122"/>
                <a:cs typeface="Microsoft YaHei" panose="020B0503020204020204" charset="-122"/>
                <a:sym typeface="+mn-ea"/>
              </a:rPr>
              <a:t>	2</a:t>
            </a:r>
            <a:r>
              <a:rPr lang="zh-CN" altLang="en-US" sz="5000" b="1" dirty="0">
                <a:latin typeface="Microsoft YaHei" panose="020B0503020204020204" charset="-122"/>
                <a:ea typeface="Microsoft YaHei" panose="020B0503020204020204" charset="-122"/>
                <a:cs typeface="Microsoft YaHei" panose="020B0503020204020204" charset="-122"/>
                <a:sym typeface="+mn-ea"/>
              </a:rPr>
              <a:t>、从人都在寻求脱离苦难引导人寻求主耶稣的救恩，因为人类苦难的根源是罪和魔鬼，只有主耶稣的十字架是唯一的拯救。</a:t>
            </a:r>
            <a:r>
              <a:rPr lang="zh-CN" altLang="en-US" sz="5000" b="1" dirty="0">
                <a:latin typeface="Microsoft YaHei" panose="020B0503020204020204" charset="-122"/>
                <a:ea typeface="Microsoft YaHei" panose="020B0503020204020204" charset="-122"/>
                <a:cs typeface="Microsoft YaHei" panose="020B0503020204020204" charset="-122"/>
              </a:rPr>
              <a:t> </a:t>
            </a:r>
            <a:endParaRPr lang="zh-CN" altLang="en-US" sz="5000" b="1" dirty="0">
              <a:latin typeface="Microsoft YaHei" panose="020B0503020204020204" charset="-122"/>
              <a:ea typeface="Microsoft YaHei" panose="020B0503020204020204" charset="-122"/>
              <a:cs typeface="Microsoft YaHei"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1">
            <a:alphaModFix amt="35000"/>
          </a:blip>
          <a:srcRect t="19957" r="1" b="1"/>
          <a:stretch>
            <a:fillRect/>
          </a:stretch>
        </p:blipFill>
        <p:spPr>
          <a:xfrm>
            <a:off x="-4243" y="10"/>
            <a:ext cx="12196243" cy="6857990"/>
          </a:xfrm>
          <a:prstGeom prst="rect">
            <a:avLst/>
          </a:prstGeom>
        </p:spPr>
      </p:pic>
      <p:sp>
        <p:nvSpPr>
          <p:cNvPr id="3" name="Content Placeholder 2"/>
          <p:cNvSpPr>
            <a:spLocks noGrp="1"/>
          </p:cNvSpPr>
          <p:nvPr>
            <p:ph idx="1"/>
          </p:nvPr>
        </p:nvSpPr>
        <p:spPr>
          <a:xfrm>
            <a:off x="583565" y="843280"/>
            <a:ext cx="10964545" cy="5334000"/>
          </a:xfrm>
        </p:spPr>
        <p:txBody>
          <a:bodyPr>
            <a:normAutofit fontScale="35000"/>
          </a:bodyPr>
          <a:lstStyle/>
          <a:p>
            <a:pPr marL="0" indent="0">
              <a:lnSpc>
                <a:spcPct val="150000"/>
              </a:lnSpc>
              <a:buNone/>
            </a:pPr>
            <a:r>
              <a:rPr lang="en-US" altLang="zh-CN" sz="16000" b="1" dirty="0">
                <a:latin typeface="+mn-ea"/>
                <a:sym typeface="+mn-ea"/>
              </a:rPr>
              <a:t>  </a:t>
            </a:r>
            <a:r>
              <a:rPr lang="zh-CN" altLang="en-US" sz="16000" b="1" dirty="0">
                <a:latin typeface="+mn-ea"/>
                <a:sym typeface="+mn-ea"/>
              </a:rPr>
              <a:t>三、</a:t>
            </a:r>
            <a:r>
              <a:rPr lang="en-US" altLang="zh-CN" sz="16000" b="1" dirty="0">
                <a:latin typeface="+mn-ea"/>
                <a:sym typeface="+mn-ea"/>
              </a:rPr>
              <a:t> “</a:t>
            </a:r>
            <a:r>
              <a:rPr lang="zh-CN" altLang="en-US" sz="16000" b="1" dirty="0">
                <a:latin typeface="+mn-ea"/>
                <a:sym typeface="+mn-ea"/>
              </a:rPr>
              <a:t>攻心为上、攻脑为下</a:t>
            </a:r>
            <a:r>
              <a:rPr lang="en-US" altLang="zh-CN" sz="16000" b="1" dirty="0">
                <a:latin typeface="+mn-ea"/>
                <a:sym typeface="+mn-ea"/>
              </a:rPr>
              <a:t>”</a:t>
            </a:r>
            <a:endParaRPr lang="zh-CN" altLang="en-US" sz="10000" b="1" dirty="0">
              <a:latin typeface="+mn-ea"/>
              <a:ea typeface="+mn-ea"/>
            </a:endParaRPr>
          </a:p>
          <a:p>
            <a:pPr marL="0" indent="0">
              <a:lnSpc>
                <a:spcPct val="150000"/>
              </a:lnSpc>
              <a:buNone/>
            </a:pPr>
            <a:r>
              <a:rPr lang="en-US" altLang="zh-CN" sz="3690" b="1" dirty="0">
                <a:solidFill>
                  <a:srgbClr val="C00000"/>
                </a:solidFill>
              </a:rPr>
              <a:t>	</a:t>
            </a:r>
            <a:r>
              <a:rPr lang="zh-CN" altLang="en-US" sz="10665" b="1" dirty="0">
                <a:solidFill>
                  <a:srgbClr val="C00000"/>
                </a:solidFill>
              </a:rPr>
              <a:t>（二）幸福小组以爱和见证</a:t>
            </a:r>
            <a:r>
              <a:rPr lang="zh-CN" altLang="en-US" sz="10665" b="1" dirty="0">
                <a:solidFill>
                  <a:srgbClr val="C00000"/>
                </a:solidFill>
              </a:rPr>
              <a:t>来呈现福音</a:t>
            </a:r>
            <a:r>
              <a:rPr lang="zh-CN" altLang="en-US" sz="10665" b="1" dirty="0">
                <a:solidFill>
                  <a:schemeClr val="tx1"/>
                </a:solidFill>
              </a:rPr>
              <a:t> </a:t>
            </a:r>
            <a:endParaRPr lang="zh-CN" altLang="en-US" sz="10665" b="1" dirty="0">
              <a:solidFill>
                <a:schemeClr val="tx1"/>
              </a:solidFill>
            </a:endParaRPr>
          </a:p>
          <a:p>
            <a:pPr marL="395605" indent="0">
              <a:lnSpc>
                <a:spcPct val="150000"/>
              </a:lnSpc>
              <a:buNone/>
            </a:pPr>
            <a:r>
              <a:rPr lang="en-US" altLang="zh-CN" sz="10665" b="1" dirty="0"/>
              <a:t>	   </a:t>
            </a:r>
            <a:r>
              <a:rPr lang="zh-CN" altLang="en-US" sz="10665" b="1" dirty="0"/>
              <a:t>在幸福小组，</a:t>
            </a:r>
            <a:r>
              <a:rPr lang="zh-CN" altLang="en-US" sz="10665" b="1" dirty="0">
                <a:sym typeface="+mn-ea"/>
              </a:rPr>
              <a:t>福长和同工分享自己遇见神、被神改变的奇妙見证（攻心为上），并以个人生命</a:t>
            </a:r>
            <a:r>
              <a:rPr lang="zh-CN" altLang="en-US" sz="10665" b="1" dirty="0">
                <a:sym typeface="+mn-ea"/>
              </a:rPr>
              <a:t>见证来呈现</a:t>
            </a:r>
            <a:r>
              <a:rPr lang="zh-CN" altLang="en-US" sz="10665" b="1" dirty="0">
                <a:sym typeface="+mn-ea"/>
              </a:rPr>
              <a:t>福音。</a:t>
            </a:r>
            <a:endParaRPr lang="zh-CN" altLang="en-US" sz="10665" b="1" dirty="0">
              <a:sym typeface="+mn-ea"/>
            </a:endParaRPr>
          </a:p>
        </p:txBody>
      </p:sp>
      <p:sp>
        <p:nvSpPr>
          <p:cNvPr id="31" name="Isosceles Triangle 30"/>
          <p:cNvSpPr>
            <a:spLocks noGrp="1" noRot="1" noChangeAspect="1" noMove="1" noResize="1" noEditPoints="1" noAdjustHandles="1" noChangeArrowheads="1" noChangeShapeType="1" noTextEdit="1"/>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nvSpPr>
        <p:spPr>
          <a:xfrm rot="2700000">
            <a:off x="427916" y="5720453"/>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1">
            <a:alphaModFix amt="35000"/>
          </a:blip>
          <a:srcRect t="19957" r="1" b="1"/>
          <a:stretch>
            <a:fillRect/>
          </a:stretch>
        </p:blipFill>
        <p:spPr>
          <a:xfrm>
            <a:off x="-4243" y="10"/>
            <a:ext cx="12196243" cy="6857990"/>
          </a:xfrm>
          <a:prstGeom prst="rect">
            <a:avLst/>
          </a:prstGeom>
        </p:spPr>
      </p:pic>
      <p:sp>
        <p:nvSpPr>
          <p:cNvPr id="3" name="Content Placeholder 2"/>
          <p:cNvSpPr>
            <a:spLocks noGrp="1"/>
          </p:cNvSpPr>
          <p:nvPr>
            <p:ph idx="1"/>
          </p:nvPr>
        </p:nvSpPr>
        <p:spPr>
          <a:xfrm>
            <a:off x="583565" y="843280"/>
            <a:ext cx="10964545" cy="5334000"/>
          </a:xfrm>
        </p:spPr>
        <p:txBody>
          <a:bodyPr>
            <a:normAutofit fontScale="25000"/>
          </a:bodyPr>
          <a:lstStyle/>
          <a:p>
            <a:pPr marL="0" indent="0">
              <a:lnSpc>
                <a:spcPct val="150000"/>
              </a:lnSpc>
              <a:buNone/>
            </a:pPr>
            <a:r>
              <a:rPr lang="en-US" altLang="zh-CN" sz="16000" b="1" dirty="0">
                <a:latin typeface="+mn-ea"/>
                <a:sym typeface="+mn-ea"/>
              </a:rPr>
              <a:t>            </a:t>
            </a:r>
            <a:r>
              <a:rPr lang="zh-CN" altLang="en-US" sz="16000" b="1" dirty="0">
                <a:latin typeface="Microsoft YaHei" panose="020B0503020204020204" charset="-122"/>
                <a:ea typeface="Microsoft YaHei" panose="020B0503020204020204" charset="-122"/>
                <a:cs typeface="Microsoft YaHei" panose="020B0503020204020204" charset="-122"/>
                <a:sym typeface="+mn-ea"/>
              </a:rPr>
              <a:t>三、</a:t>
            </a:r>
            <a:r>
              <a:rPr lang="en-US" altLang="zh-CN" sz="16000" b="1" dirty="0">
                <a:latin typeface="Microsoft YaHei" panose="020B0503020204020204" charset="-122"/>
                <a:ea typeface="Microsoft YaHei" panose="020B0503020204020204" charset="-122"/>
                <a:cs typeface="Microsoft YaHei" panose="020B0503020204020204" charset="-122"/>
                <a:sym typeface="+mn-ea"/>
              </a:rPr>
              <a:t>“</a:t>
            </a:r>
            <a:r>
              <a:rPr lang="zh-CN" altLang="en-US" sz="16000" b="1" dirty="0">
                <a:latin typeface="Microsoft YaHei" panose="020B0503020204020204" charset="-122"/>
                <a:ea typeface="Microsoft YaHei" panose="020B0503020204020204" charset="-122"/>
                <a:cs typeface="Microsoft YaHei" panose="020B0503020204020204" charset="-122"/>
                <a:sym typeface="+mn-ea"/>
              </a:rPr>
              <a:t>攻心为上、攻脑为下</a:t>
            </a:r>
            <a:r>
              <a:rPr lang="en-US" altLang="zh-CN" sz="16000" b="1" dirty="0">
                <a:latin typeface="Microsoft YaHei" panose="020B0503020204020204" charset="-122"/>
                <a:ea typeface="Microsoft YaHei" panose="020B0503020204020204" charset="-122"/>
                <a:cs typeface="Microsoft YaHei" panose="020B0503020204020204" charset="-122"/>
                <a:sym typeface="+mn-ea"/>
              </a:rPr>
              <a:t>”</a:t>
            </a:r>
            <a:endParaRPr lang="zh-CN" altLang="en-US" sz="10000" b="1" dirty="0">
              <a:latin typeface="+mn-ea"/>
              <a:ea typeface="+mn-ea"/>
            </a:endParaRPr>
          </a:p>
          <a:p>
            <a:pPr marL="0" indent="0">
              <a:lnSpc>
                <a:spcPct val="150000"/>
              </a:lnSpc>
              <a:buNone/>
            </a:pPr>
            <a:r>
              <a:rPr lang="en-US" altLang="zh-CN" sz="3690" b="1" dirty="0">
                <a:solidFill>
                  <a:srgbClr val="C00000"/>
                </a:solidFill>
              </a:rPr>
              <a:t>	</a:t>
            </a:r>
            <a:r>
              <a:rPr lang="zh-CN" altLang="en-US" sz="14400" b="1" dirty="0">
                <a:solidFill>
                  <a:srgbClr val="C00000"/>
                </a:solidFill>
              </a:rPr>
              <a:t>（二）幸福小组以爱和见证来呈现福音</a:t>
            </a:r>
            <a:endParaRPr lang="zh-CN" altLang="en-US" sz="14400" b="1" dirty="0">
              <a:solidFill>
                <a:schemeClr val="tx1"/>
              </a:solidFill>
            </a:endParaRPr>
          </a:p>
          <a:p>
            <a:pPr marL="395605" indent="0">
              <a:lnSpc>
                <a:spcPct val="150000"/>
              </a:lnSpc>
              <a:buNone/>
            </a:pPr>
            <a:r>
              <a:rPr lang="en-US" altLang="zh-CN" sz="14400" b="1" dirty="0"/>
              <a:t>	</a:t>
            </a:r>
            <a:r>
              <a:rPr lang="zh-CN" altLang="en-US" sz="14400" b="1" dirty="0"/>
              <a:t>幸福小組不是要來讲大道理的地方，焦点是让</a:t>
            </a:r>
            <a:r>
              <a:rPr lang="en-US" altLang="zh-CN" sz="14400" b="1" dirty="0"/>
              <a:t>BEST</a:t>
            </a:r>
            <a:r>
              <a:rPr lang="zh-CN" altLang="en-US" sz="14400" b="1" dirty="0"/>
              <a:t>感到被愛。</a:t>
            </a:r>
            <a:r>
              <a:rPr lang="zh-CN" altLang="en-US" sz="14400" b="1" dirty="0">
                <a:sym typeface="+mn-ea"/>
              </a:rPr>
              <a:t>不只是用话语来传讲（攻脑为下），更是用爱心</a:t>
            </a:r>
            <a:r>
              <a:rPr lang="zh-CN" altLang="en-US" sz="14400" b="1" dirty="0">
                <a:sym typeface="+mn-ea"/>
              </a:rPr>
              <a:t>行动来呈现福音（攻心为上）。</a:t>
            </a:r>
            <a:endParaRPr lang="zh-CN" altLang="en-US" sz="14400" b="1" dirty="0"/>
          </a:p>
          <a:p>
            <a:pPr marL="0" indent="0">
              <a:lnSpc>
                <a:spcPct val="150000"/>
              </a:lnSpc>
              <a:buNone/>
            </a:pPr>
            <a:r>
              <a:rPr lang="en-US" altLang="zh-CN" sz="3690" b="1" dirty="0">
                <a:solidFill>
                  <a:srgbClr val="C00000"/>
                </a:solidFill>
              </a:rPr>
              <a:t>  </a:t>
            </a:r>
            <a:endParaRPr lang="zh-CN" altLang="en-US" sz="3690" b="1" dirty="0"/>
          </a:p>
        </p:txBody>
      </p:sp>
      <p:sp>
        <p:nvSpPr>
          <p:cNvPr id="31" name="Isosceles Triangle 30"/>
          <p:cNvSpPr>
            <a:spLocks noGrp="1" noRot="1" noChangeAspect="1" noMove="1" noResize="1" noEditPoints="1" noAdjustHandles="1" noChangeArrowheads="1" noChangeShapeType="1" noTextEdit="1"/>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a:spLocks noGrp="1" noRot="1" noChangeAspect="1" noMove="1" noResize="1" noEditPoints="1" noAdjustHandles="1" noChangeArrowheads="1" noChangeShapeType="1" noTextEdit="1"/>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b="1" dirty="0">
                <a:latin typeface="+mn-ea"/>
                <a:sym typeface="+mn-ea"/>
              </a:rPr>
              <a:t>    </a:t>
            </a:r>
            <a:r>
              <a:rPr lang="en-US" altLang="zh-CN" b="1" dirty="0">
                <a:solidFill>
                  <a:srgbClr val="7030A0"/>
                </a:solidFill>
                <a:latin typeface="+mn-ea"/>
                <a:sym typeface="+mn-ea"/>
              </a:rPr>
              <a:t> </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三、</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攻心为上、攻脑为下</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br>
              <a:rPr lang="zh-CN" altLang="en-US" b="1" dirty="0">
                <a:latin typeface="Microsoft YaHei" panose="020B0503020204020204" charset="-122"/>
                <a:ea typeface="Microsoft YaHei" panose="020B0503020204020204" charset="-122"/>
                <a:cs typeface="Microsoft YaHei" panose="020B0503020204020204" charset="-122"/>
              </a:rPr>
            </a:br>
            <a:endParaRPr lang="zh-CN" altLang="en-US">
              <a:latin typeface="Microsoft YaHei" panose="020B0503020204020204" charset="-122"/>
              <a:ea typeface="Microsoft YaHei" panose="020B0503020204020204" charset="-122"/>
              <a:cs typeface="Microsoft YaHei" panose="020B0503020204020204" charset="-122"/>
            </a:endParaRPr>
          </a:p>
        </p:txBody>
      </p:sp>
      <p:sp>
        <p:nvSpPr>
          <p:cNvPr id="3" name="内容占位符 2"/>
          <p:cNvSpPr>
            <a:spLocks noGrp="1"/>
          </p:cNvSpPr>
          <p:nvPr>
            <p:ph idx="1"/>
          </p:nvPr>
        </p:nvSpPr>
        <p:spPr/>
        <p:txBody>
          <a:bodyPr/>
          <a:p>
            <a:pPr marL="0" indent="0">
              <a:buNone/>
            </a:pPr>
            <a:r>
              <a:rPr lang="en-US" altLang="zh-CN"/>
              <a:t>   </a:t>
            </a:r>
            <a:r>
              <a:rPr lang="zh-CN" altLang="en-US" sz="3600" b="1">
                <a:solidFill>
                  <a:schemeClr val="tx2"/>
                </a:solidFill>
              </a:rPr>
              <a:t>下面引述一段《情书》2.4.3中的一段话：</a:t>
            </a:r>
            <a:endParaRPr lang="zh-CN" altLang="en-US" sz="3600" b="1"/>
          </a:p>
          <a:p>
            <a:pPr marL="0" indent="0">
              <a:buNone/>
            </a:pPr>
            <a:r>
              <a:rPr lang="en-US" altLang="zh-CN" sz="3600" b="1"/>
              <a:t>	</a:t>
            </a:r>
            <a:r>
              <a:rPr lang="zh-CN" altLang="en-US" sz="3600" b="1">
                <a:gradFill>
                  <a:gsLst>
                    <a:gs pos="0">
                      <a:srgbClr val="FE4444"/>
                    </a:gs>
                    <a:gs pos="100000">
                      <a:srgbClr val="832B2B"/>
                    </a:gs>
                  </a:gsLst>
                  <a:lin scaled="0"/>
                </a:gradFill>
              </a:rPr>
              <a:t>“我的子民，......不能再用律法主义的方式强迫人接受救恩了，必须通过爱的方式带领人进入救恩。必须用我的恩慈，饶恕和供应吸引人归向我，就是告诉人们我时刻与他们同在，时刻看顾他们，并对他们有一个美好的人生规划。</a:t>
            </a:r>
            <a:endParaRPr lang="zh-CN" altLang="en-US" sz="3600" b="1">
              <a:gradFill>
                <a:gsLst>
                  <a:gs pos="0">
                    <a:srgbClr val="FE4444"/>
                  </a:gs>
                  <a:gs pos="100000">
                    <a:srgbClr val="832B2B"/>
                  </a:gs>
                </a:gsLst>
                <a:lin scaled="0"/>
              </a:gra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1325880"/>
          </a:xfrm>
        </p:spPr>
        <p:txBody>
          <a:bodyPr/>
          <a:p>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        </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三、</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攻心为上、攻脑为下</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endParaRPr lang="zh-CN" altLang="en-US"/>
          </a:p>
        </p:txBody>
      </p:sp>
      <p:sp>
        <p:nvSpPr>
          <p:cNvPr id="3" name="内容占位符 2"/>
          <p:cNvSpPr>
            <a:spLocks noGrp="1"/>
          </p:cNvSpPr>
          <p:nvPr>
            <p:ph idx="1"/>
          </p:nvPr>
        </p:nvSpPr>
        <p:spPr/>
        <p:txBody>
          <a:bodyPr/>
          <a:p>
            <a:pPr marL="0" indent="0">
              <a:buNone/>
            </a:pPr>
            <a:r>
              <a:rPr lang="en-US" altLang="zh-CN" sz="3200" b="1">
                <a:solidFill>
                  <a:srgbClr val="FF0000"/>
                </a:solidFill>
              </a:rPr>
              <a:t>        </a:t>
            </a:r>
            <a:r>
              <a:rPr lang="zh-CN" altLang="en-US" sz="3200" b="1">
                <a:solidFill>
                  <a:srgbClr val="FF0000"/>
                </a:solidFill>
              </a:rPr>
              <a:t>这就是如何通过爱和关心帮助我完成大使命的方法。为了实现这个目标，我必须用丰满的爱浇透你，让我的爱从你身上满溢出来，让爱的江河和活水不断地从你里面涌流出来。我是所有江河的源头，你们是给全世界百姓输送生命河水的渠道。你们必须通过亲密的相交与我联在一起。这是打开闸门，使你的生命充满活力的关键所在。因为单单爱我所建立的亲密关系必将为你们开辟一条被恩典充满的道路。”</a:t>
            </a:r>
            <a:endParaRPr lang="zh-CN" altLang="en-US" sz="3200" b="1">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         </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三、</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攻心为上、攻脑为下</a:t>
            </a:r>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a:t>
            </a:r>
            <a:endParaRPr lang="zh-CN" altLang="en-US"/>
          </a:p>
        </p:txBody>
      </p:sp>
      <p:sp>
        <p:nvSpPr>
          <p:cNvPr id="3" name="内容占位符 2"/>
          <p:cNvSpPr>
            <a:spLocks noGrp="1"/>
          </p:cNvSpPr>
          <p:nvPr>
            <p:ph idx="1"/>
          </p:nvPr>
        </p:nvSpPr>
        <p:spPr/>
        <p:txBody>
          <a:bodyPr/>
          <a:p>
            <a:pPr marL="0" indent="0">
              <a:buNone/>
            </a:pPr>
            <a:r>
              <a:rPr lang="zh-CN" altLang="en-US" sz="3600" b="1">
                <a:solidFill>
                  <a:schemeClr val="tx2"/>
                </a:solidFill>
              </a:rPr>
              <a:t>既然是“攻心为上”，为何还要“攻脑为下”呢？</a:t>
            </a:r>
            <a:endParaRPr lang="zh-CN" altLang="en-US"/>
          </a:p>
          <a:p>
            <a:pPr marL="0" indent="0">
              <a:buNone/>
            </a:pPr>
            <a:r>
              <a:rPr lang="en-US" altLang="zh-CN"/>
              <a:t>	</a:t>
            </a:r>
            <a:r>
              <a:rPr lang="zh-CN" altLang="en-US" sz="3600" b="1">
                <a:gradFill>
                  <a:gsLst>
                    <a:gs pos="0">
                      <a:srgbClr val="14CD68"/>
                    </a:gs>
                    <a:gs pos="100000">
                      <a:srgbClr val="035C7D"/>
                    </a:gs>
                  </a:gsLst>
                  <a:lin scaled="0"/>
                </a:gradFill>
              </a:rPr>
              <a:t>我们生活在后现代主义社会和文化中，</a:t>
            </a:r>
            <a:r>
              <a:rPr lang="zh-CN" altLang="en-US" sz="3600" b="1">
                <a:gradFill>
                  <a:gsLst>
                    <a:gs pos="0">
                      <a:srgbClr val="14CD68"/>
                    </a:gs>
                    <a:gs pos="100000">
                      <a:srgbClr val="035C7D"/>
                    </a:gs>
                  </a:gsLst>
                  <a:lin scaled="0"/>
                </a:gradFill>
              </a:rPr>
              <a:t>其中有各种不同的宗教信仰，同时许多人相信道德相对主义，宗教多元主义。在这样的社会文化背景中，我们要带领人归信基督，不仅要使他们深深感受到福音是好的，是有价值的，还要使他们信服福音是真理，是实在的。他们才能放弃自己从前的信仰，归信在基督的名下。所以要“攻心为上、攻脑为下”。</a:t>
            </a:r>
            <a:endParaRPr lang="zh-CN" altLang="en-US" sz="3600" b="1">
              <a:gradFill>
                <a:gsLst>
                  <a:gs pos="0">
                    <a:srgbClr val="14CD68"/>
                  </a:gs>
                  <a:gs pos="100000">
                    <a:srgbClr val="035C7D"/>
                  </a:gs>
                </a:gsLst>
                <a:lin scaled="0"/>
              </a:gra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436728" y="1029485"/>
            <a:ext cx="6728347" cy="5626086"/>
          </a:xfrm>
        </p:spPr>
        <p:txBody>
          <a:bodyPr>
            <a:normAutofit/>
          </a:bodyPr>
          <a:lstStyle/>
          <a:p>
            <a:pPr marL="0" indent="0">
              <a:lnSpc>
                <a:spcPct val="140000"/>
              </a:lnSpc>
              <a:buNone/>
            </a:pPr>
            <a:endParaRPr lang="en-US" altLang="zh-TW" sz="3000" dirty="0">
              <a:solidFill>
                <a:srgbClr val="FF0000"/>
              </a:solidFill>
            </a:endParaRPr>
          </a:p>
          <a:p>
            <a:pPr marL="0" indent="0">
              <a:lnSpc>
                <a:spcPct val="140000"/>
              </a:lnSpc>
              <a:buNone/>
            </a:pPr>
            <a:r>
              <a:rPr lang="en-US" altLang="zh-TW" sz="3600" dirty="0">
                <a:solidFill>
                  <a:srgbClr val="FF0000"/>
                </a:solidFill>
              </a:rPr>
              <a:t>【</a:t>
            </a:r>
            <a:r>
              <a:rPr lang="zh-TW" altLang="en-US" sz="3600" dirty="0">
                <a:solidFill>
                  <a:srgbClr val="FF0000"/>
                </a:solidFill>
              </a:rPr>
              <a:t>使徒行</a:t>
            </a:r>
            <a:r>
              <a:rPr lang="zh-CN" altLang="zh-TW" sz="3600" b="1" dirty="0">
                <a:solidFill>
                  <a:srgbClr val="FF0000"/>
                </a:solidFill>
              </a:rPr>
              <a:t>传</a:t>
            </a:r>
            <a:r>
              <a:rPr lang="zh-TW" altLang="en-US" sz="3600" dirty="0">
                <a:solidFill>
                  <a:srgbClr val="FF0000"/>
                </a:solidFill>
              </a:rPr>
              <a:t>五 </a:t>
            </a:r>
            <a:r>
              <a:rPr lang="en-US" altLang="zh-TW" sz="3600" dirty="0">
                <a:solidFill>
                  <a:srgbClr val="FF0000"/>
                </a:solidFill>
              </a:rPr>
              <a:t>42】 </a:t>
            </a:r>
            <a:endParaRPr lang="en-US" altLang="zh-TW" sz="3600" dirty="0">
              <a:solidFill>
                <a:srgbClr val="FF0000"/>
              </a:solidFill>
            </a:endParaRPr>
          </a:p>
          <a:p>
            <a:pPr marL="0" indent="0">
              <a:lnSpc>
                <a:spcPct val="140000"/>
              </a:lnSpc>
              <a:buNone/>
            </a:pPr>
            <a:r>
              <a:rPr lang="en-US" altLang="zh-TW" sz="3600" dirty="0">
                <a:solidFill>
                  <a:srgbClr val="FF0000"/>
                </a:solidFill>
                <a:latin typeface="HanWangHeiHeavy" panose="02000500000000000000" charset="-120"/>
                <a:ea typeface="HanWangHeiHeavy" panose="02000500000000000000" charset="-120"/>
                <a:cs typeface="HanWangHeiHeavy" panose="02000500000000000000" charset="-120"/>
              </a:rPr>
              <a:t>“</a:t>
            </a:r>
            <a:r>
              <a:rPr lang="zh-TW" altLang="en-US" sz="3600" dirty="0">
                <a:solidFill>
                  <a:srgbClr val="FF0000"/>
                </a:solidFill>
                <a:latin typeface="HanWangHeiHeavy" panose="02000500000000000000" charset="-120"/>
                <a:ea typeface="HanWangHeiHeavy" panose="02000500000000000000" charset="-120"/>
                <a:cs typeface="HanWangHeiHeavy" panose="02000500000000000000" charset="-120"/>
              </a:rPr>
              <a:t>他們就每日在殿</a:t>
            </a:r>
            <a:r>
              <a:rPr lang="zh-CN" altLang="zh-TW" sz="3600" dirty="0">
                <a:solidFill>
                  <a:srgbClr val="FF0000"/>
                </a:solidFill>
                <a:latin typeface="HanWangHeiHeavy" panose="02000500000000000000" charset="-120"/>
                <a:ea typeface="HanWangHeiHeavy" panose="02000500000000000000" charset="-120"/>
                <a:cs typeface="HanWangHeiHeavy" panose="02000500000000000000" charset="-120"/>
              </a:rPr>
              <a:t>里</a:t>
            </a:r>
            <a:r>
              <a:rPr lang="zh-TW" altLang="en-US" sz="3600" dirty="0">
                <a:solidFill>
                  <a:srgbClr val="FF0000"/>
                </a:solidFill>
                <a:latin typeface="HanWangHeiHeavy" panose="02000500000000000000" charset="-120"/>
                <a:ea typeface="HanWangHeiHeavy" panose="02000500000000000000" charset="-120"/>
                <a:cs typeface="HanWangHeiHeavy" panose="02000500000000000000" charset="-120"/>
              </a:rPr>
              <a:t>、在家</a:t>
            </a:r>
            <a:r>
              <a:rPr lang="zh-CN" altLang="zh-TW" sz="3600" dirty="0">
                <a:solidFill>
                  <a:srgbClr val="FF0000"/>
                </a:solidFill>
                <a:latin typeface="HanWangHeiHeavy" panose="02000500000000000000" charset="-120"/>
                <a:ea typeface="HanWangHeiHeavy" panose="02000500000000000000" charset="-120"/>
                <a:cs typeface="HanWangHeiHeavy" panose="02000500000000000000" charset="-120"/>
              </a:rPr>
              <a:t>里</a:t>
            </a:r>
            <a:r>
              <a:rPr lang="zh-TW" altLang="en-US" sz="3600" dirty="0">
                <a:solidFill>
                  <a:srgbClr val="FF0000"/>
                </a:solidFill>
                <a:latin typeface="HanWangHeiHeavy" panose="02000500000000000000" charset="-120"/>
                <a:ea typeface="HanWangHeiHeavy" panose="02000500000000000000" charset="-120"/>
                <a:cs typeface="HanWangHeiHeavy" panose="02000500000000000000" charset="-120"/>
              </a:rPr>
              <a:t>不住地教訓人，</a:t>
            </a:r>
            <a:r>
              <a:rPr lang="zh-CN" altLang="zh-TW" sz="3600" b="1" dirty="0">
                <a:solidFill>
                  <a:srgbClr val="FF0000"/>
                </a:solidFill>
                <a:latin typeface="Microsoft JhengHei" panose="020B0604030504040204" pitchFamily="34" charset="-120"/>
                <a:ea typeface="Microsoft JhengHei" panose="020B0604030504040204" pitchFamily="34" charset="-120"/>
                <a:cs typeface="HanWangHeiHeavy" panose="02000500000000000000" charset="-120"/>
              </a:rPr>
              <a:t>传</a:t>
            </a:r>
            <a:r>
              <a:rPr lang="zh-TW" altLang="en-US" sz="3600" dirty="0">
                <a:solidFill>
                  <a:srgbClr val="FF0000"/>
                </a:solidFill>
                <a:latin typeface="HanWangHeiHeavy" panose="02000500000000000000" charset="-120"/>
                <a:ea typeface="HanWangHeiHeavy" panose="02000500000000000000" charset="-120"/>
                <a:cs typeface="HanWangHeiHeavy" panose="02000500000000000000" charset="-120"/>
              </a:rPr>
              <a:t>耶穌是基督。 ”</a:t>
            </a:r>
            <a:endParaRPr lang="en-US" altLang="zh-TW" sz="3600" dirty="0">
              <a:solidFill>
                <a:srgbClr val="FF0000"/>
              </a:solidFill>
            </a:endParaRPr>
          </a:p>
          <a:p>
            <a:pPr marL="0" indent="0">
              <a:lnSpc>
                <a:spcPct val="140000"/>
              </a:lnSpc>
              <a:buNone/>
            </a:pPr>
            <a:endParaRPr lang="zh-TW" altLang="en-US" sz="3000" dirty="0"/>
          </a:p>
          <a:p>
            <a:pPr marL="0" indent="0">
              <a:lnSpc>
                <a:spcPct val="140000"/>
              </a:lnSpc>
              <a:buNone/>
            </a:pPr>
            <a:endParaRPr lang="zh-TW" altLang="en-US" sz="3000" dirty="0"/>
          </a:p>
          <a:p>
            <a:pPr marL="0" indent="0">
              <a:buNone/>
            </a:pPr>
            <a:endParaRPr lang="zh-TW" altLang="en-US" sz="2000" dirty="0"/>
          </a:p>
          <a:p>
            <a:endParaRPr lang="en-US" sz="2000" dirty="0"/>
          </a:p>
        </p:txBody>
      </p:sp>
      <p:sp>
        <p:nvSpPr>
          <p:cNvPr id="27"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1"/>
          <a:stretch>
            <a:fillRect/>
          </a:stretch>
        </p:blipFill>
        <p:spPr>
          <a:xfrm>
            <a:off x="7562203" y="1563676"/>
            <a:ext cx="4629797" cy="39724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643467" y="1201176"/>
            <a:ext cx="10229868" cy="5013356"/>
          </a:xfrm>
        </p:spPr>
        <p:txBody>
          <a:bodyPr>
            <a:normAutofit/>
          </a:bodyPr>
          <a:lstStyle/>
          <a:p>
            <a:pPr marL="0" indent="0" algn="ctr">
              <a:lnSpc>
                <a:spcPct val="130000"/>
              </a:lnSpc>
              <a:buNone/>
            </a:pPr>
            <a:r>
              <a:rPr lang="zh-CN" altLang="en-US" sz="3600" b="1" dirty="0"/>
              <a:t>四、</a:t>
            </a:r>
            <a:r>
              <a:rPr lang="en-US" altLang="zh-CN" sz="3600" b="1" dirty="0"/>
              <a:t> </a:t>
            </a:r>
            <a:r>
              <a:rPr lang="zh-CN" altLang="en-US" sz="3600" b="1" dirty="0"/>
              <a:t>福音现场、领袖</a:t>
            </a:r>
            <a:r>
              <a:rPr lang="zh-CN" altLang="en-US" sz="3600" b="1" dirty="0"/>
              <a:t>摇篮 </a:t>
            </a:r>
            <a:endParaRPr lang="zh-CN" altLang="en-US" sz="3600" b="1" dirty="0"/>
          </a:p>
          <a:p>
            <a:pPr marL="0" indent="0">
              <a:lnSpc>
                <a:spcPct val="130000"/>
              </a:lnSpc>
              <a:buNone/>
            </a:pPr>
            <a:r>
              <a:rPr lang="en-US" altLang="zh-CN" sz="3200" b="1" dirty="0">
                <a:solidFill>
                  <a:srgbClr val="FF0000"/>
                </a:solidFill>
              </a:rPr>
              <a:t>【</a:t>
            </a:r>
            <a:r>
              <a:rPr lang="zh-CN" altLang="en-US" sz="3200" b="1" dirty="0">
                <a:solidFill>
                  <a:srgbClr val="FF0000"/>
                </a:solidFill>
              </a:rPr>
              <a:t>约翰福音十五</a:t>
            </a:r>
            <a:r>
              <a:rPr lang="en-US" altLang="zh-CN" sz="3200" b="1" dirty="0">
                <a:solidFill>
                  <a:srgbClr val="FF0000"/>
                </a:solidFill>
              </a:rPr>
              <a:t>2 】“</a:t>
            </a:r>
            <a:r>
              <a:rPr lang="zh-CN" altLang="en-US" sz="3200" b="1" dirty="0">
                <a:solidFill>
                  <a:srgbClr val="FF0000"/>
                </a:solidFill>
              </a:rPr>
              <a:t>凡属我不结果子的枝子，他就剪去；凡结果子的，他就修理干净，使枝子结果子更多。”</a:t>
            </a:r>
            <a:endParaRPr lang="zh-CN" altLang="en-US" sz="3200" b="1" dirty="0">
              <a:solidFill>
                <a:srgbClr val="FF0000"/>
              </a:solidFill>
            </a:endParaRPr>
          </a:p>
          <a:p>
            <a:pPr marL="0" indent="0">
              <a:lnSpc>
                <a:spcPct val="130000"/>
              </a:lnSpc>
              <a:buNone/>
            </a:pPr>
            <a:r>
              <a:rPr lang="en-US" altLang="zh-CN" sz="3200" b="1" dirty="0">
                <a:solidFill>
                  <a:schemeClr val="tx1"/>
                </a:solidFill>
                <a:latin typeface="+mn-ea"/>
                <a:sym typeface="+mn-ea"/>
              </a:rPr>
              <a:t>	</a:t>
            </a:r>
            <a:r>
              <a:rPr lang="zh-CN" altLang="en-US" sz="3200" b="1" dirty="0">
                <a:solidFill>
                  <a:schemeClr val="tx1"/>
                </a:solidFill>
                <a:latin typeface="+mn-ea"/>
                <a:sym typeface="+mn-ea"/>
              </a:rPr>
              <a:t>幸福小組（同工和</a:t>
            </a:r>
            <a:r>
              <a:rPr lang="en-US" altLang="zh-CN" sz="3200" b="1" dirty="0">
                <a:solidFill>
                  <a:schemeClr val="tx1"/>
                </a:solidFill>
                <a:latin typeface="+mn-ea"/>
                <a:sym typeface="+mn-ea"/>
              </a:rPr>
              <a:t>Best)</a:t>
            </a:r>
            <a:r>
              <a:rPr lang="zh-CN" altLang="en-US" sz="3200" b="1" dirty="0">
                <a:solidFill>
                  <a:schemeClr val="tx1"/>
                </a:solidFill>
                <a:latin typeface="+mn-ea"/>
                <a:sym typeface="+mn-ea"/>
              </a:rPr>
              <a:t>是照妖鏡，但为了上帝所託付的伟大福音使命而願意改变，</a:t>
            </a:r>
            <a:r>
              <a:rPr lang="zh-CN" altLang="en-US" sz="3200" b="1" dirty="0">
                <a:solidFill>
                  <a:schemeClr val="tx1"/>
                </a:solidFill>
                <a:latin typeface="Microsoft JhengHei" panose="020B0604030504040204" pitchFamily="34" charset="-120"/>
                <a:ea typeface="Microsoft JhengHei" panose="020B0604030504040204" pitchFamily="34" charset="-120"/>
                <a:cs typeface="Microsoft JhengHei" panose="020B0604030504040204" pitchFamily="34" charset="-120"/>
                <a:sym typeface="+mn-ea"/>
              </a:rPr>
              <a:t>幸福同工会经历生命真实的成长。</a:t>
            </a:r>
            <a:endParaRPr lang="zh-CN" altLang="en-US" sz="3200" b="1" dirty="0">
              <a:solidFill>
                <a:schemeClr val="tx1"/>
              </a:solidFill>
              <a:latin typeface="Microsoft JhengHei" panose="020B0604030504040204" pitchFamily="34" charset="-120"/>
              <a:ea typeface="Microsoft JhengHei" panose="020B0604030504040204" pitchFamily="34" charset="-120"/>
              <a:cs typeface="Microsoft JhengHei" panose="020B0604030504040204" pitchFamily="34" charset="-120"/>
              <a:sym typeface="+mn-ea"/>
            </a:endParaRPr>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sym typeface="+mn-ea"/>
              </a:rPr>
              <a:t>		</a:t>
            </a:r>
            <a:r>
              <a:rPr lang="zh-CN" altLang="en-US" b="1" dirty="0">
                <a:latin typeface="Microsoft YaHei" panose="020B0503020204020204" charset="-122"/>
                <a:ea typeface="Microsoft YaHei" panose="020B0503020204020204" charset="-122"/>
                <a:cs typeface="Microsoft YaHei" panose="020B0503020204020204" charset="-122"/>
                <a:sym typeface="+mn-ea"/>
              </a:rPr>
              <a:t>四、</a:t>
            </a:r>
            <a:r>
              <a:rPr lang="en-US" altLang="zh-CN" b="1" dirty="0">
                <a:latin typeface="Microsoft YaHei" panose="020B0503020204020204" charset="-122"/>
                <a:ea typeface="Microsoft YaHei" panose="020B0503020204020204" charset="-122"/>
                <a:cs typeface="Microsoft YaHei" panose="020B0503020204020204" charset="-122"/>
                <a:sym typeface="+mn-ea"/>
              </a:rPr>
              <a:t> </a:t>
            </a:r>
            <a:r>
              <a:rPr lang="zh-CN" altLang="en-US" b="1" dirty="0">
                <a:latin typeface="Microsoft YaHei" panose="020B0503020204020204" charset="-122"/>
                <a:ea typeface="Microsoft YaHei" panose="020B0503020204020204" charset="-122"/>
                <a:cs typeface="Microsoft YaHei" panose="020B0503020204020204" charset="-122"/>
                <a:sym typeface="+mn-ea"/>
              </a:rPr>
              <a:t>福音现场、领袖摇篮</a:t>
            </a:r>
            <a:r>
              <a:rPr lang="zh-CN" altLang="en-US" b="1" dirty="0">
                <a:sym typeface="+mn-ea"/>
              </a:rPr>
              <a:t> </a:t>
            </a:r>
            <a:endParaRPr lang="zh-CN" altLang="en-US"/>
          </a:p>
        </p:txBody>
      </p:sp>
      <p:sp>
        <p:nvSpPr>
          <p:cNvPr id="3" name="内容占位符 2"/>
          <p:cNvSpPr>
            <a:spLocks noGrp="1"/>
          </p:cNvSpPr>
          <p:nvPr>
            <p:ph idx="1"/>
          </p:nvPr>
        </p:nvSpPr>
        <p:spPr/>
        <p:txBody>
          <a:bodyPr/>
          <a:p>
            <a:pPr fontAlgn="auto">
              <a:lnSpc>
                <a:spcPct val="150000"/>
              </a:lnSpc>
            </a:pPr>
            <a:r>
              <a:rPr lang="en-US" altLang="zh-CN" sz="3200" b="1">
                <a:solidFill>
                  <a:srgbClr val="FF0000"/>
                </a:solidFill>
                <a:latin typeface="Microsoft YaHei" panose="020B0503020204020204" charset="-122"/>
                <a:ea typeface="Microsoft YaHei" panose="020B0503020204020204" charset="-122"/>
              </a:rPr>
              <a:t> </a:t>
            </a:r>
            <a:r>
              <a:rPr lang="zh-CN" altLang="en-US" sz="3200" b="1">
                <a:solidFill>
                  <a:srgbClr val="FF0000"/>
                </a:solidFill>
                <a:latin typeface="Microsoft YaHei" panose="020B0503020204020204" charset="-122"/>
                <a:ea typeface="Microsoft YaHei" panose="020B0503020204020204" charset="-122"/>
              </a:rPr>
              <a:t>（一）幸福小组是福音现场，同时也是行道的最佳场所。</a:t>
            </a:r>
            <a:r>
              <a:rPr lang="en-US" altLang="zh-CN" sz="3200" b="1">
                <a:solidFill>
                  <a:srgbClr val="FF0000"/>
                </a:solidFill>
                <a:latin typeface="Microsoft YaHei" panose="020B0503020204020204" charset="-122"/>
                <a:ea typeface="Microsoft YaHei" panose="020B0503020204020204" charset="-122"/>
              </a:rPr>
              <a:t>	</a:t>
            </a:r>
            <a:r>
              <a:rPr lang="zh-CN" altLang="en-US" sz="3200" b="1">
                <a:solidFill>
                  <a:schemeClr val="tx1"/>
                </a:solidFill>
                <a:latin typeface="Microsoft YaHei" panose="020B0503020204020204" charset="-122"/>
                <a:ea typeface="Microsoft YaHei" panose="020B0503020204020204" charset="-122"/>
              </a:rPr>
              <a:t>门徒平日在主日证道、灵修读经和门徒训练中所学的都要在这里来接受检验。</a:t>
            </a:r>
            <a:endParaRPr lang="zh-CN" altLang="en-US" sz="3200" b="1">
              <a:solidFill>
                <a:schemeClr val="tx1"/>
              </a:solidFill>
              <a:latin typeface="Microsoft YaHei" panose="020B0503020204020204" charset="-122"/>
              <a:ea typeface="Microsoft YaHei"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38100" y="126365"/>
            <a:ext cx="12090400" cy="70859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51128" y="411480"/>
            <a:ext cx="9362365" cy="1106424"/>
          </a:xfrm>
        </p:spPr>
        <p:txBody>
          <a:bodyPr>
            <a:normAutofit/>
          </a:bodyPr>
          <a:lstStyle/>
          <a:p>
            <a:pPr>
              <a:lnSpc>
                <a:spcPct val="120000"/>
              </a:lnSpc>
            </a:pPr>
            <a:r>
              <a:rPr lang="en-US" altLang="zh-CN" sz="4000" b="1" dirty="0">
                <a:latin typeface="HanWangHeiHeavy" panose="02000500000000000000" charset="-120"/>
                <a:ea typeface="HanWangHeiHeavy" panose="02000500000000000000" charset="-120"/>
                <a:cs typeface="HanWangHeiHeavy" panose="02000500000000000000" charset="-120"/>
                <a:sym typeface="+mn-ea"/>
              </a:rPr>
              <a:t>       </a:t>
            </a:r>
            <a:r>
              <a:rPr lang="zh-CN" altLang="en-US" sz="4000" b="1" dirty="0">
                <a:latin typeface="Microsoft YaHei" panose="020B0503020204020204" charset="-122"/>
                <a:ea typeface="Microsoft YaHei" panose="020B0503020204020204" charset="-122"/>
                <a:cs typeface="Microsoft YaHei" panose="020B0503020204020204" charset="-122"/>
                <a:sym typeface="+mn-ea"/>
              </a:rPr>
              <a:t>四、</a:t>
            </a:r>
            <a:r>
              <a:rPr lang="en-US" altLang="zh-CN" sz="4000" b="1" dirty="0">
                <a:latin typeface="Microsoft YaHei" panose="020B0503020204020204" charset="-122"/>
                <a:ea typeface="Microsoft YaHei" panose="020B0503020204020204" charset="-122"/>
                <a:cs typeface="Microsoft YaHei" panose="020B0503020204020204" charset="-122"/>
                <a:sym typeface="+mn-ea"/>
              </a:rPr>
              <a:t> </a:t>
            </a:r>
            <a:r>
              <a:rPr lang="zh-CN" altLang="en-US" sz="4000" b="1" dirty="0">
                <a:latin typeface="Microsoft YaHei" panose="020B0503020204020204" charset="-122"/>
                <a:ea typeface="Microsoft YaHei" panose="020B0503020204020204" charset="-122"/>
                <a:cs typeface="Microsoft YaHei" panose="020B0503020204020204" charset="-122"/>
                <a:sym typeface="+mn-ea"/>
              </a:rPr>
              <a:t>福音现场、领袖摇篮</a:t>
            </a:r>
            <a:r>
              <a:rPr lang="zh-CN" altLang="en-US" sz="3200" b="1" dirty="0">
                <a:solidFill>
                  <a:srgbClr val="FF0000"/>
                </a:solidFill>
                <a:latin typeface="Microsoft JhengHei" panose="020B0604030504040204" pitchFamily="34" charset="-120"/>
                <a:ea typeface="Microsoft JhengHei" panose="020B0604030504040204" pitchFamily="34" charset="-120"/>
                <a:cs typeface="Microsoft JhengHei" panose="020B0604030504040204" pitchFamily="34" charset="-120"/>
              </a:rPr>
              <a:t> </a:t>
            </a:r>
            <a:endParaRPr lang="zh-CN" altLang="en-US" sz="3200" b="1" dirty="0">
              <a:solidFill>
                <a:srgbClr val="FF0000"/>
              </a:solidFill>
              <a:latin typeface="Microsoft JhengHei" panose="020B0604030504040204" pitchFamily="34" charset="-120"/>
              <a:ea typeface="Microsoft JhengHei" panose="020B0604030504040204" pitchFamily="34" charset="-120"/>
              <a:cs typeface="Microsoft JhengHei" panose="020B0604030504040204" pitchFamily="34" charset="-120"/>
            </a:endParaRPr>
          </a:p>
        </p:txBody>
      </p:sp>
      <p:sp>
        <p:nvSpPr>
          <p:cNvPr id="11" name="Rectangle 10"/>
          <p:cNvSpPr>
            <a:spLocks noGrp="1" noRot="1" noChangeAspect="1" noMove="1" noResize="1" noEditPoints="1" noAdjustHandles="1" noChangeArrowheads="1" noChangeShapeType="1" noTextEdit="1"/>
          </p:cNvSpPr>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1"/>
          <a:srcRect r="4145" b="-2"/>
          <a:stretch>
            <a:fillRect/>
          </a:stretch>
        </p:blipFill>
        <p:spPr>
          <a:xfrm>
            <a:off x="429769" y="2145001"/>
            <a:ext cx="4237766" cy="3024249"/>
          </a:xfrm>
          <a:prstGeom prst="rect">
            <a:avLst/>
          </a:prstGeom>
        </p:spPr>
      </p:pic>
      <p:sp>
        <p:nvSpPr>
          <p:cNvPr id="3" name="Content Placeholder 2"/>
          <p:cNvSpPr>
            <a:spLocks noGrp="1"/>
          </p:cNvSpPr>
          <p:nvPr>
            <p:ph idx="1"/>
          </p:nvPr>
        </p:nvSpPr>
        <p:spPr>
          <a:xfrm>
            <a:off x="5001895" y="2145665"/>
            <a:ext cx="6934835" cy="3534410"/>
          </a:xfrm>
        </p:spPr>
        <p:txBody>
          <a:bodyPr anchor="ctr">
            <a:normAutofit fontScale="90000" lnSpcReduction="10000"/>
          </a:bodyPr>
          <a:lstStyle/>
          <a:p>
            <a:pPr marL="0" indent="0">
              <a:lnSpc>
                <a:spcPct val="130000"/>
              </a:lnSpc>
              <a:buNone/>
            </a:pPr>
            <a:r>
              <a:rPr lang="zh-CN" altLang="en-US" sz="3200" b="1" dirty="0">
                <a:solidFill>
                  <a:srgbClr val="C00000"/>
                </a:solidFill>
                <a:latin typeface="Microsoft YaHei" panose="020B0503020204020204" charset="-122"/>
                <a:ea typeface="Microsoft YaHei" panose="020B0503020204020204" charset="-122"/>
                <a:cs typeface="Microsoft YaHei" panose="020B0503020204020204" charset="-122"/>
              </a:rPr>
              <a:t>（二）幸福小组是照妖镜，与同工与</a:t>
            </a:r>
            <a:r>
              <a:rPr lang="en-US" altLang="zh-CN" sz="3200" b="1" dirty="0">
                <a:solidFill>
                  <a:srgbClr val="C00000"/>
                </a:solidFill>
                <a:latin typeface="Microsoft YaHei" panose="020B0503020204020204" charset="-122"/>
                <a:ea typeface="Microsoft YaHei" panose="020B0503020204020204" charset="-122"/>
                <a:cs typeface="Microsoft YaHei" panose="020B0503020204020204" charset="-122"/>
              </a:rPr>
              <a:t>Best</a:t>
            </a:r>
            <a:r>
              <a:rPr lang="zh-CN" altLang="en-US" sz="3200" b="1" dirty="0">
                <a:solidFill>
                  <a:srgbClr val="C00000"/>
                </a:solidFill>
                <a:latin typeface="Microsoft YaHei" panose="020B0503020204020204" charset="-122"/>
                <a:ea typeface="Microsoft YaHei" panose="020B0503020204020204" charset="-122"/>
                <a:cs typeface="Microsoft YaHei" panose="020B0503020204020204" charset="-122"/>
              </a:rPr>
              <a:t>相处都会出现挑战。</a:t>
            </a:r>
            <a:r>
              <a:rPr lang="en-US" altLang="zh-CN" sz="3200" b="1" dirty="0">
                <a:solidFill>
                  <a:srgbClr val="C00000"/>
                </a:solidFill>
                <a:latin typeface="Microsoft YaHei" panose="020B0503020204020204" charset="-122"/>
                <a:ea typeface="Microsoft YaHei" panose="020B0503020204020204" charset="-122"/>
                <a:cs typeface="Microsoft YaHei" panose="020B0503020204020204" charset="-122"/>
              </a:rPr>
              <a:t>  </a:t>
            </a:r>
            <a:endParaRPr lang="en-US" altLang="zh-CN" sz="3200" b="1" dirty="0">
              <a:solidFill>
                <a:srgbClr val="C00000"/>
              </a:solidFill>
              <a:latin typeface="Microsoft YaHei" panose="020B0503020204020204" charset="-122"/>
              <a:ea typeface="Microsoft YaHei" panose="020B0503020204020204" charset="-122"/>
              <a:cs typeface="Microsoft YaHei" panose="020B0503020204020204" charset="-122"/>
            </a:endParaRPr>
          </a:p>
          <a:p>
            <a:pPr marL="395605" indent="0">
              <a:lnSpc>
                <a:spcPct val="130000"/>
              </a:lnSpc>
              <a:buNone/>
            </a:pPr>
            <a:r>
              <a:rPr lang="zh-CN" altLang="en-US" sz="3200" b="1" dirty="0">
                <a:latin typeface="Microsoft YaHei" panose="020B0503020204020204" charset="-122"/>
                <a:ea typeface="Microsoft YaHei" panose="020B0503020204020204" charset="-122"/>
                <a:cs typeface="Microsoft YaHei" panose="020B0503020204020204" charset="-122"/>
              </a:rPr>
              <a:t>困难和挑战显出我们自身的不足，</a:t>
            </a:r>
            <a:r>
              <a:rPr lang="zh-CN" altLang="en-US" sz="3200" b="1" dirty="0">
                <a:solidFill>
                  <a:srgbClr val="00B0F0"/>
                </a:solidFill>
                <a:sym typeface="+mn-ea"/>
              </a:rPr>
              <a:t>这是操练包容饶恕，与誠实面对自己最好的机会。</a:t>
            </a:r>
            <a:r>
              <a:rPr lang="zh-CN" altLang="en-US" sz="3200" b="1" dirty="0">
                <a:latin typeface="Microsoft YaHei" panose="020B0503020204020204" charset="-122"/>
                <a:ea typeface="Microsoft YaHei" panose="020B0503020204020204" charset="-122"/>
                <a:cs typeface="Microsoft YaHei" panose="020B0503020204020204" charset="-122"/>
              </a:rPr>
              <a:t>幸福小組</a:t>
            </a:r>
            <a:r>
              <a:rPr lang="zh-CN" altLang="en-US" sz="3200" b="1" dirty="0">
                <a:latin typeface="Microsoft YaHei" panose="020B0503020204020204" charset="-122"/>
                <a:ea typeface="Microsoft YaHei" panose="020B0503020204020204" charset="-122"/>
                <a:cs typeface="Microsoft YaHei" panose="020B0503020204020204" charset="-122"/>
              </a:rPr>
              <a:t>则是我們学习生命</a:t>
            </a:r>
            <a:r>
              <a:rPr lang="zh-CN" altLang="en-US" sz="3200" b="1" dirty="0">
                <a:latin typeface="Microsoft YaHei" panose="020B0503020204020204" charset="-122"/>
                <a:ea typeface="Microsoft YaHei" panose="020B0503020204020204" charset="-122"/>
                <a:cs typeface="Microsoft YaHei" panose="020B0503020204020204" charset="-122"/>
              </a:rPr>
              <a:t>成长最好的地方。 </a:t>
            </a:r>
            <a:endParaRPr lang="zh-CN" altLang="en-US" sz="3200" b="1" dirty="0">
              <a:latin typeface="Microsoft YaHei" panose="020B0503020204020204" charset="-122"/>
              <a:ea typeface="Microsoft YaHei" panose="020B0503020204020204" charset="-122"/>
              <a:cs typeface="Microsoft YaHei"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76835" y="-40513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CN" altLang="en-US" b="1" dirty="0">
                <a:latin typeface="HanWangHeiHeavy" panose="02000500000000000000" charset="-120"/>
                <a:ea typeface="HanWangHeiHeavy" panose="02000500000000000000" charset="-120"/>
                <a:cs typeface="HanWangHeiHeavy" panose="02000500000000000000" charset="-120"/>
                <a:sym typeface="+mn-ea"/>
              </a:rPr>
              <a:t>四、</a:t>
            </a:r>
            <a:r>
              <a:rPr lang="en-US" altLang="zh-CN" b="1" dirty="0">
                <a:latin typeface="HanWangHeiHeavy" panose="02000500000000000000" charset="-120"/>
                <a:ea typeface="HanWangHeiHeavy" panose="02000500000000000000" charset="-120"/>
                <a:cs typeface="HanWangHeiHeavy" panose="02000500000000000000" charset="-120"/>
                <a:sym typeface="+mn-ea"/>
              </a:rPr>
              <a:t> </a:t>
            </a:r>
            <a:r>
              <a:rPr lang="zh-CN" altLang="en-US" b="1" dirty="0">
                <a:latin typeface="HanWangHeiHeavy" panose="02000500000000000000" charset="-120"/>
                <a:ea typeface="HanWangHeiHeavy" panose="02000500000000000000" charset="-120"/>
                <a:cs typeface="HanWangHeiHeavy" panose="02000500000000000000" charset="-120"/>
                <a:sym typeface="+mn-ea"/>
              </a:rPr>
              <a:t>以生命事奉取代事工导向。</a:t>
            </a:r>
            <a:r>
              <a:rPr lang="zh-CN" altLang="en-US" b="1" dirty="0">
                <a:solidFill>
                  <a:srgbClr val="FF0000"/>
                </a:solidFill>
                <a:latin typeface="Microsoft JhengHei" panose="020B0604030504040204" pitchFamily="34" charset="-120"/>
                <a:ea typeface="Microsoft JhengHei" panose="020B0604030504040204" pitchFamily="34" charset="-120"/>
                <a:cs typeface="Microsoft JhengHei" panose="020B0604030504040204" pitchFamily="34" charset="-120"/>
                <a:sym typeface="+mn-ea"/>
              </a:rPr>
              <a:t> </a:t>
            </a: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703580" y="-635"/>
            <a:ext cx="10560050" cy="6214745"/>
          </a:xfrm>
        </p:spPr>
        <p:txBody>
          <a:bodyPr>
            <a:normAutofit fontScale="80000"/>
          </a:bodyPr>
          <a:lstStyle/>
          <a:p>
            <a:pPr marL="395605" indent="-395605">
              <a:lnSpc>
                <a:spcPct val="130000"/>
              </a:lnSpc>
              <a:buNone/>
            </a:pPr>
            <a:r>
              <a:rPr lang="en-US" altLang="zh-CN" sz="4445" b="1" dirty="0">
                <a:latin typeface="Microsoft YaHei" panose="020B0503020204020204" charset="-122"/>
                <a:ea typeface="Microsoft YaHei" panose="020B0503020204020204" charset="-122"/>
                <a:cs typeface="HanWangHeiHeavy" panose="02000500000000000000" charset="-120"/>
                <a:sym typeface="+mn-ea"/>
              </a:rPr>
              <a:t>                 </a:t>
            </a:r>
            <a:r>
              <a:rPr lang="zh-CN" altLang="en-US" sz="4445" b="1" dirty="0">
                <a:latin typeface="Microsoft YaHei" panose="020B0503020204020204" charset="-122"/>
                <a:ea typeface="Microsoft YaHei" panose="020B0503020204020204" charset="-122"/>
                <a:cs typeface="HanWangHeiHeavy" panose="02000500000000000000" charset="-120"/>
                <a:sym typeface="+mn-ea"/>
              </a:rPr>
              <a:t>四、福音现场、领袖摇篮</a:t>
            </a:r>
            <a:endParaRPr lang="zh-CN" altLang="en-US" sz="3200" b="1" dirty="0">
              <a:solidFill>
                <a:srgbClr val="FF0000"/>
              </a:solidFill>
              <a:latin typeface="Microsoft JhengHei" panose="020B0604030504040204" pitchFamily="34" charset="-120"/>
              <a:ea typeface="Microsoft JhengHei" panose="020B0604030504040204" pitchFamily="34" charset="-120"/>
              <a:cs typeface="Microsoft JhengHei" panose="020B0604030504040204" pitchFamily="34" charset="-120"/>
            </a:endParaRPr>
          </a:p>
          <a:p>
            <a:pPr marL="395605" indent="-395605">
              <a:lnSpc>
                <a:spcPct val="130000"/>
              </a:lnSpc>
              <a:buNone/>
            </a:pPr>
            <a:endParaRPr lang="en-US" altLang="zh-CN" sz="3200" b="1" dirty="0">
              <a:solidFill>
                <a:srgbClr val="C00000"/>
              </a:solidFill>
            </a:endParaRPr>
          </a:p>
          <a:p>
            <a:pPr marL="395605" indent="-395605">
              <a:lnSpc>
                <a:spcPct val="130000"/>
              </a:lnSpc>
              <a:buNone/>
            </a:pPr>
            <a:r>
              <a:rPr lang="zh-CN" altLang="en-US" sz="4570" b="1" dirty="0">
                <a:solidFill>
                  <a:srgbClr val="C00000"/>
                </a:solidFill>
              </a:rPr>
              <a:t>（三）幸福小组培训幸福同工、生产新福长的摇篮。</a:t>
            </a:r>
            <a:endParaRPr lang="zh-CN" altLang="en-US" sz="4570" b="1" dirty="0">
              <a:solidFill>
                <a:srgbClr val="C00000"/>
              </a:solidFill>
            </a:endParaRPr>
          </a:p>
          <a:p>
            <a:pPr marL="395605" indent="-395605">
              <a:lnSpc>
                <a:spcPct val="130000"/>
              </a:lnSpc>
              <a:buNone/>
            </a:pPr>
            <a:r>
              <a:rPr lang="zh-CN" altLang="en-US" sz="3555" b="1" dirty="0">
                <a:solidFill>
                  <a:srgbClr val="C00000"/>
                </a:solidFill>
              </a:rPr>
              <a:t> </a:t>
            </a:r>
            <a:r>
              <a:rPr lang="en-US" altLang="zh-CN" sz="3555" b="1" dirty="0">
                <a:solidFill>
                  <a:srgbClr val="C00000"/>
                </a:solidFill>
              </a:rPr>
              <a:t>     </a:t>
            </a:r>
            <a:r>
              <a:rPr lang="en-US" altLang="zh-CN" sz="4000" b="1" dirty="0">
                <a:solidFill>
                  <a:srgbClr val="C00000"/>
                </a:solidFill>
              </a:rPr>
              <a:t> </a:t>
            </a:r>
            <a:r>
              <a:rPr lang="zh-CN" altLang="en-US" sz="4000" b="1" dirty="0">
                <a:solidFill>
                  <a:schemeClr val="tx1"/>
                </a:solidFill>
              </a:rPr>
              <a:t>一代代的新领袖都经过幸福小组源源不断地产生出来，使教会的复兴和繁殖可以经久不衰。台湾福气教会自2012年推动幸福小组以来，至今已有10年。籍着开跑幸福小组，10年来福气教会持续增长。</a:t>
            </a:r>
            <a:endParaRPr lang="zh-CN" altLang="en-US" sz="4000" b="1" dirty="0">
              <a:solidFill>
                <a:schemeClr val="tx1"/>
              </a:solidFill>
            </a:endParaRPr>
          </a:p>
          <a:p>
            <a:pPr marL="395605" indent="-395605">
              <a:lnSpc>
                <a:spcPct val="130000"/>
              </a:lnSpc>
              <a:buNone/>
            </a:pPr>
            <a:r>
              <a:rPr lang="en-US" altLang="zh-CN" sz="4000" b="1" dirty="0">
                <a:solidFill>
                  <a:srgbClr val="C00000"/>
                </a:solidFill>
              </a:rPr>
              <a:t> </a:t>
            </a:r>
            <a:endParaRPr lang="en-US" altLang="zh-CN" sz="4000" b="1" dirty="0">
              <a:solidFill>
                <a:srgbClr val="C00000"/>
              </a:solidFill>
            </a:endParaRPr>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
          <a:srcRect r="8773" b="1"/>
          <a:stretch>
            <a:fillRect/>
          </a:stretch>
        </p:blipFill>
        <p:spPr>
          <a:xfrm>
            <a:off x="3522468" y="10"/>
            <a:ext cx="8669532" cy="6857990"/>
          </a:xfrm>
          <a:prstGeom prst="rect">
            <a:avLst/>
          </a:prstGeom>
        </p:spPr>
      </p:pic>
      <p:sp>
        <p:nvSpPr>
          <p:cNvPr id="11" name="Rectangle 10"/>
          <p:cNvSpPr>
            <a:spLocks noGrp="1" noRot="1" noChangeAspect="1" noMove="1" noResize="1" noEditPoints="1" noAdjustHandles="1" noChangeArrowheads="1" noChangeShapeType="1" noTextEdit="1"/>
          </p:cNvSpPr>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86853" y="843534"/>
            <a:ext cx="5800299" cy="5081778"/>
          </a:xfrm>
        </p:spPr>
        <p:txBody>
          <a:bodyPr anchor="t">
            <a:normAutofit fontScale="50000"/>
          </a:bodyPr>
          <a:lstStyle/>
          <a:p>
            <a:pPr marL="395605" indent="-395605">
              <a:buNone/>
            </a:pPr>
            <a:r>
              <a:rPr lang="zh-CN" altLang="en-US" sz="6400" b="1" dirty="0">
                <a:latin typeface="Microsoft YaHei" panose="020B0503020204020204" charset="-122"/>
                <a:ea typeface="Microsoft YaHei" panose="020B0503020204020204" charset="-122"/>
                <a:cs typeface="Microsoft YaHei" panose="020B0503020204020204" charset="-122"/>
                <a:sym typeface="+mn-ea"/>
              </a:rPr>
              <a:t>四、</a:t>
            </a:r>
            <a:r>
              <a:rPr lang="en-US" altLang="zh-CN" sz="6400" b="1" dirty="0">
                <a:latin typeface="Microsoft YaHei" panose="020B0503020204020204" charset="-122"/>
                <a:ea typeface="Microsoft YaHei" panose="020B0503020204020204" charset="-122"/>
                <a:cs typeface="Microsoft YaHei" panose="020B0503020204020204" charset="-122"/>
                <a:sym typeface="+mn-ea"/>
              </a:rPr>
              <a:t> </a:t>
            </a:r>
            <a:r>
              <a:rPr lang="zh-CN" altLang="en-US" sz="6400" b="1" dirty="0">
                <a:latin typeface="Microsoft YaHei" panose="020B0503020204020204" charset="-122"/>
                <a:ea typeface="Microsoft YaHei" panose="020B0503020204020204" charset="-122"/>
                <a:cs typeface="Microsoft YaHei" panose="020B0503020204020204" charset="-122"/>
                <a:sym typeface="+mn-ea"/>
              </a:rPr>
              <a:t>福音现场、领袖摇篮</a:t>
            </a:r>
            <a:r>
              <a:rPr lang="zh-CN" altLang="en-US" sz="4500" b="1" dirty="0">
                <a:solidFill>
                  <a:srgbClr val="FF0000"/>
                </a:solidFill>
                <a:latin typeface="Microsoft JhengHei" panose="020B0604030504040204" pitchFamily="34" charset="-120"/>
                <a:ea typeface="Microsoft JhengHei" panose="020B0604030504040204" pitchFamily="34" charset="-120"/>
                <a:cs typeface="Microsoft JhengHei" panose="020B0604030504040204" pitchFamily="34" charset="-120"/>
                <a:sym typeface="+mn-ea"/>
              </a:rPr>
              <a:t> </a:t>
            </a:r>
            <a:endParaRPr lang="zh-CN" altLang="en-US" sz="3200" b="1" dirty="0">
              <a:solidFill>
                <a:srgbClr val="FF0000"/>
              </a:solidFill>
              <a:latin typeface="Microsoft JhengHei" panose="020B0604030504040204" pitchFamily="34" charset="-120"/>
              <a:ea typeface="Microsoft JhengHei" panose="020B0604030504040204" pitchFamily="34" charset="-120"/>
              <a:cs typeface="Microsoft JhengHei" panose="020B0604030504040204" pitchFamily="34" charset="-120"/>
            </a:endParaRPr>
          </a:p>
          <a:p>
            <a:pPr marL="395605" indent="-395605">
              <a:buNone/>
            </a:pPr>
            <a:endParaRPr lang="en-US" altLang="zh-CN" sz="3200" b="1" dirty="0">
              <a:solidFill>
                <a:srgbClr val="00B0F0"/>
              </a:solidFill>
            </a:endParaRPr>
          </a:p>
          <a:p>
            <a:pPr marL="395605" indent="-395605">
              <a:buNone/>
            </a:pPr>
            <a:r>
              <a:rPr lang="zh-CN" altLang="en-US" sz="5145" b="1" dirty="0">
                <a:solidFill>
                  <a:srgbClr val="00B0F0"/>
                </a:solidFill>
              </a:rPr>
              <a:t>（</a:t>
            </a:r>
            <a:r>
              <a:rPr lang="zh-CN" altLang="en-US" sz="5145" b="1" dirty="0">
                <a:solidFill>
                  <a:srgbClr val="00B0F0"/>
                </a:solidFill>
              </a:rPr>
              <a:t>四）看見 </a:t>
            </a:r>
            <a:r>
              <a:rPr lang="en-US" altLang="zh-CN" sz="5145" b="1" dirty="0">
                <a:solidFill>
                  <a:srgbClr val="00B0F0"/>
                </a:solidFill>
              </a:rPr>
              <a:t>BEST </a:t>
            </a:r>
            <a:r>
              <a:rPr lang="zh-CN" altLang="en-US" sz="5145" b="1" dirty="0">
                <a:solidFill>
                  <a:srgbClr val="00B0F0"/>
                </a:solidFill>
              </a:rPr>
              <a:t>生命真实的改变，</a:t>
            </a:r>
            <a:endParaRPr lang="zh-CN" altLang="en-US" sz="5145" b="1" dirty="0">
              <a:solidFill>
                <a:srgbClr val="00B0F0"/>
              </a:solidFill>
            </a:endParaRPr>
          </a:p>
          <a:p>
            <a:pPr marL="395605" indent="-395605">
              <a:buNone/>
            </a:pPr>
            <a:r>
              <a:rPr lang="zh-CN" altLang="en-US" sz="5145" b="1" dirty="0">
                <a:solidFill>
                  <a:srgbClr val="00B0F0"/>
                </a:solidFill>
              </a:rPr>
              <a:t>              体验福音的价值。 </a:t>
            </a:r>
            <a:endParaRPr lang="zh-CN" altLang="en-US" sz="5145" b="1" dirty="0">
              <a:solidFill>
                <a:srgbClr val="00B0F0"/>
              </a:solidFill>
            </a:endParaRPr>
          </a:p>
          <a:p>
            <a:pPr marL="395605" indent="0">
              <a:lnSpc>
                <a:spcPct val="130000"/>
              </a:lnSpc>
              <a:buNone/>
            </a:pPr>
            <a:endParaRPr lang="zh-CN" altLang="en-US" sz="5145" b="1" dirty="0"/>
          </a:p>
          <a:p>
            <a:pPr marL="395605" indent="0">
              <a:lnSpc>
                <a:spcPct val="130000"/>
              </a:lnSpc>
              <a:buNone/>
            </a:pPr>
            <a:r>
              <a:rPr lang="zh-CN" altLang="en-US" sz="5145" b="1" dirty="0"/>
              <a:t>使我們对上帝的信心更加坚定。 </a:t>
            </a:r>
            <a:endParaRPr lang="zh-CN" altLang="en-US" sz="5145" b="1" dirty="0"/>
          </a:p>
          <a:p>
            <a:pPr marL="0" indent="0">
              <a:buNone/>
            </a:pPr>
            <a:endParaRPr lang="en-US" altLang="zh-CN" sz="5145" b="1" dirty="0"/>
          </a:p>
          <a:p>
            <a:pPr marL="0" indent="0">
              <a:buNone/>
            </a:pPr>
            <a:r>
              <a:rPr lang="en-US" altLang="zh-CN" sz="5145" b="1" dirty="0"/>
              <a:t>【</a:t>
            </a:r>
            <a:r>
              <a:rPr lang="zh-CN" altLang="en-US" sz="5145" b="1" dirty="0"/>
              <a:t>结论</a:t>
            </a:r>
            <a:r>
              <a:rPr lang="en-US" altLang="zh-CN" sz="5145" b="1" dirty="0"/>
              <a:t>】 </a:t>
            </a:r>
            <a:endParaRPr lang="en-US" altLang="zh-CN" sz="5145" b="1" dirty="0"/>
          </a:p>
          <a:p>
            <a:pPr marL="287655" indent="0">
              <a:lnSpc>
                <a:spcPct val="150000"/>
              </a:lnSpc>
              <a:buNone/>
            </a:pPr>
            <a:r>
              <a:rPr lang="zh-CN" altLang="en-US" sz="5145" b="1" dirty="0"/>
              <a:t>滿怀信心，期待幸福小組結实累累。</a:t>
            </a:r>
            <a:r>
              <a:rPr lang="zh-CN" altLang="en-US" sz="3200" dirty="0"/>
              <a:t> </a:t>
            </a:r>
            <a:endParaRPr lang="zh-CN" altLang="en-US" sz="3200" dirty="0"/>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
          <a:srcRect l="6521" t="12560" b="13669"/>
          <a:stretch>
            <a:fillRect/>
          </a:stretch>
        </p:blipFill>
        <p:spPr>
          <a:xfrm>
            <a:off x="20" y="10"/>
            <a:ext cx="8668492" cy="6857990"/>
          </a:xfrm>
          <a:prstGeom prst="rect">
            <a:avLst/>
          </a:prstGeom>
        </p:spPr>
      </p:pic>
      <p:sp>
        <p:nvSpPr>
          <p:cNvPr id="11" name="Rectangle 10"/>
          <p:cNvSpPr>
            <a:spLocks noGrp="1" noRot="1" noChangeAspect="1" noMove="1" noResize="1" noEditPoints="1" noAdjustHandles="1" noChangeArrowheads="1" noChangeShapeType="1" noTextEdit="1"/>
          </p:cNvSpPr>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p:cNvSpPr>
            <a:spLocks noGrp="1" noRot="1" noChangeAspect="1" noMove="1" noResize="1" noEditPoints="1" noAdjustHandles="1" noChangeArrowheads="1" noChangeShapeType="1" noTextEdit="1"/>
          </p:cNvSpPr>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346209" y="245661"/>
            <a:ext cx="5463167" cy="6387368"/>
          </a:xfrm>
        </p:spPr>
        <p:txBody>
          <a:bodyPr anchor="t">
            <a:normAutofit/>
          </a:bodyPr>
          <a:lstStyle/>
          <a:p>
            <a:pPr marL="0" indent="0">
              <a:lnSpc>
                <a:spcPct val="130000"/>
              </a:lnSpc>
              <a:buNone/>
            </a:pPr>
            <a:r>
              <a:rPr lang="zh-CN" altLang="en-US" sz="3600" b="1" dirty="0"/>
              <a:t>二、事工讨论 </a:t>
            </a:r>
            <a:endParaRPr lang="zh-CN" altLang="en-US" sz="3600" b="1" dirty="0"/>
          </a:p>
          <a:p>
            <a:pPr marL="0" indent="0">
              <a:lnSpc>
                <a:spcPct val="130000"/>
              </a:lnSpc>
              <a:buNone/>
            </a:pPr>
            <a:r>
              <a:rPr lang="en-US" altLang="zh-CN" sz="3200" b="1" dirty="0"/>
              <a:t>1. </a:t>
            </a:r>
            <a:r>
              <a:rPr lang="zh-CN" altLang="en-US" sz="3200" b="1" dirty="0"/>
              <a:t>确认 </a:t>
            </a:r>
            <a:r>
              <a:rPr lang="en-US" altLang="zh-CN" sz="3200" b="1" dirty="0"/>
              <a:t>BEST </a:t>
            </a:r>
            <a:r>
              <a:rPr lang="zh-CN" altLang="en-US" sz="3200" b="1" dirty="0"/>
              <a:t>名单及邀約狀況 </a:t>
            </a:r>
            <a:endParaRPr lang="zh-CN" altLang="en-US" sz="3200" b="1" dirty="0"/>
          </a:p>
          <a:p>
            <a:pPr marL="395605" indent="0">
              <a:lnSpc>
                <a:spcPct val="130000"/>
              </a:lnSpc>
              <a:buNone/>
            </a:pPr>
            <a:r>
              <a:rPr lang="zh-CN" altLang="en-US" sz="3200" dirty="0"/>
              <a:t>再次确认邀约狀況，继续关怀探訪。 </a:t>
            </a:r>
            <a:endParaRPr lang="zh-CN" altLang="en-US" sz="3200" dirty="0"/>
          </a:p>
          <a:p>
            <a:pPr marL="0" indent="0">
              <a:lnSpc>
                <a:spcPct val="130000"/>
              </a:lnSpc>
              <a:buNone/>
            </a:pPr>
            <a:r>
              <a:rPr lang="en-US" altLang="zh-CN" sz="3200" b="1" dirty="0"/>
              <a:t>2. </a:t>
            </a:r>
            <a:r>
              <a:rPr lang="zh-CN" altLang="en-US" sz="3200" b="1" dirty="0"/>
              <a:t>确认各項工作分配情況 </a:t>
            </a:r>
            <a:endParaRPr lang="zh-CN" altLang="en-US" sz="3200" b="1" dirty="0"/>
          </a:p>
          <a:p>
            <a:pPr marL="395605" indent="0">
              <a:lnSpc>
                <a:spcPct val="130000"/>
              </a:lnSpc>
              <a:buNone/>
            </a:pPr>
            <a:r>
              <a:rPr lang="zh-CN" altLang="en-US" sz="3200" dirty="0"/>
              <a:t>再次确认每位同工都熟悉各个流程。 </a:t>
            </a:r>
            <a:endParaRPr lang="zh-CN" altLang="en-US"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1"/>
          <a:srcRect l="18192" r="6806"/>
          <a:stretch>
            <a:fillRect/>
          </a:stretch>
        </p:blipFill>
        <p:spPr>
          <a:xfrm>
            <a:off x="409576" y="633619"/>
            <a:ext cx="5906751" cy="5495925"/>
          </a:xfrm>
          <a:prstGeom prst="rect">
            <a:avLst/>
          </a:prstGeom>
        </p:spPr>
      </p:pic>
      <p:sp useBgFill="1">
        <p:nvSpPr>
          <p:cNvPr id="11" name="Rectangle 10"/>
          <p:cNvSpPr>
            <a:spLocks noGrp="1" noRot="1" noChangeAspect="1" noMove="1" noResize="1" noEditPoints="1" noAdjustHandles="1" noChangeArrowheads="1" noChangeShapeType="1" noTextEdit="1"/>
          </p:cNvSpPr>
          <p:nvPr/>
        </p:nvSpPr>
        <p:spPr>
          <a:xfrm>
            <a:off x="7503041"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a:off x="7439033"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p:cNvSpPr>
            <a:spLocks noGrp="1" noRot="1" noChangeAspect="1" noMove="1" noResize="1" noEditPoints="1" noAdjustHandles="1" noChangeArrowheads="1" noChangeShapeType="1" noTextEdit="1"/>
          </p:cNvSpPr>
          <p:nvPr/>
        </p:nvSpPr>
        <p:spPr>
          <a:xfrm>
            <a:off x="7965691" y="2122470"/>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6725903" y="633619"/>
            <a:ext cx="5120529" cy="5495925"/>
          </a:xfrm>
        </p:spPr>
        <p:txBody>
          <a:bodyPr>
            <a:normAutofit/>
          </a:bodyPr>
          <a:lstStyle/>
          <a:p>
            <a:pPr marL="0" indent="0">
              <a:buNone/>
            </a:pPr>
            <a:r>
              <a:rPr lang="zh-CN" altLang="en-US" sz="3600" b="1" dirty="0"/>
              <a:t>三、迫切祷告 </a:t>
            </a:r>
            <a:br>
              <a:rPr lang="en-US" altLang="zh-CN" sz="3200" dirty="0"/>
            </a:br>
            <a:r>
              <a:rPr lang="en-US" altLang="zh-CN" sz="3200" dirty="0"/>
              <a:t>         </a:t>
            </a:r>
            <a:r>
              <a:rPr lang="en-US" altLang="zh-CN" dirty="0"/>
              <a:t>(</a:t>
            </a:r>
            <a:r>
              <a:rPr lang="zh-CN" altLang="en-US" dirty="0"/>
              <a:t>就是要大声、用力的祷告</a:t>
            </a:r>
            <a:r>
              <a:rPr lang="en-US" altLang="zh-CN" dirty="0"/>
              <a:t>) </a:t>
            </a:r>
            <a:endParaRPr lang="en-US" altLang="zh-CN" sz="3600" dirty="0"/>
          </a:p>
          <a:p>
            <a:pPr marL="0" indent="0">
              <a:lnSpc>
                <a:spcPct val="130000"/>
              </a:lnSpc>
              <a:buNone/>
            </a:pPr>
            <a:r>
              <a:rPr lang="en-US" altLang="zh-CN" sz="3200" b="1" dirty="0"/>
              <a:t>1. </a:t>
            </a:r>
            <a:r>
              <a:rPr lang="zh-CN" altLang="en-US" sz="3200" b="1" dirty="0"/>
              <a:t>除去 </a:t>
            </a:r>
            <a:r>
              <a:rPr lang="en-US" altLang="zh-CN" sz="3200" b="1" dirty="0"/>
              <a:t>BEST </a:t>
            </a:r>
            <a:r>
              <a:rPr lang="zh-CN" altLang="en-US" sz="3200" b="1" dirty="0"/>
              <a:t>参加的拦阻</a:t>
            </a:r>
            <a:endParaRPr lang="zh-CN" altLang="en-US" sz="3200" b="1" dirty="0"/>
          </a:p>
          <a:p>
            <a:pPr marL="341630" indent="0">
              <a:lnSpc>
                <a:spcPct val="130000"/>
              </a:lnSpc>
              <a:buNone/>
            </a:pPr>
            <a:r>
              <a:rPr lang="zh-CN" altLang="en-US" sz="3200" dirty="0"/>
              <a:t> 為各样的理由、难处 </a:t>
            </a:r>
            <a:endParaRPr lang="zh-CN" altLang="en-US" sz="3200" dirty="0"/>
          </a:p>
          <a:p>
            <a:pPr marL="0" indent="0">
              <a:lnSpc>
                <a:spcPct val="130000"/>
              </a:lnSpc>
              <a:buNone/>
            </a:pPr>
            <a:r>
              <a:rPr lang="en-US" altLang="zh-CN" sz="3200" b="1" dirty="0"/>
              <a:t>2. BEST </a:t>
            </a:r>
            <a:r>
              <a:rPr lang="zh-CN" altLang="en-US" sz="3200" b="1" dirty="0"/>
              <a:t>心能敞開</a:t>
            </a:r>
            <a:endParaRPr lang="en-US" altLang="zh-CN" sz="3200" b="1" dirty="0"/>
          </a:p>
          <a:p>
            <a:pPr marL="395605" indent="0">
              <a:lnSpc>
                <a:spcPct val="130000"/>
              </a:lnSpc>
              <a:buNone/>
            </a:pPr>
            <a:r>
              <a:rPr lang="zh-CN" altLang="en-US" sz="3200" dirty="0"/>
              <a:t>柔軟心敞开、柔软了，福音才进得去。 </a:t>
            </a:r>
            <a:endParaRPr lang="zh-CN" altLang="en-US"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a:spLocks noGrp="1" noRot="1" noChangeAspect="1" noMove="1" noResize="1" noEditPoints="1" noAdjustHandles="1" noChangeArrowheads="1" noChangeShapeType="1" noTextEdit="1"/>
          </p:cNvSpPr>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p:cNvSpPr>
            <a:spLocks noGrp="1" noRot="1" noChangeAspect="1" noMove="1" noResize="1" noEditPoints="1" noAdjustHandles="1" noChangeArrowheads="1" noChangeShapeType="1" noTextEdit="1"/>
          </p:cNvSpPr>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313899" y="643971"/>
            <a:ext cx="5117910" cy="5628813"/>
          </a:xfrm>
        </p:spPr>
        <p:txBody>
          <a:bodyPr anchor="t">
            <a:normAutofit/>
          </a:bodyPr>
          <a:lstStyle/>
          <a:p>
            <a:pPr marL="0" indent="0">
              <a:lnSpc>
                <a:spcPct val="130000"/>
              </a:lnSpc>
              <a:buNone/>
            </a:pPr>
            <a:r>
              <a:rPr lang="en-US" altLang="zh-CN" sz="3200" b="1" dirty="0"/>
              <a:t>3. </a:t>
            </a:r>
            <a:r>
              <a:rPr lang="zh-CN" altLang="en-US" sz="3200" b="1" dirty="0"/>
              <a:t>幸福小組充滿感动的氛围 </a:t>
            </a:r>
            <a:endParaRPr lang="zh-CN" altLang="en-US" sz="3200" b="1" dirty="0"/>
          </a:p>
          <a:p>
            <a:pPr marL="395605" indent="0">
              <a:lnSpc>
                <a:spcPct val="130000"/>
              </a:lnSpc>
              <a:buNone/>
            </a:pPr>
            <a:r>
              <a:rPr lang="zh-CN" altLang="en-US" sz="3200" dirty="0"/>
              <a:t>不单是环境的预备、布置，最重要的是同工的热情与愛。 </a:t>
            </a:r>
            <a:endParaRPr lang="zh-CN" altLang="en-US" sz="3200" dirty="0"/>
          </a:p>
          <a:p>
            <a:pPr marL="0" indent="0">
              <a:lnSpc>
                <a:spcPct val="130000"/>
              </a:lnSpc>
              <a:buNone/>
            </a:pPr>
            <a:r>
              <a:rPr lang="en-US" altLang="zh-CN" sz="3200" b="1" dirty="0"/>
              <a:t>4. </a:t>
            </a:r>
            <a:r>
              <a:rPr lang="zh-CN" altLang="en-US" sz="3200" b="1" dirty="0"/>
              <a:t>神迹奇事大大彰显</a:t>
            </a:r>
            <a:endParaRPr lang="zh-CN" altLang="en-US" sz="3200" b="1" dirty="0"/>
          </a:p>
          <a:p>
            <a:pPr marL="395605" indent="0">
              <a:lnSpc>
                <a:spcPct val="130000"/>
              </a:lnSpc>
              <a:buNone/>
            </a:pPr>
            <a:r>
              <a:rPr lang="zh-CN" altLang="en-US" sz="3200" dirty="0"/>
              <a:t>要大有信心的宣告神迹奇事必然发生。</a:t>
            </a:r>
            <a:endParaRPr lang="zh-CN" altLang="en-US" sz="3200" dirty="0"/>
          </a:p>
        </p:txBody>
      </p:sp>
      <p:pic>
        <p:nvPicPr>
          <p:cNvPr id="4" name="Picture 3"/>
          <p:cNvPicPr>
            <a:picLocks noChangeAspect="1"/>
          </p:cNvPicPr>
          <p:nvPr/>
        </p:nvPicPr>
        <p:blipFill rotWithShape="1">
          <a:blip r:embed="rId1"/>
          <a:srcRect l="10902" r="3778" b="2"/>
          <a:stretch>
            <a:fillRect/>
          </a:stretch>
        </p:blipFill>
        <p:spPr>
          <a:xfrm>
            <a:off x="5582032" y="10"/>
            <a:ext cx="660996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643467" y="512759"/>
            <a:ext cx="10820652" cy="5940383"/>
          </a:xfrm>
        </p:spPr>
        <p:txBody>
          <a:bodyPr>
            <a:normAutofit/>
          </a:bodyPr>
          <a:lstStyle/>
          <a:p>
            <a:pPr marL="0" indent="0" algn="ctr">
              <a:lnSpc>
                <a:spcPct val="150000"/>
              </a:lnSpc>
              <a:buNone/>
            </a:pPr>
            <a:r>
              <a:rPr lang="zh-TW" altLang="en-US" sz="5715" b="1" dirty="0">
                <a:solidFill>
                  <a:srgbClr val="7030A0"/>
                </a:solidFill>
                <a:latin typeface="Microsoft JhengHei" panose="020B0604030504040204" pitchFamily="34" charset="-120"/>
                <a:ea typeface="Microsoft JhengHei" panose="020B0604030504040204" pitchFamily="34" charset="-120"/>
                <a:sym typeface="+mn-ea"/>
              </a:rPr>
              <a:t>幸福小組的威力</a:t>
            </a:r>
            <a:endParaRPr lang="zh-CN" altLang="en-US" sz="4400" b="1" dirty="0"/>
          </a:p>
          <a:p>
            <a:pPr marL="0" indent="0" algn="ctr">
              <a:lnSpc>
                <a:spcPct val="150000"/>
              </a:lnSpc>
              <a:buNone/>
            </a:pPr>
            <a:r>
              <a:rPr lang="zh-CN" altLang="en-US" sz="4400" b="1" dirty="0"/>
              <a:t>一、编</a:t>
            </a:r>
            <a:r>
              <a:rPr lang="zh-CN" altLang="en-US" sz="4400" b="1" dirty="0">
                <a:sym typeface="+mn-ea"/>
              </a:rPr>
              <a:t>组布道、</a:t>
            </a:r>
            <a:r>
              <a:rPr lang="zh-CN" altLang="en-US" sz="4400" b="1" dirty="0"/>
              <a:t>渔网捕鱼</a:t>
            </a:r>
            <a:endParaRPr lang="zh-CN" altLang="en-US" sz="4400" b="1" dirty="0"/>
          </a:p>
          <a:p>
            <a:pPr marL="0" indent="0">
              <a:lnSpc>
                <a:spcPct val="150000"/>
              </a:lnSpc>
              <a:buNone/>
            </a:pPr>
            <a:endParaRPr lang="en-US" altLang="zh-CN" dirty="0"/>
          </a:p>
          <a:p>
            <a:pPr marL="0" indent="0">
              <a:lnSpc>
                <a:spcPct val="150000"/>
              </a:lnSpc>
              <a:buNone/>
            </a:pPr>
            <a:endParaRPr lang="en-US" altLang="zh-CN" dirty="0"/>
          </a:p>
          <a:p>
            <a:pPr marL="0" indent="0">
              <a:lnSpc>
                <a:spcPct val="150000"/>
              </a:lnSpc>
              <a:buNone/>
            </a:pPr>
            <a:endParaRPr lang="en-US" altLang="zh-CN" dirty="0"/>
          </a:p>
          <a:p>
            <a:endParaRPr lang="en-US" sz="2000" dirty="0"/>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p:cNvPicPr>
            <a:picLocks noChangeAspect="1"/>
          </p:cNvPicPr>
          <p:nvPr/>
        </p:nvPicPr>
        <p:blipFill>
          <a:blip r:embed="rId1"/>
          <a:stretch>
            <a:fillRect/>
          </a:stretch>
        </p:blipFill>
        <p:spPr>
          <a:xfrm>
            <a:off x="2470785" y="3606800"/>
            <a:ext cx="7890510" cy="23653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TW" b="1" dirty="0">
                <a:solidFill>
                  <a:srgbClr val="7030A0"/>
                </a:solidFill>
                <a:latin typeface="Microsoft JhengHei" panose="020B0604030504040204" pitchFamily="34" charset="-120"/>
                <a:ea typeface="Microsoft JhengHei" panose="020B0604030504040204" pitchFamily="34" charset="-120"/>
                <a:sym typeface="+mn-ea"/>
              </a:rPr>
              <a:t>                    </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一、</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编組佈道、</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渔网捕鱼</a:t>
            </a:r>
            <a:br>
              <a:rPr lang="zh-CN" altLang="en-US" b="1" dirty="0"/>
            </a:br>
            <a:endParaRPr lang="zh-CN" altLang="en-US"/>
          </a:p>
        </p:txBody>
      </p:sp>
      <p:sp>
        <p:nvSpPr>
          <p:cNvPr id="3" name="内容占位符 2"/>
          <p:cNvSpPr>
            <a:spLocks noGrp="1"/>
          </p:cNvSpPr>
          <p:nvPr>
            <p:ph idx="1"/>
          </p:nvPr>
        </p:nvSpPr>
        <p:spPr/>
        <p:txBody>
          <a:bodyPr/>
          <a:p>
            <a:pPr marL="0" indent="0">
              <a:lnSpc>
                <a:spcPct val="150000"/>
              </a:lnSpc>
              <a:buNone/>
            </a:pPr>
            <a:r>
              <a:rPr lang="en-US" altLang="zh-CN" sz="3200" b="1" dirty="0">
                <a:solidFill>
                  <a:srgbClr val="FF0000"/>
                </a:solidFill>
                <a:sym typeface="+mn-ea"/>
              </a:rPr>
              <a:t>【</a:t>
            </a:r>
            <a:r>
              <a:rPr lang="zh-CN" altLang="en-US" sz="3200" b="1" dirty="0">
                <a:solidFill>
                  <a:srgbClr val="FF0000"/>
                </a:solidFill>
                <a:sym typeface="+mn-ea"/>
              </a:rPr>
              <a:t>可二</a:t>
            </a:r>
            <a:r>
              <a:rPr lang="en-US" altLang="zh-CN" sz="3200" b="1" dirty="0">
                <a:solidFill>
                  <a:srgbClr val="FF0000"/>
                </a:solidFill>
                <a:sym typeface="+mn-ea"/>
              </a:rPr>
              <a:t>3-5】 </a:t>
            </a:r>
            <a:endParaRPr lang="en-US" altLang="zh-CN" sz="3200" b="1" dirty="0">
              <a:solidFill>
                <a:srgbClr val="FF0000"/>
              </a:solidFill>
            </a:endParaRPr>
          </a:p>
          <a:p>
            <a:pPr marL="0" indent="0">
              <a:lnSpc>
                <a:spcPct val="150000"/>
              </a:lnSpc>
              <a:buNone/>
            </a:pPr>
            <a:r>
              <a:rPr lang="en-US" altLang="zh-CN" sz="3200" b="1" dirty="0">
                <a:solidFill>
                  <a:srgbClr val="FF0000"/>
                </a:solidFill>
                <a:sym typeface="+mn-ea"/>
              </a:rPr>
              <a:t>“</a:t>
            </a:r>
            <a:r>
              <a:rPr lang="zh-CN" altLang="en-US" sz="3200" b="1" dirty="0">
                <a:solidFill>
                  <a:srgbClr val="FF0000"/>
                </a:solidFill>
                <a:sym typeface="+mn-ea"/>
              </a:rPr>
              <a:t>有人带着一个瘫子来见耶稣，是用四个人抬来的。因为人多，不得近前，就把耶稣所在的房子，拆了房顶，既拆通了，就把瘫子连所躺卧的褥子都缒下来。耶稣见他们的信心，就对瘫子说：</a:t>
            </a:r>
            <a:r>
              <a:rPr lang="en-US" altLang="zh-CN" sz="3200" b="1" dirty="0">
                <a:solidFill>
                  <a:srgbClr val="FF0000"/>
                </a:solidFill>
                <a:sym typeface="+mn-ea"/>
              </a:rPr>
              <a:t>‘</a:t>
            </a:r>
            <a:r>
              <a:rPr lang="zh-CN" altLang="en-US" sz="3200" b="1" dirty="0">
                <a:solidFill>
                  <a:srgbClr val="FF0000"/>
                </a:solidFill>
                <a:sym typeface="+mn-ea"/>
              </a:rPr>
              <a:t>小子，你的罪赦了。</a:t>
            </a:r>
            <a:r>
              <a:rPr lang="en-US" altLang="zh-CN" sz="3200" b="1" dirty="0">
                <a:solidFill>
                  <a:srgbClr val="FF0000"/>
                </a:solidFill>
                <a:sym typeface="+mn-ea"/>
              </a:rPr>
              <a:t>’</a:t>
            </a:r>
            <a:r>
              <a:rPr lang="zh-CN" altLang="en-US" sz="3200" b="1" dirty="0">
                <a:solidFill>
                  <a:srgbClr val="FF0000"/>
                </a:solidFill>
                <a:sym typeface="+mn-ea"/>
              </a:rPr>
              <a:t> ”</a:t>
            </a:r>
            <a:endParaRPr lang="zh-CN" altLang="en-US" sz="3200" dirty="0">
              <a:solidFill>
                <a:srgbClr val="FF0000"/>
              </a:solidFill>
            </a:endParaRPr>
          </a:p>
          <a:p>
            <a:endParaRPr lang="zh-CN" altLang="en-US"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b="1" dirty="0">
                <a:solidFill>
                  <a:srgbClr val="7030A0"/>
                </a:solidFill>
                <a:latin typeface="Microsoft YaHei" panose="020B0503020204020204" charset="-122"/>
                <a:ea typeface="Microsoft YaHei" panose="020B0503020204020204" charset="-122"/>
                <a:cs typeface="Microsoft YaHei" panose="020B0503020204020204" charset="-122"/>
                <a:sym typeface="+mn-ea"/>
              </a:rPr>
              <a:t>          </a:t>
            </a:r>
            <a:r>
              <a:rPr lang="zh-CN" altLang="en-US" b="1" dirty="0">
                <a:solidFill>
                  <a:srgbClr val="7030A0"/>
                </a:solidFill>
                <a:latin typeface="Microsoft YaHei" panose="020B0503020204020204" charset="-122"/>
                <a:ea typeface="Microsoft YaHei" panose="020B0503020204020204" charset="-122"/>
                <a:cs typeface="Microsoft YaHei" panose="020B0503020204020204" charset="-122"/>
                <a:sym typeface="+mn-ea"/>
              </a:rPr>
              <a:t>一、编組佈道、渔网捕鱼</a:t>
            </a:r>
            <a:endParaRPr lang="zh-CN" altLang="en-US"/>
          </a:p>
        </p:txBody>
      </p:sp>
      <p:sp>
        <p:nvSpPr>
          <p:cNvPr id="3" name="内容占位符 2"/>
          <p:cNvSpPr>
            <a:spLocks noGrp="1"/>
          </p:cNvSpPr>
          <p:nvPr>
            <p:ph idx="1"/>
          </p:nvPr>
        </p:nvSpPr>
        <p:spPr/>
        <p:txBody>
          <a:bodyPr/>
          <a:p>
            <a:r>
              <a:rPr lang="en-US" altLang="zh-CN" sz="3200" b="1">
                <a:solidFill>
                  <a:srgbClr val="FF0000"/>
                </a:solidFill>
                <a:latin typeface="KaiTi" panose="02010609060101010101" charset="-122"/>
                <a:ea typeface="KaiTi" panose="02010609060101010101" charset="-122"/>
                <a:cs typeface="KaiTi" panose="02010609060101010101" charset="-122"/>
              </a:rPr>
              <a:t>-</a:t>
            </a:r>
            <a:r>
              <a:rPr lang="zh-CN" altLang="en-US" sz="3200" b="1">
                <a:solidFill>
                  <a:srgbClr val="FF0000"/>
                </a:solidFill>
                <a:latin typeface="KaiTi" panose="02010609060101010101" charset="-122"/>
                <a:ea typeface="KaiTi" panose="02010609060101010101" charset="-122"/>
                <a:cs typeface="KaiTi" panose="02010609060101010101" charset="-122"/>
              </a:rPr>
              <a:t>》</a:t>
            </a:r>
            <a:r>
              <a:rPr lang="zh-CN" altLang="en-US" sz="3200" b="1">
                <a:latin typeface="KaiTi" panose="02010609060101010101" charset="-122"/>
                <a:ea typeface="KaiTi" panose="02010609060101010101" charset="-122"/>
                <a:cs typeface="KaiTi" panose="02010609060101010101" charset="-122"/>
              </a:rPr>
              <a:t>幸福小组是由细胞小组为了有效布道编组而出的任务小组。</a:t>
            </a:r>
            <a:endParaRPr lang="zh-CN" altLang="en-US" sz="3200" b="1">
              <a:latin typeface="KaiTi" panose="02010609060101010101" charset="-122"/>
              <a:ea typeface="KaiTi" panose="02010609060101010101" charset="-122"/>
              <a:cs typeface="KaiTi" panose="02010609060101010101" charset="-122"/>
            </a:endParaRPr>
          </a:p>
          <a:p>
            <a:r>
              <a:rPr lang="en-US" altLang="zh-CN" sz="3200" b="1">
                <a:solidFill>
                  <a:srgbClr val="FF0000"/>
                </a:solidFill>
                <a:latin typeface="KaiTi" panose="02010609060101010101" charset="-122"/>
                <a:ea typeface="KaiTi" panose="02010609060101010101" charset="-122"/>
                <a:cs typeface="KaiTi" panose="02010609060101010101" charset="-122"/>
              </a:rPr>
              <a:t>-</a:t>
            </a:r>
            <a:r>
              <a:rPr lang="zh-CN" altLang="en-US" sz="3200" b="1">
                <a:solidFill>
                  <a:srgbClr val="FF0000"/>
                </a:solidFill>
                <a:latin typeface="KaiTi" panose="02010609060101010101" charset="-122"/>
                <a:ea typeface="KaiTi" panose="02010609060101010101" charset="-122"/>
                <a:cs typeface="KaiTi" panose="02010609060101010101" charset="-122"/>
              </a:rPr>
              <a:t>》</a:t>
            </a:r>
            <a:r>
              <a:rPr lang="zh-CN" altLang="en-US" sz="3200" b="1">
                <a:latin typeface="KaiTi" panose="02010609060101010101" charset="-122"/>
                <a:ea typeface="KaiTi" panose="02010609060101010101" charset="-122"/>
                <a:cs typeface="KaiTi" panose="02010609060101010101" charset="-122"/>
              </a:rPr>
              <a:t>幸福小组是由福长和三位同工组成的布道小分队。</a:t>
            </a:r>
            <a:endParaRPr lang="zh-CN" altLang="en-US" sz="3200" b="1">
              <a:latin typeface="KaiTi" panose="02010609060101010101" charset="-122"/>
              <a:ea typeface="KaiTi" panose="02010609060101010101" charset="-122"/>
              <a:cs typeface="KaiTi" panose="02010609060101010101" charset="-122"/>
            </a:endParaRPr>
          </a:p>
          <a:p>
            <a:r>
              <a:rPr lang="en-US" altLang="zh-CN" sz="3200" b="1">
                <a:solidFill>
                  <a:srgbClr val="FF0000"/>
                </a:solidFill>
                <a:latin typeface="KaiTi" panose="02010609060101010101" charset="-122"/>
                <a:ea typeface="KaiTi" panose="02010609060101010101" charset="-122"/>
                <a:cs typeface="KaiTi" panose="02010609060101010101" charset="-122"/>
              </a:rPr>
              <a:t>-</a:t>
            </a:r>
            <a:r>
              <a:rPr lang="zh-CN" altLang="en-US" sz="3200" b="1">
                <a:solidFill>
                  <a:srgbClr val="FF0000"/>
                </a:solidFill>
                <a:latin typeface="KaiTi" panose="02010609060101010101" charset="-122"/>
                <a:ea typeface="KaiTi" panose="02010609060101010101" charset="-122"/>
                <a:cs typeface="KaiTi" panose="02010609060101010101" charset="-122"/>
              </a:rPr>
              <a:t>》</a:t>
            </a:r>
            <a:r>
              <a:rPr lang="zh-CN" altLang="en-US" sz="3200" b="1">
                <a:latin typeface="KaiTi" panose="02010609060101010101" charset="-122"/>
                <a:ea typeface="KaiTi" panose="02010609060101010101" charset="-122"/>
                <a:cs typeface="KaiTi" panose="02010609060101010101" charset="-122"/>
              </a:rPr>
              <a:t>幸福小组一期大约十四周（三个半月），又分为三个阶段：</a:t>
            </a:r>
            <a:endParaRPr lang="zh-CN" altLang="en-US" sz="3200" b="1">
              <a:latin typeface="KaiTi" panose="02010609060101010101" charset="-122"/>
              <a:ea typeface="KaiTi" panose="02010609060101010101" charset="-122"/>
              <a:cs typeface="KaiTi" panose="02010609060101010101" charset="-122"/>
            </a:endParaRPr>
          </a:p>
          <a:p>
            <a:pPr lvl="1"/>
            <a:r>
              <a:rPr lang="en-US" altLang="zh-CN" sz="3200" b="1">
                <a:solidFill>
                  <a:srgbClr val="FF0000"/>
                </a:solidFill>
                <a:latin typeface="KaiTi" panose="02010609060101010101" charset="-122"/>
                <a:ea typeface="KaiTi" panose="02010609060101010101" charset="-122"/>
                <a:cs typeface="KaiTi" panose="02010609060101010101" charset="-122"/>
              </a:rPr>
              <a:t>1</a:t>
            </a:r>
            <a:r>
              <a:rPr lang="zh-CN" altLang="en-US" sz="3200" b="1">
                <a:solidFill>
                  <a:srgbClr val="FF0000"/>
                </a:solidFill>
                <a:latin typeface="KaiTi" panose="02010609060101010101" charset="-122"/>
                <a:ea typeface="KaiTi" panose="02010609060101010101" charset="-122"/>
                <a:cs typeface="KaiTi" panose="02010609060101010101" charset="-122"/>
              </a:rPr>
              <a:t>、</a:t>
            </a:r>
            <a:r>
              <a:rPr lang="zh-CN" altLang="en-US" sz="3200" b="1">
                <a:latin typeface="KaiTi" panose="02010609060101010101" charset="-122"/>
                <a:ea typeface="KaiTi" panose="02010609060101010101" charset="-122"/>
                <a:cs typeface="KaiTi" panose="02010609060101010101" charset="-122"/>
              </a:rPr>
              <a:t>预备阶段：</a:t>
            </a:r>
            <a:r>
              <a:rPr lang="en-US" altLang="zh-CN" sz="3200" b="1">
                <a:latin typeface="KaiTi" panose="02010609060101010101" charset="-122"/>
                <a:ea typeface="KaiTi" panose="02010609060101010101" charset="-122"/>
                <a:cs typeface="KaiTi" panose="02010609060101010101" charset="-122"/>
              </a:rPr>
              <a:t>2</a:t>
            </a:r>
            <a:r>
              <a:rPr lang="zh-CN" altLang="en-US" sz="3200" b="1">
                <a:latin typeface="KaiTi" panose="02010609060101010101" charset="-122"/>
                <a:ea typeface="KaiTi" panose="02010609060101010101" charset="-122"/>
                <a:cs typeface="KaiTi" panose="02010609060101010101" charset="-122"/>
              </a:rPr>
              <a:t>周。</a:t>
            </a:r>
            <a:endParaRPr lang="zh-CN" altLang="en-US" sz="3200" b="1">
              <a:latin typeface="KaiTi" panose="02010609060101010101" charset="-122"/>
              <a:ea typeface="KaiTi" panose="02010609060101010101" charset="-122"/>
              <a:cs typeface="KaiTi" panose="02010609060101010101" charset="-122"/>
            </a:endParaRPr>
          </a:p>
          <a:p>
            <a:pPr lvl="1"/>
            <a:r>
              <a:rPr lang="en-US" altLang="zh-CN" sz="3200" b="1">
                <a:solidFill>
                  <a:srgbClr val="FF0000"/>
                </a:solidFill>
                <a:latin typeface="KaiTi" panose="02010609060101010101" charset="-122"/>
                <a:ea typeface="KaiTi" panose="02010609060101010101" charset="-122"/>
                <a:cs typeface="KaiTi" panose="02010609060101010101" charset="-122"/>
              </a:rPr>
              <a:t>2</a:t>
            </a:r>
            <a:r>
              <a:rPr lang="zh-CN" altLang="en-US" sz="3200" b="1">
                <a:solidFill>
                  <a:srgbClr val="FF0000"/>
                </a:solidFill>
                <a:latin typeface="KaiTi" panose="02010609060101010101" charset="-122"/>
                <a:ea typeface="KaiTi" panose="02010609060101010101" charset="-122"/>
                <a:cs typeface="KaiTi" panose="02010609060101010101" charset="-122"/>
              </a:rPr>
              <a:t>、</a:t>
            </a:r>
            <a:r>
              <a:rPr lang="en-US" altLang="zh-CN" sz="3200" b="1">
                <a:latin typeface="KaiTi" panose="02010609060101010101" charset="-122"/>
                <a:ea typeface="KaiTi" panose="02010609060101010101" charset="-122"/>
                <a:cs typeface="KaiTi" panose="02010609060101010101" charset="-122"/>
              </a:rPr>
              <a:t>Best</a:t>
            </a:r>
            <a:r>
              <a:rPr lang="zh-CN" altLang="en-US" sz="3200" b="1">
                <a:latin typeface="KaiTi" panose="02010609060101010101" charset="-122"/>
                <a:ea typeface="KaiTi" panose="02010609060101010101" charset="-122"/>
                <a:cs typeface="KaiTi" panose="02010609060101010101" charset="-122"/>
              </a:rPr>
              <a:t>进场阶段：</a:t>
            </a:r>
            <a:r>
              <a:rPr lang="en-US" altLang="zh-CN" sz="3200" b="1">
                <a:latin typeface="KaiTi" panose="02010609060101010101" charset="-122"/>
                <a:ea typeface="KaiTi" panose="02010609060101010101" charset="-122"/>
                <a:cs typeface="KaiTi" panose="02010609060101010101" charset="-122"/>
              </a:rPr>
              <a:t>8</a:t>
            </a:r>
            <a:r>
              <a:rPr lang="zh-CN" altLang="en-US" sz="3200" b="1">
                <a:latin typeface="KaiTi" panose="02010609060101010101" charset="-122"/>
                <a:ea typeface="KaiTi" panose="02010609060101010101" charset="-122"/>
                <a:cs typeface="KaiTi" panose="02010609060101010101" charset="-122"/>
              </a:rPr>
              <a:t>周。</a:t>
            </a:r>
            <a:endParaRPr lang="zh-CN" altLang="en-US" sz="3200" b="1">
              <a:latin typeface="KaiTi" panose="02010609060101010101" charset="-122"/>
              <a:ea typeface="KaiTi" panose="02010609060101010101" charset="-122"/>
              <a:cs typeface="KaiTi" panose="02010609060101010101" charset="-122"/>
            </a:endParaRPr>
          </a:p>
          <a:p>
            <a:pPr lvl="1"/>
            <a:r>
              <a:rPr lang="en-US" altLang="zh-CN" sz="3200" b="1">
                <a:solidFill>
                  <a:srgbClr val="FF0000"/>
                </a:solidFill>
                <a:latin typeface="KaiTi" panose="02010609060101010101" charset="-122"/>
                <a:ea typeface="KaiTi" panose="02010609060101010101" charset="-122"/>
                <a:cs typeface="KaiTi" panose="02010609060101010101" charset="-122"/>
              </a:rPr>
              <a:t>3</a:t>
            </a:r>
            <a:r>
              <a:rPr lang="zh-CN" altLang="en-US" sz="3200" b="1">
                <a:solidFill>
                  <a:srgbClr val="FF0000"/>
                </a:solidFill>
                <a:latin typeface="KaiTi" panose="02010609060101010101" charset="-122"/>
                <a:ea typeface="KaiTi" panose="02010609060101010101" charset="-122"/>
                <a:cs typeface="KaiTi" panose="02010609060101010101" charset="-122"/>
              </a:rPr>
              <a:t>、</a:t>
            </a:r>
            <a:r>
              <a:rPr lang="zh-CN" altLang="en-US" sz="3200" b="1">
                <a:latin typeface="KaiTi" panose="02010609060101010101" charset="-122"/>
                <a:ea typeface="KaiTi" panose="02010609060101010101" charset="-122"/>
                <a:cs typeface="KaiTi" panose="02010609060101010101" charset="-122"/>
              </a:rPr>
              <a:t>落户阶段：</a:t>
            </a:r>
            <a:r>
              <a:rPr lang="en-US" altLang="zh-CN" sz="3200" b="1">
                <a:latin typeface="KaiTi" panose="02010609060101010101" charset="-122"/>
                <a:ea typeface="KaiTi" panose="02010609060101010101" charset="-122"/>
                <a:cs typeface="KaiTi" panose="02010609060101010101" charset="-122"/>
              </a:rPr>
              <a:t>4</a:t>
            </a:r>
            <a:r>
              <a:rPr lang="zh-CN" altLang="en-US" sz="3200" b="1">
                <a:latin typeface="KaiTi" panose="02010609060101010101" charset="-122"/>
                <a:ea typeface="KaiTi" panose="02010609060101010101" charset="-122"/>
                <a:cs typeface="KaiTi" panose="02010609060101010101" charset="-122"/>
              </a:rPr>
              <a:t>周。</a:t>
            </a:r>
            <a:endParaRPr lang="zh-CN" altLang="en-US" sz="3200" b="1">
              <a:latin typeface="KaiTi" panose="02010609060101010101" charset="-122"/>
              <a:ea typeface="KaiTi" panose="02010609060101010101" charset="-122"/>
              <a:cs typeface="KaiTi"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7"/>
          <p:cNvSpPr>
            <a:spLocks noGrp="1" noRot="1" noChangeAspect="1" noMove="1" noResize="1" noEditPoints="1" noAdjustHandles="1" noChangeArrowheads="1" noChangeShapeType="1" noTextEdit="1"/>
          </p:cNvSpPr>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3" name="Freeform: Shape 9"/>
          <p:cNvSpPr>
            <a:spLocks noGrp="1" noRot="1" noChangeAspect="1" noMove="1" noResize="1" noEditPoints="1" noAdjustHandles="1" noChangeArrowheads="1" noChangeShapeType="1" noTextEdit="1"/>
          </p:cNvSpPr>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4" name="Freeform: Shape 11"/>
          <p:cNvSpPr>
            <a:spLocks noGrp="1" noRot="1" noChangeAspect="1" noMove="1" noResize="1" noEditPoints="1" noAdjustHandles="1" noChangeArrowheads="1" noChangeShapeType="1" noTextEdit="1"/>
          </p:cNvSpPr>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2558136" cy="4526280"/>
          </a:xfrm>
        </p:spPr>
        <p:txBody>
          <a:bodyPr>
            <a:normAutofit/>
          </a:bodyPr>
          <a:lstStyle/>
          <a:p>
            <a:endParaRPr lang="en-US" sz="4000" dirty="0"/>
          </a:p>
        </p:txBody>
      </p:sp>
      <p:sp>
        <p:nvSpPr>
          <p:cNvPr id="55" name="Rectangle 13"/>
          <p:cNvSpPr>
            <a:spLocks noGrp="1" noRot="1" noChangeAspect="1" noMove="1" noResize="1" noEditPoints="1" noAdjustHandles="1" noChangeArrowheads="1" noChangeShapeType="1" noTextEdit="1"/>
          </p:cNvSpPr>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Content Placeholder 2"/>
          <p:cNvSpPr>
            <a:spLocks noGrp="1"/>
          </p:cNvSpPr>
          <p:nvPr>
            <p:ph idx="1"/>
          </p:nvPr>
        </p:nvSpPr>
        <p:spPr>
          <a:xfrm>
            <a:off x="3673704" y="1"/>
            <a:ext cx="8518295" cy="6473370"/>
          </a:xfrm>
        </p:spPr>
        <p:txBody>
          <a:bodyPr anchor="ctr">
            <a:normAutofit/>
          </a:bodyPr>
          <a:lstStyle/>
          <a:p>
            <a:pPr marL="0" indent="0">
              <a:lnSpc>
                <a:spcPct val="150000"/>
              </a:lnSpc>
              <a:buNone/>
            </a:pPr>
            <a:r>
              <a:rPr lang="zh-CN" altLang="en-US" b="1" dirty="0">
                <a:latin typeface="DengXian" panose="02010600030101010101" charset="-122"/>
                <a:ea typeface="DengXian" panose="02010600030101010101" charset="-122"/>
                <a:cs typeface="DengXian" panose="02010600030101010101" charset="-122"/>
              </a:rPr>
              <a:t>相对于个人佈道，</a:t>
            </a:r>
            <a:r>
              <a:rPr lang="zh-CN" altLang="en-US" b="1" dirty="0">
                <a:latin typeface="DengXian" panose="02010600030101010101" charset="-122"/>
                <a:ea typeface="DengXian" panose="02010600030101010101" charset="-122"/>
                <a:cs typeface="DengXian" panose="02010600030101010101" charset="-122"/>
              </a:rPr>
              <a:t>编組佈道有許多优异的地方：</a:t>
            </a:r>
            <a:endParaRPr lang="zh-CN" altLang="en-US" b="1" dirty="0">
              <a:latin typeface="DengXian" panose="02010600030101010101" charset="-122"/>
              <a:ea typeface="DengXian" panose="02010600030101010101" charset="-122"/>
              <a:cs typeface="DengXian" panose="02010600030101010101" charset="-122"/>
            </a:endParaRPr>
          </a:p>
          <a:p>
            <a:pPr marL="0" indent="0">
              <a:lnSpc>
                <a:spcPct val="130000"/>
              </a:lnSpc>
              <a:buNone/>
            </a:pPr>
            <a:r>
              <a:rPr lang="zh-CN" altLang="en-US" b="1" dirty="0">
                <a:solidFill>
                  <a:srgbClr val="C00000"/>
                </a:solidFill>
                <a:latin typeface="DengXian" panose="02010600030101010101" charset="-122"/>
                <a:ea typeface="DengXian" panose="02010600030101010101" charset="-122"/>
                <a:cs typeface="DengXian" panose="02010600030101010101" charset="-122"/>
              </a:rPr>
              <a:t>（一）</a:t>
            </a:r>
            <a:r>
              <a:rPr lang="zh-CN" altLang="en-US" b="1" dirty="0">
                <a:solidFill>
                  <a:srgbClr val="C00000"/>
                </a:solidFill>
                <a:latin typeface="DengXian" panose="02010600030101010101" charset="-122"/>
                <a:ea typeface="DengXian" panose="02010600030101010101" charset="-122"/>
                <a:cs typeface="DengXian" panose="02010600030101010101" charset="-122"/>
              </a:rPr>
              <a:t>编组布道像渔网捕鱼，个人布道像钓竿钓鱼。</a:t>
            </a:r>
            <a:endParaRPr lang="zh-CN" altLang="en-US" b="1" dirty="0">
              <a:solidFill>
                <a:srgbClr val="C00000"/>
              </a:solidFill>
              <a:latin typeface="DengXian" panose="02010600030101010101" charset="-122"/>
              <a:ea typeface="DengXian" panose="02010600030101010101" charset="-122"/>
              <a:cs typeface="DengXian" panose="02010600030101010101" charset="-122"/>
            </a:endParaRPr>
          </a:p>
          <a:p>
            <a:pPr marL="463550" indent="0">
              <a:lnSpc>
                <a:spcPct val="130000"/>
              </a:lnSpc>
              <a:buNone/>
            </a:pPr>
            <a:r>
              <a:rPr lang="zh-CN" altLang="en-US" b="1" dirty="0">
                <a:latin typeface="DengXian" panose="02010600030101010101" charset="-122"/>
                <a:ea typeface="DengXian" panose="02010600030101010101" charset="-122"/>
                <a:cs typeface="DengXian" panose="02010600030101010101" charset="-122"/>
              </a:rPr>
              <a:t>用小組建立关系，连結力更強，建立蜘蛛网絡的关系连结，对慕道友的感染力和影响力</a:t>
            </a:r>
            <a:r>
              <a:rPr lang="zh-CN" altLang="en-US" b="1" dirty="0">
                <a:latin typeface="DengXian" panose="02010600030101010101" charset="-122"/>
                <a:ea typeface="DengXian" panose="02010600030101010101" charset="-122"/>
                <a:cs typeface="DengXian" panose="02010600030101010101" charset="-122"/>
              </a:rPr>
              <a:t>远超过个人。 </a:t>
            </a:r>
            <a:endParaRPr lang="zh-CN" altLang="en-US" b="1" dirty="0">
              <a:latin typeface="DengXian" panose="02010600030101010101" charset="-122"/>
              <a:ea typeface="DengXian" panose="02010600030101010101" charset="-122"/>
              <a:cs typeface="DengXian" panose="02010600030101010101" charset="-122"/>
            </a:endParaRPr>
          </a:p>
          <a:p>
            <a:pPr marL="0" indent="0">
              <a:lnSpc>
                <a:spcPct val="130000"/>
              </a:lnSpc>
              <a:buNone/>
            </a:pPr>
            <a:r>
              <a:rPr lang="zh-CN" altLang="en-US" b="1" dirty="0">
                <a:solidFill>
                  <a:srgbClr val="C00000"/>
                </a:solidFill>
                <a:latin typeface="DengXian" panose="02010600030101010101" charset="-122"/>
                <a:ea typeface="DengXian" panose="02010600030101010101" charset="-122"/>
                <a:cs typeface="DengXian" panose="02010600030101010101" charset="-122"/>
              </a:rPr>
              <a:t>（二）</a:t>
            </a:r>
            <a:r>
              <a:rPr lang="zh-CN" altLang="en-US" b="1" dirty="0">
                <a:solidFill>
                  <a:srgbClr val="C00000"/>
                </a:solidFill>
                <a:latin typeface="DengXian" panose="02010600030101010101" charset="-122"/>
                <a:ea typeface="DengXian" panose="02010600030101010101" charset="-122"/>
                <a:cs typeface="DengXian" panose="02010600030101010101" charset="-122"/>
              </a:rPr>
              <a:t>编组布道</a:t>
            </a:r>
            <a:r>
              <a:rPr lang="zh-CN" altLang="en-US" b="1" dirty="0">
                <a:solidFill>
                  <a:srgbClr val="C00000"/>
                </a:solidFill>
                <a:latin typeface="DengXian" panose="02010600030101010101" charset="-122"/>
                <a:ea typeface="DengXian" panose="02010600030101010101" charset="-122"/>
                <a:cs typeface="DengXian" panose="02010600030101010101" charset="-122"/>
              </a:rPr>
              <a:t>是团队式服事，培养互相配搭，互相扶持，互相学习，师徒传承，顺服合一的团队精神，这是个人布道所力不能及的。</a:t>
            </a:r>
            <a:endParaRPr lang="zh-CN" altLang="en-US" b="1" dirty="0">
              <a:solidFill>
                <a:srgbClr val="C00000"/>
              </a:solidFill>
              <a:latin typeface="DengXian" panose="02010600030101010101" charset="-122"/>
              <a:ea typeface="DengXian" panose="02010600030101010101" charset="-122"/>
              <a:cs typeface="DengXian" panose="02010600030101010101" charset="-122"/>
            </a:endParaRPr>
          </a:p>
          <a:p>
            <a:pPr marL="395605" indent="0">
              <a:lnSpc>
                <a:spcPct val="130000"/>
              </a:lnSpc>
              <a:buNone/>
            </a:pPr>
            <a:r>
              <a:rPr lang="zh-CN" altLang="en-US" b="1" dirty="0">
                <a:latin typeface="DengXian" panose="02010600030101010101" charset="-122"/>
                <a:ea typeface="DengXian" panose="02010600030101010101" charset="-122"/>
                <a:cs typeface="DengXian" panose="02010600030101010101" charset="-122"/>
              </a:rPr>
              <a:t>福长和同工彼此取长补短，服事配搭，并且在实操中培养兴起門徒。</a:t>
            </a:r>
            <a:endParaRPr lang="zh-CN" altLang="en-US" b="1" dirty="0">
              <a:latin typeface="DengXian" panose="02010600030101010101" charset="-122"/>
              <a:ea typeface="DengXian" panose="02010600030101010101" charset="-122"/>
              <a:cs typeface="DengXian" panose="02010600030101010101" charset="-122"/>
            </a:endParaRPr>
          </a:p>
        </p:txBody>
      </p:sp>
      <p:pic>
        <p:nvPicPr>
          <p:cNvPr id="25" name="Picture 24"/>
          <p:cNvPicPr>
            <a:picLocks noChangeAspect="1"/>
          </p:cNvPicPr>
          <p:nvPr/>
        </p:nvPicPr>
        <p:blipFill>
          <a:blip r:embed="rId1"/>
          <a:stretch>
            <a:fillRect/>
          </a:stretch>
        </p:blipFill>
        <p:spPr>
          <a:xfrm>
            <a:off x="-7409" y="740315"/>
            <a:ext cx="3469187" cy="3134999"/>
          </a:xfrm>
          <a:prstGeom prst="rect">
            <a:avLst/>
          </a:prstGeom>
        </p:spPr>
      </p:pic>
      <p:pic>
        <p:nvPicPr>
          <p:cNvPr id="31" name="Picture 30"/>
          <p:cNvPicPr>
            <a:picLocks noChangeAspect="1"/>
          </p:cNvPicPr>
          <p:nvPr/>
        </p:nvPicPr>
        <p:blipFill>
          <a:blip r:embed="rId2"/>
          <a:stretch>
            <a:fillRect/>
          </a:stretch>
        </p:blipFill>
        <p:spPr>
          <a:xfrm>
            <a:off x="-1" y="3875314"/>
            <a:ext cx="3466531" cy="26263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1"/>
          <a:srcRect r="12241" b="-2"/>
          <a:stretch>
            <a:fillRect/>
          </a:stretch>
        </p:blipFill>
        <p:spPr>
          <a:xfrm>
            <a:off x="4446529" y="10"/>
            <a:ext cx="7745472"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63" name="Freeform: Shape 62"/>
          <p:cNvSpPr>
            <a:spLocks noGrp="1" noRot="1" noChangeAspect="1" noMove="1" noResize="1" noEditPoints="1" noAdjustHandles="1" noChangeArrowheads="1" noChangeShapeType="1" noTextEdit="1"/>
          </p:cNvSpPr>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Freeform: Shape 64"/>
          <p:cNvSpPr>
            <a:spLocks noGrp="1" noRot="1" noChangeAspect="1" noMove="1" noResize="1" noEditPoints="1" noAdjustHandles="1" noChangeArrowheads="1" noChangeShapeType="1" noTextEdit="1"/>
          </p:cNvSpPr>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p:cNvSpPr>
            <a:spLocks noGrp="1" noRot="1" noChangeAspect="1" noMove="1" noResize="1" noEditPoints="1" noAdjustHandles="1" noChangeArrowheads="1" noChangeShapeType="1" noTextEdit="1"/>
          </p:cNvSpPr>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69" name="Rectangle 68"/>
          <p:cNvSpPr>
            <a:spLocks noGrp="1" noRot="1" noChangeAspect="1" noMove="1" noResize="1" noEditPoints="1" noAdjustHandles="1" noChangeArrowheads="1" noChangeShapeType="1" noTextEdit="1"/>
          </p:cNvSpPr>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Content Placeholder 2"/>
          <p:cNvSpPr>
            <a:spLocks noGrp="1"/>
          </p:cNvSpPr>
          <p:nvPr>
            <p:ph idx="1"/>
          </p:nvPr>
        </p:nvSpPr>
        <p:spPr>
          <a:xfrm>
            <a:off x="232230" y="843534"/>
            <a:ext cx="4680964" cy="5994399"/>
          </a:xfrm>
        </p:spPr>
        <p:txBody>
          <a:bodyPr anchor="t">
            <a:normAutofit lnSpcReduction="10000"/>
          </a:bodyPr>
          <a:lstStyle/>
          <a:p>
            <a:pPr marL="395605" indent="-395605">
              <a:lnSpc>
                <a:spcPct val="130000"/>
              </a:lnSpc>
              <a:buNone/>
            </a:pPr>
            <a:r>
              <a:rPr lang="zh-CN" altLang="en-US" sz="3000" b="1" dirty="0">
                <a:solidFill>
                  <a:srgbClr val="C00000"/>
                </a:solidFill>
              </a:rPr>
              <a:t>（三）与过去的细胞小组布道策略有所不同，幸福小组的目标更集中明确：带领</a:t>
            </a:r>
            <a:r>
              <a:rPr lang="en-US" altLang="zh-CN" sz="3000" b="1" dirty="0">
                <a:solidFill>
                  <a:srgbClr val="C00000"/>
                </a:solidFill>
              </a:rPr>
              <a:t>Best</a:t>
            </a:r>
            <a:r>
              <a:rPr lang="zh-CN" altLang="en-US" sz="3000" b="1" dirty="0">
                <a:solidFill>
                  <a:srgbClr val="C00000"/>
                </a:solidFill>
              </a:rPr>
              <a:t>信主和</a:t>
            </a:r>
            <a:r>
              <a:rPr lang="zh-CN" altLang="en-US" sz="3000" b="1" dirty="0">
                <a:solidFill>
                  <a:srgbClr val="C00000"/>
                </a:solidFill>
              </a:rPr>
              <a:t>落户。</a:t>
            </a:r>
            <a:endParaRPr lang="zh-CN" altLang="en-US" sz="3000" b="1" dirty="0">
              <a:solidFill>
                <a:srgbClr val="C00000"/>
              </a:solidFill>
            </a:endParaRPr>
          </a:p>
          <a:p>
            <a:pPr marL="341630" indent="0">
              <a:lnSpc>
                <a:spcPct val="130000"/>
              </a:lnSpc>
              <a:buNone/>
            </a:pPr>
            <a:r>
              <a:rPr lang="zh-CN" altLang="en-US" b="1" dirty="0"/>
              <a:t>由此避免了过去细胞小组分工不明确带来的问题，如因内敛而不向外传福音，或</a:t>
            </a:r>
            <a:r>
              <a:rPr lang="zh-CN" altLang="en-US" b="1" dirty="0"/>
              <a:t>因福音朋友与新、老信徒的不同需要顾此失彼。</a:t>
            </a:r>
            <a:endParaRPr lang="zh-CN" altLang="en-US"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p:cNvSpPr>
            <a:spLocks noGrp="1"/>
          </p:cNvSpPr>
          <p:nvPr>
            <p:ph idx="1"/>
          </p:nvPr>
        </p:nvSpPr>
        <p:spPr>
          <a:xfrm>
            <a:off x="619760" y="386080"/>
            <a:ext cx="10557510" cy="5828665"/>
          </a:xfrm>
        </p:spPr>
        <p:txBody>
          <a:bodyPr>
            <a:normAutofit/>
          </a:bodyPr>
          <a:lstStyle/>
          <a:p>
            <a:pPr marL="0" indent="0" algn="ctr">
              <a:lnSpc>
                <a:spcPct val="150000"/>
              </a:lnSpc>
              <a:buNone/>
            </a:pPr>
            <a:r>
              <a:rPr lang="zh-CN" altLang="en-US" sz="3600" b="1" dirty="0"/>
              <a:t>二、带状布道、</a:t>
            </a:r>
            <a:r>
              <a:rPr lang="zh-CN" altLang="en-US" sz="3600" b="1" dirty="0"/>
              <a:t>瓜熟蒂落</a:t>
            </a:r>
            <a:endParaRPr lang="zh-CN" altLang="en-US" sz="3600" b="1" dirty="0"/>
          </a:p>
          <a:p>
            <a:pPr marL="0" indent="0">
              <a:lnSpc>
                <a:spcPct val="130000"/>
              </a:lnSpc>
              <a:buNone/>
            </a:pPr>
            <a:r>
              <a:rPr lang="en-US" altLang="zh-CN" sz="3200" b="1" dirty="0">
                <a:solidFill>
                  <a:srgbClr val="FF0000"/>
                </a:solidFill>
                <a:sym typeface="+mn-ea"/>
              </a:rPr>
              <a:t>【</a:t>
            </a:r>
            <a:r>
              <a:rPr lang="zh-CN" altLang="en-US" sz="3200" b="1" dirty="0">
                <a:solidFill>
                  <a:srgbClr val="FF0000"/>
                </a:solidFill>
                <a:sym typeface="+mn-ea"/>
              </a:rPr>
              <a:t>加拉太书四</a:t>
            </a:r>
            <a:r>
              <a:rPr lang="en-US" altLang="zh-CN" sz="3200" b="1" dirty="0">
                <a:solidFill>
                  <a:srgbClr val="FF0000"/>
                </a:solidFill>
                <a:sym typeface="+mn-ea"/>
              </a:rPr>
              <a:t>19】 “</a:t>
            </a:r>
            <a:r>
              <a:rPr lang="zh-CN" altLang="en-US" sz="3200" b="1" dirty="0">
                <a:solidFill>
                  <a:srgbClr val="FF0000"/>
                </a:solidFill>
                <a:sym typeface="+mn-ea"/>
              </a:rPr>
              <a:t>我小子啊。我为你们再受生产之苦，直等到基督成形在你们心里。” </a:t>
            </a:r>
            <a:endParaRPr lang="zh-CN" altLang="en-US" sz="3200" b="1" dirty="0">
              <a:solidFill>
                <a:srgbClr val="FF0000"/>
              </a:solidFill>
            </a:endParaRPr>
          </a:p>
          <a:p>
            <a:pPr marL="0" indent="0">
              <a:lnSpc>
                <a:spcPct val="150000"/>
              </a:lnSpc>
              <a:buNone/>
            </a:pPr>
            <a:r>
              <a:rPr lang="en-US" altLang="zh-CN" sz="3200" b="1" dirty="0">
                <a:solidFill>
                  <a:srgbClr val="FF0000"/>
                </a:solidFill>
              </a:rPr>
              <a:t> 	</a:t>
            </a:r>
            <a:r>
              <a:rPr lang="zh-CN" altLang="en-US" sz="3200" b="1" dirty="0">
                <a:solidFill>
                  <a:schemeClr val="tx1"/>
                </a:solidFill>
              </a:rPr>
              <a:t>正如母腹中的十月怀胎，慕道友信主重生同样需要经历一个过程，这是传统点状式布道所没有顾及到的，而幸福小组采取带状式布道策略，正好满足了</a:t>
            </a:r>
            <a:r>
              <a:rPr lang="zh-CN" altLang="en-US" sz="3200" b="1" dirty="0">
                <a:solidFill>
                  <a:schemeClr val="tx1"/>
                </a:solidFill>
              </a:rPr>
              <a:t>这个需要</a:t>
            </a:r>
            <a:r>
              <a:rPr lang="zh-CN" altLang="en-US" sz="3200" b="1" dirty="0">
                <a:solidFill>
                  <a:schemeClr val="tx1"/>
                </a:solidFill>
              </a:rPr>
              <a:t>。</a:t>
            </a:r>
            <a:endParaRPr lang="en-US" altLang="zh-CN" sz="3200" b="1" dirty="0">
              <a:solidFill>
                <a:srgbClr val="FF0000"/>
              </a:solidFill>
            </a:endParaRPr>
          </a:p>
          <a:p>
            <a:pPr marL="0" indent="0">
              <a:lnSpc>
                <a:spcPct val="150000"/>
              </a:lnSpc>
              <a:buNone/>
            </a:pPr>
            <a:r>
              <a:rPr lang="en-US" altLang="zh-CN" sz="3200" b="1" dirty="0">
                <a:solidFill>
                  <a:srgbClr val="FF0000"/>
                </a:solidFill>
              </a:rPr>
              <a:t> </a:t>
            </a:r>
            <a:endParaRPr lang="zh-CN" altLang="en-US" sz="3200" b="1" dirty="0">
              <a:solidFill>
                <a:srgbClr val="FF0000"/>
              </a:solidFill>
            </a:endParaRPr>
          </a:p>
        </p:txBody>
      </p:sp>
      <p:sp>
        <p:nvSpPr>
          <p:cNvPr id="18" name="Isosceles Triangle 17"/>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75657" y="1037230"/>
            <a:ext cx="9743311" cy="5139733"/>
          </a:xfrm>
        </p:spPr>
        <p:txBody>
          <a:bodyPr>
            <a:normAutofit/>
          </a:bodyPr>
          <a:lstStyle/>
          <a:p>
            <a:pPr marL="0" indent="0">
              <a:lnSpc>
                <a:spcPct val="120000"/>
              </a:lnSpc>
              <a:buNone/>
            </a:pPr>
            <a:r>
              <a:rPr lang="en-US" altLang="zh-CN" sz="4000" b="1" dirty="0">
                <a:sym typeface="+mn-ea"/>
              </a:rPr>
              <a:t>           </a:t>
            </a:r>
            <a:r>
              <a:rPr lang="zh-CN" altLang="en-US" sz="4000" b="1" dirty="0">
                <a:sym typeface="+mn-ea"/>
              </a:rPr>
              <a:t>二、带状布道、瓜熟蒂落</a:t>
            </a:r>
            <a:endParaRPr lang="zh-CN" altLang="en-US" sz="3200" dirty="0"/>
          </a:p>
          <a:p>
            <a:pPr marL="0" indent="0">
              <a:lnSpc>
                <a:spcPct val="120000"/>
              </a:lnSpc>
              <a:buNone/>
            </a:pPr>
            <a:r>
              <a:rPr lang="en-US" altLang="zh-CN" sz="3200" dirty="0"/>
              <a:t>	</a:t>
            </a:r>
            <a:endParaRPr lang="en-US" altLang="zh-CN" sz="3200" dirty="0"/>
          </a:p>
          <a:p>
            <a:pPr marL="0" indent="0">
              <a:lnSpc>
                <a:spcPct val="120000"/>
              </a:lnSpc>
              <a:buNone/>
            </a:pPr>
            <a:r>
              <a:rPr lang="en-US" altLang="zh-CN" sz="3200" dirty="0"/>
              <a:t>	</a:t>
            </a:r>
            <a:r>
              <a:rPr lang="zh-CN" altLang="en-US" sz="3200" b="1" dirty="0"/>
              <a:t>幸福小组的布道是</a:t>
            </a:r>
            <a:r>
              <a:rPr lang="zh-CN" altLang="en-US" sz="3200" b="1" dirty="0">
                <a:solidFill>
                  <a:schemeClr val="accent2">
                    <a:lumMod val="75000"/>
                  </a:schemeClr>
                </a:solidFill>
              </a:rPr>
              <a:t>带状式的</a:t>
            </a:r>
            <a:r>
              <a:rPr lang="zh-CN" altLang="en-US" sz="3200" b="1" dirty="0"/>
              <a:t>，相对于过去</a:t>
            </a:r>
            <a:r>
              <a:rPr lang="zh-CN" altLang="en-US" sz="3200" b="1" dirty="0">
                <a:solidFill>
                  <a:srgbClr val="FF0000"/>
                </a:solidFill>
              </a:rPr>
              <a:t>点状式</a:t>
            </a:r>
            <a:r>
              <a:rPr lang="zh-CN" altLang="en-US" sz="3200" b="1" dirty="0"/>
              <a:t>布道，大大地提高了</a:t>
            </a:r>
            <a:r>
              <a:rPr lang="en-US" altLang="zh-CN" sz="3200" b="1" dirty="0"/>
              <a:t>Best</a:t>
            </a:r>
            <a:r>
              <a:rPr lang="zh-CN" altLang="en-US" sz="3200" b="1" dirty="0"/>
              <a:t>信主之后的落户率。</a:t>
            </a:r>
            <a:endParaRPr lang="zh-CN" altLang="en-US" sz="3200" b="1" dirty="0"/>
          </a:p>
          <a:p>
            <a:pPr marL="463550" indent="-463550">
              <a:lnSpc>
                <a:spcPct val="120000"/>
              </a:lnSpc>
              <a:buNone/>
            </a:pPr>
            <a:r>
              <a:rPr lang="zh-CN" altLang="en-US" sz="3200" b="1" dirty="0">
                <a:solidFill>
                  <a:srgbClr val="FF0000"/>
                </a:solidFill>
              </a:rPr>
              <a:t>（一）传统布道</a:t>
            </a:r>
            <a:r>
              <a:rPr lang="zh-CN" altLang="en-US" sz="3200" b="1" dirty="0"/>
              <a:t>的方式是个人抓住机会向陌生人传福音，或举办大型布道会，这属于点状式布道，就是让人一次听到福音就信主。</a:t>
            </a:r>
            <a:endParaRPr lang="zh-CN" altLang="en-US" sz="3200" dirty="0"/>
          </a:p>
          <a:p>
            <a:pPr marL="463550" indent="0">
              <a:lnSpc>
                <a:spcPct val="120000"/>
              </a:lnSpc>
              <a:buNone/>
            </a:pPr>
            <a:endParaRPr lang="zh-CN" altLang="en-US" sz="3200" dirty="0"/>
          </a:p>
        </p:txBody>
      </p:sp>
      <p:sp>
        <p:nvSpPr>
          <p:cNvPr id="10" name="Rectangle 9"/>
          <p:cNvSpPr>
            <a:spLocks noGrp="1" noRot="1" noChangeAspect="1" noMove="1" noResize="1" noEditPoints="1" noAdjustHandles="1" noChangeArrowheads="1" noChangeShapeType="1" noTextEdit="1"/>
          </p:cNvSpPr>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a:spLocks noGrp="1" noRot="1" noChangeAspect="1" noMove="1" noResize="1" noEditPoints="1" noAdjustHandles="1" noChangeArrowheads="1" noChangeShapeType="1" noTextEdit="1"/>
          </p:cNvSpPr>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a:spLocks noGrp="1" noRot="1" noChangeAspect="1" noMove="1" noResize="1" noEditPoints="1" noAdjustHandles="1" noChangeArrowheads="1" noChangeShapeType="1" noTextEdit="1"/>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3125</Words>
  <Application>WPS 演示</Application>
  <PresentationFormat>Widescreen</PresentationFormat>
  <Paragraphs>153</Paragraphs>
  <Slides>27</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SimSun</vt:lpstr>
      <vt:lpstr>Wingdings</vt:lpstr>
      <vt:lpstr>Calibri</vt:lpstr>
      <vt:lpstr>Microsoft YaHei</vt:lpstr>
      <vt:lpstr>Microsoft JhengHei</vt:lpstr>
      <vt:lpstr>HanWangHeiHeavy</vt:lpstr>
      <vt:lpstr>KaiTi</vt:lpstr>
      <vt:lpstr>DengXian</vt:lpstr>
      <vt:lpstr>Arial Unicode MS</vt:lpstr>
      <vt:lpstr>Calibri Light</vt:lpstr>
      <vt:lpstr>PMingLiU</vt:lpstr>
      <vt:lpstr>DengXian Light</vt:lpstr>
      <vt:lpstr>Calibri</vt:lpstr>
      <vt:lpstr>Office Theme</vt:lpstr>
      <vt:lpstr>《预备第二周》 幸福小組的威力 </vt:lpstr>
      <vt:lpstr>PowerPoint 演示文稿</vt:lpstr>
      <vt:lpstr>PowerPoint 演示文稿</vt:lpstr>
      <vt:lpstr>                    一、编組佈道、渔网捕鱼 </vt:lpstr>
      <vt:lpstr>          一、编組佈道、渔网捕鱼</vt:lpstr>
      <vt:lpstr>PowerPoint 演示文稿</vt:lpstr>
      <vt:lpstr>PowerPoint 演示文稿</vt:lpstr>
      <vt:lpstr>PowerPoint 演示文稿</vt:lpstr>
      <vt:lpstr>PowerPoint 演示文稿</vt:lpstr>
      <vt:lpstr>PowerPoint 演示文稿</vt:lpstr>
      <vt:lpstr>        三、“攻心为上、攻脑为下” </vt:lpstr>
      <vt:lpstr>         三、“攻心为上、攻脑为下” </vt:lpstr>
      <vt:lpstr>       三、“攻心为上、攻脑为下”</vt:lpstr>
      <vt:lpstr>       三、“攻心为上、攻脑为下”</vt:lpstr>
      <vt:lpstr>PowerPoint 演示文稿</vt:lpstr>
      <vt:lpstr>PowerPoint 演示文稿</vt:lpstr>
      <vt:lpstr>     三、“攻心为上、攻脑为下” </vt:lpstr>
      <vt:lpstr>        三、“攻心为上、攻脑为下”</vt:lpstr>
      <vt:lpstr>         三、“攻心为上、攻脑为下”</vt:lpstr>
      <vt:lpstr>PowerPoint 演示文稿</vt:lpstr>
      <vt:lpstr>		四、 福音现场、领袖摇篮 </vt:lpstr>
      <vt:lpstr>       四、 福音现场、领袖摇篮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《预备第二周》 幸福小組的威力 </dc:title>
  <dc:creator>Guo, Angang</dc:creator>
  <cp:lastModifiedBy>Judy Xiang</cp:lastModifiedBy>
  <cp:revision>30</cp:revision>
  <dcterms:created xsi:type="dcterms:W3CDTF">2020-07-11T23:41:00Z</dcterms:created>
  <dcterms:modified xsi:type="dcterms:W3CDTF">2021-04-23T15:50:32Z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75510CE2E4874DFCAED92E1F5FFAE527</vt:lpwstr>
  </property>
</Properties>
</file>