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07" r:id="rId3"/>
    <p:sldId id="312" r:id="rId5"/>
    <p:sldId id="364" r:id="rId6"/>
    <p:sldId id="293" r:id="rId7"/>
    <p:sldId id="388" r:id="rId8"/>
    <p:sldId id="296" r:id="rId9"/>
    <p:sldId id="418" r:id="rId10"/>
    <p:sldId id="366" r:id="rId11"/>
    <p:sldId id="273" r:id="rId12"/>
    <p:sldId id="348" r:id="rId13"/>
    <p:sldId id="298" r:id="rId14"/>
    <p:sldId id="299" r:id="rId15"/>
    <p:sldId id="328" r:id="rId16"/>
    <p:sldId id="407" r:id="rId17"/>
    <p:sldId id="385" r:id="rId18"/>
    <p:sldId id="386" r:id="rId19"/>
    <p:sldId id="387" r:id="rId20"/>
    <p:sldId id="341" r:id="rId21"/>
    <p:sldId id="327" r:id="rId22"/>
    <p:sldId id="343" r:id="rId23"/>
    <p:sldId id="300" r:id="rId24"/>
    <p:sldId id="419" r:id="rId25"/>
    <p:sldId id="420" r:id="rId26"/>
    <p:sldId id="361" r:id="rId27"/>
    <p:sldId id="362" r:id="rId28"/>
    <p:sldId id="304" r:id="rId29"/>
  </p:sldIdLst>
  <p:sldSz cx="12192000" cy="6858000"/>
  <p:notesSz cx="6858000" cy="99472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464" autoAdjust="0"/>
  </p:normalViewPr>
  <p:slideViewPr>
    <p:cSldViewPr>
      <p:cViewPr varScale="1">
        <p:scale>
          <a:sx n="28" d="100"/>
          <a:sy n="28" d="100"/>
        </p:scale>
        <p:origin x="-8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5E322-02B8-4E6A-A473-69525296430B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D009A-2574-4A10-BC4C-3D8EE7C9B3D7}" type="slidenum">
              <a:rPr lang="zh-TW" altLang="en-US" smtClean="0"/>
            </a:fld>
            <a:endParaRPr lang="zh-TW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400" b="1" dirty="0">
                <a:solidFill>
                  <a:srgbClr val="0000CC"/>
                </a:solidFill>
              </a:rPr>
              <a:t>很多人以为第一周不重要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因为没有 慕道友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反正都是自己人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所以信息讲不好也没关系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endParaRPr lang="en-US" altLang="zh-TW" sz="1400" b="1" dirty="0">
              <a:solidFill>
                <a:srgbClr val="0000CC"/>
              </a:solidFill>
            </a:endParaRPr>
          </a:p>
          <a:p>
            <a:r>
              <a:rPr lang="zh-TW" altLang="en-US" sz="1400" b="1" dirty="0">
                <a:solidFill>
                  <a:srgbClr val="0000CC"/>
                </a:solidFill>
              </a:rPr>
              <a:t>其实第一周很重要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本周的重点在于福长自己及同工的建造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打开属灵的眼睛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让圣灵的恩膏涌流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endParaRPr lang="en-US" altLang="zh-TW" sz="1400" b="1" dirty="0">
              <a:solidFill>
                <a:srgbClr val="0000CC"/>
              </a:solidFill>
            </a:endParaRPr>
          </a:p>
          <a:p>
            <a:r>
              <a:rPr lang="zh-TW" altLang="en-US" sz="1400" b="1" dirty="0">
                <a:solidFill>
                  <a:srgbClr val="0000CC"/>
                </a:solidFill>
              </a:rPr>
              <a:t>福长必须激励自己及同工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确信福音的大能胜过一切黑暗权势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这是信心的建立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也凝聚同工的信心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endParaRPr lang="en-US" altLang="zh-TW" sz="1400" b="1" dirty="0">
              <a:solidFill>
                <a:srgbClr val="0000CC"/>
              </a:solidFill>
            </a:endParaRPr>
          </a:p>
          <a:p>
            <a:endParaRPr lang="en-US" altLang="zh-TW" sz="1400" b="1" dirty="0">
              <a:solidFill>
                <a:srgbClr val="0000CC"/>
              </a:solidFill>
            </a:endParaRPr>
          </a:p>
          <a:p>
            <a:r>
              <a:rPr lang="zh-TW" altLang="en-US" sz="1400" b="1" dirty="0">
                <a:solidFill>
                  <a:srgbClr val="0000CC"/>
                </a:solidFill>
              </a:rPr>
              <a:t>透过敬拜、祷告、及信息让自己及同工认识福音的大能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并能不只停留在头脑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而是能真实成为能力</a:t>
            </a:r>
            <a:endParaRPr lang="en-US" altLang="zh-TW" sz="1400" b="1" dirty="0">
              <a:solidFill>
                <a:srgbClr val="0000CC"/>
              </a:solidFill>
            </a:endParaRPr>
          </a:p>
          <a:p>
            <a:endParaRPr lang="en-US" altLang="zh-TW" sz="1400" b="1" dirty="0">
              <a:solidFill>
                <a:srgbClr val="0000CC"/>
              </a:solidFill>
            </a:endParaRPr>
          </a:p>
          <a:p>
            <a:r>
              <a:rPr lang="zh-TW" altLang="en-US" sz="1400" b="1" dirty="0">
                <a:solidFill>
                  <a:srgbClr val="0000CC"/>
                </a:solidFill>
              </a:rPr>
              <a:t>大家都知道福音的大能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要救一切相信的人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但是知道归知道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能不能拥有就是另一回事了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endParaRPr lang="en-US" altLang="zh-TW" sz="1400" b="1" dirty="0">
              <a:solidFill>
                <a:srgbClr val="0000CC"/>
              </a:solidFill>
            </a:endParaRPr>
          </a:p>
          <a:p>
            <a:r>
              <a:rPr lang="zh-TW" altLang="en-US" sz="1400" b="1" dirty="0">
                <a:solidFill>
                  <a:srgbClr val="0000CC"/>
                </a:solidFill>
              </a:rPr>
              <a:t>这一周的目的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就是要带领同工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从知道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到相信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到拥有及经历 福音的大能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因而能坚信不疑</a:t>
            </a:r>
            <a:endParaRPr lang="en-US" altLang="zh-TW" sz="1400" b="1" dirty="0">
              <a:solidFill>
                <a:srgbClr val="0000CC"/>
              </a:solidFill>
            </a:endParaRPr>
          </a:p>
          <a:p>
            <a:r>
              <a:rPr lang="en-US" altLang="zh-TW" sz="1400" b="1" dirty="0">
                <a:solidFill>
                  <a:srgbClr val="0000CC"/>
                </a:solidFill>
              </a:rPr>
              <a:t>&lt;</a:t>
            </a:r>
            <a:r>
              <a:rPr lang="zh-TW" altLang="en-US" sz="1400" b="1" dirty="0">
                <a:solidFill>
                  <a:srgbClr val="0000CC"/>
                </a:solidFill>
              </a:rPr>
              <a:t>下一页</a:t>
            </a:r>
            <a:r>
              <a:rPr lang="en-US" altLang="zh-TW" sz="1400" b="1" dirty="0">
                <a:solidFill>
                  <a:srgbClr val="0000CC"/>
                </a:solidFill>
              </a:rPr>
              <a:t>&gt;</a:t>
            </a:r>
            <a:endParaRPr lang="en-US" altLang="zh-TW" sz="1400" b="1" dirty="0">
              <a:solidFill>
                <a:srgbClr val="0000CC"/>
              </a:solidFill>
            </a:endParaRPr>
          </a:p>
          <a:p>
            <a:endParaRPr lang="en-US" altLang="zh-TW" sz="1400" b="1" dirty="0">
              <a:solidFill>
                <a:srgbClr val="0000CC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4726B-9123-47B9-994D-8EC9B035E67C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天国的福音就是宝贝，值得我们付上代价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D009A-2574-4A10-BC4C-3D8EE7C9B3D7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从瞎子摸象，分享到我们的对福音的认识，是否也是片面的</a:t>
            </a:r>
            <a:endParaRPr lang="en-US" altLang="zh-CN" dirty="0"/>
          </a:p>
          <a:p>
            <a:r>
              <a:rPr lang="zh-CN" altLang="en-US" dirty="0"/>
              <a:t>福音是想到就传一下，还是生命最重要的事？</a:t>
            </a:r>
            <a:endParaRPr lang="en-US" altLang="zh-CN" dirty="0"/>
          </a:p>
          <a:p>
            <a:r>
              <a:rPr lang="zh-CN" altLang="en-US" dirty="0"/>
              <a:t>福音是靠自己的本事传，还是靠圣灵的能力等等。。。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D009A-2574-4A10-BC4C-3D8EE7C9B3D7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福音的关键，乃是耶稣</a:t>
            </a:r>
            <a:endParaRPr lang="en-US" altLang="zh-CN" dirty="0"/>
          </a:p>
          <a:p>
            <a:r>
              <a:rPr lang="zh-CN" altLang="en-US" dirty="0"/>
              <a:t>效法耶稣，倚靠耶稣，才是福音的关键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D009A-2574-4A10-BC4C-3D8EE7C9B3D7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福音的关键，乃是耶稣</a:t>
            </a:r>
            <a:endParaRPr lang="en-US" altLang="zh-CN" dirty="0"/>
          </a:p>
          <a:p>
            <a:r>
              <a:rPr lang="zh-CN" altLang="en-US" dirty="0"/>
              <a:t>效法耶稣，倚靠耶稣，才是福音的关键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D009A-2574-4A10-BC4C-3D8EE7C9B3D7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福音的关键，乃是耶稣</a:t>
            </a:r>
            <a:endParaRPr lang="en-US" altLang="zh-CN" dirty="0"/>
          </a:p>
          <a:p>
            <a:r>
              <a:rPr lang="zh-CN" altLang="en-US" dirty="0"/>
              <a:t>效法耶稣，倚靠耶稣，才是福音的关键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D009A-2574-4A10-BC4C-3D8EE7C9B3D7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福音的关键，乃是耶稣</a:t>
            </a:r>
            <a:endParaRPr lang="en-US" altLang="zh-CN" dirty="0"/>
          </a:p>
          <a:p>
            <a:r>
              <a:rPr lang="zh-CN" altLang="en-US" dirty="0"/>
              <a:t>效法耶稣，倚靠耶稣，才是福音的关键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D009A-2574-4A10-BC4C-3D8EE7C9B3D7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D009A-2574-4A10-BC4C-3D8EE7C9B3D7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12192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BA33-46C2-4250-A148-9FF348BC8253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140A-1051-4498-8E3B-68900A7C1589}" type="slidenum">
              <a:rPr lang="zh-TW" altLang="en-US" smtClean="0"/>
            </a:fld>
            <a:endParaRPr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007889"/>
            <a:ext cx="10363200" cy="1470025"/>
          </a:xfrm>
        </p:spPr>
        <p:txBody>
          <a:bodyPr/>
          <a:lstStyle>
            <a:lvl1pPr algn="ctr">
              <a:defRPr sz="4400">
                <a:solidFill>
                  <a:srgbClr val="FFFF00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BA33-46C2-4250-A148-9FF348BC8253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140A-1051-4498-8E3B-68900A7C1589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BA33-46C2-4250-A148-9FF348BC8253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140A-1051-4498-8E3B-68900A7C1589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>
            <a:lvl1pPr>
              <a:defRPr sz="4400">
                <a:solidFill>
                  <a:srgbClr val="FFFF00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BA33-46C2-4250-A148-9FF348BC8253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140A-1051-4498-8E3B-68900A7C1589}" type="slidenum">
              <a:rPr lang="zh-TW" altLang="en-US" smtClean="0"/>
            </a:fld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812800" y="1600200"/>
            <a:ext cx="10566400" cy="411480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zh-TW" altLang="en-US" dirty="0"/>
              <a:t>按一下以編輯母片文字樣式</a:t>
            </a:r>
            <a:endParaRPr lang="zh-TW" altLang="en-US" dirty="0"/>
          </a:p>
          <a:p>
            <a:pPr lvl="1"/>
            <a:r>
              <a:rPr lang="zh-TW" altLang="en-US" dirty="0"/>
              <a:t>第二層</a:t>
            </a:r>
            <a:endParaRPr lang="zh-TW" altLang="en-US" dirty="0"/>
          </a:p>
          <a:p>
            <a:pPr lvl="2"/>
            <a:r>
              <a:rPr lang="zh-TW" altLang="en-US" dirty="0"/>
              <a:t>第三層</a:t>
            </a:r>
            <a:endParaRPr lang="zh-TW" altLang="en-US" dirty="0"/>
          </a:p>
          <a:p>
            <a:pPr lvl="3"/>
            <a:r>
              <a:rPr lang="zh-TW" altLang="en-US" dirty="0"/>
              <a:t>第四層</a:t>
            </a:r>
            <a:endParaRPr lang="zh-TW" altLang="en-US" dirty="0"/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4962526"/>
            <a:ext cx="10513484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1" y="3462339"/>
            <a:ext cx="10513484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BA33-46C2-4250-A148-9FF348BC8253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140A-1051-4498-8E3B-68900A7C1589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12800" y="1600200"/>
            <a:ext cx="49784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anose="020B0604020202020204" pitchFamily="34" charset="0"/>
              <a:buChar char="•"/>
              <a:defRPr/>
            </a:lvl6pPr>
            <a:lvl7pPr>
              <a:buClr>
                <a:schemeClr val="tx2"/>
              </a:buClr>
              <a:buFont typeface="Arial" panose="020B0604020202020204" pitchFamily="34" charset="0"/>
              <a:buChar char="•"/>
              <a:defRPr/>
            </a:lvl7pPr>
            <a:lvl8pPr>
              <a:buClr>
                <a:schemeClr val="tx2"/>
              </a:buClr>
              <a:buFont typeface="Arial" panose="020B0604020202020204" pitchFamily="34" charset="0"/>
              <a:buChar char="•"/>
              <a:defRPr/>
            </a:lvl8pPr>
            <a:lvl9pPr>
              <a:buClr>
                <a:schemeClr val="tx2"/>
              </a:buClr>
              <a:buFont typeface="Arial" panose="020B0604020202020204" pitchFamily="34" charset="0"/>
              <a:buChar char="•"/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400800" y="1600200"/>
            <a:ext cx="49784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BA33-46C2-4250-A148-9FF348BC8253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140A-1051-4498-8E3B-68900A7C1589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400800" y="2209800"/>
            <a:ext cx="49784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12800" y="2209800"/>
            <a:ext cx="49784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1600200"/>
            <a:ext cx="49784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1600200"/>
            <a:ext cx="49784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BA33-46C2-4250-A148-9FF348BC8253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140A-1051-4498-8E3B-68900A7C1589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BA33-46C2-4250-A148-9FF348BC8253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140A-1051-4498-8E3B-68900A7C1589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BA33-46C2-4250-A148-9FF348BC8253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140A-1051-4498-8E3B-68900A7C1589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283200" y="1447800"/>
            <a:ext cx="6197600" cy="4267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1447800"/>
            <a:ext cx="39624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6864" y="2547892"/>
            <a:ext cx="39624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BA33-46C2-4250-A148-9FF348BC8253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140A-1051-4498-8E3B-68900A7C1589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447800"/>
            <a:ext cx="39624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209792" y="1447800"/>
            <a:ext cx="4559808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-1" fmla="*/ 0 w 3419856"/>
              <a:gd name="connsiteY0-2" fmla="*/ 74450 h 3429000"/>
              <a:gd name="connsiteX1-3" fmla="*/ 21806 w 3419856"/>
              <a:gd name="connsiteY1-4" fmla="*/ 21806 h 3429000"/>
              <a:gd name="connsiteX2-5" fmla="*/ 74450 w 3419856"/>
              <a:gd name="connsiteY2-6" fmla="*/ 0 h 3429000"/>
              <a:gd name="connsiteX3-7" fmla="*/ 3345406 w 3419856"/>
              <a:gd name="connsiteY3-8" fmla="*/ 0 h 3429000"/>
              <a:gd name="connsiteX4-9" fmla="*/ 3398050 w 3419856"/>
              <a:gd name="connsiteY4-10" fmla="*/ 21806 h 3429000"/>
              <a:gd name="connsiteX5-11" fmla="*/ 3419856 w 3419856"/>
              <a:gd name="connsiteY5-12" fmla="*/ 74450 h 3429000"/>
              <a:gd name="connsiteX6-13" fmla="*/ 3419856 w 3419856"/>
              <a:gd name="connsiteY6-14" fmla="*/ 3354550 h 3429000"/>
              <a:gd name="connsiteX7-15" fmla="*/ 3398050 w 3419856"/>
              <a:gd name="connsiteY7-16" fmla="*/ 3407194 h 3429000"/>
              <a:gd name="connsiteX8-17" fmla="*/ 3345406 w 3419856"/>
              <a:gd name="connsiteY8-18" fmla="*/ 3429000 h 3429000"/>
              <a:gd name="connsiteX9-19" fmla="*/ 21806 w 3419856"/>
              <a:gd name="connsiteY9-20" fmla="*/ 3407194 h 3429000"/>
              <a:gd name="connsiteX10-21" fmla="*/ 0 w 3419856"/>
              <a:gd name="connsiteY10-22" fmla="*/ 3354550 h 3429000"/>
              <a:gd name="connsiteX11-23" fmla="*/ 0 w 3419856"/>
              <a:gd name="connsiteY11-24" fmla="*/ 74450 h 3429000"/>
              <a:gd name="connsiteX0-25" fmla="*/ 0 w 3964392"/>
              <a:gd name="connsiteY0-26" fmla="*/ 74450 h 3415968"/>
              <a:gd name="connsiteX1-27" fmla="*/ 21806 w 3964392"/>
              <a:gd name="connsiteY1-28" fmla="*/ 21806 h 3415968"/>
              <a:gd name="connsiteX2-29" fmla="*/ 74450 w 3964392"/>
              <a:gd name="connsiteY2-30" fmla="*/ 0 h 3415968"/>
              <a:gd name="connsiteX3-31" fmla="*/ 3345406 w 3964392"/>
              <a:gd name="connsiteY3-32" fmla="*/ 0 h 3415968"/>
              <a:gd name="connsiteX4-33" fmla="*/ 3398050 w 3964392"/>
              <a:gd name="connsiteY4-34" fmla="*/ 21806 h 3415968"/>
              <a:gd name="connsiteX5-35" fmla="*/ 3419856 w 3964392"/>
              <a:gd name="connsiteY5-36" fmla="*/ 74450 h 3415968"/>
              <a:gd name="connsiteX6-37" fmla="*/ 3419856 w 3964392"/>
              <a:gd name="connsiteY6-38" fmla="*/ 3354550 h 3415968"/>
              <a:gd name="connsiteX7-39" fmla="*/ 3398050 w 3964392"/>
              <a:gd name="connsiteY7-40" fmla="*/ 3407194 h 3415968"/>
              <a:gd name="connsiteX8-41" fmla="*/ 21806 w 3964392"/>
              <a:gd name="connsiteY8-42" fmla="*/ 3407194 h 3415968"/>
              <a:gd name="connsiteX9-43" fmla="*/ 0 w 3964392"/>
              <a:gd name="connsiteY9-44" fmla="*/ 3354550 h 3415968"/>
              <a:gd name="connsiteX10-45" fmla="*/ 0 w 3964392"/>
              <a:gd name="connsiteY10-46" fmla="*/ 74450 h 3415968"/>
              <a:gd name="connsiteX0-47" fmla="*/ 0 w 3964392"/>
              <a:gd name="connsiteY0-48" fmla="*/ 74450 h 3415968"/>
              <a:gd name="connsiteX1-49" fmla="*/ 21806 w 3964392"/>
              <a:gd name="connsiteY1-50" fmla="*/ 21806 h 3415968"/>
              <a:gd name="connsiteX2-51" fmla="*/ 74450 w 3964392"/>
              <a:gd name="connsiteY2-52" fmla="*/ 0 h 3415968"/>
              <a:gd name="connsiteX3-53" fmla="*/ 3345406 w 3964392"/>
              <a:gd name="connsiteY3-54" fmla="*/ 0 h 3415968"/>
              <a:gd name="connsiteX4-55" fmla="*/ 3398050 w 3964392"/>
              <a:gd name="connsiteY4-56" fmla="*/ 21806 h 3415968"/>
              <a:gd name="connsiteX5-57" fmla="*/ 3419856 w 3964392"/>
              <a:gd name="connsiteY5-58" fmla="*/ 74450 h 3415968"/>
              <a:gd name="connsiteX6-59" fmla="*/ 3419856 w 3964392"/>
              <a:gd name="connsiteY6-60" fmla="*/ 3354550 h 3415968"/>
              <a:gd name="connsiteX7-61" fmla="*/ 3398050 w 3964392"/>
              <a:gd name="connsiteY7-62" fmla="*/ 3407194 h 3415968"/>
              <a:gd name="connsiteX8-63" fmla="*/ 21806 w 3964392"/>
              <a:gd name="connsiteY8-64" fmla="*/ 3407194 h 3415968"/>
              <a:gd name="connsiteX9-65" fmla="*/ 0 w 3964392"/>
              <a:gd name="connsiteY9-66" fmla="*/ 3354550 h 3415968"/>
              <a:gd name="connsiteX10-67" fmla="*/ 0 w 3964392"/>
              <a:gd name="connsiteY10-68" fmla="*/ 74450 h 3415968"/>
              <a:gd name="connsiteX0-69" fmla="*/ 0 w 3968026"/>
              <a:gd name="connsiteY0-70" fmla="*/ 74450 h 3910007"/>
              <a:gd name="connsiteX1-71" fmla="*/ 21806 w 3968026"/>
              <a:gd name="connsiteY1-72" fmla="*/ 21806 h 3910007"/>
              <a:gd name="connsiteX2-73" fmla="*/ 74450 w 3968026"/>
              <a:gd name="connsiteY2-74" fmla="*/ 0 h 3910007"/>
              <a:gd name="connsiteX3-75" fmla="*/ 3345406 w 3968026"/>
              <a:gd name="connsiteY3-76" fmla="*/ 0 h 3910007"/>
              <a:gd name="connsiteX4-77" fmla="*/ 3398050 w 3968026"/>
              <a:gd name="connsiteY4-78" fmla="*/ 21806 h 3910007"/>
              <a:gd name="connsiteX5-79" fmla="*/ 3419856 w 3968026"/>
              <a:gd name="connsiteY5-80" fmla="*/ 74450 h 3910007"/>
              <a:gd name="connsiteX6-81" fmla="*/ 3419856 w 3968026"/>
              <a:gd name="connsiteY6-82" fmla="*/ 3354550 h 3910007"/>
              <a:gd name="connsiteX7-83" fmla="*/ 3398050 w 3968026"/>
              <a:gd name="connsiteY7-84" fmla="*/ 3407194 h 3910007"/>
              <a:gd name="connsiteX8-85" fmla="*/ 0 w 3968026"/>
              <a:gd name="connsiteY8-86" fmla="*/ 3354550 h 3910007"/>
              <a:gd name="connsiteX9-87" fmla="*/ 0 w 3968026"/>
              <a:gd name="connsiteY9-88" fmla="*/ 74450 h 3910007"/>
              <a:gd name="connsiteX0-89" fmla="*/ 0 w 3419856"/>
              <a:gd name="connsiteY0-90" fmla="*/ 74450 h 3901233"/>
              <a:gd name="connsiteX1-91" fmla="*/ 21806 w 3419856"/>
              <a:gd name="connsiteY1-92" fmla="*/ 21806 h 3901233"/>
              <a:gd name="connsiteX2-93" fmla="*/ 74450 w 3419856"/>
              <a:gd name="connsiteY2-94" fmla="*/ 0 h 3901233"/>
              <a:gd name="connsiteX3-95" fmla="*/ 3345406 w 3419856"/>
              <a:gd name="connsiteY3-96" fmla="*/ 0 h 3901233"/>
              <a:gd name="connsiteX4-97" fmla="*/ 3398050 w 3419856"/>
              <a:gd name="connsiteY4-98" fmla="*/ 21806 h 3901233"/>
              <a:gd name="connsiteX5-99" fmla="*/ 3419856 w 3419856"/>
              <a:gd name="connsiteY5-100" fmla="*/ 74450 h 3901233"/>
              <a:gd name="connsiteX6-101" fmla="*/ 3419856 w 3419856"/>
              <a:gd name="connsiteY6-102" fmla="*/ 3354550 h 3901233"/>
              <a:gd name="connsiteX7-103" fmla="*/ 0 w 3419856"/>
              <a:gd name="connsiteY7-104" fmla="*/ 3354550 h 3901233"/>
              <a:gd name="connsiteX8-105" fmla="*/ 0 w 3419856"/>
              <a:gd name="connsiteY8-106" fmla="*/ 74450 h 3901233"/>
              <a:gd name="connsiteX0-107" fmla="*/ 0 w 3419856"/>
              <a:gd name="connsiteY0-108" fmla="*/ 74450 h 3354550"/>
              <a:gd name="connsiteX1-109" fmla="*/ 21806 w 3419856"/>
              <a:gd name="connsiteY1-110" fmla="*/ 21806 h 3354550"/>
              <a:gd name="connsiteX2-111" fmla="*/ 74450 w 3419856"/>
              <a:gd name="connsiteY2-112" fmla="*/ 0 h 3354550"/>
              <a:gd name="connsiteX3-113" fmla="*/ 3345406 w 3419856"/>
              <a:gd name="connsiteY3-114" fmla="*/ 0 h 3354550"/>
              <a:gd name="connsiteX4-115" fmla="*/ 3398050 w 3419856"/>
              <a:gd name="connsiteY4-116" fmla="*/ 21806 h 3354550"/>
              <a:gd name="connsiteX5-117" fmla="*/ 3419856 w 3419856"/>
              <a:gd name="connsiteY5-118" fmla="*/ 74450 h 3354550"/>
              <a:gd name="connsiteX6-119" fmla="*/ 3419856 w 3419856"/>
              <a:gd name="connsiteY6-120" fmla="*/ 3354550 h 3354550"/>
              <a:gd name="connsiteX7-121" fmla="*/ 0 w 3419856"/>
              <a:gd name="connsiteY7-122" fmla="*/ 3354550 h 3354550"/>
              <a:gd name="connsiteX8-123" fmla="*/ 0 w 3419856"/>
              <a:gd name="connsiteY8-124" fmla="*/ 74450 h 33545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dirty="0"/>
              <a:t>单击图标以新增图片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547891"/>
            <a:ext cx="39624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BA33-46C2-4250-A148-9FF348BC8253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140A-1051-4498-8E3B-68900A7C1589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1600201"/>
            <a:ext cx="10566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  <a:endParaRPr lang="zh-TW" altLang="en-US" dirty="0"/>
          </a:p>
          <a:p>
            <a:pPr lvl="1"/>
            <a:r>
              <a:rPr lang="zh-TW" altLang="en-US" dirty="0"/>
              <a:t>第二層</a:t>
            </a:r>
            <a:endParaRPr lang="zh-TW" altLang="en-US" dirty="0"/>
          </a:p>
          <a:p>
            <a:pPr lvl="2"/>
            <a:r>
              <a:rPr lang="zh-TW" altLang="en-US" dirty="0"/>
              <a:t>第三層</a:t>
            </a:r>
            <a:endParaRPr lang="zh-TW" altLang="en-US" dirty="0"/>
          </a:p>
          <a:p>
            <a:pPr lvl="3"/>
            <a:r>
              <a:rPr lang="zh-TW" altLang="en-US" dirty="0"/>
              <a:t>第四層</a:t>
            </a:r>
            <a:endParaRPr lang="zh-TW" altLang="en-US" dirty="0"/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0" y="6356351"/>
            <a:ext cx="2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5309BA33-46C2-4250-A148-9FF348BC8253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28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58400" y="6356351"/>
            <a:ext cx="132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A95D140A-1051-4498-8E3B-68900A7C1589}" type="slidenum">
              <a:rPr lang="zh-TW" altLang="en-US" smtClean="0"/>
            </a:fld>
            <a:endParaRPr lang="zh-TW" alt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 baseline="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 baseline="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 baseline="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 baseline="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 baseline="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1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392" y="816261"/>
            <a:ext cx="6062464" cy="2664296"/>
          </a:xfrm>
        </p:spPr>
        <p:txBody>
          <a:bodyPr>
            <a:normAutofit/>
          </a:bodyPr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effectLst>
                  <a:glow rad="63500">
                    <a:schemeClr val="tx1">
                      <a:alpha val="83000"/>
                    </a:schemeClr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预备周： </a:t>
            </a:r>
            <a:r>
              <a:rPr lang="zh-TW" altLang="en-US" sz="6000" b="1" dirty="0">
                <a:solidFill>
                  <a:schemeClr val="bg1"/>
                </a:solidFill>
                <a:effectLst>
                  <a:glow rad="63500">
                    <a:schemeClr val="tx1">
                      <a:alpha val="83000"/>
                    </a:schemeClr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第一</a:t>
            </a:r>
            <a:r>
              <a:rPr lang="zh-CN" altLang="en-US" sz="6000" b="1" dirty="0">
                <a:solidFill>
                  <a:schemeClr val="bg1"/>
                </a:solidFill>
                <a:effectLst>
                  <a:glow rad="63500">
                    <a:schemeClr val="tx1">
                      <a:alpha val="83000"/>
                    </a:schemeClr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课</a:t>
            </a:r>
            <a:r>
              <a:rPr lang="zh-TW" altLang="en-US" sz="6000" b="1" dirty="0">
                <a:solidFill>
                  <a:schemeClr val="bg1"/>
                </a:solidFill>
                <a:effectLst>
                  <a:glow rad="63500">
                    <a:schemeClr val="tx1">
                      <a:alpha val="83000"/>
                    </a:schemeClr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br>
              <a:rPr lang="en-US" altLang="zh-TW" sz="6000" b="1" dirty="0">
                <a:solidFill>
                  <a:schemeClr val="bg1"/>
                </a:solidFill>
                <a:effectLst>
                  <a:glow rad="63500">
                    <a:schemeClr val="tx1">
                      <a:alpha val="83000"/>
                    </a:schemeClr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zh-TW" altLang="en-US" sz="6000" b="1" dirty="0">
                <a:solidFill>
                  <a:schemeClr val="bg1"/>
                </a:solidFill>
                <a:effectLst>
                  <a:glow rad="63500">
                    <a:schemeClr val="tx1">
                      <a:alpha val="83000"/>
                    </a:schemeClr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福音的</a:t>
            </a:r>
            <a:r>
              <a:rPr lang="zh-CN" altLang="zh-TW" sz="6000" b="1" dirty="0">
                <a:solidFill>
                  <a:schemeClr val="bg1"/>
                </a:solidFill>
                <a:effectLst>
                  <a:glow rad="63500">
                    <a:schemeClr val="tx1">
                      <a:alpha val="83000"/>
                    </a:schemeClr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大</a:t>
            </a:r>
            <a:r>
              <a:rPr lang="zh-TW" altLang="en-US" sz="6000" b="1" dirty="0">
                <a:solidFill>
                  <a:schemeClr val="bg1"/>
                </a:solidFill>
                <a:effectLst>
                  <a:glow rad="63500">
                    <a:schemeClr val="tx1">
                      <a:alpha val="83000"/>
                    </a:schemeClr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能</a:t>
            </a:r>
            <a:endParaRPr lang="zh-TW" altLang="en-US" sz="6000" b="1" dirty="0">
              <a:solidFill>
                <a:schemeClr val="bg1"/>
              </a:solidFill>
              <a:effectLst>
                <a:glow rad="63500">
                  <a:schemeClr val="tx1">
                    <a:alpha val="83000"/>
                  </a:schemeClr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一、</a:t>
            </a:r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福音是什么？</a:t>
            </a:r>
            <a:endParaRPr lang="zh-TW" altLang="en-US" sz="5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49605" y="1314450"/>
            <a:ext cx="10729595" cy="477901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zh-CN" altLang="zh-TW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zh-TW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福音的核心就是耶稣基督。</a:t>
            </a:r>
            <a:endParaRPr lang="zh-CN" altLang="zh-TW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zh-TW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福音的核心</a:t>
            </a:r>
            <a:r>
              <a:rPr lang="zh-TW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是耶稣基督在十字架上的胜利</a:t>
            </a:r>
            <a:r>
              <a:rPr lang="zh-CN" altLang="zh-TW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en-US" altLang="zh-TW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zh-TW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福音的核心</a:t>
            </a:r>
            <a:r>
              <a:rPr lang="zh-TW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是耶稣基督除灭魔鬼</a:t>
            </a:r>
            <a:r>
              <a:rPr lang="zh-CN" altLang="zh-TW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的</a:t>
            </a:r>
            <a:r>
              <a:rPr lang="zh-TW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作为</a:t>
            </a:r>
            <a:r>
              <a:rPr lang="zh-CN" altLang="zh-TW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zh-TW" altLang="en-US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zh-TW" sz="3600" b="1" dirty="0">
                <a:sym typeface="+mn-ea"/>
              </a:rPr>
              <a:t>福音是核心是</a:t>
            </a:r>
            <a:r>
              <a:rPr lang="zh-CN" altLang="zh-TW" sz="3600" b="1" dirty="0">
                <a:sym typeface="+mn-ea"/>
              </a:rPr>
              <a:t>耶稣基督复活胜过死亡的权势。</a:t>
            </a:r>
            <a:endParaRPr lang="zh-CN" altLang="zh-TW" sz="3600" b="1" dirty="0">
              <a:sym typeface="+mn-ea"/>
            </a:endParaRPr>
          </a:p>
          <a:p>
            <a:r>
              <a:rPr lang="zh-CN" altLang="zh-TW" sz="3600" b="1" dirty="0">
                <a:sym typeface="+mn-ea"/>
              </a:rPr>
              <a:t>福音不同于福音的神学。</a:t>
            </a:r>
            <a:endParaRPr lang="zh-TW" altLang="en-US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zh-TW" altLang="en-US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许多人误解福音</a:t>
            </a:r>
            <a:endParaRPr lang="zh-TW" altLang="en-US" sz="5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812800" y="1600200"/>
            <a:ext cx="10566400" cy="4853136"/>
          </a:xfrm>
        </p:spPr>
        <p:txBody>
          <a:bodyPr>
            <a:noAutofit/>
          </a:bodyPr>
          <a:lstStyle/>
          <a:p>
            <a:r>
              <a:rPr lang="zh-TW" altLang="en-US" sz="40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许多人</a:t>
            </a:r>
            <a:r>
              <a:rPr lang="zh-CN" altLang="zh-TW" sz="40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混淆了福音和福音的神学</a:t>
            </a:r>
            <a:endParaRPr lang="en-US" altLang="zh-TW" sz="4000" b="1" dirty="0">
              <a:solidFill>
                <a:srgbClr val="FFC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福音的核心就是耶稣基督和他的生平故事。</a:t>
            </a:r>
            <a:endParaRPr lang="en-US" altLang="zh-TW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传福音就是传讲耶稣、见证耶稣，所以每个信徒都可以传福音；甚至刚刚信主就可以传福音。</a:t>
            </a:r>
            <a:endParaRPr lang="en-US" altLang="zh-TW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福音的神学是历代教会根据</a:t>
            </a:r>
            <a:r>
              <a:rPr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圣经对福音的理解、解释和神学理论。福音的神学能</a:t>
            </a:r>
            <a:r>
              <a:rPr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指导教会、对付异端。</a:t>
            </a:r>
            <a:endParaRPr lang="en-US" altLang="zh-TW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457200" lvl="1" indent="0">
              <a:buNone/>
            </a:pPr>
            <a:endParaRPr lang="en-US" altLang="zh-TW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457200" lvl="1" indent="0">
              <a:buNone/>
            </a:pPr>
            <a:endParaRPr lang="en-US" altLang="zh-TW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endParaRPr lang="en-US" altLang="zh-TW" sz="4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7715" y="331788"/>
            <a:ext cx="10566400" cy="1143000"/>
          </a:xfrm>
        </p:spPr>
        <p:txBody>
          <a:bodyPr/>
          <a:lstStyle/>
          <a:p>
            <a:pPr algn="ctr"/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二、</a:t>
            </a:r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什么是</a:t>
            </a:r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福音的</a:t>
            </a:r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大</a:t>
            </a:r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能</a:t>
            </a:r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？</a:t>
            </a:r>
            <a:endParaRPr lang="zh-CN" altLang="zh-TW" sz="6000" b="1" dirty="0">
              <a:latin typeface="Microsoft YaHei" panose="020B0503020204020204" pitchFamily="34" charset="-122"/>
              <a:ea typeface="Microsoft YaHei" panose="020B0503020204020204" pitchFamily="34" charset="-122"/>
              <a:cs typeface="超研澤新藝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52760" y="1772816"/>
            <a:ext cx="11547896" cy="4464496"/>
          </a:xfrm>
        </p:spPr>
        <p:txBody>
          <a:bodyPr>
            <a:noAutofit/>
          </a:bodyPr>
          <a:lstStyle/>
          <a:p>
            <a:r>
              <a:rPr lang="en-US" altLang="zh-TW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福音的内涵：</a:t>
            </a:r>
            <a:r>
              <a:rPr lang="en-US" altLang="zh-TW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   </a:t>
            </a:r>
            <a:r>
              <a:rPr lang="zh-TW" altLang="en-US" sz="3600" b="1" dirty="0">
                <a:solidFill>
                  <a:srgbClr val="FFC000"/>
                </a:solidFill>
                <a:sym typeface="+mn-ea"/>
              </a:rPr>
              <a:t>路加福音</a:t>
            </a:r>
            <a:r>
              <a:rPr lang="en-US" altLang="zh-TW" sz="3600" b="1" dirty="0">
                <a:solidFill>
                  <a:srgbClr val="FFC000"/>
                </a:solidFill>
                <a:sym typeface="+mn-ea"/>
              </a:rPr>
              <a:t>4:18~19</a:t>
            </a:r>
            <a:r>
              <a:rPr lang="zh-CN" altLang="en-US" sz="3600" b="1" dirty="0">
                <a:solidFill>
                  <a:srgbClr val="FFC000"/>
                </a:solidFill>
                <a:sym typeface="+mn-ea"/>
              </a:rPr>
              <a:t>：</a:t>
            </a:r>
            <a:endParaRPr lang="en-US" altLang="zh-TW" sz="3600" b="1" dirty="0">
              <a:solidFill>
                <a:srgbClr val="FFC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TW" altLang="en-US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使贫穷的变为富有</a:t>
            </a:r>
            <a:endParaRPr lang="en-US" altLang="zh-TW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TW" altLang="en-US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被掳的得释放</a:t>
            </a:r>
            <a:endParaRPr lang="en-US" altLang="zh-TW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TW" altLang="en-US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瞎眼的得看见</a:t>
            </a:r>
            <a:endParaRPr lang="en-US" altLang="zh-TW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TW" altLang="en-US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受压制的得自由</a:t>
            </a:r>
            <a:endParaRPr lang="en-US" altLang="zh-TW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TW" altLang="en-US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经历福音的禧年</a:t>
            </a:r>
            <a:endParaRPr lang="en-US" altLang="zh-TW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endParaRPr lang="en-US" altLang="zh-TW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375920" y="2636912"/>
            <a:ext cx="6336704" cy="304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b="1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lang="zh-TW" altLang="en-US" sz="3200" b="1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 的 灵 在 我 身 上 ， 因 为 他 用 膏 膏 我 ， 叫 我 传 福 音 给 贫 穷 的 人 ； 差 遣 我 报 告 ： 被 掳 的 得 释 放 ， 瞎 眼 的 得 看 见 ， 叫 那 受 压 制 的 得 自 由 </a:t>
            </a:r>
            <a:r>
              <a:rPr lang="zh-TW" altLang="en-US" sz="3200" b="1" dirty="0" smtClean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，报 </a:t>
            </a:r>
            <a:r>
              <a:rPr lang="zh-TW" altLang="en-US" sz="3200" b="1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告 神 悦 纳 人 的 禧 年 。</a:t>
            </a:r>
            <a:r>
              <a:rPr lang="en-US" altLang="zh-TW" sz="3200" b="1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endParaRPr lang="en-US" altLang="zh-TW" sz="3200" b="1" i="0" dirty="0">
              <a:solidFill>
                <a:srgbClr val="FFFF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3265" y="347980"/>
            <a:ext cx="10566400" cy="1252220"/>
          </a:xfrm>
        </p:spPr>
        <p:txBody>
          <a:bodyPr/>
          <a:p>
            <a:r>
              <a:rPr lang="en-US" altLang="zh-CN"/>
              <a:t>            </a:t>
            </a:r>
            <a:r>
              <a:rPr lang="zh-CN" altLang="en-US" b="1"/>
              <a:t>二、</a:t>
            </a:r>
            <a:r>
              <a:rPr lang="zh-CN" altLang="en-US" b="1"/>
              <a:t>什么是福音的大能？</a:t>
            </a:r>
            <a:endParaRPr lang="zh-CN" altLang="en-US" b="1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/>
          <a:p>
            <a:endParaRPr lang="zh-CN" altLang="en-US"/>
          </a:p>
          <a:p>
            <a:r>
              <a:rPr lang="zh-CN" altLang="en-US" b="1">
                <a:sym typeface="+mn-ea"/>
              </a:rPr>
              <a:t>福音的大能是祝福的大能。</a:t>
            </a:r>
            <a:endParaRPr lang="zh-CN" altLang="en-US" b="1"/>
          </a:p>
          <a:p>
            <a:r>
              <a:rPr lang="zh-CN" altLang="en-US" b="1"/>
              <a:t>福音的大能是拯救的大能。</a:t>
            </a:r>
            <a:endParaRPr lang="zh-CN" altLang="en-US" b="1"/>
          </a:p>
          <a:p>
            <a:r>
              <a:rPr lang="zh-CN" altLang="en-US" b="1"/>
              <a:t>福音的大能是超自然神迹奇事的大能。</a:t>
            </a:r>
            <a:endParaRPr lang="zh-CN" altLang="en-US" b="1"/>
          </a:p>
          <a:p>
            <a:r>
              <a:rPr lang="zh-CN" altLang="en-US" b="1"/>
              <a:t>福音的大能是自由释放的大能。</a:t>
            </a:r>
            <a:endParaRPr lang="zh-CN" altLang="en-US" b="1"/>
          </a:p>
          <a:p>
            <a:r>
              <a:rPr lang="zh-CN" altLang="en-US" b="1"/>
              <a:t>福音的大能是转化生命的大能。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b="1">
                <a:sym typeface="+mn-ea"/>
              </a:rPr>
              <a:t>           </a:t>
            </a:r>
            <a:r>
              <a:rPr lang="zh-CN" altLang="en-US" sz="4800" b="1">
                <a:sym typeface="+mn-ea"/>
              </a:rPr>
              <a:t>二、什么是福音的大能？</a:t>
            </a:r>
            <a:endParaRPr lang="zh-CN" altLang="en-US" sz="480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/>
          <a:p>
            <a:r>
              <a:rPr lang="zh-CN" altLang="zh-TW" sz="3600" b="1" dirty="0">
                <a:solidFill>
                  <a:srgbClr val="FF0000"/>
                </a:solidFill>
                <a:sym typeface="+mn-ea"/>
              </a:rPr>
              <a:t>罗马书一</a:t>
            </a:r>
            <a:r>
              <a:rPr lang="en-US" altLang="zh-CN" sz="3600" b="1" dirty="0">
                <a:solidFill>
                  <a:srgbClr val="FF0000"/>
                </a:solidFill>
                <a:sym typeface="+mn-ea"/>
              </a:rPr>
              <a:t>3-4</a:t>
            </a:r>
            <a:r>
              <a:rPr lang="zh-CN" altLang="en-US" sz="3600" b="1" dirty="0">
                <a:solidFill>
                  <a:srgbClr val="FF0000"/>
                </a:solidFill>
                <a:sym typeface="+mn-ea"/>
              </a:rPr>
              <a:t>：</a:t>
            </a:r>
            <a:r>
              <a:rPr lang="en-US" altLang="zh-TW" sz="3600" b="1" dirty="0">
                <a:solidFill>
                  <a:srgbClr val="FF0000"/>
                </a:solidFill>
                <a:sym typeface="+mn-ea"/>
              </a:rPr>
              <a:t>“</a:t>
            </a:r>
            <a:r>
              <a:rPr lang="zh-CN" altLang="en-US" sz="3600" b="1" dirty="0">
                <a:solidFill>
                  <a:srgbClr val="FF0000"/>
                </a:solidFill>
                <a:sym typeface="+mn-ea"/>
              </a:rPr>
              <a:t>这福音是神从前籍众先知在圣经上所应许的。论到他儿子我主耶稣基督，按肉身说，是从大卫后裔生的；按圣善的灵说，因从死里复活，以大能显明是神的儿子。</a:t>
            </a:r>
            <a:r>
              <a:rPr lang="en-US" altLang="zh-CN" sz="3600" b="1" dirty="0">
                <a:solidFill>
                  <a:srgbClr val="FF0000"/>
                </a:solidFill>
                <a:sym typeface="+mn-ea"/>
              </a:rPr>
              <a:t>”</a:t>
            </a:r>
            <a:endParaRPr lang="en-US" altLang="zh-CN" sz="3600" b="1" dirty="0">
              <a:solidFill>
                <a:srgbClr val="FF0000"/>
              </a:solidFill>
              <a:sym typeface="+mn-ea"/>
            </a:endParaRPr>
          </a:p>
          <a:p>
            <a:r>
              <a:rPr lang="zh-CN" altLang="en-US" sz="3600" b="1" dirty="0">
                <a:solidFill>
                  <a:srgbClr val="FFFF00"/>
                </a:solidFill>
                <a:sym typeface="+mn-ea"/>
              </a:rPr>
              <a:t>福音的大能是使耶稣基督从死里复活的大能，也就是复活的大能。</a:t>
            </a:r>
            <a:endParaRPr lang="zh-CN" altLang="en-US" sz="3600" b="1" dirty="0">
              <a:solidFill>
                <a:srgbClr val="FFFF00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sz="4800" b="1" dirty="0">
                <a:cs typeface="超研澤新藝體" pitchFamily="49" charset="-120"/>
                <a:sym typeface="+mn-ea"/>
              </a:rPr>
              <a:t>          </a:t>
            </a:r>
            <a:r>
              <a:rPr lang="zh-CN" altLang="zh-TW" sz="4800" b="1" dirty="0">
                <a:cs typeface="超研澤新藝體" pitchFamily="49" charset="-120"/>
                <a:sym typeface="+mn-ea"/>
              </a:rPr>
              <a:t>二、什么是</a:t>
            </a:r>
            <a:r>
              <a:rPr lang="zh-TW" altLang="en-US" sz="4800" b="1" dirty="0">
                <a:cs typeface="超研澤新藝體" pitchFamily="49" charset="-120"/>
                <a:sym typeface="+mn-ea"/>
              </a:rPr>
              <a:t>福音的</a:t>
            </a:r>
            <a:r>
              <a:rPr lang="zh-CN" altLang="zh-TW" sz="4800" b="1" dirty="0">
                <a:cs typeface="超研澤新藝體" pitchFamily="49" charset="-120"/>
                <a:sym typeface="+mn-ea"/>
              </a:rPr>
              <a:t>大</a:t>
            </a:r>
            <a:r>
              <a:rPr lang="zh-TW" altLang="en-US" sz="4800" b="1" dirty="0">
                <a:cs typeface="超研澤新藝體" pitchFamily="49" charset="-120"/>
                <a:sym typeface="+mn-ea"/>
              </a:rPr>
              <a:t>能</a:t>
            </a:r>
            <a:r>
              <a:rPr lang="zh-CN" altLang="zh-TW" sz="4800" b="1" dirty="0">
                <a:cs typeface="超研澤新藝體" pitchFamily="49" charset="-120"/>
                <a:sym typeface="+mn-ea"/>
              </a:rPr>
              <a:t>？</a:t>
            </a:r>
            <a:endParaRPr lang="zh-CN" altLang="en-US" sz="480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p>
            <a:r>
              <a:rPr lang="zh-CN" altLang="en-US" sz="3600" b="1">
                <a:solidFill>
                  <a:srgbClr val="FF0000"/>
                </a:solidFill>
              </a:rPr>
              <a:t>路二十四</a:t>
            </a:r>
            <a:r>
              <a:rPr lang="en-US" altLang="zh-CN" sz="3600" b="1">
                <a:solidFill>
                  <a:srgbClr val="FF0000"/>
                </a:solidFill>
              </a:rPr>
              <a:t>47-49</a:t>
            </a:r>
            <a:r>
              <a:rPr lang="zh-CN" altLang="en-US" sz="3600" b="1">
                <a:solidFill>
                  <a:srgbClr val="FF0000"/>
                </a:solidFill>
              </a:rPr>
              <a:t>：</a:t>
            </a:r>
            <a:r>
              <a:rPr lang="en-US" altLang="zh-CN" sz="3600" b="1">
                <a:solidFill>
                  <a:srgbClr val="FF0000"/>
                </a:solidFill>
              </a:rPr>
              <a:t>“</a:t>
            </a:r>
            <a:r>
              <a:rPr lang="zh-CN" altLang="en-US" sz="3600" b="1">
                <a:solidFill>
                  <a:srgbClr val="FF0000"/>
                </a:solidFill>
              </a:rPr>
              <a:t>并且人要奉祂的名传悔改、赦罪的道，从耶路撒冷起直到万邦。你们就是这些事的见证。我要将我父所应许的降在你们身上，你们要在城里等候，直到你们领受从上头来的能力。</a:t>
            </a:r>
            <a:r>
              <a:rPr lang="en-US" altLang="zh-CN" sz="3600" b="1">
                <a:solidFill>
                  <a:srgbClr val="FF0000"/>
                </a:solidFill>
              </a:rPr>
              <a:t>”</a:t>
            </a:r>
            <a:endParaRPr lang="en-US" altLang="zh-CN" b="1"/>
          </a:p>
          <a:p>
            <a:r>
              <a:rPr lang="zh-CN" altLang="en-US" sz="3600" b="1">
                <a:solidFill>
                  <a:srgbClr val="FFFF00"/>
                </a:solidFill>
              </a:rPr>
              <a:t>福音的大能就是</a:t>
            </a:r>
            <a:r>
              <a:rPr lang="en-US" altLang="zh-CN" sz="3600" b="1">
                <a:solidFill>
                  <a:srgbClr val="FFFF00"/>
                </a:solidFill>
              </a:rPr>
              <a:t>“</a:t>
            </a:r>
            <a:r>
              <a:rPr lang="zh-CN" altLang="en-US" sz="3600" b="1">
                <a:solidFill>
                  <a:srgbClr val="FFFF00"/>
                </a:solidFill>
              </a:rPr>
              <a:t>从上头来的能力</a:t>
            </a:r>
            <a:r>
              <a:rPr lang="en-US" altLang="zh-CN" sz="3600" b="1">
                <a:solidFill>
                  <a:srgbClr val="FFFF00"/>
                </a:solidFill>
              </a:rPr>
              <a:t>”</a:t>
            </a:r>
            <a:r>
              <a:rPr lang="zh-CN" altLang="en-US" sz="3600" b="1">
                <a:solidFill>
                  <a:srgbClr val="FFFF00"/>
                </a:solidFill>
              </a:rPr>
              <a:t>，也就是</a:t>
            </a:r>
            <a:r>
              <a:rPr lang="en-US" altLang="zh-CN" sz="3600" b="1">
                <a:solidFill>
                  <a:srgbClr val="FFFF00"/>
                </a:solidFill>
              </a:rPr>
              <a:t>“</a:t>
            </a:r>
            <a:r>
              <a:rPr lang="zh-CN" altLang="en-US" sz="3600" b="1">
                <a:solidFill>
                  <a:srgbClr val="FFFF00"/>
                </a:solidFill>
              </a:rPr>
              <a:t>圣灵的大能</a:t>
            </a:r>
            <a:r>
              <a:rPr lang="en-US" altLang="zh-CN" sz="3600" b="1">
                <a:solidFill>
                  <a:srgbClr val="FFFF00"/>
                </a:solidFill>
              </a:rPr>
              <a:t>”</a:t>
            </a:r>
            <a:r>
              <a:rPr lang="zh-CN" altLang="en-US" sz="3600" b="1">
                <a:solidFill>
                  <a:srgbClr val="FFFF00"/>
                </a:solidFill>
              </a:rPr>
              <a:t>。</a:t>
            </a:r>
            <a:endParaRPr lang="zh-CN" altLang="en-US" sz="3600" b="1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sz="5400" b="1" dirty="0">
                <a:cs typeface="超研澤新藝體" pitchFamily="49" charset="-120"/>
                <a:sym typeface="+mn-ea"/>
              </a:rPr>
              <a:t>         </a:t>
            </a:r>
            <a:r>
              <a:rPr lang="zh-CN" altLang="zh-TW" sz="5400" b="1" dirty="0">
                <a:cs typeface="超研澤新藝體" pitchFamily="49" charset="-120"/>
                <a:sym typeface="+mn-ea"/>
              </a:rPr>
              <a:t>二、什么是</a:t>
            </a:r>
            <a:r>
              <a:rPr lang="zh-TW" altLang="en-US" sz="5400" b="1" dirty="0">
                <a:cs typeface="超研澤新藝體" pitchFamily="49" charset="-120"/>
                <a:sym typeface="+mn-ea"/>
              </a:rPr>
              <a:t>福音的</a:t>
            </a:r>
            <a:r>
              <a:rPr lang="zh-CN" altLang="zh-TW" sz="5400" b="1" dirty="0">
                <a:cs typeface="超研澤新藝體" pitchFamily="49" charset="-120"/>
                <a:sym typeface="+mn-ea"/>
              </a:rPr>
              <a:t>大</a:t>
            </a:r>
            <a:r>
              <a:rPr lang="zh-TW" altLang="en-US" sz="5400" b="1" dirty="0">
                <a:cs typeface="超研澤新藝體" pitchFamily="49" charset="-120"/>
                <a:sym typeface="+mn-ea"/>
              </a:rPr>
              <a:t>能</a:t>
            </a:r>
            <a:r>
              <a:rPr lang="zh-CN" altLang="zh-TW" sz="5400" b="1" dirty="0">
                <a:cs typeface="超研澤新藝體" pitchFamily="49" charset="-120"/>
                <a:sym typeface="+mn-ea"/>
              </a:rPr>
              <a:t>？</a:t>
            </a:r>
            <a:endParaRPr lang="zh-CN" altLang="zh-TW" sz="5400" b="1" dirty="0">
              <a:cs typeface="超研澤新藝體" pitchFamily="49" charset="-120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p>
            <a:r>
              <a:rPr lang="zh-CN" altLang="en-US" sz="4400">
                <a:solidFill>
                  <a:srgbClr val="FF0000"/>
                </a:solidFill>
              </a:rPr>
              <a:t>徒一</a:t>
            </a:r>
            <a:r>
              <a:rPr lang="en-US" altLang="zh-CN" sz="4400">
                <a:solidFill>
                  <a:srgbClr val="FF0000"/>
                </a:solidFill>
              </a:rPr>
              <a:t>8</a:t>
            </a:r>
            <a:r>
              <a:rPr lang="zh-CN" altLang="en-US" sz="4400">
                <a:solidFill>
                  <a:srgbClr val="FF0000"/>
                </a:solidFill>
              </a:rPr>
              <a:t>：</a:t>
            </a:r>
            <a:r>
              <a:rPr lang="en-US" altLang="zh-CN" sz="4400">
                <a:solidFill>
                  <a:srgbClr val="FF0000"/>
                </a:solidFill>
              </a:rPr>
              <a:t>“</a:t>
            </a:r>
            <a:r>
              <a:rPr lang="zh-CN" altLang="en-US" sz="4400">
                <a:solidFill>
                  <a:srgbClr val="FF0000"/>
                </a:solidFill>
              </a:rPr>
              <a:t>但圣灵降临在你们身上，你们就必得着能力；并要在耶路撒冷、犹太全地和撒玛利亚，直到地极，作我的见证。</a:t>
            </a:r>
            <a:r>
              <a:rPr lang="en-US" altLang="zh-CN" sz="4400">
                <a:solidFill>
                  <a:srgbClr val="FF0000"/>
                </a:solidFill>
              </a:rPr>
              <a:t>”</a:t>
            </a:r>
            <a:endParaRPr lang="en-US" altLang="zh-CN" sz="4400">
              <a:solidFill>
                <a:srgbClr val="FF0000"/>
              </a:solidFill>
            </a:endParaRPr>
          </a:p>
          <a:p>
            <a:r>
              <a:rPr lang="zh-CN" altLang="en-US" sz="4000" b="1">
                <a:solidFill>
                  <a:srgbClr val="FFFF00"/>
                </a:solidFill>
              </a:rPr>
              <a:t>福音的大能就是圣灵的能力，也就是宣道、见证的能力。</a:t>
            </a:r>
            <a:endParaRPr lang="zh-CN" altLang="en-US" sz="4000">
              <a:solidFill>
                <a:srgbClr val="FFFF00"/>
              </a:solidFill>
            </a:endParaRPr>
          </a:p>
          <a:p>
            <a:endParaRPr lang="zh-CN" altLang="en-US" sz="40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sz="5400" b="1" dirty="0">
                <a:cs typeface="超研澤新藝體" pitchFamily="49" charset="-120"/>
                <a:sym typeface="+mn-ea"/>
              </a:rPr>
              <a:t>       </a:t>
            </a:r>
            <a:r>
              <a:rPr lang="zh-CN" altLang="zh-TW" sz="5400" b="1" dirty="0">
                <a:cs typeface="超研澤新藝體" pitchFamily="49" charset="-120"/>
                <a:sym typeface="+mn-ea"/>
              </a:rPr>
              <a:t>二、什么是</a:t>
            </a:r>
            <a:r>
              <a:rPr lang="zh-TW" altLang="en-US" sz="5400" b="1" dirty="0">
                <a:cs typeface="超研澤新藝體" pitchFamily="49" charset="-120"/>
                <a:sym typeface="+mn-ea"/>
              </a:rPr>
              <a:t>福音的</a:t>
            </a:r>
            <a:r>
              <a:rPr lang="zh-CN" altLang="zh-TW" sz="5400" b="1" dirty="0">
                <a:cs typeface="超研澤新藝體" pitchFamily="49" charset="-120"/>
                <a:sym typeface="+mn-ea"/>
              </a:rPr>
              <a:t>大</a:t>
            </a:r>
            <a:r>
              <a:rPr lang="zh-TW" altLang="en-US" sz="5400" b="1" dirty="0">
                <a:cs typeface="超研澤新藝體" pitchFamily="49" charset="-120"/>
                <a:sym typeface="+mn-ea"/>
              </a:rPr>
              <a:t>能</a:t>
            </a:r>
            <a:r>
              <a:rPr lang="zh-CN" altLang="zh-TW" sz="5400" b="1" dirty="0">
                <a:cs typeface="超研澤新藝體" pitchFamily="49" charset="-120"/>
                <a:sym typeface="+mn-ea"/>
              </a:rPr>
              <a:t>？</a:t>
            </a:r>
            <a:endParaRPr lang="zh-CN" altLang="en-US" sz="540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p>
            <a:r>
              <a:rPr lang="zh-CN" altLang="en-US" sz="3600">
                <a:solidFill>
                  <a:srgbClr val="FF0000"/>
                </a:solidFill>
              </a:rPr>
              <a:t>可十六</a:t>
            </a:r>
            <a:r>
              <a:rPr lang="en-US" altLang="zh-CN" sz="3600">
                <a:solidFill>
                  <a:srgbClr val="FF0000"/>
                </a:solidFill>
              </a:rPr>
              <a:t>15-17</a:t>
            </a:r>
            <a:r>
              <a:rPr lang="zh-CN" altLang="en-US" sz="3600">
                <a:solidFill>
                  <a:srgbClr val="FF0000"/>
                </a:solidFill>
              </a:rPr>
              <a:t>上，</a:t>
            </a:r>
            <a:r>
              <a:rPr lang="en-US" altLang="zh-CN" sz="3600">
                <a:solidFill>
                  <a:srgbClr val="FF0000"/>
                </a:solidFill>
              </a:rPr>
              <a:t>20</a:t>
            </a:r>
            <a:r>
              <a:rPr lang="zh-CN" altLang="en-US" sz="3600">
                <a:solidFill>
                  <a:srgbClr val="FF0000"/>
                </a:solidFill>
              </a:rPr>
              <a:t>：</a:t>
            </a:r>
            <a:r>
              <a:rPr lang="en-US" altLang="zh-CN" sz="3600">
                <a:solidFill>
                  <a:srgbClr val="FF0000"/>
                </a:solidFill>
              </a:rPr>
              <a:t>“</a:t>
            </a:r>
            <a:r>
              <a:rPr lang="zh-CN" altLang="en-US" sz="3600">
                <a:solidFill>
                  <a:srgbClr val="FF0000"/>
                </a:solidFill>
              </a:rPr>
              <a:t>祂又对他们说：</a:t>
            </a:r>
            <a:r>
              <a:rPr lang="en-US" altLang="zh-CN" sz="3600">
                <a:solidFill>
                  <a:srgbClr val="FF0000"/>
                </a:solidFill>
              </a:rPr>
              <a:t>‘</a:t>
            </a:r>
            <a:r>
              <a:rPr lang="zh-CN" altLang="en-US" sz="3600">
                <a:solidFill>
                  <a:srgbClr val="FF0000"/>
                </a:solidFill>
              </a:rPr>
              <a:t>你们往普天下去，传福音给万民听。信而受洗的必然得救，不信的必被定罪。信的人必有神迹随着他们，</a:t>
            </a:r>
            <a:r>
              <a:rPr lang="en-US" altLang="zh-CN" sz="3600">
                <a:solidFill>
                  <a:srgbClr val="FF0000"/>
                </a:solidFill>
              </a:rPr>
              <a:t>......</a:t>
            </a:r>
            <a:r>
              <a:rPr lang="zh-CN" altLang="en-US" sz="3600">
                <a:solidFill>
                  <a:srgbClr val="FF0000"/>
                </a:solidFill>
              </a:rPr>
              <a:t>门徒出去，到处宣传福音。主和他们同工，用神迹随着，证实所传的道。阿们！</a:t>
            </a:r>
            <a:r>
              <a:rPr lang="en-US" altLang="zh-CN" sz="3600">
                <a:solidFill>
                  <a:srgbClr val="FF0000"/>
                </a:solidFill>
              </a:rPr>
              <a:t>”</a:t>
            </a:r>
            <a:endParaRPr lang="en-US" altLang="zh-CN"/>
          </a:p>
          <a:p>
            <a:r>
              <a:rPr lang="zh-CN" altLang="en-US" sz="3600" b="1">
                <a:solidFill>
                  <a:srgbClr val="FFFF00"/>
                </a:solidFill>
              </a:rPr>
              <a:t>福音的大能就是圣灵的大能，也就是神迹奇事的大能。</a:t>
            </a:r>
            <a:endParaRPr lang="zh-CN" altLang="en-US" sz="3600" b="1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三、</a:t>
            </a:r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如何经历</a:t>
            </a:r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福音的</a:t>
            </a:r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大</a:t>
            </a:r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能</a:t>
            </a:r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？</a:t>
            </a:r>
            <a:endParaRPr lang="zh-CN" altLang="zh-TW" sz="6000" b="1" dirty="0">
              <a:latin typeface="Microsoft YaHei" panose="020B0503020204020204" pitchFamily="34" charset="-122"/>
              <a:ea typeface="Microsoft YaHei" panose="020B0503020204020204" pitchFamily="34" charset="-122"/>
              <a:cs typeface="超研澤新藝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52760" y="1772816"/>
            <a:ext cx="11547896" cy="4464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途径：</a:t>
            </a: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           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马可福音</a:t>
            </a: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16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20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lang="en-US" altLang="zh-TW" sz="3600" b="1" dirty="0">
              <a:solidFill>
                <a:srgbClr val="FFC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CN" altLang="zh-TW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宣传福音，就能经历</a:t>
            </a:r>
            <a:endParaRPr lang="en-US" altLang="zh-TW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457200" lvl="1" indent="0">
              <a:buNone/>
            </a:pPr>
            <a:r>
              <a:rPr lang="zh-CN" altLang="en-US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超自然神迹的大能。</a:t>
            </a:r>
            <a:endParaRPr lang="zh-CN" altLang="en-US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306695" y="2644775"/>
            <a:ext cx="6416040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lang="zh-CN" altLang="en-US" sz="3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门徒出去，到处宣传福音。主和他们同工，用神迹随着，证实所传的道。阿们！</a:t>
            </a:r>
            <a:r>
              <a:rPr lang="en-US" altLang="zh-CN" sz="3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endParaRPr lang="en-US" altLang="zh-CN" sz="36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三、</a:t>
            </a:r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如何经历</a:t>
            </a:r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福音的</a:t>
            </a:r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大</a:t>
            </a:r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能</a:t>
            </a:r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？</a:t>
            </a:r>
            <a:endParaRPr lang="zh-CN" altLang="zh-TW" sz="6000" b="1" dirty="0">
              <a:latin typeface="Microsoft YaHei" panose="020B0503020204020204" pitchFamily="34" charset="-122"/>
              <a:ea typeface="Microsoft YaHei" panose="020B0503020204020204" pitchFamily="34" charset="-122"/>
              <a:cs typeface="超研澤新藝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52760" y="1772816"/>
            <a:ext cx="11547896" cy="4464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途径：</a:t>
            </a: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           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罗马书</a:t>
            </a: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16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lang="en-US" altLang="zh-TW" sz="3600" b="1" dirty="0">
              <a:solidFill>
                <a:srgbClr val="FFC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CN" altLang="zh-TW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相信福音，就能经历</a:t>
            </a:r>
            <a:endParaRPr lang="en-US" altLang="zh-TW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457200" lvl="1" indent="0">
              <a:buNone/>
            </a:pPr>
            <a:r>
              <a:rPr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福音拯救的大能。</a:t>
            </a:r>
            <a:endParaRPr lang="zh-CN" altLang="en-US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386080" y="2644532"/>
            <a:ext cx="6336704" cy="2553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lang="zh-CN" altLang="zh-TW" sz="40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我不以福音为耻；</a:t>
            </a:r>
            <a:r>
              <a:rPr lang="zh-TW" altLang="en-US" sz="40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CN" altLang="zh-TW" sz="40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这福音本是神的大能，要救一切相信的，先是犹太人，后是希利尼人。</a:t>
            </a:r>
            <a:r>
              <a:rPr lang="en-US" altLang="zh-CN" sz="40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endParaRPr lang="en-US" altLang="zh-CN" sz="40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罗马书一章 </a:t>
            </a:r>
            <a:r>
              <a:rPr lang="en-US" altLang="zh-TW" sz="4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16</a:t>
            </a:r>
            <a:r>
              <a:rPr lang="zh-TW" altLang="en-US" sz="4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节</a:t>
            </a:r>
            <a:r>
              <a:rPr lang="zh-CN" altLang="zh-TW" sz="4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lang="zh-CN" altLang="zh-TW" sz="4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	</a:t>
            </a:r>
            <a:r>
              <a:rPr lang="en-US" altLang="zh-TW" sz="5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lang="zh-TW" altLang="en-US" sz="5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我不以福音为耻；这福音本是神的大能，要救一切相信的，先是犹太人，后是希利尼人。</a:t>
            </a:r>
            <a:r>
              <a:rPr lang="en-US" altLang="zh-TW" sz="5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endParaRPr lang="zh-TW" altLang="en-US" sz="4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zh-TW" altLang="en-US" sz="4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三、</a:t>
            </a:r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如何经历</a:t>
            </a:r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福音的</a:t>
            </a:r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大</a:t>
            </a:r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能</a:t>
            </a:r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？</a:t>
            </a:r>
            <a:endParaRPr lang="zh-CN" altLang="zh-TW" sz="6000" b="1" dirty="0">
              <a:latin typeface="Microsoft YaHei" panose="020B0503020204020204" pitchFamily="34" charset="-122"/>
              <a:ea typeface="Microsoft YaHei" panose="020B0503020204020204" pitchFamily="34" charset="-122"/>
              <a:cs typeface="超研澤新藝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52760" y="1772816"/>
            <a:ext cx="11547896" cy="4464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途径：</a:t>
            </a: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            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马太福音</a:t>
            </a: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28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20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lang="en-US" altLang="zh-TW" sz="3600" b="1" dirty="0">
              <a:solidFill>
                <a:srgbClr val="FFC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CN" altLang="zh-TW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活出福音，就能经历</a:t>
            </a:r>
            <a:endParaRPr lang="en-US" altLang="zh-TW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457200" lvl="1" indent="0">
              <a:buNone/>
            </a:pPr>
            <a:r>
              <a:rPr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主同在的大能</a:t>
            </a:r>
            <a:r>
              <a:rPr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zh-CN" altLang="en-US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386080" y="2644532"/>
            <a:ext cx="6336704" cy="1938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lang="zh-CN" altLang="en-US" sz="40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凡我所吩咐你们的，都教训他们遵守，我就常与你们同在，直到世界的末了。 </a:t>
            </a:r>
            <a:r>
              <a:rPr lang="en-US" altLang="zh-CN" sz="40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endParaRPr lang="en-US" altLang="zh-CN" sz="40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511300" y="1511935"/>
            <a:ext cx="10012045" cy="4591685"/>
          </a:xfrm>
        </p:spPr>
        <p:txBody>
          <a:bodyPr>
            <a:noAutofit/>
          </a:bodyPr>
          <a:lstStyle/>
          <a:p>
            <a:pPr lvl="1"/>
            <a:r>
              <a:rPr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只听道不能经历福音的大能</a:t>
            </a:r>
            <a:endParaRPr lang="en-US" altLang="zh-TW" sz="4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单知道也不能经历福音的大能。</a:t>
            </a:r>
            <a:endParaRPr lang="en-US" altLang="zh-TW" sz="4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信道、行道、传道就能经历福音的大能。</a:t>
            </a:r>
            <a:endParaRPr lang="zh-CN" altLang="en-US" sz="4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在幸福小组，同工行道、传道，</a:t>
            </a:r>
            <a:r>
              <a:rPr lang="en-US" altLang="zh-CN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Best</a:t>
            </a:r>
            <a:r>
              <a:rPr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信道，所以一定</a:t>
            </a:r>
            <a:r>
              <a:rPr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能经历福音的大能。</a:t>
            </a:r>
            <a:endParaRPr lang="zh-CN" altLang="en-US" sz="4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标题 3"/>
          <p:cNvSpPr/>
          <p:nvPr>
            <p:ph type="title"/>
          </p:nvPr>
        </p:nvSpPr>
        <p:spPr/>
        <p:txBody>
          <a:bodyPr/>
          <a:p>
            <a:r>
              <a:rPr lang="en-US" altLang="zh-CN"/>
              <a:t>           </a:t>
            </a:r>
            <a:r>
              <a:rPr lang="zh-CN" altLang="en-US" sz="4800"/>
              <a:t>三、如何经历福音的大能？</a:t>
            </a:r>
            <a:endParaRPr lang="zh-CN" altLang="en-US" sz="4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sz="4800" b="1">
                <a:sym typeface="+mn-ea"/>
              </a:rPr>
              <a:t>      </a:t>
            </a:r>
            <a:r>
              <a:rPr lang="zh-CN" altLang="en-US" sz="4800" b="1">
                <a:sym typeface="+mn-ea"/>
              </a:rPr>
              <a:t>三、如何经历福音的大能？</a:t>
            </a:r>
            <a:endParaRPr lang="zh-CN" altLang="en-US" sz="4800" b="1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p>
            <a:pPr marL="0" indent="0">
              <a:buNone/>
            </a:pPr>
            <a:r>
              <a:rPr lang="zh-CN" altLang="en-US" sz="3600" b="1">
                <a:solidFill>
                  <a:srgbClr val="FF0000"/>
                </a:solidFill>
              </a:rPr>
              <a:t>太六</a:t>
            </a:r>
            <a:r>
              <a:rPr lang="en-US" altLang="zh-CN" sz="3600" b="1">
                <a:solidFill>
                  <a:srgbClr val="FF0000"/>
                </a:solidFill>
              </a:rPr>
              <a:t>33</a:t>
            </a:r>
            <a:r>
              <a:rPr lang="zh-CN" altLang="en-US" sz="3600" b="1">
                <a:solidFill>
                  <a:srgbClr val="FF0000"/>
                </a:solidFill>
              </a:rPr>
              <a:t>：</a:t>
            </a:r>
            <a:r>
              <a:rPr lang="en-US" altLang="zh-CN" sz="3600" b="1">
                <a:solidFill>
                  <a:srgbClr val="FF0000"/>
                </a:solidFill>
              </a:rPr>
              <a:t>“</a:t>
            </a:r>
            <a:r>
              <a:rPr lang="zh-CN" altLang="en-US" sz="3600" b="1">
                <a:solidFill>
                  <a:srgbClr val="FF0000"/>
                </a:solidFill>
              </a:rPr>
              <a:t>你们要先求神的国和祂的义，这些东西都要加给你们了。</a:t>
            </a:r>
            <a:r>
              <a:rPr lang="en-US" altLang="zh-CN" sz="3600" b="1">
                <a:solidFill>
                  <a:srgbClr val="FF0000"/>
                </a:solidFill>
              </a:rPr>
              <a:t>”</a:t>
            </a:r>
            <a:endParaRPr lang="en-US" altLang="zh-CN" sz="3600" b="1">
              <a:solidFill>
                <a:srgbClr val="FF0000"/>
              </a:solidFill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3600" b="1"/>
              <a:t>-</a:t>
            </a:r>
            <a:r>
              <a:rPr lang="zh-CN" altLang="en-US" sz="3600" b="1"/>
              <a:t>》开跑幸福小组，带领人信主进入神的国就是寻求神的国；</a:t>
            </a:r>
            <a:endParaRPr lang="zh-CN" altLang="en-US" sz="3600" b="1"/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3600" b="1"/>
              <a:t>-</a:t>
            </a:r>
            <a:r>
              <a:rPr lang="zh-CN" altLang="en-US" sz="3600" b="1"/>
              <a:t>》开跑幸福小组，与同工彼此配搭，对</a:t>
            </a:r>
            <a:r>
              <a:rPr lang="en-US" altLang="zh-CN" sz="3600" b="1"/>
              <a:t>Best</a:t>
            </a:r>
            <a:r>
              <a:rPr lang="zh-CN" altLang="en-US" sz="3600" b="1"/>
              <a:t>做过头就是寻求神义；</a:t>
            </a:r>
            <a:endParaRPr lang="zh-CN" altLang="en-US" sz="3600" b="1"/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sz="3600" b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b="1">
                <a:sym typeface="+mn-ea"/>
              </a:rPr>
              <a:t>         </a:t>
            </a:r>
            <a:r>
              <a:rPr lang="zh-CN" altLang="en-US" b="1">
                <a:sym typeface="+mn-ea"/>
              </a:rPr>
              <a:t>三、如何经历福音的大能？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0000"/>
          </a:bodyPr>
          <a:p>
            <a:pPr marL="0" indent="0" fontAlgn="auto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3600" b="1">
                <a:solidFill>
                  <a:srgbClr val="FF0000"/>
                </a:solidFill>
                <a:sym typeface="+mn-ea"/>
              </a:rPr>
              <a:t>-</a:t>
            </a:r>
            <a:r>
              <a:rPr lang="zh-CN" altLang="en-US" sz="3600" b="1">
                <a:solidFill>
                  <a:srgbClr val="FF0000"/>
                </a:solidFill>
                <a:sym typeface="+mn-ea"/>
              </a:rPr>
              <a:t>》</a:t>
            </a:r>
            <a:r>
              <a:rPr lang="en-US" altLang="zh-CN" sz="3600" b="1">
                <a:solidFill>
                  <a:srgbClr val="FF0000"/>
                </a:solidFill>
                <a:sym typeface="+mn-ea"/>
              </a:rPr>
              <a:t>“</a:t>
            </a:r>
            <a:r>
              <a:rPr lang="zh-CN" altLang="en-US" sz="3600" b="1">
                <a:solidFill>
                  <a:srgbClr val="FF0000"/>
                </a:solidFill>
                <a:sym typeface="+mn-ea"/>
              </a:rPr>
              <a:t>这些东西</a:t>
            </a:r>
            <a:r>
              <a:rPr lang="en-US" altLang="zh-CN" sz="3600" b="1">
                <a:solidFill>
                  <a:srgbClr val="FF0000"/>
                </a:solidFill>
                <a:sym typeface="+mn-ea"/>
              </a:rPr>
              <a:t>”</a:t>
            </a:r>
            <a:r>
              <a:rPr lang="zh-CN" altLang="en-US" sz="3600" b="1">
                <a:sym typeface="+mn-ea"/>
              </a:rPr>
              <a:t>就是我们一切生活的所需，包括安全、健康、工作、家庭、</a:t>
            </a:r>
            <a:r>
              <a:rPr lang="zh-CN" altLang="en-US" sz="3600" b="1">
                <a:sym typeface="+mn-ea"/>
              </a:rPr>
              <a:t>儿女等等。</a:t>
            </a:r>
            <a:endParaRPr lang="zh-CN" altLang="en-US" sz="3600" b="1"/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3600" b="1">
                <a:solidFill>
                  <a:srgbClr val="FF0000"/>
                </a:solidFill>
                <a:sym typeface="+mn-ea"/>
              </a:rPr>
              <a:t>-</a:t>
            </a:r>
            <a:r>
              <a:rPr lang="zh-CN" altLang="en-US" sz="3600" b="1">
                <a:solidFill>
                  <a:srgbClr val="FF0000"/>
                </a:solidFill>
                <a:sym typeface="+mn-ea"/>
              </a:rPr>
              <a:t>》</a:t>
            </a:r>
            <a:r>
              <a:rPr lang="zh-CN" altLang="en-US" sz="3600" b="1">
                <a:solidFill>
                  <a:schemeClr val="tx1"/>
                </a:solidFill>
                <a:sym typeface="+mn-ea"/>
              </a:rPr>
              <a:t>当我们把一切生活的忧虑和</a:t>
            </a:r>
            <a:r>
              <a:rPr lang="zh-CN" altLang="en-US" sz="3600" b="1">
                <a:solidFill>
                  <a:schemeClr val="tx1"/>
                </a:solidFill>
                <a:sym typeface="+mn-ea"/>
              </a:rPr>
              <a:t>压力都交托给神，凭着小孩子般的信心，</a:t>
            </a:r>
            <a:r>
              <a:rPr lang="zh-CN" altLang="en-US" sz="3600" b="1">
                <a:sym typeface="+mn-ea"/>
              </a:rPr>
              <a:t>在疫情当中开跑幸福小组就能经历福音的大能。</a:t>
            </a:r>
            <a:endParaRPr lang="zh-CN" altLang="en-US" sz="3600" b="1">
              <a:sym typeface="+mn-ea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2810" y="612775"/>
            <a:ext cx="10486390" cy="875665"/>
          </a:xfrm>
        </p:spPr>
        <p:txBody>
          <a:bodyPr/>
          <a:p>
            <a:r>
              <a:rPr lang="en-US" altLang="zh-CN">
                <a:sym typeface="+mn-ea"/>
              </a:rPr>
              <a:t>				</a:t>
            </a:r>
            <a:r>
              <a:rPr lang="zh-CN" altLang="en-US">
                <a:sym typeface="+mn-ea"/>
              </a:rPr>
              <a:t>事工討論</a:t>
            </a:r>
            <a:br>
              <a:rPr lang="zh-CN" altLang="en-US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961390" y="1101725"/>
            <a:ext cx="10417810" cy="4613275"/>
          </a:xfrm>
        </p:spPr>
        <p:txBody>
          <a:bodyPr>
            <a:normAutofit fontScale="75000"/>
          </a:bodyPr>
          <a:p>
            <a:r>
              <a:rPr lang="zh-CN" altLang="en-US"/>
              <a:t>1. 约</a:t>
            </a:r>
            <a:r>
              <a:rPr lang="zh-CN" altLang="en-US"/>
              <a:t>定幸福小組同工公約</a:t>
            </a:r>
            <a:endParaRPr lang="zh-CN" altLang="en-US"/>
          </a:p>
          <a:p>
            <a:r>
              <a:rPr lang="zh-CN" altLang="en-US"/>
              <a:t>全勤，准时，不说負面的話，坚持到底不落跑、一定要开</a:t>
            </a:r>
            <a:r>
              <a:rPr lang="zh-CN" altLang="en-US"/>
              <a:t>口聊天……</a:t>
            </a:r>
            <a:endParaRPr lang="zh-CN" altLang="en-US"/>
          </a:p>
          <a:p>
            <a:r>
              <a:rPr lang="zh-CN" altLang="en-US"/>
              <a:t>2. 訂定本期幸福小組人数目标</a:t>
            </a:r>
            <a:endParaRPr lang="zh-CN" altLang="en-US"/>
          </a:p>
          <a:p>
            <a:r>
              <a:rPr lang="zh-CN" altLang="en-US"/>
              <a:t>邀请人数、受洗人数目标</a:t>
            </a:r>
            <a:r>
              <a:rPr lang="zh-CN" altLang="en-US"/>
              <a:t>……</a:t>
            </a:r>
            <a:endParaRPr lang="zh-CN" altLang="en-US"/>
          </a:p>
          <a:p>
            <a:r>
              <a:rPr lang="zh-CN" altLang="en-US"/>
              <a:t>3. 收集 BEST 名单，讨论邀約行动</a:t>
            </a:r>
            <a:endParaRPr lang="zh-CN" altLang="en-US"/>
          </a:p>
          <a:p>
            <a:r>
              <a:rPr lang="zh-CN" altLang="en-US"/>
              <a:t>了解 BEST 背景和近況…</a:t>
            </a:r>
            <a:endParaRPr lang="zh-CN" altLang="en-US"/>
          </a:p>
          <a:p>
            <a:r>
              <a:rPr lang="zh-CN" altLang="en-US"/>
              <a:t>4. 安排同工祷告时间</a:t>
            </a:r>
            <a:r>
              <a:rPr lang="zh-CN" altLang="en-US"/>
              <a:t>及方式</a:t>
            </a:r>
            <a:endParaRPr lang="zh-CN" altLang="en-US"/>
          </a:p>
          <a:p>
            <a:r>
              <a:rPr lang="zh-CN" altLang="en-US"/>
              <a:t>舰队祷告、幸福小組会前祷告、其他祷告</a:t>
            </a:r>
            <a:r>
              <a:rPr lang="zh-CN" altLang="en-US"/>
              <a:t>……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				</a:t>
            </a:r>
            <a:r>
              <a:rPr lang="zh-CN" altLang="en-US">
                <a:sym typeface="+mn-ea"/>
              </a:rPr>
              <a:t>事工討論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0000" lnSpcReduction="10000"/>
          </a:bodyPr>
          <a:p>
            <a:r>
              <a:rPr lang="zh-CN" altLang="en-US">
                <a:sym typeface="+mn-ea"/>
              </a:rPr>
              <a:t>5. 安排每周服事轮</a:t>
            </a:r>
            <a:r>
              <a:rPr lang="zh-CN" altLang="en-US">
                <a:sym typeface="+mn-ea"/>
              </a:rPr>
              <a:t>值表</a:t>
            </a:r>
            <a:endParaRPr lang="zh-CN" altLang="en-US"/>
          </a:p>
          <a:p>
            <a:r>
              <a:rPr lang="zh-CN" altLang="en-US">
                <a:sym typeface="+mn-ea"/>
              </a:rPr>
              <a:t>事前安排才不会措手不及、筹备会分工表、检查表…… </a:t>
            </a:r>
            <a:endParaRPr lang="zh-CN" altLang="en-US"/>
          </a:p>
          <a:p>
            <a:r>
              <a:rPr lang="zh-CN" altLang="en-US">
                <a:sym typeface="+mn-ea"/>
              </a:rPr>
              <a:t>6. 安排特別周活动</a:t>
            </a:r>
            <a:r>
              <a:rPr lang="zh-CN" altLang="en-US">
                <a:sym typeface="+mn-ea"/>
              </a:rPr>
              <a:t> </a:t>
            </a:r>
            <a:endParaRPr lang="zh-CN" altLang="en-US"/>
          </a:p>
          <a:p>
            <a:r>
              <a:rPr lang="zh-CN" altLang="en-US">
                <a:sym typeface="+mn-ea"/>
              </a:rPr>
              <a:t>B4、B8 特別活动(有加料活动，可以与細胞小組连結筹办</a:t>
            </a:r>
            <a:r>
              <a:rPr lang="zh-CN" altLang="en-US">
                <a:sym typeface="+mn-ea"/>
              </a:rPr>
              <a:t>) </a:t>
            </a:r>
            <a:endParaRPr lang="zh-CN" altLang="en-US"/>
          </a:p>
          <a:p>
            <a:r>
              <a:rPr lang="zh-CN" altLang="en-US">
                <a:sym typeface="+mn-ea"/>
              </a:rPr>
              <a:t>7. 讨论如何营造幸福的氛围</a:t>
            </a:r>
            <a:endParaRPr lang="zh-CN" altLang="en-US"/>
          </a:p>
          <a:p>
            <a:r>
              <a:rPr lang="zh-CN" altLang="en-US">
                <a:sym typeface="+mn-ea"/>
              </a:rPr>
              <a:t>特別取名、制作邀請卡，場地预备</a:t>
            </a:r>
            <a:r>
              <a:rPr lang="zh-CN" altLang="en-US">
                <a:sym typeface="+mn-ea"/>
              </a:rPr>
              <a:t>、佈置…… </a:t>
            </a:r>
            <a:endParaRPr lang="zh-CN" altLang="en-US"/>
          </a:p>
          <a:p>
            <a:r>
              <a:rPr lang="zh-CN" altLang="en-US">
                <a:sym typeface="+mn-ea"/>
              </a:rPr>
              <a:t>祷告（福長特別为同工祷告）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775520" y="1268760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7200" b="1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宣告福音的能力</a:t>
            </a:r>
            <a:endParaRPr lang="en-US" altLang="zh-TW" sz="7200" b="1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超研澤新藝體" pitchFamily="49" charset="-120"/>
            </a:endParaRPr>
          </a:p>
          <a:p>
            <a:pPr algn="ctr"/>
            <a:r>
              <a:rPr lang="zh-TW" altLang="en-US" sz="7200" b="1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恳切的祷告</a:t>
            </a:r>
            <a:endParaRPr lang="zh-TW" altLang="en-US" sz="7200" b="1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超研澤新藝體" pitchFamily="49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0124" y="3933057"/>
            <a:ext cx="4167737" cy="27589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TW" b="1" dirty="0">
                <a:solidFill>
                  <a:srgbClr val="FF0000"/>
                </a:solidFill>
                <a:effectLst>
                  <a:glow rad="63500">
                    <a:schemeClr val="tx1">
                      <a:alpha val="83000"/>
                    </a:schemeClr>
                  </a:glow>
                </a:effectLst>
                <a:sym typeface="+mn-ea"/>
              </a:rPr>
              <a:t>            </a:t>
            </a:r>
            <a:r>
              <a:rPr lang="en-US" altLang="zh-TW" sz="4800" b="1" dirty="0">
                <a:solidFill>
                  <a:srgbClr val="FFFF00"/>
                </a:solidFill>
                <a:effectLst>
                  <a:glow rad="63500">
                    <a:schemeClr val="tx1">
                      <a:alpha val="83000"/>
                    </a:schemeClr>
                  </a:glow>
                </a:effectLst>
                <a:sym typeface="+mn-ea"/>
              </a:rPr>
              <a:t>      </a:t>
            </a:r>
            <a:r>
              <a:rPr lang="zh-TW" altLang="en-US" sz="4800" b="1" dirty="0">
                <a:solidFill>
                  <a:srgbClr val="FFFF00"/>
                </a:solidFill>
                <a:effectLst>
                  <a:glow rad="63500">
                    <a:schemeClr val="tx1">
                      <a:alpha val="83000"/>
                    </a:schemeClr>
                  </a:glow>
                </a:effectLst>
                <a:sym typeface="+mn-ea"/>
              </a:rPr>
              <a:t>福音的</a:t>
            </a:r>
            <a:r>
              <a:rPr lang="zh-CN" altLang="zh-TW" sz="4800" b="1" dirty="0">
                <a:solidFill>
                  <a:srgbClr val="FFFF00"/>
                </a:solidFill>
                <a:effectLst>
                  <a:glow rad="63500">
                    <a:schemeClr val="tx1">
                      <a:alpha val="83000"/>
                    </a:schemeClr>
                  </a:glow>
                </a:effectLst>
                <a:sym typeface="+mn-ea"/>
              </a:rPr>
              <a:t>大</a:t>
            </a:r>
            <a:r>
              <a:rPr lang="zh-TW" altLang="en-US" sz="4800" b="1" dirty="0">
                <a:solidFill>
                  <a:srgbClr val="FFFF00"/>
                </a:solidFill>
                <a:effectLst>
                  <a:glow rad="63500">
                    <a:schemeClr val="tx1">
                      <a:alpha val="83000"/>
                    </a:schemeClr>
                  </a:glow>
                </a:effectLst>
                <a:sym typeface="+mn-ea"/>
              </a:rPr>
              <a:t>能</a:t>
            </a:r>
            <a:endParaRPr lang="zh-TW" altLang="en-US" sz="4800" b="1" dirty="0">
              <a:solidFill>
                <a:srgbClr val="FFFF00"/>
              </a:solidFill>
              <a:effectLst>
                <a:glow rad="63500">
                  <a:schemeClr val="tx1">
                    <a:alpha val="83000"/>
                  </a:schemeClr>
                </a:glow>
              </a:effectLst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p>
            <a:r>
              <a:rPr lang="zh-CN" altLang="en-US" sz="3600" b="1"/>
              <a:t>福音的大能是幸福小组的根基，幸福小组的成败和果效完全由福音的大能来决定。</a:t>
            </a:r>
            <a:endParaRPr lang="zh-CN" altLang="en-US" sz="3600" b="1"/>
          </a:p>
          <a:p>
            <a:r>
              <a:rPr lang="zh-CN" altLang="en-US" sz="3600" b="1"/>
              <a:t>如果幸福小组的福长和同工对福音的大能不了解或缺乏信心，就只能将信心建立在自己的基础上。</a:t>
            </a:r>
            <a:endParaRPr lang="zh-CN" altLang="en-US" sz="3600" b="1"/>
          </a:p>
          <a:p>
            <a:r>
              <a:rPr lang="zh-CN" altLang="en-US" sz="3600" b="1"/>
              <a:t>这会导致两个可能的后果：一是难以克服对新冠疫情的恐惧，二是凭自己的血气、才干来服事。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3143885" y="932180"/>
            <a:ext cx="751967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TW" sz="7200" b="1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一、</a:t>
            </a:r>
            <a:r>
              <a:rPr lang="zh-TW" altLang="en-US" sz="7200" b="1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福音是什么？</a:t>
            </a:r>
            <a:endParaRPr lang="zh-TW" altLang="en-US" sz="7200" b="1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超研澤新藝體" pitchFamily="49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12800" y="274955"/>
            <a:ext cx="10327640" cy="1203960"/>
          </a:xfrm>
        </p:spPr>
        <p:txBody>
          <a:bodyPr/>
          <a:p>
            <a:r>
              <a:rPr lang="en-US" altLang="zh-CN" b="1" dirty="0">
                <a:cs typeface="超研澤新藝體" pitchFamily="49" charset="-120"/>
                <a:sym typeface="+mn-ea"/>
              </a:rPr>
              <a:t>          </a:t>
            </a:r>
            <a:br>
              <a:rPr lang="en-US" altLang="zh-CN" b="1" dirty="0">
                <a:cs typeface="超研澤新藝體" pitchFamily="49" charset="-120"/>
                <a:sym typeface="+mn-ea"/>
              </a:rPr>
            </a:br>
            <a:br>
              <a:rPr lang="zh-CN" altLang="en-US"/>
            </a:br>
            <a:r>
              <a:rPr lang="en-US" altLang="zh-CN"/>
              <a:t>              </a:t>
            </a:r>
            <a:r>
              <a:rPr lang="zh-CN" altLang="zh-TW" sz="4800" b="1" dirty="0">
                <a:cs typeface="超研澤新藝體" pitchFamily="49" charset="-120"/>
                <a:sym typeface="+mn-ea"/>
              </a:rPr>
              <a:t>一、</a:t>
            </a:r>
            <a:r>
              <a:rPr lang="zh-TW" altLang="en-US" sz="4800" b="1" dirty="0">
                <a:cs typeface="超研澤新藝體" pitchFamily="49" charset="-120"/>
                <a:sym typeface="+mn-ea"/>
              </a:rPr>
              <a:t>福音是什么？</a:t>
            </a:r>
            <a:endParaRPr lang="zh-CN" altLang="en-US" sz="480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p>
            <a:r>
              <a:rPr lang="zh-CN" altLang="en-US" sz="4400" b="1">
                <a:sym typeface="+mn-ea"/>
              </a:rPr>
              <a:t>福气教会作为小组布道第三波的特色和关键就在于高举福音的大能。</a:t>
            </a:r>
            <a:endParaRPr lang="zh-CN" altLang="en-US" sz="4400" b="1"/>
          </a:p>
          <a:p>
            <a:r>
              <a:rPr lang="zh-CN" altLang="en-US" sz="4400" b="1">
                <a:sym typeface="+mn-ea"/>
              </a:rPr>
              <a:t>由此所带来的效果就是：同工们因着看见福音的价值而愿意付上任何代价。</a:t>
            </a:r>
            <a:endParaRPr lang="zh-CN" altLang="en-US" sz="4400" b="1"/>
          </a:p>
          <a:p>
            <a:r>
              <a:rPr lang="zh-CN" altLang="en-US" sz="4400" b="1">
                <a:sym typeface="+mn-ea"/>
              </a:rPr>
              <a:t>这是福气教会和幸福小组之所以成功的秘诀。</a:t>
            </a:r>
            <a:endParaRPr lang="zh-CN" altLang="en-US" sz="4400" b="1"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260648"/>
            <a:ext cx="8892480" cy="1143000"/>
          </a:xfrm>
        </p:spPr>
        <p:txBody>
          <a:bodyPr/>
          <a:lstStyle/>
          <a:p>
            <a:pPr algn="ctr"/>
            <a:br>
              <a:rPr lang="zh-CN" altLang="en-US" sz="4000"/>
            </a:br>
            <a:r>
              <a:rPr lang="zh-CN" altLang="zh-TW" b="1" dirty="0">
                <a:cs typeface="超研澤新藝體" pitchFamily="49" charset="-120"/>
                <a:sym typeface="+mn-ea"/>
              </a:rPr>
              <a:t>一、</a:t>
            </a:r>
            <a:r>
              <a:rPr lang="zh-TW" altLang="en-US" b="1" dirty="0">
                <a:cs typeface="超研澤新藝體" pitchFamily="49" charset="-120"/>
                <a:sym typeface="+mn-ea"/>
              </a:rPr>
              <a:t>福音是什么？</a:t>
            </a:r>
            <a:r>
              <a:rPr 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 </a:t>
            </a:r>
            <a:endParaRPr lang="en-US" sz="4000" b="1" dirty="0">
              <a:latin typeface="Microsoft YaHei" panose="020B0503020204020204" pitchFamily="34" charset="-122"/>
              <a:ea typeface="Microsoft YaHei" panose="020B0503020204020204" pitchFamily="34" charset="-122"/>
              <a:cs typeface="超研澤新藝體" pitchFamily="49" charset="-120"/>
            </a:endParaRPr>
          </a:p>
        </p:txBody>
      </p:sp>
      <p:sp>
        <p:nvSpPr>
          <p:cNvPr id="5" name="內容版面配置區 2"/>
          <p:cNvSpPr>
            <a:spLocks noGrp="1"/>
          </p:cNvSpPr>
          <p:nvPr>
            <p:ph sz="quarter" idx="13"/>
          </p:nvPr>
        </p:nvSpPr>
        <p:spPr>
          <a:xfrm>
            <a:off x="1415480" y="1844824"/>
            <a:ext cx="9721080" cy="4114800"/>
          </a:xfrm>
        </p:spPr>
        <p:txBody>
          <a:bodyPr>
            <a:noAutofit/>
          </a:bodyPr>
          <a:lstStyle/>
          <a:p>
            <a:r>
              <a:rPr lang="zh-TW" altLang="en-US" sz="4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正确的认识福音，并享受福音的能力是基督徒一生中最重要的事</a:t>
            </a:r>
            <a:r>
              <a:rPr lang="zh-CN" altLang="zh-TW" sz="4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en-US" altLang="zh-TW" sz="4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TW" altLang="en-US" sz="4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我们之所以不重视福音，是因为看不清楚福音的价值</a:t>
            </a:r>
            <a:r>
              <a:rPr lang="zh-CN" altLang="zh-TW" sz="4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en-US" altLang="zh-TW" sz="4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TW" altLang="en-US" sz="4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福音的价值就是天国的价值</a:t>
            </a:r>
            <a:r>
              <a:rPr lang="zh-CN" altLang="zh-TW" sz="4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zh-CN" altLang="zh-TW" sz="4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sz="4800" b="1" dirty="0">
                <a:cs typeface="超研澤新藝體" pitchFamily="49" charset="-120"/>
                <a:sym typeface="+mn-ea"/>
              </a:rPr>
              <a:t>            </a:t>
            </a:r>
            <a:r>
              <a:rPr lang="zh-CN" altLang="zh-TW" sz="4800" b="1" dirty="0">
                <a:cs typeface="超研澤新藝體" pitchFamily="49" charset="-120"/>
                <a:sym typeface="+mn-ea"/>
              </a:rPr>
              <a:t>一、</a:t>
            </a:r>
            <a:r>
              <a:rPr lang="zh-TW" altLang="en-US" sz="4800" b="1" dirty="0">
                <a:cs typeface="超研澤新藝體" pitchFamily="49" charset="-120"/>
                <a:sym typeface="+mn-ea"/>
              </a:rPr>
              <a:t>福音是什么？</a:t>
            </a:r>
            <a:endParaRPr lang="zh-CN" altLang="en-US" sz="480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/>
          <a:p>
            <a:endParaRPr lang="zh-TW" altLang="en-US" sz="4800" b="1" dirty="0">
              <a:cs typeface="超研澤新藝體" pitchFamily="49" charset="-120"/>
              <a:sym typeface="+mn-ea"/>
            </a:endParaRPr>
          </a:p>
          <a:p>
            <a:pPr marL="0" indent="0">
              <a:buNone/>
            </a:pPr>
            <a:r>
              <a:rPr lang="en-US" altLang="zh-TW" sz="4800" b="1" dirty="0">
                <a:cs typeface="超研澤新藝體" pitchFamily="49" charset="-120"/>
                <a:sym typeface="+mn-ea"/>
              </a:rPr>
              <a:t>	</a:t>
            </a:r>
            <a:r>
              <a:rPr lang="zh-TW" altLang="en-US" sz="4800" b="1" dirty="0">
                <a:cs typeface="超研澤新藝體" pitchFamily="49" charset="-120"/>
                <a:sym typeface="+mn-ea"/>
              </a:rPr>
              <a:t>我们对福音的认识是否也像瞎子摸象一样？</a:t>
            </a:r>
            <a:endParaRPr lang="zh-TW" altLang="en-US" sz="4800" b="1" dirty="0">
              <a:cs typeface="超研澤新藝體" pitchFamily="49" charset="-120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23591" y="188640"/>
            <a:ext cx="7272808" cy="936104"/>
          </a:xfrm>
        </p:spPr>
        <p:txBody>
          <a:bodyPr/>
          <a:lstStyle/>
          <a:p>
            <a:pPr algn="ctr"/>
            <a:r>
              <a:rPr lang="zh-TW" altLang="en-US" sz="4800" b="1" dirty="0">
                <a:solidFill>
                  <a:srgbClr val="0000CC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从瞎子摸象的故事谈起</a:t>
            </a:r>
            <a:endParaRPr lang="zh-TW" altLang="en-US" sz="4800" b="1" dirty="0">
              <a:solidFill>
                <a:srgbClr val="0000CC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3" name="Picture 2" descr="https://areasonablefaithdotme.files.wordpress.com/2014/09/6-blind-men-hans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754" y="1588557"/>
            <a:ext cx="8244483" cy="526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一、</a:t>
            </a:r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福音是什么？</a:t>
            </a:r>
            <a:endParaRPr lang="zh-TW" altLang="en-US" sz="5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753110" y="1600200"/>
            <a:ext cx="10626090" cy="5039995"/>
          </a:xfrm>
        </p:spPr>
        <p:txBody>
          <a:bodyPr>
            <a:noAutofit/>
          </a:bodyPr>
          <a:lstStyle/>
          <a:p>
            <a:r>
              <a:rPr lang="zh-TW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原文是 </a:t>
            </a:r>
            <a:r>
              <a:rPr lang="en-US" altLang="zh-TW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Gospel, </a:t>
            </a:r>
            <a:r>
              <a:rPr lang="zh-TW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好消息</a:t>
            </a:r>
            <a:r>
              <a:rPr lang="zh-CN" altLang="zh-TW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en-US" altLang="zh-TW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TW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福音</a:t>
            </a:r>
            <a:r>
              <a:rPr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的核心</a:t>
            </a:r>
            <a:r>
              <a:rPr lang="zh-TW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就是耶稣基督</a:t>
            </a:r>
            <a:r>
              <a:rPr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和他的生平故事。</a:t>
            </a:r>
            <a:endParaRPr lang="en-US" altLang="zh-TW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CN" altLang="zh-TW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马可福音一</a:t>
            </a: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神的儿子，耶稣基督福音的起头。</a:t>
            </a: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endParaRPr lang="en-US" altLang="zh-TW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CN" altLang="zh-TW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罗马书一</a:t>
            </a: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3-4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TW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这福音是神从前籍众先知在圣经上所应许的。论到他儿子我主耶稣基督，按肉身说，是从大卫后裔生的；按圣善的灵说，因从死里复活，以大能显明是神的儿子。</a:t>
            </a: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endParaRPr lang="zh-TW" altLang="en-US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zh-TW" altLang="en-US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0</TotalTime>
  <Words>2598</Words>
  <Application>WPS 演示</Application>
  <PresentationFormat>Custom</PresentationFormat>
  <Paragraphs>173</Paragraphs>
  <Slides>26</Slides>
  <Notes>8</Notes>
  <HiddenSlides>0</HiddenSlides>
  <MMClips>2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9" baseType="lpstr">
      <vt:lpstr>Arial</vt:lpstr>
      <vt:lpstr>SimSun</vt:lpstr>
      <vt:lpstr>Wingdings</vt:lpstr>
      <vt:lpstr>Microsoft YaHei</vt:lpstr>
      <vt:lpstr>超研澤新藝體</vt:lpstr>
      <vt:lpstr>HanWangHeiHeavy</vt:lpstr>
      <vt:lpstr>Arial Unicode MS</vt:lpstr>
      <vt:lpstr>PMingLiU</vt:lpstr>
      <vt:lpstr>Calibri</vt:lpstr>
      <vt:lpstr>Arial Narrow</vt:lpstr>
      <vt:lpstr>方正姚体</vt:lpstr>
      <vt:lpstr>Microsoft JhengHei</vt:lpstr>
      <vt:lpstr>地平線</vt:lpstr>
      <vt:lpstr>预备周： 第一课  福音的大能</vt:lpstr>
      <vt:lpstr>罗马书一章 16节：</vt:lpstr>
      <vt:lpstr>                  福音的大能</vt:lpstr>
      <vt:lpstr>PowerPoint 演示文稿</vt:lpstr>
      <vt:lpstr>                          一、福音是什么？</vt:lpstr>
      <vt:lpstr> 一、福音是什么？ </vt:lpstr>
      <vt:lpstr>PowerPoint 演示文稿</vt:lpstr>
      <vt:lpstr>从瞎子摸象的故事谈起</vt:lpstr>
      <vt:lpstr>一、福音是什么？</vt:lpstr>
      <vt:lpstr>一、福音是什么？</vt:lpstr>
      <vt:lpstr>许多人误解福音</vt:lpstr>
      <vt:lpstr>二、什么是福音的大能？</vt:lpstr>
      <vt:lpstr>            二、什么是福音的大能？</vt:lpstr>
      <vt:lpstr>           二、什么是福音的大能？</vt:lpstr>
      <vt:lpstr>          二、什么是福音的大能？</vt:lpstr>
      <vt:lpstr>         二、什么是福音的大能？</vt:lpstr>
      <vt:lpstr>       二、什么是福音的大能？</vt:lpstr>
      <vt:lpstr>三、如何经历福音的大能？</vt:lpstr>
      <vt:lpstr>三、如何经历福音的大能？</vt:lpstr>
      <vt:lpstr>三、如何经历福音的大能？</vt:lpstr>
      <vt:lpstr>           三、如何经历福音的大能？</vt:lpstr>
      <vt:lpstr>PowerPoint 演示文稿</vt:lpstr>
      <vt:lpstr>PowerPoint 演示文稿</vt:lpstr>
      <vt:lpstr>				事工討論 </vt:lpstr>
      <vt:lpstr>				事工討論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Owner</dc:creator>
  <cp:lastModifiedBy>Judy Xiang</cp:lastModifiedBy>
  <cp:revision>178</cp:revision>
  <dcterms:created xsi:type="dcterms:W3CDTF">2012-10-18T07:37:00Z</dcterms:created>
  <dcterms:modified xsi:type="dcterms:W3CDTF">2021-04-22T21:25:17Z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2052-11.1.0.10356</vt:lpwstr>
  </property>
  <property fmtid="{D5CDD505-2E9C-101B-9397-08002B2CF9AE}" pid="3" name="ICV">
    <vt:lpwstr>B82F81E9723548BC9CEFA6835FD363BD</vt:lpwstr>
  </property>
</Properties>
</file>