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7" r:id="rId3"/>
    <p:sldId id="312" r:id="rId5"/>
    <p:sldId id="293" r:id="rId6"/>
    <p:sldId id="294" r:id="rId7"/>
    <p:sldId id="296" r:id="rId8"/>
    <p:sldId id="273" r:id="rId9"/>
    <p:sldId id="348" r:id="rId10"/>
    <p:sldId id="330" r:id="rId11"/>
    <p:sldId id="332" r:id="rId12"/>
    <p:sldId id="335" r:id="rId13"/>
    <p:sldId id="337" r:id="rId14"/>
    <p:sldId id="298" r:id="rId15"/>
    <p:sldId id="299" r:id="rId16"/>
    <p:sldId id="328" r:id="rId17"/>
    <p:sldId id="341" r:id="rId18"/>
    <p:sldId id="327" r:id="rId19"/>
    <p:sldId id="343" r:id="rId20"/>
    <p:sldId id="300" r:id="rId21"/>
    <p:sldId id="361" r:id="rId22"/>
    <p:sldId id="362" r:id="rId23"/>
    <p:sldId id="304" r:id="rId24"/>
  </p:sldIdLst>
  <p:sldSz cx="12192000" cy="6858000"/>
  <p:notesSz cx="6858000" cy="99472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464" autoAdjust="0"/>
  </p:normalViewPr>
  <p:slideViewPr>
    <p:cSldViewPr>
      <p:cViewPr varScale="1">
        <p:scale>
          <a:sx n="28" d="100"/>
          <a:sy n="28" d="100"/>
        </p:scale>
        <p:origin x="-8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5E322-02B8-4E6A-A473-69525296430B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b="1" dirty="0">
                <a:solidFill>
                  <a:srgbClr val="0000CC"/>
                </a:solidFill>
              </a:rPr>
              <a:t>很多人以为第一周不重要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因为没有 慕道友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反正都是自己人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所以信息讲不好也没关系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其实第一周很重要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本周的重点在于福长自己及同工的建造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打开属灵的眼睛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让圣灵的恩膏涌流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福长必须激励自己及同工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确信福音的大能胜过一切黑暗权势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这是信心的建立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也凝聚同工的信心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透过敬拜、祷告、及信息让自己及同工认识福音的大能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并能不只停留在头脑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而是能真实成为能力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大家都知道福音的大能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要救一切相信的人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但是知道归知道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能不能拥有就是另一回事了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zh-TW" altLang="en-US" sz="1400" b="1" dirty="0">
                <a:solidFill>
                  <a:srgbClr val="0000CC"/>
                </a:solidFill>
              </a:rPr>
              <a:t>这一周的目的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就是要带领同工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从知道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到相信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到拥有及经历 福音的大能</a:t>
            </a:r>
            <a:r>
              <a:rPr lang="en-US" altLang="zh-TW" sz="1400" b="1" dirty="0">
                <a:solidFill>
                  <a:srgbClr val="0000CC"/>
                </a:solidFill>
              </a:rPr>
              <a:t>, </a:t>
            </a:r>
            <a:r>
              <a:rPr lang="zh-TW" altLang="en-US" sz="1400" b="1" dirty="0">
                <a:solidFill>
                  <a:srgbClr val="0000CC"/>
                </a:solidFill>
              </a:rPr>
              <a:t>因而能坚信不疑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r>
              <a:rPr lang="en-US" altLang="zh-TW" sz="1400" b="1" dirty="0">
                <a:solidFill>
                  <a:srgbClr val="0000CC"/>
                </a:solidFill>
              </a:rPr>
              <a:t>&lt;</a:t>
            </a:r>
            <a:r>
              <a:rPr lang="zh-TW" altLang="en-US" sz="1400" b="1" dirty="0">
                <a:solidFill>
                  <a:srgbClr val="0000CC"/>
                </a:solidFill>
              </a:rPr>
              <a:t>下一页</a:t>
            </a:r>
            <a:r>
              <a:rPr lang="en-US" altLang="zh-TW" sz="1400" b="1" dirty="0">
                <a:solidFill>
                  <a:srgbClr val="0000CC"/>
                </a:solidFill>
              </a:rPr>
              <a:t>&gt;</a:t>
            </a:r>
            <a:endParaRPr lang="en-US" altLang="zh-TW" sz="1400" b="1" dirty="0">
              <a:solidFill>
                <a:srgbClr val="0000CC"/>
              </a:solidFill>
            </a:endParaRPr>
          </a:p>
          <a:p>
            <a:endParaRPr lang="en-US" altLang="zh-TW" sz="1400" b="1" dirty="0">
              <a:solidFill>
                <a:srgbClr val="0000CC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4726B-9123-47B9-994D-8EC9B035E67C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从瞎子摸象，分享到我们的对福音的认识，是否也是片面的</a:t>
            </a:r>
            <a:endParaRPr lang="en-US" altLang="zh-CN" dirty="0"/>
          </a:p>
          <a:p>
            <a:r>
              <a:rPr lang="zh-CN" altLang="en-US" dirty="0"/>
              <a:t>福音是想到就传一下，还是生命最重要的事？</a:t>
            </a:r>
            <a:endParaRPr lang="en-US" altLang="zh-CN" dirty="0"/>
          </a:p>
          <a:p>
            <a:r>
              <a:rPr lang="zh-CN" altLang="en-US" dirty="0"/>
              <a:t>福音是靠自己的本事传，还是靠圣灵的能力等等。。。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天国的福音就是宝贝，值得我们付上代价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福音的关键，乃是耶稣</a:t>
            </a:r>
            <a:endParaRPr lang="en-US" altLang="zh-CN" dirty="0"/>
          </a:p>
          <a:p>
            <a:r>
              <a:rPr lang="zh-CN" altLang="en-US" dirty="0"/>
              <a:t>效法耶稣，倚靠耶稣，才是福音的关键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D009A-2574-4A10-BC4C-3D8EE7C9B3D7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07889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FF0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 sz="4400">
                <a:solidFill>
                  <a:srgbClr val="FFFF00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962526"/>
            <a:ext cx="10513484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3462339"/>
            <a:ext cx="10513484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anose="020B0604020202020204" pitchFamily="34" charset="0"/>
              <a:buChar char="•"/>
              <a:defRPr/>
            </a:lvl6pPr>
            <a:lvl7pPr>
              <a:buClr>
                <a:schemeClr val="tx2"/>
              </a:buClr>
              <a:buFont typeface="Arial" panose="020B0604020202020204" pitchFamily="34" charset="0"/>
              <a:buChar char="•"/>
              <a:defRPr/>
            </a:lvl7pPr>
            <a:lvl8pPr>
              <a:buClr>
                <a:schemeClr val="tx2"/>
              </a:buClr>
              <a:buFont typeface="Arial" panose="020B0604020202020204" pitchFamily="34" charset="0"/>
              <a:buChar char="•"/>
              <a:defRPr/>
            </a:lvl8pPr>
            <a:lvl9pPr>
              <a:buClr>
                <a:schemeClr val="tx2"/>
              </a:buClr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83200" y="1447800"/>
            <a:ext cx="6197600" cy="4267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6864" y="2547892"/>
            <a:ext cx="39624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09792" y="1447800"/>
            <a:ext cx="4559808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-1" fmla="*/ 0 w 3419856"/>
              <a:gd name="connsiteY0-2" fmla="*/ 74450 h 3429000"/>
              <a:gd name="connsiteX1-3" fmla="*/ 21806 w 3419856"/>
              <a:gd name="connsiteY1-4" fmla="*/ 21806 h 3429000"/>
              <a:gd name="connsiteX2-5" fmla="*/ 74450 w 3419856"/>
              <a:gd name="connsiteY2-6" fmla="*/ 0 h 3429000"/>
              <a:gd name="connsiteX3-7" fmla="*/ 3345406 w 3419856"/>
              <a:gd name="connsiteY3-8" fmla="*/ 0 h 3429000"/>
              <a:gd name="connsiteX4-9" fmla="*/ 3398050 w 3419856"/>
              <a:gd name="connsiteY4-10" fmla="*/ 21806 h 3429000"/>
              <a:gd name="connsiteX5-11" fmla="*/ 3419856 w 3419856"/>
              <a:gd name="connsiteY5-12" fmla="*/ 74450 h 3429000"/>
              <a:gd name="connsiteX6-13" fmla="*/ 3419856 w 3419856"/>
              <a:gd name="connsiteY6-14" fmla="*/ 3354550 h 3429000"/>
              <a:gd name="connsiteX7-15" fmla="*/ 3398050 w 3419856"/>
              <a:gd name="connsiteY7-16" fmla="*/ 3407194 h 3429000"/>
              <a:gd name="connsiteX8-17" fmla="*/ 3345406 w 3419856"/>
              <a:gd name="connsiteY8-18" fmla="*/ 3429000 h 3429000"/>
              <a:gd name="connsiteX9-19" fmla="*/ 21806 w 3419856"/>
              <a:gd name="connsiteY9-20" fmla="*/ 3407194 h 3429000"/>
              <a:gd name="connsiteX10-21" fmla="*/ 0 w 3419856"/>
              <a:gd name="connsiteY10-22" fmla="*/ 3354550 h 3429000"/>
              <a:gd name="connsiteX11-23" fmla="*/ 0 w 3419856"/>
              <a:gd name="connsiteY11-24" fmla="*/ 74450 h 3429000"/>
              <a:gd name="connsiteX0-25" fmla="*/ 0 w 3964392"/>
              <a:gd name="connsiteY0-26" fmla="*/ 74450 h 3415968"/>
              <a:gd name="connsiteX1-27" fmla="*/ 21806 w 3964392"/>
              <a:gd name="connsiteY1-28" fmla="*/ 21806 h 3415968"/>
              <a:gd name="connsiteX2-29" fmla="*/ 74450 w 3964392"/>
              <a:gd name="connsiteY2-30" fmla="*/ 0 h 3415968"/>
              <a:gd name="connsiteX3-31" fmla="*/ 3345406 w 3964392"/>
              <a:gd name="connsiteY3-32" fmla="*/ 0 h 3415968"/>
              <a:gd name="connsiteX4-33" fmla="*/ 3398050 w 3964392"/>
              <a:gd name="connsiteY4-34" fmla="*/ 21806 h 3415968"/>
              <a:gd name="connsiteX5-35" fmla="*/ 3419856 w 3964392"/>
              <a:gd name="connsiteY5-36" fmla="*/ 74450 h 3415968"/>
              <a:gd name="connsiteX6-37" fmla="*/ 3419856 w 3964392"/>
              <a:gd name="connsiteY6-38" fmla="*/ 3354550 h 3415968"/>
              <a:gd name="connsiteX7-39" fmla="*/ 3398050 w 3964392"/>
              <a:gd name="connsiteY7-40" fmla="*/ 3407194 h 3415968"/>
              <a:gd name="connsiteX8-41" fmla="*/ 21806 w 3964392"/>
              <a:gd name="connsiteY8-42" fmla="*/ 3407194 h 3415968"/>
              <a:gd name="connsiteX9-43" fmla="*/ 0 w 3964392"/>
              <a:gd name="connsiteY9-44" fmla="*/ 3354550 h 3415968"/>
              <a:gd name="connsiteX10-45" fmla="*/ 0 w 3964392"/>
              <a:gd name="connsiteY10-46" fmla="*/ 74450 h 3415968"/>
              <a:gd name="connsiteX0-47" fmla="*/ 0 w 3964392"/>
              <a:gd name="connsiteY0-48" fmla="*/ 74450 h 3415968"/>
              <a:gd name="connsiteX1-49" fmla="*/ 21806 w 3964392"/>
              <a:gd name="connsiteY1-50" fmla="*/ 21806 h 3415968"/>
              <a:gd name="connsiteX2-51" fmla="*/ 74450 w 3964392"/>
              <a:gd name="connsiteY2-52" fmla="*/ 0 h 3415968"/>
              <a:gd name="connsiteX3-53" fmla="*/ 3345406 w 3964392"/>
              <a:gd name="connsiteY3-54" fmla="*/ 0 h 3415968"/>
              <a:gd name="connsiteX4-55" fmla="*/ 3398050 w 3964392"/>
              <a:gd name="connsiteY4-56" fmla="*/ 21806 h 3415968"/>
              <a:gd name="connsiteX5-57" fmla="*/ 3419856 w 3964392"/>
              <a:gd name="connsiteY5-58" fmla="*/ 74450 h 3415968"/>
              <a:gd name="connsiteX6-59" fmla="*/ 3419856 w 3964392"/>
              <a:gd name="connsiteY6-60" fmla="*/ 3354550 h 3415968"/>
              <a:gd name="connsiteX7-61" fmla="*/ 3398050 w 3964392"/>
              <a:gd name="connsiteY7-62" fmla="*/ 3407194 h 3415968"/>
              <a:gd name="connsiteX8-63" fmla="*/ 21806 w 3964392"/>
              <a:gd name="connsiteY8-64" fmla="*/ 3407194 h 3415968"/>
              <a:gd name="connsiteX9-65" fmla="*/ 0 w 3964392"/>
              <a:gd name="connsiteY9-66" fmla="*/ 3354550 h 3415968"/>
              <a:gd name="connsiteX10-67" fmla="*/ 0 w 3964392"/>
              <a:gd name="connsiteY10-68" fmla="*/ 74450 h 3415968"/>
              <a:gd name="connsiteX0-69" fmla="*/ 0 w 3968026"/>
              <a:gd name="connsiteY0-70" fmla="*/ 74450 h 3910007"/>
              <a:gd name="connsiteX1-71" fmla="*/ 21806 w 3968026"/>
              <a:gd name="connsiteY1-72" fmla="*/ 21806 h 3910007"/>
              <a:gd name="connsiteX2-73" fmla="*/ 74450 w 3968026"/>
              <a:gd name="connsiteY2-74" fmla="*/ 0 h 3910007"/>
              <a:gd name="connsiteX3-75" fmla="*/ 3345406 w 3968026"/>
              <a:gd name="connsiteY3-76" fmla="*/ 0 h 3910007"/>
              <a:gd name="connsiteX4-77" fmla="*/ 3398050 w 3968026"/>
              <a:gd name="connsiteY4-78" fmla="*/ 21806 h 3910007"/>
              <a:gd name="connsiteX5-79" fmla="*/ 3419856 w 3968026"/>
              <a:gd name="connsiteY5-80" fmla="*/ 74450 h 3910007"/>
              <a:gd name="connsiteX6-81" fmla="*/ 3419856 w 3968026"/>
              <a:gd name="connsiteY6-82" fmla="*/ 3354550 h 3910007"/>
              <a:gd name="connsiteX7-83" fmla="*/ 3398050 w 3968026"/>
              <a:gd name="connsiteY7-84" fmla="*/ 3407194 h 3910007"/>
              <a:gd name="connsiteX8-85" fmla="*/ 0 w 3968026"/>
              <a:gd name="connsiteY8-86" fmla="*/ 3354550 h 3910007"/>
              <a:gd name="connsiteX9-87" fmla="*/ 0 w 3968026"/>
              <a:gd name="connsiteY9-88" fmla="*/ 74450 h 3910007"/>
              <a:gd name="connsiteX0-89" fmla="*/ 0 w 3419856"/>
              <a:gd name="connsiteY0-90" fmla="*/ 74450 h 3901233"/>
              <a:gd name="connsiteX1-91" fmla="*/ 21806 w 3419856"/>
              <a:gd name="connsiteY1-92" fmla="*/ 21806 h 3901233"/>
              <a:gd name="connsiteX2-93" fmla="*/ 74450 w 3419856"/>
              <a:gd name="connsiteY2-94" fmla="*/ 0 h 3901233"/>
              <a:gd name="connsiteX3-95" fmla="*/ 3345406 w 3419856"/>
              <a:gd name="connsiteY3-96" fmla="*/ 0 h 3901233"/>
              <a:gd name="connsiteX4-97" fmla="*/ 3398050 w 3419856"/>
              <a:gd name="connsiteY4-98" fmla="*/ 21806 h 3901233"/>
              <a:gd name="connsiteX5-99" fmla="*/ 3419856 w 3419856"/>
              <a:gd name="connsiteY5-100" fmla="*/ 74450 h 3901233"/>
              <a:gd name="connsiteX6-101" fmla="*/ 3419856 w 3419856"/>
              <a:gd name="connsiteY6-102" fmla="*/ 3354550 h 3901233"/>
              <a:gd name="connsiteX7-103" fmla="*/ 0 w 3419856"/>
              <a:gd name="connsiteY7-104" fmla="*/ 3354550 h 3901233"/>
              <a:gd name="connsiteX8-105" fmla="*/ 0 w 3419856"/>
              <a:gd name="connsiteY8-106" fmla="*/ 74450 h 3901233"/>
              <a:gd name="connsiteX0-107" fmla="*/ 0 w 3419856"/>
              <a:gd name="connsiteY0-108" fmla="*/ 74450 h 3354550"/>
              <a:gd name="connsiteX1-109" fmla="*/ 21806 w 3419856"/>
              <a:gd name="connsiteY1-110" fmla="*/ 21806 h 3354550"/>
              <a:gd name="connsiteX2-111" fmla="*/ 74450 w 3419856"/>
              <a:gd name="connsiteY2-112" fmla="*/ 0 h 3354550"/>
              <a:gd name="connsiteX3-113" fmla="*/ 3345406 w 3419856"/>
              <a:gd name="connsiteY3-114" fmla="*/ 0 h 3354550"/>
              <a:gd name="connsiteX4-115" fmla="*/ 3398050 w 3419856"/>
              <a:gd name="connsiteY4-116" fmla="*/ 21806 h 3354550"/>
              <a:gd name="connsiteX5-117" fmla="*/ 3419856 w 3419856"/>
              <a:gd name="connsiteY5-118" fmla="*/ 74450 h 3354550"/>
              <a:gd name="connsiteX6-119" fmla="*/ 3419856 w 3419856"/>
              <a:gd name="connsiteY6-120" fmla="*/ 3354550 h 3354550"/>
              <a:gd name="connsiteX7-121" fmla="*/ 0 w 3419856"/>
              <a:gd name="connsiteY7-122" fmla="*/ 3354550 h 3354550"/>
              <a:gd name="connsiteX8-123" fmla="*/ 0 w 3419856"/>
              <a:gd name="connsiteY8-124" fmla="*/ 74450 h 33545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dirty="0"/>
              <a:t>单击图标以新增图片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547891"/>
            <a:ext cx="39624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1"/>
            <a:ext cx="10566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0" y="6356351"/>
            <a:ext cx="2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309BA33-46C2-4250-A148-9FF348BC8253}" type="datetimeFigureOut">
              <a:rPr lang="zh-TW" altLang="en-US" smtClean="0"/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8400" y="6356351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95D140A-1051-4498-8E3B-68900A7C1589}" type="slidenum">
              <a:rPr lang="zh-TW" altLang="en-US" smtClean="0"/>
            </a:fld>
            <a:endParaRPr lang="zh-TW" alt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 baseline="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392" y="816261"/>
            <a:ext cx="6062464" cy="2664296"/>
          </a:xfrm>
        </p:spPr>
        <p:txBody>
          <a:bodyPr>
            <a:norm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预备周： </a:t>
            </a: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第一</a:t>
            </a:r>
            <a:r>
              <a:rPr lang="zh-CN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课</a:t>
            </a: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br>
              <a:rPr lang="en-US" altLang="zh-TW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</a:t>
            </a:r>
            <a:r>
              <a:rPr lang="zh-CN" altLang="zh-TW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大</a:t>
            </a:r>
            <a:r>
              <a:rPr lang="zh-TW" altLang="en-US" sz="6000" b="1" dirty="0">
                <a:solidFill>
                  <a:schemeClr val="bg1"/>
                </a:solidFill>
                <a:effectLst>
                  <a:glow rad="63500">
                    <a:schemeClr val="tx1">
                      <a:alpha val="83000"/>
                    </a:schemeClr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能</a:t>
            </a:r>
            <a:endParaRPr lang="zh-TW" altLang="en-US" sz="6000" b="1" dirty="0">
              <a:solidFill>
                <a:schemeClr val="bg1"/>
              </a:solidFill>
              <a:effectLst>
                <a:glow rad="63500">
                  <a:schemeClr val="tx1">
                    <a:alpha val="83000"/>
                  </a:schemeClr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493096"/>
          </a:xfrm>
        </p:spPr>
        <p:txBody>
          <a:bodyPr>
            <a:noAutofit/>
          </a:bodyPr>
          <a:lstStyle/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过去八年神对佳恩开启天国的福音三三二三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第三个二：天国降临的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两个焦点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914400" lvl="2" indent="0">
              <a:buNone/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1)  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耶稣第一次降临带下天国。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914400" lvl="2" indent="0">
              <a:buNone/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）耶稣第二次降临建立千禧年国。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914400" lvl="2" indent="0">
              <a:buNone/>
            </a:pPr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493096"/>
          </a:xfrm>
        </p:spPr>
        <p:txBody>
          <a:bodyPr>
            <a:noAutofit/>
          </a:bodyPr>
          <a:lstStyle/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过去八年神对佳恩开启天国的福音三三二三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第四个三：道成肉身的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三个环节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914400" lvl="2" indent="0">
              <a:buNone/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1)  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种子环节：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福音的真理与价值。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2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）土壤环节：教会的核心价值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与文化。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914400" lvl="2" indent="0">
              <a:buNone/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3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）耕种环节：教会的事工与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策略。</a:t>
            </a:r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许多人误解福音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853136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许多人</a:t>
            </a:r>
            <a:r>
              <a:rPr lang="zh-CN" altLang="zh-TW" sz="40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混淆了福音和福音的神学</a:t>
            </a:r>
            <a:endParaRPr lang="en-US" altLang="zh-TW" sz="40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福音的核心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就是耶稣基督和他的生平故事。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传福音就是传讲耶稣、见证耶稣，所以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每个信徒都可以传福音；甚至刚刚信主就可以传福音。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福音的神学是历代教会对福音的理解、解释和理论，不是每个信徒都知道的。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endParaRPr lang="en-US" altLang="zh-TW" sz="4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二、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什么是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路加福音</a:t>
            </a:r>
            <a:r>
              <a:rPr lang="en-US" altLang="zh-TW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4:18~19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使贫穷的变为富有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被掳的得释放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瞎眼的得看见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受压制的得自由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经历福音的禧年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75920" y="2636912"/>
            <a:ext cx="6336704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TW" altLang="en-US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 的 灵 在 我 身 上 ， 因 为 他 用 膏 膏 我 ， 叫 我 传 福 音 给 贫 穷 的 人 ； 差 遣 我 报 告 ： 被 掳 的 得 释 放 ， 瞎 眼 的 得 看 见 ， 叫 那 受 压 制 的 得 自 由 </a:t>
            </a:r>
            <a:r>
              <a:rPr lang="zh-TW" altLang="en-US" sz="3200" dirty="0" smtClean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，报 </a:t>
            </a:r>
            <a:r>
              <a:rPr lang="zh-TW" altLang="en-US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告 神 悦 纳 人 的 禧 年 。</a:t>
            </a:r>
            <a:r>
              <a:rPr lang="en-US" altLang="zh-TW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TW" sz="3200" b="0" i="0" dirty="0">
              <a:solidFill>
                <a:srgbClr val="FFFF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265" y="347980"/>
            <a:ext cx="10566400" cy="1252220"/>
          </a:xfrm>
        </p:spPr>
        <p:txBody>
          <a:bodyPr/>
          <a:p>
            <a:r>
              <a:rPr lang="en-US" altLang="zh-CN"/>
              <a:t>            </a:t>
            </a:r>
            <a:r>
              <a:rPr lang="zh-CN" altLang="en-US"/>
              <a:t>二、</a:t>
            </a:r>
            <a:r>
              <a:rPr lang="zh-CN" altLang="en-US"/>
              <a:t>什么是福音的大能？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p>
            <a:endParaRPr lang="zh-CN" altLang="en-US"/>
          </a:p>
          <a:p>
            <a:r>
              <a:rPr lang="zh-CN" altLang="en-US">
                <a:sym typeface="+mn-ea"/>
              </a:rPr>
              <a:t>福音的大能是祝福的大能。</a:t>
            </a:r>
            <a:endParaRPr lang="zh-CN" altLang="en-US"/>
          </a:p>
          <a:p>
            <a:r>
              <a:rPr lang="zh-CN" altLang="en-US"/>
              <a:t>福音的大能是拯救的大能。</a:t>
            </a:r>
            <a:endParaRPr lang="zh-CN" altLang="en-US"/>
          </a:p>
          <a:p>
            <a:r>
              <a:rPr lang="zh-CN" altLang="en-US"/>
              <a:t>福音的大能是超自然神迹奇事的大能。</a:t>
            </a:r>
            <a:endParaRPr lang="zh-CN" altLang="en-US"/>
          </a:p>
          <a:p>
            <a:r>
              <a:rPr lang="zh-CN" altLang="en-US"/>
              <a:t>福音的大能是自由释放的大能。</a:t>
            </a:r>
            <a:endParaRPr lang="zh-CN" altLang="en-US"/>
          </a:p>
          <a:p>
            <a:r>
              <a:rPr lang="zh-CN" altLang="en-US"/>
              <a:t>福音的大能是转化生命的大能。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三、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如何经历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         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马可福音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宣传</a:t>
            </a:r>
            <a:r>
              <a:rPr lang="zh-CN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福音，就能经历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超自然神迹的大能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06695" y="2644775"/>
            <a:ext cx="641604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门徒出去，到处</a:t>
            </a:r>
            <a:r>
              <a:rPr lang="zh-CN" altLang="en-US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宣传福音。主和他们同工，用神迹随着，证实所传的道。阿们！</a:t>
            </a:r>
            <a:r>
              <a:rPr lang="en-US" altLang="zh-CN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CN" sz="32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三、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如何经历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          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罗马书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相信福音，就能经历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福音拯救的大能。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86080" y="2644532"/>
            <a:ext cx="6336704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zh-TW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我不以福音为耻；</a:t>
            </a:r>
            <a:r>
              <a:rPr lang="zh-TW" altLang="en-US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这福音本是神的大能，要救一切相信的，先是犹太人，后是希利尼人。</a:t>
            </a:r>
            <a:r>
              <a:rPr lang="en-US" altLang="zh-CN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CN" sz="32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三、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如何经历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福音的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大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能</a:t>
            </a:r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？</a:t>
            </a:r>
            <a:endParaRPr lang="zh-CN" altLang="zh-TW" sz="6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2760" y="1772816"/>
            <a:ext cx="11547896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                 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马太福音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CN" altLang="en-US" sz="3600" b="1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600" b="1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活出</a:t>
            </a:r>
            <a:r>
              <a:rPr lang="zh-CN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福音，就能经历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lvl="1" indent="0">
              <a:buNone/>
            </a:pP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主同在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的大能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86080" y="2644532"/>
            <a:ext cx="6336704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凡我所吩咐你们的，都教训他们遵守，我就常与你们同在，直到世界的末了。 </a:t>
            </a:r>
            <a:r>
              <a:rPr lang="en-US" altLang="zh-CN" sz="3200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CN" sz="3200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511300" y="1511935"/>
            <a:ext cx="10012045" cy="4591685"/>
          </a:xfrm>
        </p:spPr>
        <p:txBody>
          <a:bodyPr>
            <a:noAutofit/>
          </a:bodyPr>
          <a:lstStyle/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只听道不能经历福音的大能</a:t>
            </a:r>
            <a:endParaRPr lang="en-US" altLang="zh-TW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单知道也不能经历福音的大能。</a:t>
            </a:r>
            <a:endParaRPr lang="en-US" altLang="zh-TW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信道、行道、传道就能经历福音的大能。</a:t>
            </a:r>
            <a:endParaRPr lang="zh-CN" alt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/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在幸福小组，同工行道、传道，</a:t>
            </a:r>
            <a:r>
              <a:rPr lang="en-US" altLang="zh-CN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Best</a:t>
            </a:r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信道，所以一定</a:t>
            </a:r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能经历福音的大能。</a:t>
            </a:r>
            <a:endParaRPr lang="zh-CN" alt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标题 3"/>
          <p:cNvSpPr/>
          <p:nvPr>
            <p:ph type="title"/>
          </p:nvPr>
        </p:nvSpPr>
        <p:spPr/>
        <p:txBody>
          <a:bodyPr/>
          <a:p>
            <a:r>
              <a:rPr lang="en-US" altLang="zh-CN"/>
              <a:t>           </a:t>
            </a:r>
            <a:r>
              <a:rPr lang="zh-CN" altLang="en-US"/>
              <a:t>三、</a:t>
            </a:r>
            <a:r>
              <a:rPr lang="zh-CN" altLang="en-US"/>
              <a:t>如何经历福音的大能？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10" y="612775"/>
            <a:ext cx="10486390" cy="875665"/>
          </a:xfrm>
        </p:spPr>
        <p:txBody>
          <a:bodyPr/>
          <a:p>
            <a:r>
              <a:rPr lang="en-US" altLang="zh-CN">
                <a:sym typeface="+mn-ea"/>
              </a:rPr>
              <a:t>				</a:t>
            </a:r>
            <a:r>
              <a:rPr lang="zh-CN" altLang="en-US">
                <a:sym typeface="+mn-ea"/>
              </a:rPr>
              <a:t>事工討論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961390" y="1101725"/>
            <a:ext cx="10417810" cy="4613275"/>
          </a:xfrm>
        </p:spPr>
        <p:txBody>
          <a:bodyPr>
            <a:normAutofit fontScale="75000"/>
          </a:bodyPr>
          <a:p>
            <a:r>
              <a:rPr lang="zh-CN" altLang="en-US"/>
              <a:t>1. 約定幸福小組同工公約</a:t>
            </a:r>
            <a:endParaRPr lang="zh-CN" altLang="en-US"/>
          </a:p>
          <a:p>
            <a:r>
              <a:rPr lang="zh-CN" altLang="en-US"/>
              <a:t>全勤，準時，不說負面的話，堅持到底不落跑、一定要開口聊天……</a:t>
            </a:r>
            <a:endParaRPr lang="zh-CN" altLang="en-US"/>
          </a:p>
          <a:p>
            <a:r>
              <a:rPr lang="zh-CN" altLang="en-US"/>
              <a:t>2. 訂定本期幸福小組人數目標</a:t>
            </a:r>
            <a:endParaRPr lang="zh-CN" altLang="en-US"/>
          </a:p>
          <a:p>
            <a:r>
              <a:rPr lang="zh-CN" altLang="en-US"/>
              <a:t>邀請人數、受洗人數目標……</a:t>
            </a:r>
            <a:endParaRPr lang="zh-CN" altLang="en-US"/>
          </a:p>
          <a:p>
            <a:r>
              <a:rPr lang="zh-CN" altLang="en-US"/>
              <a:t>3. 收集 BEST 名單，討論邀約行動</a:t>
            </a:r>
            <a:endParaRPr lang="zh-CN" altLang="en-US"/>
          </a:p>
          <a:p>
            <a:r>
              <a:rPr lang="zh-CN" altLang="en-US"/>
              <a:t>了解 BEST 背景和近況…</a:t>
            </a:r>
            <a:endParaRPr lang="zh-CN" altLang="en-US"/>
          </a:p>
          <a:p>
            <a:r>
              <a:rPr lang="zh-CN" altLang="en-US"/>
              <a:t>4. 安排同工禱告時間及方式</a:t>
            </a:r>
            <a:endParaRPr lang="zh-CN" altLang="en-US"/>
          </a:p>
          <a:p>
            <a:r>
              <a:rPr lang="zh-CN" altLang="en-US"/>
              <a:t>區禱告、幸福小組禱告、群組禱告、約在一個地方禱告……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罗马书一章 </a:t>
            </a:r>
            <a:r>
              <a:rPr lang="en-US" altLang="zh-TW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TW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节</a:t>
            </a:r>
            <a:r>
              <a:rPr lang="zh-CN" altLang="zh-TW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zh-CN" altLang="zh-TW" sz="4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“</a:t>
            </a:r>
            <a:r>
              <a:rPr lang="zh-TW" altLang="en-US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我不以福音为耻；这福音本是神的大能，要救一切相信的，先是犹太人，后是希利尼人。</a:t>
            </a:r>
            <a:r>
              <a:rPr lang="en-US" altLang="zh-TW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zh-TW" altLang="en-US" sz="4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zh-TW" altLang="en-US" sz="4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				</a:t>
            </a:r>
            <a:r>
              <a:rPr lang="zh-CN" altLang="en-US">
                <a:sym typeface="+mn-ea"/>
              </a:rPr>
              <a:t>事工討論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0000" lnSpcReduction="10000"/>
          </a:bodyPr>
          <a:p>
            <a:r>
              <a:rPr lang="zh-CN" altLang="en-US">
                <a:sym typeface="+mn-ea"/>
              </a:rPr>
              <a:t>5. 安排每週服事輪值表</a:t>
            </a:r>
            <a:endParaRPr lang="zh-CN" altLang="en-US"/>
          </a:p>
          <a:p>
            <a:r>
              <a:rPr lang="zh-CN" altLang="en-US">
                <a:sym typeface="+mn-ea"/>
              </a:rPr>
              <a:t>事前安排才不會措手不及、籌備會分工表、檢查表…… </a:t>
            </a:r>
            <a:endParaRPr lang="zh-CN" altLang="en-US"/>
          </a:p>
          <a:p>
            <a:r>
              <a:rPr lang="zh-CN" altLang="en-US">
                <a:sym typeface="+mn-ea"/>
              </a:rPr>
              <a:t>6. 安排特別週活動 </a:t>
            </a:r>
            <a:endParaRPr lang="zh-CN" altLang="en-US"/>
          </a:p>
          <a:p>
            <a:r>
              <a:rPr lang="zh-CN" altLang="en-US">
                <a:sym typeface="+mn-ea"/>
              </a:rPr>
              <a:t>B4、B8 特別活動(有加料活動，可以與細胞小組連結籌辦) </a:t>
            </a:r>
            <a:endParaRPr lang="zh-CN" altLang="en-US"/>
          </a:p>
          <a:p>
            <a:r>
              <a:rPr lang="zh-CN" altLang="en-US">
                <a:sym typeface="+mn-ea"/>
              </a:rPr>
              <a:t>7. 討論如何營造幸福的氛圍</a:t>
            </a:r>
            <a:endParaRPr lang="zh-CN" altLang="en-US"/>
          </a:p>
          <a:p>
            <a:r>
              <a:rPr lang="zh-CN" altLang="en-US">
                <a:sym typeface="+mn-ea"/>
              </a:rPr>
              <a:t>特別取名、製作邀請卡，場地預備、佈置…… </a:t>
            </a:r>
            <a:endParaRPr lang="zh-CN" altLang="en-US"/>
          </a:p>
          <a:p>
            <a:r>
              <a:rPr lang="zh-CN" altLang="en-US">
                <a:sym typeface="+mn-ea"/>
              </a:rPr>
              <a:t>禱告（福長特別為同工禱告）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775520" y="126876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宣告福音的能力</a:t>
            </a:r>
            <a:endParaRPr lang="en-US" altLang="zh-TW" sz="7200" b="1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  <a:p>
            <a:pPr algn="ctr"/>
            <a:r>
              <a:rPr lang="zh-TW" altLang="en-US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恳切的祷告</a:t>
            </a:r>
            <a:endParaRPr lang="zh-TW" altLang="en-US" sz="7200" b="1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124" y="3933057"/>
            <a:ext cx="4167737" cy="27589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143885" y="879475"/>
            <a:ext cx="78911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TW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72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7200" b="1" dirty="0">
              <a:solidFill>
                <a:srgbClr val="FFFF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3591" y="188640"/>
            <a:ext cx="7272808" cy="936104"/>
          </a:xfrm>
        </p:spPr>
        <p:txBody>
          <a:bodyPr/>
          <a:lstStyle/>
          <a:p>
            <a:pPr algn="ctr"/>
            <a:r>
              <a:rPr lang="zh-TW" altLang="en-US" sz="4800" b="1" dirty="0">
                <a:solidFill>
                  <a:srgbClr val="0000CC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从瞎子摸象的故事谈起</a:t>
            </a:r>
            <a:endParaRPr lang="zh-TW" altLang="en-US" sz="4800" b="1" dirty="0">
              <a:solidFill>
                <a:srgbClr val="0000CC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3" name="Picture 2" descr="https://areasonablefaithdotme.files.wordpress.com/2014/09/6-blind-men-hans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754" y="1588557"/>
            <a:ext cx="8244483" cy="526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260648"/>
            <a:ext cx="8892480" cy="1143000"/>
          </a:xfrm>
        </p:spPr>
        <p:txBody>
          <a:bodyPr/>
          <a:lstStyle/>
          <a:p>
            <a:pPr algn="ctr"/>
            <a:r>
              <a: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我们对福音的认识</a:t>
            </a:r>
            <a:br>
              <a:rPr lang="en-US" altLang="zh-TW" sz="4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</a:br>
            <a:r>
              <a: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是否也像瞎子摸象一样？</a:t>
            </a:r>
            <a:endParaRPr lang="zh-TW" altLang="en-US" sz="4000" b="1" dirty="0">
              <a:latin typeface="Microsoft YaHei" panose="020B0503020204020204" pitchFamily="34" charset="-122"/>
              <a:ea typeface="Microsoft YaHei" panose="020B0503020204020204" pitchFamily="34" charset="-122"/>
              <a:cs typeface="超研澤新藝體" pitchFamily="49" charset="-120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sz="quarter" idx="13"/>
          </p:nvPr>
        </p:nvSpPr>
        <p:spPr>
          <a:xfrm>
            <a:off x="1415480" y="1844824"/>
            <a:ext cx="9721080" cy="4114800"/>
          </a:xfrm>
        </p:spPr>
        <p:txBody>
          <a:bodyPr>
            <a:noAutofit/>
          </a:bodyPr>
          <a:lstStyle/>
          <a:p>
            <a:r>
              <a:rPr lang="zh-TW" altLang="en-US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正确的认识福音，并享受福音的能力是基督徒一生中最重要的事</a:t>
            </a:r>
            <a:r>
              <a:rPr lang="zh-CN" altLang="zh-TW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4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我们之所以不重视福音，是因为看不清楚福音的价值</a:t>
            </a:r>
            <a:r>
              <a:rPr lang="zh-CN" altLang="zh-TW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4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福音的价值就是天国的价值</a:t>
            </a:r>
            <a:r>
              <a:rPr lang="zh-CN" altLang="zh-TW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zh-TW" sz="4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53110" y="1600200"/>
            <a:ext cx="10626090" cy="5039995"/>
          </a:xfrm>
        </p:spPr>
        <p:txBody>
          <a:bodyPr>
            <a:noAutofit/>
          </a:bodyPr>
          <a:lstStyle/>
          <a:p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原文是 </a:t>
            </a:r>
            <a:r>
              <a:rPr lang="en-US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Gospel, 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好消息</a:t>
            </a:r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</a:t>
            </a:r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的核心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就是耶稣基督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和他的生平故事。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zh-TW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马可福音一</a:t>
            </a:r>
            <a:r>
              <a:rPr lang="en-US" altLang="zh-CN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en-US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神的儿子，耶稣基督福音的起头。</a:t>
            </a:r>
            <a:r>
              <a:rPr lang="en-US" altLang="zh-CN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zh-TW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罗马书一</a:t>
            </a:r>
            <a:r>
              <a:rPr lang="en-US" altLang="zh-CN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3-4</a:t>
            </a:r>
            <a:r>
              <a:rPr lang="zh-CN" altLang="en-US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TW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这福音是神从前籍众先知在圣经上所应许的。论到他儿子我主耶稣基督，按肉身说，是从大卫后裔生的；按圣善的灵说，因从死里复活，以大能显明是神的儿子。</a:t>
            </a:r>
            <a:r>
              <a:rPr lang="en-US" altLang="zh-CN" sz="36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12800" y="1417955"/>
            <a:ext cx="10566400" cy="467550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福音的核心就是耶稣基督和他的生平故事。</a:t>
            </a:r>
            <a:endParaRPr lang="zh-CN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</a:t>
            </a:r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的核心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是耶稣基督在十字架上的胜利</a:t>
            </a:r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福音的核心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是耶稣基督除灭魔鬼</a:t>
            </a:r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作为</a:t>
            </a:r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dirty="0">
                <a:sym typeface="+mn-ea"/>
              </a:rPr>
              <a:t>福音是核心是</a:t>
            </a:r>
            <a:r>
              <a:rPr lang="zh-CN" altLang="zh-TW" sz="3600" dirty="0">
                <a:sym typeface="+mn-ea"/>
              </a:rPr>
              <a:t>耶稣基督复活胜过死亡的权势。</a:t>
            </a:r>
            <a:endParaRPr lang="zh-CN" altLang="zh-TW" sz="3600" dirty="0">
              <a:sym typeface="+mn-ea"/>
            </a:endParaRPr>
          </a:p>
          <a:p>
            <a:r>
              <a:rPr lang="zh-CN" altLang="zh-TW" sz="3600" dirty="0">
                <a:sym typeface="+mn-ea"/>
              </a:rPr>
              <a:t>福音不同于福音的神学。</a:t>
            </a:r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493096"/>
          </a:xfrm>
        </p:spPr>
        <p:txBody>
          <a:bodyPr>
            <a:noAutofit/>
          </a:bodyPr>
          <a:lstStyle/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过去八年神对佳恩开启天国的福音三三二三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第一个三：新约福音的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三层规模：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/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1) 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个人得救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  2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）宝血立约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/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）天国降临</a:t>
            </a:r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TW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一、</a:t>
            </a:r>
            <a:r>
              <a:rPr lang="zh-TW" altLang="en-US" sz="6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超研澤新藝體" pitchFamily="49" charset="-120"/>
              </a:rPr>
              <a:t>福音是什么？</a:t>
            </a:r>
            <a:endParaRPr lang="zh-TW" altLang="en-US" sz="5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493096"/>
          </a:xfrm>
        </p:spPr>
        <p:txBody>
          <a:bodyPr>
            <a:noAutofit/>
          </a:bodyPr>
          <a:lstStyle/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过去八年神对佳恩开启天国的福音三三二三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第二个三：灵程经历的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三层得胜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/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1)  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胜过世界和罪的权势；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	  2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）胜过肉体和罪性；</a:t>
            </a:r>
            <a:endParaRPr lang="zh-CN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2"/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）胜过己和天然。</a:t>
            </a:r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1882</Words>
  <Application>WPS 演示</Application>
  <PresentationFormat>Custom</PresentationFormat>
  <Paragraphs>158</Paragraphs>
  <Slides>21</Slides>
  <Notes>8</Notes>
  <HiddenSlides>0</HiddenSlides>
  <MMClips>2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SimSun</vt:lpstr>
      <vt:lpstr>Wingdings</vt:lpstr>
      <vt:lpstr>Microsoft YaHei</vt:lpstr>
      <vt:lpstr>超研澤新藝體</vt:lpstr>
      <vt:lpstr>HanWangHeiHeavy</vt:lpstr>
      <vt:lpstr>Arial Unicode MS</vt:lpstr>
      <vt:lpstr>PMingLiU</vt:lpstr>
      <vt:lpstr>Calibri</vt:lpstr>
      <vt:lpstr>Arial Narrow</vt:lpstr>
      <vt:lpstr>方正姚体</vt:lpstr>
      <vt:lpstr>Microsoft JhengHei</vt:lpstr>
      <vt:lpstr>地平線</vt:lpstr>
      <vt:lpstr>预备周： 第一课  福音的大能</vt:lpstr>
      <vt:lpstr>罗马书一章 16节：</vt:lpstr>
      <vt:lpstr>PowerPoint 演示文稿</vt:lpstr>
      <vt:lpstr>从瞎子摸象的故事谈起</vt:lpstr>
      <vt:lpstr>我们对福音的认识 是否也像瞎子摸象一样？</vt:lpstr>
      <vt:lpstr>一、福音是什么？</vt:lpstr>
      <vt:lpstr>一、福音是什么？</vt:lpstr>
      <vt:lpstr>一、福音是什么？</vt:lpstr>
      <vt:lpstr>一、福音是什么？</vt:lpstr>
      <vt:lpstr>一、福音是什么？</vt:lpstr>
      <vt:lpstr>一、福音是什么？</vt:lpstr>
      <vt:lpstr>许多人误解福音</vt:lpstr>
      <vt:lpstr>二、什么是福音的大能？</vt:lpstr>
      <vt:lpstr>            二、什么是福音的大能？</vt:lpstr>
      <vt:lpstr>三、如何经历福音的大能？</vt:lpstr>
      <vt:lpstr>三、如何经历福音的大能？</vt:lpstr>
      <vt:lpstr>三、如何经历福音的大能？</vt:lpstr>
      <vt:lpstr>           三、如何经历福音的大能？</vt:lpstr>
      <vt:lpstr>				事工討論 </vt:lpstr>
      <vt:lpstr>				事工討論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Owner</dc:creator>
  <cp:lastModifiedBy>Judy Xiang</cp:lastModifiedBy>
  <cp:revision>174</cp:revision>
  <dcterms:created xsi:type="dcterms:W3CDTF">2012-10-18T07:37:00Z</dcterms:created>
  <dcterms:modified xsi:type="dcterms:W3CDTF">2020-10-16T00:36:14Z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