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 id="2147483833" r:id="rId2"/>
  </p:sldMasterIdLst>
  <p:notesMasterIdLst>
    <p:notesMasterId r:id="rId35"/>
  </p:notesMasterIdLst>
  <p:sldIdLst>
    <p:sldId id="681" r:id="rId3"/>
    <p:sldId id="690" r:id="rId4"/>
    <p:sldId id="728" r:id="rId5"/>
    <p:sldId id="743" r:id="rId6"/>
    <p:sldId id="698" r:id="rId7"/>
    <p:sldId id="735" r:id="rId8"/>
    <p:sldId id="745" r:id="rId9"/>
    <p:sldId id="736" r:id="rId10"/>
    <p:sldId id="760" r:id="rId11"/>
    <p:sldId id="759" r:id="rId12"/>
    <p:sldId id="777" r:id="rId13"/>
    <p:sldId id="737" r:id="rId14"/>
    <p:sldId id="739" r:id="rId15"/>
    <p:sldId id="740" r:id="rId16"/>
    <p:sldId id="741" r:id="rId17"/>
    <p:sldId id="746" r:id="rId18"/>
    <p:sldId id="747" r:id="rId19"/>
    <p:sldId id="748" r:id="rId20"/>
    <p:sldId id="752" r:id="rId21"/>
    <p:sldId id="754" r:id="rId22"/>
    <p:sldId id="755" r:id="rId23"/>
    <p:sldId id="762" r:id="rId24"/>
    <p:sldId id="763" r:id="rId25"/>
    <p:sldId id="778" r:id="rId26"/>
    <p:sldId id="765" r:id="rId27"/>
    <p:sldId id="766" r:id="rId28"/>
    <p:sldId id="767" r:id="rId29"/>
    <p:sldId id="768" r:id="rId30"/>
    <p:sldId id="769" r:id="rId31"/>
    <p:sldId id="770" r:id="rId32"/>
    <p:sldId id="750" r:id="rId33"/>
    <p:sldId id="772" r:id="rId3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7" d="100"/>
          <a:sy n="67" d="100"/>
        </p:scale>
        <p:origin x="1212"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DDB95D-2764-47BD-AFAF-83E60DAE1A39}" type="datetimeFigureOut">
              <a:rPr lang="en-CA" smtClean="0"/>
              <a:t>2019-02-16</a:t>
            </a:fld>
            <a:endParaRPr lang="en-CA" dirty="0"/>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0DE85-52FE-42E7-8F16-FE32B13EA2DE}" type="slidenum">
              <a:rPr lang="en-CA" smtClean="0"/>
              <a:t>‹#›</a:t>
            </a:fld>
            <a:endParaRPr lang="en-CA" dirty="0"/>
          </a:p>
        </p:txBody>
      </p:sp>
    </p:spTree>
    <p:extLst>
      <p:ext uri="{BB962C8B-B14F-4D97-AF65-F5344CB8AC3E}">
        <p14:creationId xmlns:p14="http://schemas.microsoft.com/office/powerpoint/2010/main" val="535957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6CB0DE85-52FE-42E7-8F16-FE32B13EA2DE}" type="slidenum">
              <a:rPr lang="en-CA" smtClean="0"/>
              <a:t>3</a:t>
            </a:fld>
            <a:endParaRPr lang="en-CA" dirty="0"/>
          </a:p>
        </p:txBody>
      </p:sp>
    </p:spTree>
    <p:extLst>
      <p:ext uri="{BB962C8B-B14F-4D97-AF65-F5344CB8AC3E}">
        <p14:creationId xmlns:p14="http://schemas.microsoft.com/office/powerpoint/2010/main" val="1140450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6CB0DE85-52FE-42E7-8F16-FE32B13EA2DE}" type="slidenum">
              <a:rPr lang="en-CA" smtClean="0"/>
              <a:t>4</a:t>
            </a:fld>
            <a:endParaRPr lang="en-CA" dirty="0"/>
          </a:p>
        </p:txBody>
      </p:sp>
    </p:spTree>
    <p:extLst>
      <p:ext uri="{BB962C8B-B14F-4D97-AF65-F5344CB8AC3E}">
        <p14:creationId xmlns:p14="http://schemas.microsoft.com/office/powerpoint/2010/main" val="1398715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日期占位符 3"/>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3956469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1003268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1234749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日期占位符 3"/>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1069445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4215669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1821458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563594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14446152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40239736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36366618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673471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3652811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5449089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1477738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3135986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238245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1020553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3701925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1443348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25821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3873546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6A89AF3-2B2F-426A-8B7D-97D6AA3FB0EE}" type="datetimeFigureOut">
              <a:rPr lang="zh-CN" altLang="en-US" smtClean="0"/>
              <a:pPr/>
              <a:t>2019-2-16</a:t>
            </a:fld>
            <a:endParaRPr lang="zh-CN" altLang="en-US" dirty="0"/>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766372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8000"/>
            <a:lum/>
          </a:blip>
          <a:srcRect/>
          <a:stretch>
            <a:fillRect l="-25000" r="-25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A89AF3-2B2F-426A-8B7D-97D6AA3FB0EE}" type="datetimeFigureOut">
              <a:rPr lang="zh-CN" altLang="en-US" smtClean="0"/>
              <a:pPr/>
              <a:t>2019-2-16</a:t>
            </a:fld>
            <a:endParaRPr lang="zh-CN" altLang="en-US" dirty="0"/>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F47FFE-1C3C-4868-9E30-DF1FA5A988DC}" type="slidenum">
              <a:rPr lang="zh-CN" altLang="en-US" smtClean="0"/>
              <a:pPr/>
              <a:t>‹#›</a:t>
            </a:fld>
            <a:endParaRPr lang="zh-CN" altLang="en-US" dirty="0"/>
          </a:p>
        </p:txBody>
      </p:sp>
    </p:spTree>
    <p:extLst>
      <p:ext uri="{BB962C8B-B14F-4D97-AF65-F5344CB8AC3E}">
        <p14:creationId xmlns:p14="http://schemas.microsoft.com/office/powerpoint/2010/main" val="2498553309"/>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6000"/>
            <a:lum/>
          </a:blip>
          <a:srcRect/>
          <a:stretch>
            <a:fillRect l="-49000" r="-49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A89AF3-2B2F-426A-8B7D-97D6AA3FB0EE}" type="datetimeFigureOut">
              <a:rPr lang="zh-CN" altLang="en-US" smtClean="0">
                <a:solidFill>
                  <a:prstClr val="black">
                    <a:tint val="75000"/>
                  </a:prstClr>
                </a:solidFill>
              </a:rPr>
              <a:pPr/>
              <a:t>2019-2-16</a:t>
            </a:fld>
            <a:endParaRPr lang="zh-CN" altLang="en-US" dirty="0">
              <a:solidFill>
                <a:prstClr val="black">
                  <a:tint val="75000"/>
                </a:prstClr>
              </a:solidFill>
            </a:endParaRPr>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F47FFE-1C3C-4868-9E30-DF1FA5A988DC}" type="slidenum">
              <a:rPr lang="zh-CN" altLang="en-US" smtClean="0">
                <a:solidFill>
                  <a:prstClr val="black">
                    <a:tint val="75000"/>
                  </a:prstClr>
                </a:solidFill>
              </a:rPr>
              <a:pPr/>
              <a:t>‹#›</a:t>
            </a:fld>
            <a:endParaRPr lang="zh-CN" altLang="en-US" dirty="0">
              <a:solidFill>
                <a:prstClr val="black">
                  <a:tint val="75000"/>
                </a:prstClr>
              </a:solidFill>
            </a:endParaRPr>
          </a:p>
        </p:txBody>
      </p:sp>
    </p:spTree>
    <p:extLst>
      <p:ext uri="{BB962C8B-B14F-4D97-AF65-F5344CB8AC3E}">
        <p14:creationId xmlns:p14="http://schemas.microsoft.com/office/powerpoint/2010/main" val="124818446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4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4" name="内容占位符 3"/>
          <p:cNvSpPr>
            <a:spLocks noGrp="1"/>
          </p:cNvSpPr>
          <p:nvPr>
            <p:ph idx="1"/>
          </p:nvPr>
        </p:nvSpPr>
        <p:spPr>
          <a:xfrm>
            <a:off x="755576" y="436306"/>
            <a:ext cx="8388424" cy="5584982"/>
          </a:xfrm>
        </p:spPr>
        <p:txBody>
          <a:bodyPr>
            <a:normAutofit/>
          </a:bodyPr>
          <a:lstStyle/>
          <a:p>
            <a:pPr marL="0" indent="0" algn="ctr">
              <a:buNone/>
            </a:pPr>
            <a:endParaRPr lang="en-US" altLang="zh-CN" sz="9600" dirty="0">
              <a:solidFill>
                <a:srgbClr val="7030A0"/>
              </a:solidFill>
              <a:latin typeface="华文行楷" panose="02010800040101010101" pitchFamily="2" charset="-122"/>
              <a:ea typeface="华文行楷" panose="02010800040101010101" pitchFamily="2" charset="-122"/>
            </a:endParaRPr>
          </a:p>
          <a:p>
            <a:pPr marL="0" indent="0" algn="ctr">
              <a:buNone/>
            </a:pPr>
            <a:r>
              <a:rPr lang="zh-CN" altLang="en-US" sz="9600" dirty="0" smtClean="0">
                <a:solidFill>
                  <a:srgbClr val="7030A0"/>
                </a:solidFill>
                <a:latin typeface="华文行楷" panose="02010800040101010101" pitchFamily="2" charset="-122"/>
                <a:ea typeface="华文行楷" panose="02010800040101010101" pitchFamily="2" charset="-122"/>
              </a:rPr>
              <a:t>不住祷告</a:t>
            </a:r>
            <a:endParaRPr lang="en-US" altLang="zh-CN" sz="9600" dirty="0" smtClean="0">
              <a:solidFill>
                <a:srgbClr val="7030A0"/>
              </a:solidFill>
              <a:latin typeface="华文行楷" panose="02010800040101010101" pitchFamily="2" charset="-122"/>
              <a:ea typeface="华文行楷" panose="02010800040101010101" pitchFamily="2" charset="-122"/>
            </a:endParaRPr>
          </a:p>
          <a:p>
            <a:pPr marL="0" indent="0" algn="ctr">
              <a:buNone/>
            </a:pPr>
            <a:r>
              <a:rPr lang="zh-CN" altLang="en-US" sz="9600" dirty="0" smtClean="0">
                <a:solidFill>
                  <a:srgbClr val="7030A0"/>
                </a:solidFill>
                <a:latin typeface="华文行楷" panose="02010800040101010101" pitchFamily="2" charset="-122"/>
                <a:ea typeface="华文行楷" panose="02010800040101010101" pitchFamily="2" charset="-122"/>
              </a:rPr>
              <a:t>     </a:t>
            </a:r>
            <a:r>
              <a:rPr lang="zh-CN" altLang="en-US" sz="9600" dirty="0">
                <a:solidFill>
                  <a:srgbClr val="7030A0"/>
                </a:solidFill>
                <a:latin typeface="华文行楷" panose="02010800040101010101" pitchFamily="2" charset="-122"/>
                <a:ea typeface="华文行楷" panose="02010800040101010101" pitchFamily="2" charset="-122"/>
              </a:rPr>
              <a:t>与</a:t>
            </a:r>
            <a:r>
              <a:rPr lang="zh-CN" altLang="en-US" sz="9600" dirty="0" smtClean="0">
                <a:solidFill>
                  <a:srgbClr val="7030A0"/>
                </a:solidFill>
                <a:latin typeface="华文行楷" panose="02010800040101010101" pitchFamily="2" charset="-122"/>
                <a:ea typeface="华文行楷" panose="02010800040101010101" pitchFamily="2" charset="-122"/>
              </a:rPr>
              <a:t>神同行</a:t>
            </a:r>
            <a:endParaRPr lang="en-US" dirty="0">
              <a:solidFill>
                <a:srgbClr val="7030A0"/>
              </a:solidFill>
            </a:endParaRPr>
          </a:p>
        </p:txBody>
      </p:sp>
    </p:spTree>
    <p:extLst>
      <p:ext uri="{BB962C8B-B14F-4D97-AF65-F5344CB8AC3E}">
        <p14:creationId xmlns:p14="http://schemas.microsoft.com/office/powerpoint/2010/main" val="2160475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a:bodyPr>
          <a:lstStyle/>
          <a:p>
            <a:pPr marL="0" indent="0">
              <a:buNone/>
            </a:pPr>
            <a:r>
              <a:rPr lang="zh-TW" altLang="en-US" sz="4800" dirty="0">
                <a:solidFill>
                  <a:srgbClr val="FF0000"/>
                </a:solidFill>
                <a:latin typeface="华文新魏" panose="02010800040101010101" pitchFamily="2" charset="-122"/>
                <a:ea typeface="华文新魏" panose="02010800040101010101" pitchFamily="2" charset="-122"/>
              </a:rPr>
              <a:t>不住</a:t>
            </a:r>
            <a:r>
              <a:rPr lang="zh-TW" altLang="en-US" sz="4800" dirty="0" smtClean="0">
                <a:solidFill>
                  <a:srgbClr val="FF0000"/>
                </a:solidFill>
                <a:latin typeface="华文新魏" panose="02010800040101010101" pitchFamily="2" charset="-122"/>
                <a:ea typeface="华文新魏" panose="02010800040101010101" pitchFamily="2" charset="-122"/>
              </a:rPr>
              <a:t>祷告</a:t>
            </a:r>
            <a:r>
              <a:rPr lang="zh-CN" altLang="en-US" sz="4800" dirty="0" smtClean="0">
                <a:solidFill>
                  <a:srgbClr val="FF0000"/>
                </a:solidFill>
                <a:latin typeface="华文新魏" panose="02010800040101010101" pitchFamily="2" charset="-122"/>
                <a:ea typeface="华文新魏" panose="02010800040101010101" pitchFamily="2" charset="-122"/>
              </a:rPr>
              <a:t>的操练</a:t>
            </a:r>
            <a:endParaRPr lang="en-US" sz="4800" dirty="0">
              <a:solidFill>
                <a:srgbClr val="FF0000"/>
              </a:solidFill>
              <a:latin typeface="华文新魏" panose="02010800040101010101" pitchFamily="2" charset="-122"/>
              <a:ea typeface="华文新魏" panose="02010800040101010101" pitchFamily="2" charset="-122"/>
            </a:endParaRPr>
          </a:p>
          <a:p>
            <a:r>
              <a:rPr lang="zh-TW" altLang="en-US" sz="4800" dirty="0">
                <a:latin typeface="华文新魏" panose="02010800040101010101" pitchFamily="2" charset="-122"/>
                <a:ea typeface="华文新魏" panose="02010800040101010101" pitchFamily="2" charset="-122"/>
              </a:rPr>
              <a:t>逆转我们心思的</a:t>
            </a:r>
            <a:r>
              <a:rPr lang="zh-TW" altLang="en-US" sz="4800" dirty="0" smtClean="0">
                <a:latin typeface="华文新魏" panose="02010800040101010101" pitchFamily="2" charset="-122"/>
                <a:ea typeface="华文新魏" panose="02010800040101010101" pitchFamily="2" charset="-122"/>
              </a:rPr>
              <a:t>机制</a:t>
            </a:r>
            <a:r>
              <a:rPr lang="en-US" altLang="zh-CN" sz="4800" dirty="0" smtClean="0">
                <a:latin typeface="华文新魏" panose="02010800040101010101" pitchFamily="2" charset="-122"/>
                <a:ea typeface="华文新魏" panose="02010800040101010101" pitchFamily="2" charset="-122"/>
              </a:rPr>
              <a:t>——</a:t>
            </a:r>
            <a:r>
              <a:rPr lang="zh-CN" altLang="en-US" sz="4800" dirty="0" smtClean="0">
                <a:latin typeface="华文新魏" panose="02010800040101010101" pitchFamily="2" charset="-122"/>
                <a:ea typeface="华文新魏" panose="02010800040101010101" pitchFamily="2" charset="-122"/>
              </a:rPr>
              <a:t>负面思想的</a:t>
            </a:r>
            <a:r>
              <a:rPr lang="zh-TW" altLang="en-US" sz="4800" dirty="0" smtClean="0">
                <a:latin typeface="华文新魏" panose="02010800040101010101" pitchFamily="2" charset="-122"/>
                <a:ea typeface="华文新魏" panose="02010800040101010101" pitchFamily="2" charset="-122"/>
              </a:rPr>
              <a:t>营垒</a:t>
            </a:r>
            <a:endParaRPr lang="en-US" sz="4800" dirty="0">
              <a:latin typeface="华文新魏" panose="02010800040101010101" pitchFamily="2" charset="-122"/>
              <a:ea typeface="华文新魏" panose="02010800040101010101" pitchFamily="2" charset="-122"/>
            </a:endParaRPr>
          </a:p>
          <a:p>
            <a:r>
              <a:rPr lang="zh-TW" altLang="en-US" sz="4800" dirty="0">
                <a:latin typeface="华文新魏" panose="02010800040101010101" pitchFamily="2" charset="-122"/>
                <a:ea typeface="华文新魏" panose="02010800040101010101" pitchFamily="2" charset="-122"/>
              </a:rPr>
              <a:t>帮助我们在信心中回应神的同在、活在神的同在</a:t>
            </a:r>
            <a:r>
              <a:rPr lang="zh-TW" altLang="en-US" sz="4800" dirty="0" smtClean="0">
                <a:latin typeface="华文新魏" panose="02010800040101010101" pitchFamily="2" charset="-122"/>
                <a:ea typeface="华文新魏" panose="02010800040101010101" pitchFamily="2" charset="-122"/>
              </a:rPr>
              <a:t>中</a:t>
            </a:r>
            <a:endParaRPr lang="en-US" altLang="zh-TW" sz="4800" dirty="0" smtClean="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123177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395536" y="476672"/>
            <a:ext cx="8568952" cy="6192688"/>
          </a:xfrm>
        </p:spPr>
        <p:txBody>
          <a:bodyPr>
            <a:normAutofit/>
          </a:bodyPr>
          <a:lstStyle/>
          <a:p>
            <a:r>
              <a:rPr lang="zh-CN" altLang="en-US" sz="3600" dirty="0"/>
              <a:t>一位真正爱慕圣洁之人的一个标志是，透过操练持续想起神，不断烧去他心中属世界的东西，以致在这个纪念神的火焰中，邪恶被一点一滴烧掉，他的灵魂完全恢复其自然的光辉，且得着更大的荣光。</a:t>
            </a:r>
            <a:endParaRPr lang="en-US" sz="3600" dirty="0"/>
          </a:p>
          <a:p>
            <a:pPr marL="0" indent="0" algn="r">
              <a:buNone/>
            </a:pPr>
            <a:r>
              <a:rPr lang="en-US" sz="3600" dirty="0"/>
              <a:t>——</a:t>
            </a:r>
            <a:r>
              <a:rPr lang="zh-CN" altLang="en-US" sz="3600" dirty="0"/>
              <a:t>戴奥德克斯（</a:t>
            </a:r>
            <a:r>
              <a:rPr lang="en-US" sz="3600" dirty="0"/>
              <a:t>Diadochus of Photice</a:t>
            </a:r>
            <a:r>
              <a:rPr lang="zh-CN" altLang="en-US" sz="3600" dirty="0" smtClean="0"/>
              <a:t>）</a:t>
            </a:r>
            <a:endParaRPr lang="en-US" sz="3600" dirty="0"/>
          </a:p>
        </p:txBody>
      </p:sp>
    </p:spTree>
    <p:extLst>
      <p:ext uri="{BB962C8B-B14F-4D97-AF65-F5344CB8AC3E}">
        <p14:creationId xmlns:p14="http://schemas.microsoft.com/office/powerpoint/2010/main" val="1658309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179512" y="0"/>
            <a:ext cx="8964488" cy="6741368"/>
          </a:xfrm>
        </p:spPr>
        <p:txBody>
          <a:bodyPr>
            <a:normAutofit fontScale="85000" lnSpcReduction="20000"/>
          </a:bodyPr>
          <a:lstStyle/>
          <a:p>
            <a:pPr marL="0" indent="0">
              <a:lnSpc>
                <a:spcPct val="120000"/>
              </a:lnSpc>
              <a:spcBef>
                <a:spcPts val="0"/>
              </a:spcBef>
              <a:buNone/>
            </a:pPr>
            <a:r>
              <a:rPr lang="zh-TW" altLang="en-US" sz="4800" dirty="0">
                <a:solidFill>
                  <a:srgbClr val="FF0000"/>
                </a:solidFill>
                <a:latin typeface="华文中宋" panose="02010600040101010101" pitchFamily="2" charset="-122"/>
                <a:ea typeface="华文中宋" panose="02010600040101010101" pitchFamily="2" charset="-122"/>
              </a:rPr>
              <a:t>与神同在的操练</a:t>
            </a:r>
            <a:r>
              <a:rPr lang="zh-CN" altLang="en-US" sz="4800" dirty="0">
                <a:latin typeface="华文中宋" panose="02010600040101010101" pitchFamily="2" charset="-122"/>
                <a:ea typeface="华文中宋" panose="02010600040101010101" pitchFamily="2" charset="-122"/>
              </a:rPr>
              <a:t>（</a:t>
            </a:r>
            <a:r>
              <a:rPr lang="zh-TW" altLang="en-US" sz="4800" dirty="0">
                <a:latin typeface="华文中宋" panose="02010600040101010101" pitchFamily="2" charset="-122"/>
                <a:ea typeface="华文中宋" panose="02010600040101010101" pitchFamily="2" charset="-122"/>
              </a:rPr>
              <a:t>劳伦斯弟兄</a:t>
            </a:r>
            <a:r>
              <a:rPr lang="zh-CN" altLang="en-US" sz="4800" dirty="0">
                <a:latin typeface="华文中宋" panose="02010600040101010101" pitchFamily="2" charset="-122"/>
                <a:ea typeface="华文中宋" panose="02010600040101010101" pitchFamily="2" charset="-122"/>
              </a:rPr>
              <a:t>）</a:t>
            </a:r>
            <a:endParaRPr lang="en-US" sz="4800" dirty="0">
              <a:latin typeface="华文中宋" panose="02010600040101010101" pitchFamily="2" charset="-122"/>
              <a:ea typeface="华文中宋" panose="02010600040101010101" pitchFamily="2" charset="-122"/>
            </a:endParaRPr>
          </a:p>
          <a:p>
            <a:pPr>
              <a:lnSpc>
                <a:spcPct val="120000"/>
              </a:lnSpc>
              <a:spcBef>
                <a:spcPts val="0"/>
              </a:spcBef>
            </a:pPr>
            <a:r>
              <a:rPr lang="zh-TW" altLang="en-US" sz="4800" dirty="0">
                <a:latin typeface="华文中宋" panose="02010600040101010101" pitchFamily="2" charset="-122"/>
                <a:ea typeface="华文中宋" panose="02010600040101010101" pitchFamily="2" charset="-122"/>
              </a:rPr>
              <a:t>选择记起神，想起神</a:t>
            </a:r>
            <a:endParaRPr lang="en-US" sz="4800" dirty="0">
              <a:latin typeface="华文中宋" panose="02010600040101010101" pitchFamily="2" charset="-122"/>
              <a:ea typeface="华文中宋" panose="02010600040101010101" pitchFamily="2" charset="-122"/>
            </a:endParaRPr>
          </a:p>
          <a:p>
            <a:pPr>
              <a:lnSpc>
                <a:spcPct val="120000"/>
              </a:lnSpc>
              <a:spcBef>
                <a:spcPts val="0"/>
              </a:spcBef>
            </a:pPr>
            <a:r>
              <a:rPr lang="zh-TW" altLang="en-US" sz="4800" dirty="0">
                <a:latin typeface="华文中宋" panose="02010600040101010101" pitchFamily="2" charset="-122"/>
                <a:ea typeface="华文中宋" panose="02010600040101010101" pitchFamily="2" charset="-122"/>
              </a:rPr>
              <a:t>在一天之中常常停下来，想起神；尽可能多地停下来。</a:t>
            </a:r>
            <a:endParaRPr lang="en-US" sz="4800" dirty="0">
              <a:latin typeface="华文中宋" panose="02010600040101010101" pitchFamily="2" charset="-122"/>
              <a:ea typeface="华文中宋" panose="02010600040101010101" pitchFamily="2" charset="-122"/>
            </a:endParaRPr>
          </a:p>
          <a:p>
            <a:pPr>
              <a:lnSpc>
                <a:spcPct val="120000"/>
              </a:lnSpc>
              <a:spcBef>
                <a:spcPts val="0"/>
              </a:spcBef>
            </a:pPr>
            <a:r>
              <a:rPr lang="zh-TW" altLang="en-US" sz="4800" dirty="0" smtClean="0">
                <a:latin typeface="华文中宋" panose="02010600040101010101" pitchFamily="2" charset="-122"/>
                <a:ea typeface="华文中宋" panose="02010600040101010101" pitchFamily="2" charset="-122"/>
              </a:rPr>
              <a:t>信心</a:t>
            </a:r>
            <a:r>
              <a:rPr lang="zh-TW" altLang="en-US" sz="4800" dirty="0">
                <a:latin typeface="华文中宋" panose="02010600040101010101" pitchFamily="2" charset="-122"/>
                <a:ea typeface="华文中宋" panose="02010600040101010101" pitchFamily="2" charset="-122"/>
              </a:rPr>
              <a:t>的操练，相信神就在眼前，相信神每时刻的同在</a:t>
            </a:r>
            <a:r>
              <a:rPr lang="zh-TW" altLang="en-US" sz="4800" dirty="0" smtClean="0">
                <a:latin typeface="华文中宋" panose="02010600040101010101" pitchFamily="2" charset="-122"/>
                <a:ea typeface="华文中宋" panose="02010600040101010101" pitchFamily="2" charset="-122"/>
              </a:rPr>
              <a:t>。</a:t>
            </a:r>
            <a:endParaRPr lang="en-US" altLang="zh-TW" sz="4800" dirty="0" smtClean="0">
              <a:latin typeface="华文中宋" panose="02010600040101010101" pitchFamily="2" charset="-122"/>
              <a:ea typeface="华文中宋" panose="02010600040101010101" pitchFamily="2" charset="-122"/>
            </a:endParaRPr>
          </a:p>
          <a:p>
            <a:pPr>
              <a:lnSpc>
                <a:spcPct val="120000"/>
              </a:lnSpc>
              <a:spcBef>
                <a:spcPts val="0"/>
              </a:spcBef>
            </a:pPr>
            <a:r>
              <a:rPr lang="zh-TW" altLang="en-US" sz="4800" dirty="0" smtClean="0">
                <a:latin typeface="华文中宋" panose="02010600040101010101" pitchFamily="2" charset="-122"/>
                <a:ea typeface="华文中宋" panose="02010600040101010101" pitchFamily="2" charset="-122"/>
              </a:rPr>
              <a:t>向</a:t>
            </a:r>
            <a:r>
              <a:rPr lang="zh-TW" altLang="en-US" sz="4800" dirty="0">
                <a:latin typeface="华文中宋" panose="02010600040101010101" pitchFamily="2" charset="-122"/>
                <a:ea typeface="华文中宋" panose="02010600040101010101" pitchFamily="2" charset="-122"/>
              </a:rPr>
              <a:t>祂说爱的言语，对祂无所不谈。</a:t>
            </a:r>
            <a:endParaRPr lang="en-US" sz="4800" dirty="0">
              <a:latin typeface="华文中宋" panose="02010600040101010101" pitchFamily="2" charset="-122"/>
              <a:ea typeface="华文中宋" panose="02010600040101010101" pitchFamily="2" charset="-122"/>
            </a:endParaRPr>
          </a:p>
          <a:p>
            <a:pPr>
              <a:lnSpc>
                <a:spcPct val="120000"/>
              </a:lnSpc>
              <a:spcBef>
                <a:spcPts val="0"/>
              </a:spcBef>
            </a:pPr>
            <a:r>
              <a:rPr lang="zh-TW" altLang="en-US" sz="4800" dirty="0" smtClean="0">
                <a:latin typeface="华文中宋" panose="02010600040101010101" pitchFamily="2" charset="-122"/>
                <a:ea typeface="华文中宋" panose="02010600040101010101" pitchFamily="2" charset="-122"/>
              </a:rPr>
              <a:t>需要</a:t>
            </a:r>
            <a:r>
              <a:rPr lang="zh-TW" altLang="en-US" sz="4800" dirty="0">
                <a:latin typeface="华文中宋" panose="02010600040101010101" pitchFamily="2" charset="-122"/>
                <a:ea typeface="华文中宋" panose="02010600040101010101" pitchFamily="2" charset="-122"/>
              </a:rPr>
              <a:t>信心和持续的操练和努力。一直重复地操练，以致神的同在得以穿透进入灵魂的深处</a:t>
            </a:r>
            <a:r>
              <a:rPr lang="zh-TW" altLang="en-US" sz="4800" dirty="0" smtClean="0">
                <a:latin typeface="华文中宋" panose="02010600040101010101" pitchFamily="2" charset="-122"/>
                <a:ea typeface="华文中宋" panose="02010600040101010101" pitchFamily="2" charset="-122"/>
              </a:rPr>
              <a:t>。</a:t>
            </a:r>
            <a:endParaRPr lang="en-US" sz="4800"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3938580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a:bodyPr>
          <a:lstStyle/>
          <a:p>
            <a:r>
              <a:rPr lang="zh-TW" altLang="en-US" sz="4800" dirty="0" smtClean="0">
                <a:latin typeface="华文楷体" panose="02010600040101010101" pitchFamily="2" charset="-122"/>
                <a:ea typeface="华文楷体" panose="02010600040101010101" pitchFamily="2" charset="-122"/>
              </a:rPr>
              <a:t>心里</a:t>
            </a:r>
            <a:r>
              <a:rPr lang="zh-TW" altLang="en-US" sz="4800" dirty="0">
                <a:latin typeface="华文楷体" panose="02010600040101010101" pitchFamily="2" charset="-122"/>
                <a:ea typeface="华文楷体" panose="02010600040101010101" pitchFamily="2" charset="-122"/>
              </a:rPr>
              <a:t>的一瞥</a:t>
            </a:r>
            <a:endParaRPr lang="en-US" sz="4800" dirty="0">
              <a:latin typeface="华文楷体" panose="02010600040101010101" pitchFamily="2" charset="-122"/>
              <a:ea typeface="华文楷体" panose="02010600040101010101" pitchFamily="2" charset="-122"/>
            </a:endParaRPr>
          </a:p>
          <a:p>
            <a:r>
              <a:rPr lang="zh-TW" altLang="en-US" sz="4800" dirty="0">
                <a:latin typeface="华文楷体" panose="02010600040101010101" pitchFamily="2" charset="-122"/>
                <a:ea typeface="华文楷体" panose="02010600040101010101" pitchFamily="2" charset="-122"/>
              </a:rPr>
              <a:t>不在乎长度，而在乎频度</a:t>
            </a:r>
            <a:endParaRPr lang="en-US" sz="4800" dirty="0">
              <a:latin typeface="华文楷体" panose="02010600040101010101" pitchFamily="2" charset="-122"/>
              <a:ea typeface="华文楷体" panose="02010600040101010101" pitchFamily="2" charset="-122"/>
            </a:endParaRPr>
          </a:p>
          <a:p>
            <a:r>
              <a:rPr lang="zh-TW" altLang="en-US" sz="4800" dirty="0" smtClean="0">
                <a:latin typeface="华文楷体" panose="02010600040101010101" pitchFamily="2" charset="-122"/>
                <a:ea typeface="华文楷体" panose="02010600040101010101" pitchFamily="2" charset="-122"/>
              </a:rPr>
              <a:t>每小时</a:t>
            </a:r>
            <a:r>
              <a:rPr lang="zh-TW" altLang="en-US" sz="4800" dirty="0">
                <a:latin typeface="华文楷体" panose="02010600040101010101" pitchFamily="2" charset="-122"/>
                <a:ea typeface="华文楷体" panose="02010600040101010101" pitchFamily="2" charset="-122"/>
              </a:rPr>
              <a:t>停下来与主对话，注视祂</a:t>
            </a:r>
            <a:endParaRPr lang="en-US" sz="4800" dirty="0">
              <a:latin typeface="华文楷体" panose="02010600040101010101" pitchFamily="2" charset="-122"/>
              <a:ea typeface="华文楷体" panose="02010600040101010101" pitchFamily="2" charset="-122"/>
            </a:endParaRPr>
          </a:p>
          <a:p>
            <a:r>
              <a:rPr lang="zh-TW" altLang="en-US" sz="4800" dirty="0">
                <a:latin typeface="华文楷体" panose="02010600040101010101" pitchFamily="2" charset="-122"/>
                <a:ea typeface="华文楷体" panose="02010600040101010101" pitchFamily="2" charset="-122"/>
              </a:rPr>
              <a:t>做每件事之前、之后与神</a:t>
            </a:r>
            <a:r>
              <a:rPr lang="zh-TW" altLang="en-US" sz="4800" dirty="0" smtClean="0">
                <a:latin typeface="华文楷体" panose="02010600040101010101" pitchFamily="2" charset="-122"/>
                <a:ea typeface="华文楷体" panose="02010600040101010101" pitchFamily="2" charset="-122"/>
              </a:rPr>
              <a:t>对话</a:t>
            </a:r>
            <a:endParaRPr lang="en-US" altLang="zh-TW" sz="4800" dirty="0" smtClean="0">
              <a:latin typeface="华文楷体" panose="02010600040101010101" pitchFamily="2" charset="-122"/>
              <a:ea typeface="华文楷体" panose="02010600040101010101" pitchFamily="2" charset="-122"/>
            </a:endParaRPr>
          </a:p>
          <a:p>
            <a:r>
              <a:rPr lang="zh-TW" altLang="en-US" sz="4800" dirty="0">
                <a:latin typeface="华文楷体" panose="02010600040101010101" pitchFamily="2" charset="-122"/>
                <a:ea typeface="华文楷体" panose="02010600040101010101" pitchFamily="2" charset="-122"/>
              </a:rPr>
              <a:t>求神让你想起</a:t>
            </a:r>
            <a:r>
              <a:rPr lang="zh-TW" altLang="en-US" sz="4800" dirty="0" smtClean="0">
                <a:latin typeface="华文楷体" panose="02010600040101010101" pitchFamily="2" charset="-122"/>
                <a:ea typeface="华文楷体" panose="02010600040101010101" pitchFamily="2" charset="-122"/>
              </a:rPr>
              <a:t>神</a:t>
            </a:r>
            <a:endParaRPr lang="en-US" sz="48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278404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fontScale="70000" lnSpcReduction="20000"/>
          </a:bodyPr>
          <a:lstStyle/>
          <a:p>
            <a:pPr marL="0" indent="0">
              <a:lnSpc>
                <a:spcPct val="120000"/>
              </a:lnSpc>
              <a:spcBef>
                <a:spcPts val="0"/>
              </a:spcBef>
              <a:buNone/>
            </a:pPr>
            <a:r>
              <a:rPr lang="zh-CN" altLang="en-US" sz="4800" dirty="0" smtClean="0"/>
              <a:t>劳伦斯弟兄：</a:t>
            </a:r>
            <a:endParaRPr lang="en-US" altLang="zh-TW" sz="4800" dirty="0" smtClean="0"/>
          </a:p>
          <a:p>
            <a:pPr>
              <a:lnSpc>
                <a:spcPct val="120000"/>
              </a:lnSpc>
              <a:spcBef>
                <a:spcPts val="0"/>
              </a:spcBef>
            </a:pPr>
            <a:r>
              <a:rPr lang="zh-TW" altLang="en-US" sz="4800" dirty="0" smtClean="0"/>
              <a:t>离开</a:t>
            </a:r>
            <a:r>
              <a:rPr lang="zh-TW" altLang="en-US" sz="4800" dirty="0"/>
              <a:t>与神交通而思念琐碎的小事是很愚蠢的。</a:t>
            </a:r>
            <a:endParaRPr lang="en-US" sz="4800" dirty="0"/>
          </a:p>
          <a:p>
            <a:pPr>
              <a:lnSpc>
                <a:spcPct val="120000"/>
              </a:lnSpc>
              <a:spcBef>
                <a:spcPts val="0"/>
              </a:spcBef>
            </a:pPr>
            <a:r>
              <a:rPr lang="zh-TW" altLang="en-US" sz="4800" dirty="0"/>
              <a:t>无用的思想是最坏的，是祸患的起头。</a:t>
            </a:r>
            <a:endParaRPr lang="en-US" sz="4800" dirty="0"/>
          </a:p>
          <a:p>
            <a:pPr>
              <a:lnSpc>
                <a:spcPct val="120000"/>
              </a:lnSpc>
              <a:spcBef>
                <a:spcPts val="0"/>
              </a:spcBef>
            </a:pPr>
            <a:r>
              <a:rPr lang="zh-TW" altLang="en-US" sz="4800" dirty="0"/>
              <a:t>要忠心地拒绝所有别的思念，专心地在一切行动上都为着爱神而行。</a:t>
            </a:r>
            <a:endParaRPr lang="en-US" sz="4800" dirty="0"/>
          </a:p>
          <a:p>
            <a:pPr>
              <a:lnSpc>
                <a:spcPct val="120000"/>
              </a:lnSpc>
              <a:spcBef>
                <a:spcPts val="0"/>
              </a:spcBef>
            </a:pPr>
            <a:r>
              <a:rPr lang="zh-TW" altLang="en-US" sz="4800" dirty="0"/>
              <a:t>亲近神是用不着技艺和科学的，只要一颗专为祂、想祂、爱祂的心。</a:t>
            </a:r>
            <a:endParaRPr lang="en-US" sz="4800" dirty="0"/>
          </a:p>
          <a:p>
            <a:pPr>
              <a:lnSpc>
                <a:spcPct val="120000"/>
              </a:lnSpc>
              <a:spcBef>
                <a:spcPts val="0"/>
              </a:spcBef>
            </a:pPr>
            <a:r>
              <a:rPr lang="zh-TW" altLang="en-US" sz="4800" dirty="0"/>
              <a:t>我们只需要信神与我们同在，时刻和神交谈。</a:t>
            </a:r>
            <a:endParaRPr lang="en-US" sz="4800" dirty="0"/>
          </a:p>
          <a:p>
            <a:pPr>
              <a:lnSpc>
                <a:spcPct val="120000"/>
              </a:lnSpc>
              <a:spcBef>
                <a:spcPts val="0"/>
              </a:spcBef>
            </a:pPr>
            <a:r>
              <a:rPr lang="zh-TW" altLang="en-US" sz="4800" dirty="0"/>
              <a:t>我们的成圣，不在乎我们做的是什么工作，乃在乎我们是否为神而工作。</a:t>
            </a:r>
            <a:endParaRPr lang="en-US" sz="4800" dirty="0"/>
          </a:p>
          <a:p>
            <a:pPr>
              <a:lnSpc>
                <a:spcPct val="120000"/>
              </a:lnSpc>
              <a:spcBef>
                <a:spcPts val="0"/>
              </a:spcBef>
            </a:pPr>
            <a:r>
              <a:rPr lang="zh-TW" altLang="en-US" sz="4800" dirty="0"/>
              <a:t>因为神所喜爱的不在乎事情的大小，乃在乎是否为着爱祂而做。</a:t>
            </a:r>
            <a:endParaRPr lang="en-US" sz="48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305079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fontScale="77500" lnSpcReduction="20000"/>
          </a:bodyPr>
          <a:lstStyle/>
          <a:p>
            <a:pPr marL="0" indent="0">
              <a:lnSpc>
                <a:spcPct val="110000"/>
              </a:lnSpc>
              <a:buNone/>
            </a:pPr>
            <a:r>
              <a:rPr lang="zh-CN" altLang="en-US" sz="4800" dirty="0" smtClean="0">
                <a:solidFill>
                  <a:srgbClr val="FF0000"/>
                </a:solidFill>
                <a:latin typeface="华文新魏" panose="02010800040101010101" pitchFamily="2" charset="-122"/>
                <a:ea typeface="华文新魏" panose="02010800040101010101" pitchFamily="2" charset="-122"/>
              </a:rPr>
              <a:t>随事祷告</a:t>
            </a:r>
            <a:endParaRPr lang="en-US" altLang="zh-CN" sz="4800" dirty="0" smtClean="0">
              <a:solidFill>
                <a:srgbClr val="FF0000"/>
              </a:solidFill>
              <a:latin typeface="华文新魏" panose="02010800040101010101" pitchFamily="2" charset="-122"/>
              <a:ea typeface="华文新魏" panose="02010800040101010101" pitchFamily="2" charset="-122"/>
            </a:endParaRPr>
          </a:p>
          <a:p>
            <a:pPr>
              <a:lnSpc>
                <a:spcPct val="110000"/>
              </a:lnSpc>
            </a:pPr>
            <a:r>
              <a:rPr lang="zh-TW" altLang="en-US" sz="4800" dirty="0"/>
              <a:t>「早晨，我一开眼睛就祷告说；主啊，求你开我心里的眼睛。我穿衣时，就祷告说</a:t>
            </a:r>
            <a:r>
              <a:rPr lang="en-US" altLang="zh-TW" sz="4800" dirty="0"/>
              <a:t>﹕</a:t>
            </a:r>
            <a:r>
              <a:rPr lang="zh-TW" altLang="en-US" sz="4800" dirty="0"/>
              <a:t>愿我穿上基督的义袍。我洗脸时，就求主洗净我。我工作时，就求主在我里面重新挑旺我的爱火。我扫地时，就祷告说</a:t>
            </a:r>
            <a:r>
              <a:rPr lang="en-US" altLang="zh-TW" sz="4800" dirty="0"/>
              <a:t>﹕</a:t>
            </a:r>
            <a:r>
              <a:rPr lang="zh-TW" altLang="en-US" sz="4800" dirty="0"/>
              <a:t>就求主除去我心里一切的污秽。我吃饭时，就求主给我隐藏的吗哪和纯净的灵奶。我教导小孩时，就仰望父神使我作祂顺命的儿女。我一天到晚都这样祷告。我所作的每一件事都供给我一个意念来祷告。」</a:t>
            </a:r>
            <a:endParaRPr lang="en-US" sz="48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390499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fontScale="92500" lnSpcReduction="10000"/>
          </a:bodyPr>
          <a:lstStyle/>
          <a:p>
            <a:pPr marL="0" indent="0">
              <a:lnSpc>
                <a:spcPct val="110000"/>
              </a:lnSpc>
              <a:spcBef>
                <a:spcPts val="0"/>
              </a:spcBef>
              <a:buNone/>
            </a:pPr>
            <a:r>
              <a:rPr lang="zh-TW" altLang="en-US" sz="4800" dirty="0">
                <a:solidFill>
                  <a:srgbClr val="FF0000"/>
                </a:solidFill>
                <a:latin typeface="华文新魏" panose="02010800040101010101" pitchFamily="2" charset="-122"/>
                <a:ea typeface="华文新魏" panose="02010800040101010101" pitchFamily="2" charset="-122"/>
              </a:rPr>
              <a:t>圣化此刻的操练</a:t>
            </a:r>
            <a:endParaRPr lang="en-US" altLang="zh-TW" sz="4800" dirty="0">
              <a:solidFill>
                <a:srgbClr val="FF0000"/>
              </a:solidFill>
              <a:latin typeface="华文新魏" panose="02010800040101010101" pitchFamily="2" charset="-122"/>
              <a:ea typeface="华文新魏" panose="02010800040101010101" pitchFamily="2" charset="-122"/>
            </a:endParaRPr>
          </a:p>
          <a:p>
            <a:pPr>
              <a:lnSpc>
                <a:spcPct val="110000"/>
              </a:lnSpc>
              <a:spcBef>
                <a:spcPts val="0"/>
              </a:spcBef>
            </a:pPr>
            <a:r>
              <a:rPr lang="zh-TW" altLang="en-US" sz="4800" dirty="0">
                <a:latin typeface="华文新魏" panose="02010800040101010101" pitchFamily="2" charset="-122"/>
                <a:ea typeface="华文新魏" panose="02010800040101010101" pitchFamily="2" charset="-122"/>
              </a:rPr>
              <a:t>神的同在就在此时此刻。因此我需要不活在过去、也不</a:t>
            </a:r>
            <a:r>
              <a:rPr lang="zh-CN" altLang="en-US" sz="4800" dirty="0">
                <a:latin typeface="华文新魏" panose="02010800040101010101" pitchFamily="2" charset="-122"/>
                <a:ea typeface="华文新魏" panose="02010800040101010101" pitchFamily="2" charset="-122"/>
              </a:rPr>
              <a:t>忧虑</a:t>
            </a:r>
            <a:r>
              <a:rPr lang="zh-TW" altLang="en-US" sz="4800" dirty="0">
                <a:latin typeface="华文新魏" panose="02010800040101010101" pitchFamily="2" charset="-122"/>
                <a:ea typeface="华文新魏" panose="02010800040101010101" pitchFamily="2" charset="-122"/>
              </a:rPr>
              <a:t>未来</a:t>
            </a:r>
            <a:r>
              <a:rPr lang="zh-TW" altLang="en-US" sz="4800" dirty="0" smtClean="0">
                <a:latin typeface="华文新魏" panose="02010800040101010101" pitchFamily="2" charset="-122"/>
                <a:ea typeface="华文新魏" panose="02010800040101010101" pitchFamily="2" charset="-122"/>
              </a:rPr>
              <a:t>。</a:t>
            </a:r>
            <a:endParaRPr lang="en-US" altLang="zh-TW" sz="4800" dirty="0" smtClean="0">
              <a:latin typeface="华文新魏" panose="02010800040101010101" pitchFamily="2" charset="-122"/>
              <a:ea typeface="华文新魏" panose="02010800040101010101" pitchFamily="2" charset="-122"/>
            </a:endParaRPr>
          </a:p>
          <a:p>
            <a:pPr>
              <a:lnSpc>
                <a:spcPct val="110000"/>
              </a:lnSpc>
              <a:spcBef>
                <a:spcPts val="0"/>
              </a:spcBef>
            </a:pPr>
            <a:r>
              <a:rPr lang="zh-TW" altLang="en-US" sz="4800" dirty="0">
                <a:latin typeface="华文新魏" panose="02010800040101010101" pitchFamily="2" charset="-122"/>
                <a:ea typeface="华文新魏" panose="02010800040101010101" pitchFamily="2" charset="-122"/>
              </a:rPr>
              <a:t>对神来说，没有什么是太小、或太不重要的事。在现在时刻中就包含了神对我的旨意。</a:t>
            </a:r>
            <a:endParaRPr lang="en-US" sz="4800" dirty="0">
              <a:latin typeface="华文新魏" panose="02010800040101010101" pitchFamily="2" charset="-122"/>
              <a:ea typeface="华文新魏" panose="02010800040101010101" pitchFamily="2" charset="-122"/>
            </a:endParaRPr>
          </a:p>
          <a:p>
            <a:pPr>
              <a:lnSpc>
                <a:spcPct val="110000"/>
              </a:lnSpc>
              <a:spcBef>
                <a:spcPts val="0"/>
              </a:spcBef>
            </a:pPr>
            <a:r>
              <a:rPr lang="zh-TW" altLang="en-US" sz="4800" dirty="0" smtClean="0">
                <a:latin typeface="华文新魏" panose="02010800040101010101" pitchFamily="2" charset="-122"/>
                <a:ea typeface="华文新魏" panose="02010800040101010101" pitchFamily="2" charset="-122"/>
              </a:rPr>
              <a:t>相信</a:t>
            </a:r>
            <a:r>
              <a:rPr lang="zh-TW" altLang="en-US" sz="4800" dirty="0">
                <a:latin typeface="华文新魏" panose="02010800040101010101" pitchFamily="2" charset="-122"/>
                <a:ea typeface="华文新魏" panose="02010800040101010101" pitchFamily="2" charset="-122"/>
              </a:rPr>
              <a:t>神就在此时此刻中，在信心中让自己的意志降服于神的意旨</a:t>
            </a:r>
            <a:r>
              <a:rPr lang="zh-CN" altLang="en-US" sz="4800" dirty="0">
                <a:latin typeface="华文新魏" panose="02010800040101010101" pitchFamily="2" charset="-122"/>
                <a:ea typeface="华文新魏" panose="02010800040101010101" pitchFamily="2" charset="-122"/>
              </a:rPr>
              <a:t>，</a:t>
            </a:r>
            <a:r>
              <a:rPr lang="zh-TW" altLang="en-US" sz="4800" dirty="0">
                <a:latin typeface="华文新魏" panose="02010800040101010101" pitchFamily="2" charset="-122"/>
                <a:ea typeface="华文新魏" panose="02010800040101010101" pitchFamily="2" charset="-122"/>
              </a:rPr>
              <a:t>去履行眼前时刻的</a:t>
            </a:r>
            <a:r>
              <a:rPr lang="zh-TW" altLang="en-US" sz="4800" dirty="0" smtClean="0">
                <a:latin typeface="华文新魏" panose="02010800040101010101" pitchFamily="2" charset="-122"/>
                <a:ea typeface="华文新魏" panose="02010800040101010101" pitchFamily="2" charset="-122"/>
              </a:rPr>
              <a:t>责任。</a:t>
            </a:r>
            <a:endParaRPr lang="en-US" sz="48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355041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84976" cy="6408712"/>
          </a:xfrm>
        </p:spPr>
        <p:txBody>
          <a:bodyPr>
            <a:normAutofit/>
          </a:bodyPr>
          <a:lstStyle/>
          <a:p>
            <a:pPr>
              <a:lnSpc>
                <a:spcPct val="100000"/>
              </a:lnSpc>
              <a:spcBef>
                <a:spcPts val="0"/>
              </a:spcBef>
            </a:pPr>
            <a:r>
              <a:rPr lang="zh-TW" altLang="en-US" sz="4600" dirty="0">
                <a:latin typeface="华文新魏" panose="02010800040101010101" pitchFamily="2" charset="-122"/>
                <a:ea typeface="华文新魏" panose="02010800040101010101" pitchFamily="2" charset="-122"/>
              </a:rPr>
              <a:t>舍弃、弃绝自我</a:t>
            </a:r>
            <a:r>
              <a:rPr lang="zh-TW" altLang="en-US" sz="4600" dirty="0" smtClean="0">
                <a:latin typeface="华文新魏" panose="02010800040101010101" pitchFamily="2" charset="-122"/>
                <a:ea typeface="华文新魏" panose="02010800040101010101" pitchFamily="2" charset="-122"/>
              </a:rPr>
              <a:t>：不</a:t>
            </a:r>
            <a:r>
              <a:rPr lang="zh-TW" altLang="en-US" sz="4600" dirty="0">
                <a:latin typeface="华文新魏" panose="02010800040101010101" pitchFamily="2" charset="-122"/>
                <a:ea typeface="华文新魏" panose="02010800040101010101" pitchFamily="2" charset="-122"/>
              </a:rPr>
              <a:t>为事情的结果</a:t>
            </a:r>
            <a:r>
              <a:rPr lang="zh-TW" altLang="en-US" sz="4600" dirty="0" smtClean="0">
                <a:latin typeface="华文新魏" panose="02010800040101010101" pitchFamily="2" charset="-122"/>
                <a:ea typeface="华文新魏" panose="02010800040101010101" pitchFamily="2" charset="-122"/>
              </a:rPr>
              <a:t>担心</a:t>
            </a:r>
            <a:r>
              <a:rPr lang="zh-CN" altLang="en-US" sz="4600" dirty="0" smtClean="0">
                <a:latin typeface="华文新魏" panose="02010800040101010101" pitchFamily="2" charset="-122"/>
                <a:ea typeface="华文新魏" panose="02010800040101010101" pitchFamily="2" charset="-122"/>
              </a:rPr>
              <a:t>，</a:t>
            </a:r>
            <a:r>
              <a:rPr lang="zh-TW" altLang="en-US" sz="4600" dirty="0" smtClean="0">
                <a:latin typeface="华文新魏" panose="02010800040101010101" pitchFamily="2" charset="-122"/>
                <a:ea typeface="华文新魏" panose="02010800040101010101" pitchFamily="2" charset="-122"/>
              </a:rPr>
              <a:t>只</a:t>
            </a:r>
            <a:r>
              <a:rPr lang="zh-TW" altLang="en-US" sz="4600" dirty="0">
                <a:latin typeface="华文新魏" panose="02010800040101010101" pitchFamily="2" charset="-122"/>
                <a:ea typeface="华文新魏" panose="02010800040101010101" pitchFamily="2" charset="-122"/>
              </a:rPr>
              <a:t>在乎神</a:t>
            </a:r>
            <a:r>
              <a:rPr lang="zh-CN" altLang="en-US" sz="4600" dirty="0">
                <a:latin typeface="华文新魏" panose="02010800040101010101" pitchFamily="2" charset="-122"/>
                <a:ea typeface="华文新魏" panose="02010800040101010101" pitchFamily="2" charset="-122"/>
              </a:rPr>
              <a:t>此刻</a:t>
            </a:r>
            <a:r>
              <a:rPr lang="zh-TW" altLang="en-US" sz="4600" dirty="0">
                <a:latin typeface="华文新魏" panose="02010800040101010101" pitchFamily="2" charset="-122"/>
                <a:ea typeface="华文新魏" panose="02010800040101010101" pitchFamily="2" charset="-122"/>
              </a:rPr>
              <a:t>所喜悦的</a:t>
            </a:r>
            <a:r>
              <a:rPr lang="zh-CN" altLang="en-US" sz="4600" dirty="0">
                <a:latin typeface="华文新魏" panose="02010800040101010101" pitchFamily="2" charset="-122"/>
                <a:ea typeface="华文新魏" panose="02010800040101010101" pitchFamily="2" charset="-122"/>
              </a:rPr>
              <a:t>。</a:t>
            </a:r>
            <a:endParaRPr lang="en-US" altLang="zh-CN" sz="4600" dirty="0">
              <a:latin typeface="华文新魏" panose="02010800040101010101" pitchFamily="2" charset="-122"/>
              <a:ea typeface="华文新魏" panose="02010800040101010101" pitchFamily="2" charset="-122"/>
            </a:endParaRPr>
          </a:p>
          <a:p>
            <a:pPr>
              <a:lnSpc>
                <a:spcPct val="100000"/>
              </a:lnSpc>
              <a:spcBef>
                <a:spcPts val="0"/>
              </a:spcBef>
            </a:pPr>
            <a:r>
              <a:rPr lang="zh-TW" altLang="en-US" sz="4600" dirty="0" smtClean="0">
                <a:latin typeface="华文新魏" panose="02010800040101010101" pitchFamily="2" charset="-122"/>
                <a:ea typeface="华文新魏" panose="02010800040101010101" pitchFamily="2" charset="-122"/>
              </a:rPr>
              <a:t>感觉</a:t>
            </a:r>
            <a:r>
              <a:rPr lang="zh-TW" altLang="en-US" sz="4600" dirty="0">
                <a:latin typeface="华文新魏" panose="02010800040101010101" pitchFamily="2" charset="-122"/>
                <a:ea typeface="华文新魏" panose="02010800040101010101" pitchFamily="2" charset="-122"/>
              </a:rPr>
              <a:t>不重要（如云彩）</a:t>
            </a:r>
            <a:r>
              <a:rPr lang="zh-CN" altLang="en-US" sz="4600" dirty="0">
                <a:latin typeface="华文新魏" panose="02010800040101010101" pitchFamily="2" charset="-122"/>
                <a:ea typeface="华文新魏" panose="02010800040101010101" pitchFamily="2" charset="-122"/>
              </a:rPr>
              <a:t>，</a:t>
            </a:r>
            <a:r>
              <a:rPr lang="zh-TW" altLang="en-US" sz="4600" dirty="0">
                <a:latin typeface="华文新魏" panose="02010800040101010101" pitchFamily="2" charset="-122"/>
                <a:ea typeface="华文新魏" panose="02010800040101010101" pitchFamily="2" charset="-122"/>
              </a:rPr>
              <a:t>信心最重要（如太阳）</a:t>
            </a:r>
            <a:r>
              <a:rPr lang="zh-CN" altLang="en-US" sz="4600" dirty="0">
                <a:latin typeface="华文新魏" panose="02010800040101010101" pitchFamily="2" charset="-122"/>
                <a:ea typeface="华文新魏" panose="02010800040101010101" pitchFamily="2" charset="-122"/>
              </a:rPr>
              <a:t>，</a:t>
            </a:r>
            <a:r>
              <a:rPr lang="zh-TW" altLang="en-US" sz="4600" dirty="0">
                <a:latin typeface="华文新魏" panose="02010800040101010101" pitchFamily="2" charset="-122"/>
                <a:ea typeface="华文新魏" panose="02010800040101010101" pitchFamily="2" charset="-122"/>
              </a:rPr>
              <a:t>在世的日子是炼净我们的感官的</a:t>
            </a:r>
            <a:r>
              <a:rPr lang="zh-TW" altLang="en-US" sz="4600" dirty="0" smtClean="0">
                <a:latin typeface="华文新魏" panose="02010800040101010101" pitchFamily="2" charset="-122"/>
                <a:ea typeface="华文新魏" panose="02010800040101010101" pitchFamily="2" charset="-122"/>
              </a:rPr>
              <a:t>日子</a:t>
            </a:r>
            <a:endParaRPr lang="en-US" sz="46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5906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107504" y="116632"/>
            <a:ext cx="9036496" cy="6741368"/>
          </a:xfrm>
        </p:spPr>
        <p:txBody>
          <a:bodyPr>
            <a:normAutofit/>
          </a:bodyPr>
          <a:lstStyle/>
          <a:p>
            <a:pPr>
              <a:lnSpc>
                <a:spcPct val="100000"/>
              </a:lnSpc>
              <a:spcBef>
                <a:spcPts val="0"/>
              </a:spcBef>
            </a:pPr>
            <a:r>
              <a:rPr lang="zh-TW" altLang="en-US" sz="4200" dirty="0">
                <a:latin typeface="华文新魏" panose="02010800040101010101" pitchFamily="2" charset="-122"/>
                <a:ea typeface="华文新魏" panose="02010800040101010101" pitchFamily="2" charset="-122"/>
              </a:rPr>
              <a:t>永不怀疑神对我们的安排</a:t>
            </a:r>
            <a:r>
              <a:rPr lang="en-US" sz="4200" dirty="0">
                <a:latin typeface="华文新魏" panose="02010800040101010101" pitchFamily="2" charset="-122"/>
                <a:ea typeface="华文新魏" panose="02010800040101010101" pitchFamily="2" charset="-122"/>
              </a:rPr>
              <a:t>——</a:t>
            </a:r>
            <a:r>
              <a:rPr lang="zh-TW" altLang="en-US" sz="4200" dirty="0">
                <a:latin typeface="华文新魏" panose="02010800040101010101" pitchFamily="2" charset="-122"/>
                <a:ea typeface="华文新魏" panose="02010800040101010101" pitchFamily="2" charset="-122"/>
              </a:rPr>
              <a:t>相信神的计划与智慧、及神的美意与慈爱。</a:t>
            </a:r>
            <a:endParaRPr lang="en-US" sz="4200" dirty="0">
              <a:latin typeface="华文新魏" panose="02010800040101010101" pitchFamily="2" charset="-122"/>
              <a:ea typeface="华文新魏" panose="02010800040101010101" pitchFamily="2" charset="-122"/>
            </a:endParaRPr>
          </a:p>
          <a:p>
            <a:pPr>
              <a:lnSpc>
                <a:spcPct val="100000"/>
              </a:lnSpc>
              <a:spcBef>
                <a:spcPts val="0"/>
              </a:spcBef>
            </a:pPr>
            <a:r>
              <a:rPr lang="zh-TW" altLang="en-US" sz="4200" dirty="0">
                <a:latin typeface="华文新魏" panose="02010800040101010101" pitchFamily="2" charset="-122"/>
                <a:ea typeface="华文新魏" panose="02010800040101010101" pitchFamily="2" charset="-122"/>
              </a:rPr>
              <a:t>从不抱怨</a:t>
            </a:r>
            <a:r>
              <a:rPr lang="en-US" sz="4200" dirty="0">
                <a:latin typeface="华文新魏" panose="02010800040101010101" pitchFamily="2" charset="-122"/>
                <a:ea typeface="华文新魏" panose="02010800040101010101" pitchFamily="2" charset="-122"/>
              </a:rPr>
              <a:t>——</a:t>
            </a:r>
            <a:r>
              <a:rPr lang="zh-TW" altLang="en-US" sz="4200" dirty="0">
                <a:latin typeface="华文新魏" panose="02010800040101010101" pitchFamily="2" charset="-122"/>
                <a:ea typeface="华文新魏" panose="02010800040101010101" pitchFamily="2" charset="-122"/>
              </a:rPr>
              <a:t>不管是言语的、或肢体的</a:t>
            </a:r>
            <a:r>
              <a:rPr lang="zh-TW" altLang="en-US" sz="4200" dirty="0" smtClean="0">
                <a:latin typeface="华文新魏" panose="02010800040101010101" pitchFamily="2" charset="-122"/>
                <a:ea typeface="华文新魏" panose="02010800040101010101" pitchFamily="2" charset="-122"/>
              </a:rPr>
              <a:t>抱怨。</a:t>
            </a:r>
            <a:endParaRPr lang="en-US" sz="4200" dirty="0">
              <a:latin typeface="华文新魏" panose="02010800040101010101" pitchFamily="2" charset="-122"/>
              <a:ea typeface="华文新魏" panose="02010800040101010101" pitchFamily="2" charset="-122"/>
            </a:endParaRPr>
          </a:p>
          <a:p>
            <a:pPr>
              <a:lnSpc>
                <a:spcPct val="100000"/>
              </a:lnSpc>
              <a:spcBef>
                <a:spcPts val="0"/>
              </a:spcBef>
            </a:pPr>
            <a:r>
              <a:rPr lang="zh-TW" altLang="en-US" sz="4200" dirty="0" smtClean="0">
                <a:latin typeface="华文新魏" panose="02010800040101010101" pitchFamily="2" charset="-122"/>
                <a:ea typeface="华文新魏" panose="02010800040101010101" pitchFamily="2" charset="-122"/>
              </a:rPr>
              <a:t>成为</a:t>
            </a:r>
            <a:r>
              <a:rPr lang="zh-TW" altLang="en-US" sz="4200" dirty="0">
                <a:latin typeface="华文新魏" panose="02010800040101010101" pitchFamily="2" charset="-122"/>
                <a:ea typeface="华文新魏" panose="02010800040101010101" pitchFamily="2" charset="-122"/>
              </a:rPr>
              <a:t>一个柔软、顺服、乐意的器皿。</a:t>
            </a:r>
            <a:endParaRPr lang="en-US" sz="4200" dirty="0">
              <a:latin typeface="华文新魏" panose="02010800040101010101" pitchFamily="2" charset="-122"/>
              <a:ea typeface="华文新魏" panose="02010800040101010101" pitchFamily="2" charset="-122"/>
            </a:endParaRPr>
          </a:p>
          <a:p>
            <a:pPr>
              <a:lnSpc>
                <a:spcPct val="100000"/>
              </a:lnSpc>
              <a:spcBef>
                <a:spcPts val="0"/>
              </a:spcBef>
            </a:pPr>
            <a:r>
              <a:rPr lang="zh-TW" altLang="en-US" sz="4200" dirty="0" smtClean="0">
                <a:latin typeface="华文新魏" panose="02010800040101010101" pitchFamily="2" charset="-122"/>
                <a:ea typeface="华文新魏" panose="02010800040101010101" pitchFamily="2" charset="-122"/>
              </a:rPr>
              <a:t>坚信</a:t>
            </a:r>
            <a:r>
              <a:rPr lang="zh-TW" altLang="en-US" sz="4200" dirty="0">
                <a:latin typeface="华文新魏" panose="02010800040101010101" pitchFamily="2" charset="-122"/>
                <a:ea typeface="华文新魏" panose="02010800040101010101" pitchFamily="2" charset="-122"/>
              </a:rPr>
              <a:t>神的恩典够我们用，特别是当我们愿意接受、承受艰难的时候。</a:t>
            </a:r>
            <a:endParaRPr lang="en-US" sz="42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293392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107504" y="116632"/>
            <a:ext cx="9036496" cy="6741368"/>
          </a:xfrm>
        </p:spPr>
        <p:txBody>
          <a:bodyPr>
            <a:normAutofit/>
          </a:bodyPr>
          <a:lstStyle/>
          <a:p>
            <a:pPr marL="0" indent="0">
              <a:buNone/>
            </a:pPr>
            <a:r>
              <a:rPr lang="zh-TW" altLang="en-US" sz="4000" b="1" dirty="0">
                <a:solidFill>
                  <a:srgbClr val="FF0000"/>
                </a:solidFill>
                <a:latin typeface="华文新魏" panose="02010800040101010101" pitchFamily="2" charset="-122"/>
                <a:ea typeface="华文新魏" panose="02010800040101010101" pitchFamily="2" charset="-122"/>
              </a:rPr>
              <a:t>管制</a:t>
            </a:r>
            <a:r>
              <a:rPr lang="zh-TW" altLang="en-US" sz="4000" b="1" dirty="0" smtClean="0">
                <a:solidFill>
                  <a:srgbClr val="FF0000"/>
                </a:solidFill>
                <a:latin typeface="华文新魏" panose="02010800040101010101" pitchFamily="2" charset="-122"/>
                <a:ea typeface="华文新魏" panose="02010800040101010101" pitchFamily="2" charset="-122"/>
              </a:rPr>
              <a:t>感官</a:t>
            </a:r>
            <a:r>
              <a:rPr lang="zh-CN" altLang="en-US" sz="4000" b="1" dirty="0" smtClean="0">
                <a:solidFill>
                  <a:srgbClr val="FF0000"/>
                </a:solidFill>
                <a:latin typeface="华文新魏" panose="02010800040101010101" pitchFamily="2" charset="-122"/>
                <a:ea typeface="华文新魏" panose="02010800040101010101" pitchFamily="2" charset="-122"/>
              </a:rPr>
              <a:t>：</a:t>
            </a:r>
            <a:r>
              <a:rPr lang="zh-TW" altLang="en-US" sz="4000" dirty="0" smtClean="0">
                <a:latin typeface="华文新魏" panose="02010800040101010101" pitchFamily="2" charset="-122"/>
                <a:ea typeface="华文新魏" panose="02010800040101010101" pitchFamily="2" charset="-122"/>
              </a:rPr>
              <a:t>视觉</a:t>
            </a:r>
            <a:r>
              <a:rPr lang="zh-TW" altLang="en-US" sz="4000" dirty="0">
                <a:latin typeface="华文新魏" panose="02010800040101010101" pitchFamily="2" charset="-122"/>
                <a:ea typeface="华文新魏" panose="02010800040101010101" pitchFamily="2" charset="-122"/>
              </a:rPr>
              <a:t>， 听觉， 味觉，嗅觉， </a:t>
            </a:r>
            <a:r>
              <a:rPr lang="zh-TW" altLang="en-US" sz="4000" dirty="0" smtClean="0">
                <a:latin typeface="华文新魏" panose="02010800040101010101" pitchFamily="2" charset="-122"/>
                <a:ea typeface="华文新魏" panose="02010800040101010101" pitchFamily="2" charset="-122"/>
              </a:rPr>
              <a:t>触觉</a:t>
            </a:r>
            <a:endParaRPr lang="en-US" altLang="zh-TW" sz="4000" dirty="0" smtClean="0">
              <a:latin typeface="华文新魏" panose="02010800040101010101" pitchFamily="2" charset="-122"/>
              <a:ea typeface="华文新魏" panose="02010800040101010101" pitchFamily="2" charset="-122"/>
            </a:endParaRPr>
          </a:p>
          <a:p>
            <a:r>
              <a:rPr lang="zh-TW" altLang="en-US" sz="4000" dirty="0">
                <a:latin typeface="华文新魏" panose="02010800040101010101" pitchFamily="2" charset="-122"/>
                <a:ea typeface="华文新魏" panose="02010800040101010101" pitchFamily="2" charset="-122"/>
              </a:rPr>
              <a:t>饮食之欲：贪享口欲之乐，在吃喝方面没有节制，会</a:t>
            </a:r>
            <a:r>
              <a:rPr lang="zh-CN" altLang="en-US" sz="4000" dirty="0">
                <a:latin typeface="华文新魏" panose="02010800040101010101" pitchFamily="2" charset="-122"/>
                <a:ea typeface="华文新魏" panose="02010800040101010101" pitchFamily="2" charset="-122"/>
              </a:rPr>
              <a:t>严重</a:t>
            </a:r>
            <a:r>
              <a:rPr lang="zh-TW" altLang="en-US" sz="4000" dirty="0">
                <a:latin typeface="华文新魏" panose="02010800040101010101" pitchFamily="2" charset="-122"/>
                <a:ea typeface="华文新魏" panose="02010800040101010101" pitchFamily="2" charset="-122"/>
              </a:rPr>
              <a:t>影响</a:t>
            </a:r>
            <a:r>
              <a:rPr lang="zh-TW" altLang="en-US" sz="4000" dirty="0" smtClean="0">
                <a:latin typeface="华文新魏" panose="02010800040101010101" pitchFamily="2" charset="-122"/>
                <a:ea typeface="华文新魏" panose="02010800040101010101" pitchFamily="2" charset="-122"/>
              </a:rPr>
              <a:t>灵</a:t>
            </a:r>
            <a:r>
              <a:rPr lang="zh-CN" altLang="en-US" sz="4000" dirty="0" smtClean="0">
                <a:latin typeface="华文新魏" panose="02010800040101010101" pitchFamily="2" charset="-122"/>
                <a:ea typeface="华文新魏" panose="02010800040101010101" pitchFamily="2" charset="-122"/>
              </a:rPr>
              <a:t>修</a:t>
            </a:r>
            <a:r>
              <a:rPr lang="zh-TW" altLang="en-US" sz="4000" dirty="0" smtClean="0">
                <a:latin typeface="华文新魏" panose="02010800040101010101" pitchFamily="2" charset="-122"/>
                <a:ea typeface="华文新魏" panose="02010800040101010101" pitchFamily="2" charset="-122"/>
              </a:rPr>
              <a:t>生活</a:t>
            </a:r>
            <a:r>
              <a:rPr lang="zh-TW" altLang="en-US" sz="4000" dirty="0">
                <a:latin typeface="华文新魏" panose="02010800040101010101" pitchFamily="2" charset="-122"/>
                <a:ea typeface="华文新魏" panose="02010800040101010101" pitchFamily="2" charset="-122"/>
              </a:rPr>
              <a:t>。</a:t>
            </a:r>
            <a:endParaRPr lang="en-US" altLang="zh-TW" sz="4000" dirty="0">
              <a:latin typeface="华文新魏" panose="02010800040101010101" pitchFamily="2" charset="-122"/>
              <a:ea typeface="华文新魏" panose="02010800040101010101" pitchFamily="2" charset="-122"/>
            </a:endParaRPr>
          </a:p>
          <a:p>
            <a:r>
              <a:rPr lang="zh-CN" altLang="en-US" sz="4000" dirty="0"/>
              <a:t>路</a:t>
            </a:r>
            <a:r>
              <a:rPr lang="en-US" sz="4000" dirty="0"/>
              <a:t>21:34 </a:t>
            </a:r>
            <a:r>
              <a:rPr lang="zh-CN" altLang="en-US" sz="4000" dirty="0"/>
              <a:t>你们要谨慎，恐怕因贪食醉酒并今生的思虑，累住你们的心，那日子就如同纲罗忽然临到你们</a:t>
            </a:r>
            <a:r>
              <a:rPr lang="zh-CN" altLang="en-US" sz="4000" dirty="0" smtClean="0"/>
              <a:t>。</a:t>
            </a:r>
            <a:endParaRPr lang="en-US" sz="4000" dirty="0"/>
          </a:p>
        </p:txBody>
      </p:sp>
    </p:spTree>
    <p:extLst>
      <p:ext uri="{BB962C8B-B14F-4D97-AF65-F5344CB8AC3E}">
        <p14:creationId xmlns:p14="http://schemas.microsoft.com/office/powerpoint/2010/main" val="202006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1635551209"/>
              </p:ext>
            </p:extLst>
          </p:nvPr>
        </p:nvGraphicFramePr>
        <p:xfrm>
          <a:off x="179512" y="476672"/>
          <a:ext cx="8784976" cy="6124098"/>
        </p:xfrm>
        <a:graphic>
          <a:graphicData uri="http://schemas.openxmlformats.org/drawingml/2006/table">
            <a:tbl>
              <a:tblPr firstRow="1" firstCol="1" bandRow="1">
                <a:tableStyleId>{08FB837D-C827-4EFA-A057-4D05807E0F7C}</a:tableStyleId>
              </a:tblPr>
              <a:tblGrid>
                <a:gridCol w="2954027"/>
                <a:gridCol w="3157931"/>
                <a:gridCol w="2673018"/>
              </a:tblGrid>
              <a:tr h="792088">
                <a:tc>
                  <a:txBody>
                    <a:bodyPr/>
                    <a:lstStyle/>
                    <a:p>
                      <a:pPr indent="-635" algn="ctr">
                        <a:spcAft>
                          <a:spcPts val="0"/>
                        </a:spcAft>
                      </a:pPr>
                      <a:r>
                        <a:rPr lang="zh-CN" sz="3600" b="1" kern="100" dirty="0">
                          <a:effectLst/>
                        </a:rPr>
                        <a:t>灵修初</a:t>
                      </a:r>
                      <a:r>
                        <a:rPr lang="zh-CN" sz="3600" b="1" kern="100" dirty="0" smtClean="0">
                          <a:effectLst/>
                        </a:rPr>
                        <a:t>程</a:t>
                      </a:r>
                      <a:endParaRPr lang="en-US" sz="3600" b="1" kern="100" dirty="0">
                        <a:effectLst/>
                      </a:endParaRPr>
                    </a:p>
                  </a:txBody>
                  <a:tcPr marL="68580" marR="68580" marT="0" marB="0"/>
                </a:tc>
                <a:tc>
                  <a:txBody>
                    <a:bodyPr/>
                    <a:lstStyle/>
                    <a:p>
                      <a:pPr indent="-635" algn="ctr">
                        <a:spcAft>
                          <a:spcPts val="0"/>
                        </a:spcAft>
                      </a:pPr>
                      <a:r>
                        <a:rPr lang="zh-CN" sz="3600" kern="100" dirty="0">
                          <a:effectLst/>
                        </a:rPr>
                        <a:t>灵修</a:t>
                      </a:r>
                      <a:r>
                        <a:rPr lang="zh-CN" sz="3600" kern="100" dirty="0" smtClean="0">
                          <a:effectLst/>
                        </a:rPr>
                        <a:t>中程</a:t>
                      </a:r>
                      <a:endParaRPr lang="en-US" sz="3600" kern="100" dirty="0">
                        <a:effectLst/>
                      </a:endParaRPr>
                    </a:p>
                  </a:txBody>
                  <a:tcPr marL="68580" marR="68580" marT="0" marB="0"/>
                </a:tc>
                <a:tc>
                  <a:txBody>
                    <a:bodyPr/>
                    <a:lstStyle/>
                    <a:p>
                      <a:pPr indent="-635" algn="ctr">
                        <a:spcAft>
                          <a:spcPts val="0"/>
                        </a:spcAft>
                      </a:pPr>
                      <a:r>
                        <a:rPr lang="zh-CN" sz="3600" kern="100" dirty="0">
                          <a:effectLst/>
                        </a:rPr>
                        <a:t>灵修末</a:t>
                      </a:r>
                      <a:r>
                        <a:rPr lang="zh-CN" sz="3600" kern="100" dirty="0" smtClean="0">
                          <a:effectLst/>
                        </a:rPr>
                        <a:t>程</a:t>
                      </a:r>
                      <a:endParaRPr lang="en-US" sz="3600" kern="100" dirty="0">
                        <a:effectLst/>
                      </a:endParaRPr>
                    </a:p>
                  </a:txBody>
                  <a:tcPr marL="68580" marR="68580" marT="0" marB="0"/>
                </a:tc>
              </a:tr>
              <a:tr h="1368152">
                <a:tc>
                  <a:txBody>
                    <a:bodyPr/>
                    <a:lstStyle/>
                    <a:p>
                      <a:pPr indent="-635" algn="ctr">
                        <a:spcAft>
                          <a:spcPts val="0"/>
                        </a:spcAft>
                      </a:pPr>
                      <a:r>
                        <a:rPr lang="zh-CN" altLang="en-US" sz="3600" b="0" kern="100" dirty="0" smtClean="0">
                          <a:solidFill>
                            <a:srgbClr val="C00000"/>
                          </a:solidFill>
                          <a:effectLst/>
                        </a:rPr>
                        <a:t>炼净</a:t>
                      </a:r>
                      <a:endParaRPr lang="en-US" sz="3600" b="0" kern="100" dirty="0" smtClean="0">
                        <a:solidFill>
                          <a:srgbClr val="C00000"/>
                        </a:solidFill>
                        <a:effectLst/>
                      </a:endParaRPr>
                    </a:p>
                    <a:p>
                      <a:pPr indent="-635" algn="ctr">
                        <a:spcAft>
                          <a:spcPts val="0"/>
                        </a:spcAft>
                      </a:pPr>
                      <a:r>
                        <a:rPr lang="en-US" sz="3600" b="0" kern="100" dirty="0" smtClean="0">
                          <a:solidFill>
                            <a:srgbClr val="C00000"/>
                          </a:solidFill>
                          <a:effectLst/>
                        </a:rPr>
                        <a:t>Purification</a:t>
                      </a:r>
                      <a:endParaRPr lang="en-US" sz="36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altLang="en-US" sz="3600" b="0" kern="100" dirty="0" smtClean="0">
                          <a:solidFill>
                            <a:srgbClr val="C00000"/>
                          </a:solidFill>
                          <a:effectLst/>
                        </a:rPr>
                        <a:t>光照</a:t>
                      </a:r>
                      <a:endParaRPr lang="en-US" sz="3600" b="0" kern="100" dirty="0" smtClean="0">
                        <a:solidFill>
                          <a:srgbClr val="C00000"/>
                        </a:solidFill>
                        <a:effectLst/>
                      </a:endParaRPr>
                    </a:p>
                    <a:p>
                      <a:pPr indent="-635" algn="ctr">
                        <a:spcAft>
                          <a:spcPts val="0"/>
                        </a:spcAft>
                      </a:pPr>
                      <a:r>
                        <a:rPr lang="en-US" sz="3600" b="0" kern="100" dirty="0" smtClean="0">
                          <a:solidFill>
                            <a:srgbClr val="C00000"/>
                          </a:solidFill>
                          <a:effectLst/>
                        </a:rPr>
                        <a:t>Illumination</a:t>
                      </a:r>
                      <a:endParaRPr lang="en-US" sz="36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altLang="en-US" sz="3600" kern="100" dirty="0" smtClean="0">
                          <a:solidFill>
                            <a:srgbClr val="C00000"/>
                          </a:solidFill>
                          <a:effectLst/>
                        </a:rPr>
                        <a:t>联合</a:t>
                      </a:r>
                      <a:endParaRPr lang="en-US" sz="3600" kern="100" dirty="0" smtClean="0">
                        <a:solidFill>
                          <a:srgbClr val="C00000"/>
                        </a:solidFill>
                        <a:effectLst/>
                      </a:endParaRPr>
                    </a:p>
                    <a:p>
                      <a:pPr indent="-635" algn="ctr">
                        <a:spcAft>
                          <a:spcPts val="0"/>
                        </a:spcAft>
                      </a:pPr>
                      <a:r>
                        <a:rPr lang="en-US" sz="3600" kern="100" dirty="0" smtClean="0">
                          <a:solidFill>
                            <a:srgbClr val="C00000"/>
                          </a:solidFill>
                          <a:effectLst/>
                        </a:rPr>
                        <a:t>Union</a:t>
                      </a:r>
                      <a:endParaRPr lang="en-US" sz="360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indent="-635" algn="ctr">
                        <a:spcAft>
                          <a:spcPts val="0"/>
                        </a:spcAft>
                      </a:pPr>
                      <a:r>
                        <a:rPr lang="zh-CN" sz="3600" b="0" kern="100" dirty="0">
                          <a:effectLst/>
                        </a:rPr>
                        <a:t>外院</a:t>
                      </a:r>
                      <a:endParaRPr lang="en-US" sz="36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sz="3600" kern="100">
                          <a:effectLst/>
                        </a:rPr>
                        <a:t>圣所</a:t>
                      </a:r>
                      <a:endParaRPr lang="en-US" sz="3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sz="3600" kern="100">
                          <a:effectLst/>
                        </a:rPr>
                        <a:t>至圣所</a:t>
                      </a:r>
                      <a:endParaRPr lang="en-US" sz="3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indent="-635" algn="ctr">
                        <a:spcAft>
                          <a:spcPts val="0"/>
                        </a:spcAft>
                      </a:pPr>
                      <a:r>
                        <a:rPr lang="zh-CN" sz="3600" b="0" kern="100" dirty="0">
                          <a:effectLst/>
                        </a:rPr>
                        <a:t>箴言</a:t>
                      </a:r>
                      <a:endParaRPr lang="en-US" sz="36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sz="3600" kern="100">
                          <a:effectLst/>
                        </a:rPr>
                        <a:t>诗篇</a:t>
                      </a:r>
                      <a:endParaRPr lang="en-US" sz="3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sz="3600" kern="100">
                          <a:effectLst/>
                        </a:rPr>
                        <a:t>雅歌</a:t>
                      </a:r>
                      <a:endParaRPr lang="en-US" sz="3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1392108">
                <a:tc>
                  <a:txBody>
                    <a:bodyPr/>
                    <a:lstStyle/>
                    <a:p>
                      <a:pPr indent="-635" algn="ctr">
                        <a:spcAft>
                          <a:spcPts val="0"/>
                        </a:spcAft>
                      </a:pPr>
                      <a:r>
                        <a:rPr lang="zh-CN" sz="3600" b="0" kern="100" dirty="0">
                          <a:solidFill>
                            <a:srgbClr val="0070C0"/>
                          </a:solidFill>
                          <a:effectLst/>
                        </a:rPr>
                        <a:t>舍弃自我</a:t>
                      </a:r>
                      <a:endParaRPr lang="en-US" sz="3600" b="0" kern="100" dirty="0">
                        <a:solidFill>
                          <a:srgbClr val="0070C0"/>
                        </a:solidFill>
                        <a:effectLst/>
                      </a:endParaRPr>
                    </a:p>
                    <a:p>
                      <a:pPr indent="-635" algn="ctr">
                        <a:spcAft>
                          <a:spcPts val="0"/>
                        </a:spcAft>
                      </a:pPr>
                      <a:r>
                        <a:rPr lang="zh-CN" sz="3600" b="0" kern="100" dirty="0" smtClean="0">
                          <a:solidFill>
                            <a:srgbClr val="0070C0"/>
                          </a:solidFill>
                          <a:effectLst/>
                        </a:rPr>
                        <a:t>（净化</a:t>
                      </a:r>
                      <a:r>
                        <a:rPr lang="zh-CN" sz="3600" b="0" kern="100" dirty="0">
                          <a:solidFill>
                            <a:srgbClr val="0070C0"/>
                          </a:solidFill>
                          <a:effectLst/>
                        </a:rPr>
                        <a:t>）</a:t>
                      </a:r>
                      <a:endParaRPr lang="en-US" sz="3600" b="0" kern="10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sz="3600" kern="100" dirty="0">
                          <a:solidFill>
                            <a:srgbClr val="0070C0"/>
                          </a:solidFill>
                          <a:effectLst/>
                        </a:rPr>
                        <a:t>效法基督</a:t>
                      </a:r>
                      <a:endParaRPr lang="en-US" sz="3600" kern="100" dirty="0">
                        <a:solidFill>
                          <a:srgbClr val="0070C0"/>
                        </a:solidFill>
                        <a:effectLst/>
                      </a:endParaRPr>
                    </a:p>
                    <a:p>
                      <a:pPr indent="-635" algn="ctr">
                        <a:spcAft>
                          <a:spcPts val="0"/>
                        </a:spcAft>
                      </a:pPr>
                      <a:r>
                        <a:rPr lang="zh-CN" sz="3600" kern="100" dirty="0" smtClean="0">
                          <a:solidFill>
                            <a:srgbClr val="0070C0"/>
                          </a:solidFill>
                          <a:effectLst/>
                        </a:rPr>
                        <a:t>（圣</a:t>
                      </a:r>
                      <a:r>
                        <a:rPr lang="zh-CN" sz="3600" kern="100" dirty="0">
                          <a:solidFill>
                            <a:srgbClr val="0070C0"/>
                          </a:solidFill>
                          <a:effectLst/>
                        </a:rPr>
                        <a:t>化）</a:t>
                      </a:r>
                      <a:endParaRPr lang="en-US" sz="3600" kern="10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sz="3600" kern="100" dirty="0">
                          <a:solidFill>
                            <a:srgbClr val="0070C0"/>
                          </a:solidFill>
                          <a:effectLst/>
                        </a:rPr>
                        <a:t>与神联合</a:t>
                      </a:r>
                      <a:endParaRPr lang="en-US" sz="3600" kern="100" dirty="0">
                        <a:solidFill>
                          <a:srgbClr val="0070C0"/>
                        </a:solidFill>
                        <a:effectLst/>
                      </a:endParaRPr>
                    </a:p>
                    <a:p>
                      <a:pPr indent="-635" algn="ctr">
                        <a:spcAft>
                          <a:spcPts val="0"/>
                        </a:spcAft>
                      </a:pPr>
                      <a:r>
                        <a:rPr lang="zh-CN" sz="3600" kern="100" dirty="0" smtClean="0">
                          <a:solidFill>
                            <a:srgbClr val="0070C0"/>
                          </a:solidFill>
                          <a:effectLst/>
                        </a:rPr>
                        <a:t>（神化</a:t>
                      </a:r>
                      <a:r>
                        <a:rPr lang="zh-CN" sz="3600" kern="100" dirty="0">
                          <a:solidFill>
                            <a:srgbClr val="0070C0"/>
                          </a:solidFill>
                          <a:effectLst/>
                        </a:rPr>
                        <a:t>）</a:t>
                      </a:r>
                      <a:endParaRPr lang="en-US" sz="3600" kern="10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indent="-635" algn="ctr">
                        <a:spcAft>
                          <a:spcPts val="0"/>
                        </a:spcAft>
                      </a:pPr>
                      <a:r>
                        <a:rPr lang="zh-CN" sz="3600" b="0" kern="100" dirty="0">
                          <a:effectLst/>
                        </a:rPr>
                        <a:t>脱离黑暗</a:t>
                      </a:r>
                      <a:endParaRPr lang="en-US" sz="36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sz="3600" kern="100">
                          <a:effectLst/>
                        </a:rPr>
                        <a:t>进入光明</a:t>
                      </a:r>
                      <a:endParaRPr lang="en-US" sz="3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indent="-635" algn="ctr">
                        <a:spcAft>
                          <a:spcPts val="0"/>
                        </a:spcAft>
                      </a:pPr>
                      <a:r>
                        <a:rPr lang="zh-CN" sz="3600" kern="100" dirty="0">
                          <a:effectLst/>
                        </a:rPr>
                        <a:t>与光合一</a:t>
                      </a:r>
                      <a:endParaRPr lang="en-US" sz="3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854251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323528" y="332656"/>
            <a:ext cx="8820472" cy="6525344"/>
          </a:xfrm>
        </p:spPr>
        <p:txBody>
          <a:bodyPr>
            <a:normAutofit/>
          </a:bodyPr>
          <a:lstStyle/>
          <a:p>
            <a:r>
              <a:rPr lang="zh-TW" altLang="en-US" sz="4000" dirty="0" smtClean="0">
                <a:latin typeface="华文新魏" panose="02010800040101010101" pitchFamily="2" charset="-122"/>
                <a:ea typeface="华文新魏" panose="02010800040101010101" pitchFamily="2" charset="-122"/>
              </a:rPr>
              <a:t>眼</a:t>
            </a:r>
            <a:r>
              <a:rPr lang="zh-TW" altLang="en-US" sz="4000" dirty="0">
                <a:latin typeface="华文新魏" panose="02010800040101010101" pitchFamily="2" charset="-122"/>
                <a:ea typeface="华文新魏" panose="02010800040101010101" pitchFamily="2" charset="-122"/>
              </a:rPr>
              <a:t>门</a:t>
            </a:r>
            <a:r>
              <a:rPr lang="zh-CN" altLang="en-US" sz="4000" dirty="0">
                <a:latin typeface="华文新魏" panose="02010800040101010101" pitchFamily="2" charset="-122"/>
                <a:ea typeface="华文新魏" panose="02010800040101010101" pitchFamily="2" charset="-122"/>
              </a:rPr>
              <a:t>：</a:t>
            </a:r>
            <a:r>
              <a:rPr lang="zh-TW" altLang="en-US" sz="4000" dirty="0">
                <a:latin typeface="华文新魏" panose="02010800040101010101" pitchFamily="2" charset="-122"/>
                <a:ea typeface="华文新魏" panose="02010800040101010101" pitchFamily="2" charset="-122"/>
              </a:rPr>
              <a:t>网络</a:t>
            </a:r>
            <a:r>
              <a:rPr lang="zh-CN" altLang="en-US" sz="4000" dirty="0">
                <a:latin typeface="华文新魏" panose="02010800040101010101" pitchFamily="2" charset="-122"/>
                <a:ea typeface="华文新魏" panose="02010800040101010101" pitchFamily="2" charset="-122"/>
              </a:rPr>
              <a:t>，</a:t>
            </a:r>
            <a:r>
              <a:rPr lang="zh-TW" altLang="en-US" sz="4000" dirty="0">
                <a:latin typeface="华文新魏" panose="02010800040101010101" pitchFamily="2" charset="-122"/>
                <a:ea typeface="华文新魏" panose="02010800040101010101" pitchFamily="2" charset="-122"/>
              </a:rPr>
              <a:t>手机</a:t>
            </a:r>
            <a:r>
              <a:rPr lang="zh-CN" altLang="en-US" sz="4000" dirty="0">
                <a:latin typeface="华文新魏" panose="02010800040101010101" pitchFamily="2" charset="-122"/>
                <a:ea typeface="华文新魏" panose="02010800040101010101" pitchFamily="2" charset="-122"/>
              </a:rPr>
              <a:t>，电视，</a:t>
            </a:r>
            <a:r>
              <a:rPr lang="zh-TW" altLang="en-US" sz="4000" dirty="0">
                <a:latin typeface="华文新魏" panose="02010800040101010101" pitchFamily="2" charset="-122"/>
                <a:ea typeface="华文新魏" panose="02010800040101010101" pitchFamily="2" charset="-122"/>
              </a:rPr>
              <a:t>电玩</a:t>
            </a:r>
            <a:r>
              <a:rPr lang="zh-CN" altLang="en-US" sz="4000" dirty="0">
                <a:latin typeface="华文新魏" panose="02010800040101010101" pitchFamily="2" charset="-122"/>
                <a:ea typeface="华文新魏" panose="02010800040101010101" pitchFamily="2" charset="-122"/>
              </a:rPr>
              <a:t>，阅读</a:t>
            </a:r>
            <a:endParaRPr lang="en-US" sz="4000" dirty="0">
              <a:latin typeface="华文新魏" panose="02010800040101010101" pitchFamily="2" charset="-122"/>
              <a:ea typeface="华文新魏" panose="02010800040101010101" pitchFamily="2" charset="-122"/>
            </a:endParaRPr>
          </a:p>
          <a:p>
            <a:r>
              <a:rPr lang="zh-TW" altLang="en-US" sz="4000" dirty="0">
                <a:latin typeface="华文新魏" panose="02010800040101010101" pitchFamily="2" charset="-122"/>
                <a:ea typeface="华文新魏" panose="02010800040101010101" pitchFamily="2" charset="-122"/>
              </a:rPr>
              <a:t>耳门</a:t>
            </a:r>
            <a:r>
              <a:rPr lang="zh-CN" altLang="en-US" sz="4000" dirty="0">
                <a:latin typeface="华文新魏" panose="02010800040101010101" pitchFamily="2" charset="-122"/>
                <a:ea typeface="华文新魏" panose="02010800040101010101" pitchFamily="2" charset="-122"/>
              </a:rPr>
              <a:t>：</a:t>
            </a:r>
            <a:r>
              <a:rPr lang="zh-TW" altLang="en-US" sz="4000" dirty="0">
                <a:latin typeface="华文新魏" panose="02010800040101010101" pitchFamily="2" charset="-122"/>
                <a:ea typeface="华文新魏" panose="02010800040101010101" pitchFamily="2" charset="-122"/>
              </a:rPr>
              <a:t>音乐</a:t>
            </a:r>
            <a:r>
              <a:rPr lang="zh-CN" altLang="en-US" sz="4000" dirty="0">
                <a:latin typeface="华文新魏" panose="02010800040101010101" pitchFamily="2" charset="-122"/>
                <a:ea typeface="华文新魏" panose="02010800040101010101" pitchFamily="2" charset="-122"/>
              </a:rPr>
              <a:t>，</a:t>
            </a:r>
            <a:r>
              <a:rPr lang="zh-TW" altLang="en-US" sz="4000" dirty="0">
                <a:latin typeface="华文新魏" panose="02010800040101010101" pitchFamily="2" charset="-122"/>
                <a:ea typeface="华文新魏" panose="02010800040101010101" pitchFamily="2" charset="-122"/>
              </a:rPr>
              <a:t>闲话</a:t>
            </a:r>
            <a:endParaRPr lang="en-US" altLang="zh-TW" sz="4000" dirty="0" smtClean="0">
              <a:latin typeface="华文新魏" panose="02010800040101010101" pitchFamily="2" charset="-122"/>
              <a:ea typeface="华文新魏" panose="02010800040101010101" pitchFamily="2" charset="-122"/>
            </a:endParaRPr>
          </a:p>
          <a:p>
            <a:r>
              <a:rPr lang="zh-TW" altLang="en-US" sz="4000" dirty="0" smtClean="0">
                <a:latin typeface="华文新魏" panose="02010800040101010101" pitchFamily="2" charset="-122"/>
                <a:ea typeface="华文新魏" panose="02010800040101010101" pitchFamily="2" charset="-122"/>
              </a:rPr>
              <a:t>性欲</a:t>
            </a:r>
            <a:r>
              <a:rPr lang="zh-TW" altLang="en-US" sz="4000" dirty="0">
                <a:latin typeface="华文新魏" panose="02010800040101010101" pitchFamily="2" charset="-122"/>
                <a:ea typeface="华文新魏" panose="02010800040101010101" pitchFamily="2" charset="-122"/>
              </a:rPr>
              <a:t>：被性欲困扰的人，要相信神的恩典够用</a:t>
            </a:r>
            <a:r>
              <a:rPr lang="en-US" altLang="zh-TW" sz="4000" dirty="0">
                <a:latin typeface="华文新魏" panose="02010800040101010101" pitchFamily="2" charset="-122"/>
                <a:ea typeface="华文新魏" panose="02010800040101010101" pitchFamily="2" charset="-122"/>
              </a:rPr>
              <a:t>——</a:t>
            </a:r>
            <a:r>
              <a:rPr lang="zh-TW" altLang="en-US" sz="4000" dirty="0">
                <a:latin typeface="华文新魏" panose="02010800040101010101" pitchFamily="2" charset="-122"/>
                <a:ea typeface="华文新魏" panose="02010800040101010101" pitchFamily="2" charset="-122"/>
              </a:rPr>
              <a:t>神或赐恩典除去性欲的困扰，或赐恩典帮助人在行欲困扰中持</a:t>
            </a:r>
            <a:r>
              <a:rPr lang="zh-TW" altLang="en-US" sz="4000" dirty="0" smtClean="0">
                <a:latin typeface="华文新魏" panose="02010800040101010101" pitchFamily="2" charset="-122"/>
                <a:ea typeface="华文新魏" panose="02010800040101010101" pitchFamily="2" charset="-122"/>
              </a:rPr>
              <a:t>守灵</a:t>
            </a:r>
            <a:r>
              <a:rPr lang="zh-CN" altLang="en-US" sz="4000" dirty="0" smtClean="0">
                <a:latin typeface="华文新魏" panose="02010800040101010101" pitchFamily="2" charset="-122"/>
                <a:ea typeface="华文新魏" panose="02010800040101010101" pitchFamily="2" charset="-122"/>
              </a:rPr>
              <a:t>修</a:t>
            </a:r>
            <a:r>
              <a:rPr lang="zh-TW" altLang="en-US" sz="4000" dirty="0" smtClean="0">
                <a:latin typeface="华文新魏" panose="02010800040101010101" pitchFamily="2" charset="-122"/>
                <a:ea typeface="华文新魏" panose="02010800040101010101" pitchFamily="2" charset="-122"/>
              </a:rPr>
              <a:t>生活。</a:t>
            </a:r>
            <a:endParaRPr lang="en-US" altLang="zh-TW" sz="4000" dirty="0" smtClean="0">
              <a:latin typeface="华文新魏" panose="02010800040101010101" pitchFamily="2" charset="-122"/>
              <a:ea typeface="华文新魏" panose="02010800040101010101" pitchFamily="2" charset="-122"/>
            </a:endParaRPr>
          </a:p>
          <a:p>
            <a:endParaRPr lang="en-US" altLang="zh-TW" sz="4000" dirty="0" smtClean="0">
              <a:latin typeface="华文新魏" panose="02010800040101010101" pitchFamily="2" charset="-122"/>
              <a:ea typeface="华文新魏" panose="02010800040101010101" pitchFamily="2" charset="-122"/>
            </a:endParaRPr>
          </a:p>
          <a:p>
            <a:endParaRPr lang="en-US" sz="40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78759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a:bodyPr>
          <a:lstStyle/>
          <a:p>
            <a:r>
              <a:rPr lang="zh-CN" altLang="en-US" sz="4800" dirty="0"/>
              <a:t>欲望：人有生理、心理、灵魂三方面的欲望。欲望有强大的驱动力。欲望是成圣的必要条件。灵修就是要把我们的欲念不断导向神</a:t>
            </a:r>
            <a:r>
              <a:rPr lang="zh-CN" altLang="en-US" sz="4800" dirty="0" smtClean="0"/>
              <a:t>。</a:t>
            </a:r>
            <a:endParaRPr lang="en-US" sz="4800" dirty="0"/>
          </a:p>
        </p:txBody>
      </p:sp>
    </p:spTree>
    <p:extLst>
      <p:ext uri="{BB962C8B-B14F-4D97-AF65-F5344CB8AC3E}">
        <p14:creationId xmlns:p14="http://schemas.microsoft.com/office/powerpoint/2010/main" val="884959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a:bodyPr>
          <a:lstStyle/>
          <a:p>
            <a:r>
              <a:rPr lang="zh-TW" altLang="en-US" sz="4800" dirty="0">
                <a:latin typeface="华文新魏" panose="02010800040101010101" pitchFamily="2" charset="-122"/>
                <a:ea typeface="华文新魏" panose="02010800040101010101" pitchFamily="2" charset="-122"/>
              </a:rPr>
              <a:t>一切邪恶都源于我们的思想。当你留意到你的思想的无益、无用、或不必要</a:t>
            </a:r>
            <a:r>
              <a:rPr lang="zh-TW" altLang="en-US" sz="4800" dirty="0" smtClean="0">
                <a:latin typeface="华文新魏" panose="02010800040101010101" pitchFamily="2" charset="-122"/>
                <a:ea typeface="华文新魏" panose="02010800040101010101" pitchFamily="2" charset="-122"/>
              </a:rPr>
              <a:t>时，</a:t>
            </a:r>
            <a:r>
              <a:rPr lang="zh-TW" altLang="en-US" sz="4800" dirty="0">
                <a:latin typeface="华文新魏" panose="02010800040101010101" pitchFamily="2" charset="-122"/>
                <a:ea typeface="华文新魏" panose="02010800040101010101" pitchFamily="2" charset="-122"/>
              </a:rPr>
              <a:t>就要马上把这些思想放在一边。专心、单单来思想神</a:t>
            </a:r>
            <a:r>
              <a:rPr lang="zh-TW" altLang="en-US" sz="4800" dirty="0" smtClean="0">
                <a:latin typeface="华文新魏" panose="02010800040101010101" pitchFamily="2" charset="-122"/>
                <a:ea typeface="华文新魏" panose="02010800040101010101" pitchFamily="2" charset="-122"/>
              </a:rPr>
              <a:t>。</a:t>
            </a:r>
            <a:endParaRPr lang="en-US" altLang="zh-TW" sz="4800" dirty="0" smtClean="0">
              <a:latin typeface="华文新魏" panose="02010800040101010101" pitchFamily="2" charset="-122"/>
              <a:ea typeface="华文新魏" panose="02010800040101010101" pitchFamily="2" charset="-122"/>
            </a:endParaRPr>
          </a:p>
          <a:p>
            <a:endParaRPr lang="en-US" sz="48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3713621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graphicFrame>
        <p:nvGraphicFramePr>
          <p:cNvPr id="4" name="内容占位符 3"/>
          <p:cNvGraphicFramePr>
            <a:graphicFrameLocks noGrp="1"/>
          </p:cNvGraphicFramePr>
          <p:nvPr>
            <p:ph idx="1"/>
            <p:extLst/>
          </p:nvPr>
        </p:nvGraphicFramePr>
        <p:xfrm>
          <a:off x="-3" y="0"/>
          <a:ext cx="9144002" cy="6858000"/>
        </p:xfrm>
        <a:graphic>
          <a:graphicData uri="http://schemas.openxmlformats.org/drawingml/2006/table">
            <a:tbl>
              <a:tblPr firstRow="1" firstCol="1" bandRow="1">
                <a:tableStyleId>{08FB837D-C827-4EFA-A057-4D05807E0F7C}</a:tableStyleId>
              </a:tblPr>
              <a:tblGrid>
                <a:gridCol w="4572001"/>
                <a:gridCol w="4572001"/>
              </a:tblGrid>
              <a:tr h="857250">
                <a:tc>
                  <a:txBody>
                    <a:bodyPr/>
                    <a:lstStyle/>
                    <a:p>
                      <a:pPr marL="270510" indent="-270510" algn="ctr">
                        <a:spcAft>
                          <a:spcPts val="0"/>
                        </a:spcAft>
                      </a:pPr>
                      <a:r>
                        <a:rPr lang="zh-CN" sz="4000" kern="100" dirty="0">
                          <a:effectLst/>
                        </a:rPr>
                        <a:t>七罪宗</a:t>
                      </a:r>
                      <a:endParaRPr lang="en-US" sz="4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70510" indent="-270510" algn="ctr">
                        <a:spcAft>
                          <a:spcPts val="0"/>
                        </a:spcAft>
                      </a:pPr>
                      <a:r>
                        <a:rPr lang="zh-CN" sz="4000" kern="100" dirty="0">
                          <a:effectLst/>
                        </a:rPr>
                        <a:t>七</a:t>
                      </a:r>
                      <a:r>
                        <a:rPr lang="zh-CN" sz="4000" kern="100" dirty="0" smtClean="0">
                          <a:effectLst/>
                        </a:rPr>
                        <a:t>德</a:t>
                      </a:r>
                      <a:r>
                        <a:rPr lang="zh-CN" altLang="en-US" sz="4000" kern="100" dirty="0" smtClean="0">
                          <a:effectLst/>
                        </a:rPr>
                        <a:t>行</a:t>
                      </a:r>
                      <a:endParaRPr lang="en-US" sz="4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marL="0" lvl="0" indent="0" algn="just">
                        <a:spcAft>
                          <a:spcPts val="0"/>
                        </a:spcAft>
                        <a:buFont typeface="+mj-lt"/>
                        <a:buNone/>
                      </a:pPr>
                      <a:r>
                        <a:rPr lang="en-US" altLang="zh-CN" sz="4000" b="0" kern="100" dirty="0" smtClean="0">
                          <a:effectLst/>
                        </a:rPr>
                        <a:t>1.   </a:t>
                      </a:r>
                      <a:r>
                        <a:rPr lang="zh-CN" sz="4000" b="0" kern="100" dirty="0" smtClean="0">
                          <a:effectLst/>
                        </a:rPr>
                        <a:t>纵</a:t>
                      </a:r>
                      <a:r>
                        <a:rPr lang="zh-CN" sz="4000" b="0" kern="100" dirty="0">
                          <a:effectLst/>
                        </a:rPr>
                        <a:t>食</a:t>
                      </a:r>
                      <a:endParaRPr lang="en-US" sz="40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69240" indent="-269240" algn="just">
                        <a:spcAft>
                          <a:spcPts val="0"/>
                        </a:spcAft>
                      </a:pPr>
                      <a:r>
                        <a:rPr lang="zh-CN" sz="4000" kern="100">
                          <a:effectLst/>
                        </a:rPr>
                        <a:t>节制</a:t>
                      </a:r>
                      <a:endParaRPr lang="en-US" sz="40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marL="0" lvl="0" indent="0" algn="just" defTabSz="685800" rtl="0" eaLnBrk="1" latinLnBrk="0" hangingPunct="1">
                        <a:spcAft>
                          <a:spcPts val="0"/>
                        </a:spcAft>
                        <a:buFont typeface="+mj-lt"/>
                        <a:buNone/>
                      </a:pPr>
                      <a:r>
                        <a:rPr lang="en-US" altLang="zh-CN" sz="4000" b="0" kern="100" dirty="0" smtClean="0">
                          <a:effectLst/>
                        </a:rPr>
                        <a:t>2.   </a:t>
                      </a:r>
                      <a:r>
                        <a:rPr lang="zh-CN" sz="4000" b="0" kern="100" dirty="0" smtClean="0">
                          <a:effectLst/>
                        </a:rPr>
                        <a:t>好色</a:t>
                      </a:r>
                      <a:endParaRPr lang="en-US" sz="4000" b="0" kern="100" dirty="0">
                        <a:solidFill>
                          <a:schemeClr val="lt1"/>
                        </a:solidFill>
                        <a:effectLst/>
                        <a:latin typeface="+mn-lt"/>
                        <a:ea typeface="+mn-ea"/>
                        <a:cs typeface="+mn-cs"/>
                      </a:endParaRPr>
                    </a:p>
                  </a:txBody>
                  <a:tcPr marL="68580" marR="68580" marT="0" marB="0"/>
                </a:tc>
                <a:tc>
                  <a:txBody>
                    <a:bodyPr/>
                    <a:lstStyle/>
                    <a:p>
                      <a:pPr marL="269240" indent="-269240" algn="just">
                        <a:spcAft>
                          <a:spcPts val="0"/>
                        </a:spcAft>
                      </a:pPr>
                      <a:r>
                        <a:rPr lang="zh-CN" sz="4000" kern="100" dirty="0">
                          <a:effectLst/>
                        </a:rPr>
                        <a:t>贞洁</a:t>
                      </a:r>
                      <a:endParaRPr lang="en-US" sz="4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marL="0" lvl="0" indent="0" algn="just">
                        <a:spcAft>
                          <a:spcPts val="0"/>
                        </a:spcAft>
                        <a:buFont typeface="+mj-lt"/>
                        <a:buNone/>
                      </a:pPr>
                      <a:r>
                        <a:rPr lang="en-US" altLang="zh-CN" sz="4000" b="0" kern="100" dirty="0" smtClean="0">
                          <a:effectLst/>
                        </a:rPr>
                        <a:t>3.   </a:t>
                      </a:r>
                      <a:r>
                        <a:rPr lang="zh-CN" sz="4000" b="0" kern="100" dirty="0" smtClean="0">
                          <a:effectLst/>
                        </a:rPr>
                        <a:t>贪婪</a:t>
                      </a:r>
                      <a:endParaRPr lang="en-US" sz="40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69240" indent="-269240" algn="just">
                        <a:spcAft>
                          <a:spcPts val="0"/>
                        </a:spcAft>
                      </a:pPr>
                      <a:r>
                        <a:rPr lang="zh-CN" sz="4000" kern="100" dirty="0">
                          <a:effectLst/>
                        </a:rPr>
                        <a:t>慷慨</a:t>
                      </a:r>
                      <a:r>
                        <a:rPr lang="en-US" sz="4000" kern="100" dirty="0">
                          <a:effectLst/>
                        </a:rPr>
                        <a:t>/</a:t>
                      </a:r>
                      <a:r>
                        <a:rPr lang="zh-CN" sz="4000" kern="100" dirty="0">
                          <a:effectLst/>
                        </a:rPr>
                        <a:t>慈善</a:t>
                      </a:r>
                      <a:endParaRPr lang="en-US" sz="4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marL="0" lvl="0" indent="0" algn="just">
                        <a:spcAft>
                          <a:spcPts val="0"/>
                        </a:spcAft>
                        <a:buFont typeface="+mj-lt"/>
                        <a:buNone/>
                      </a:pPr>
                      <a:r>
                        <a:rPr lang="en-US" altLang="zh-CN" sz="4000" b="0" kern="100" dirty="0" smtClean="0">
                          <a:effectLst/>
                        </a:rPr>
                        <a:t>4.   </a:t>
                      </a:r>
                      <a:r>
                        <a:rPr lang="zh-CN" sz="4000" b="0" kern="100" dirty="0" smtClean="0">
                          <a:effectLst/>
                        </a:rPr>
                        <a:t>怠惰</a:t>
                      </a:r>
                      <a:endParaRPr lang="en-US" sz="40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69240" indent="-269240" algn="just">
                        <a:spcAft>
                          <a:spcPts val="0"/>
                        </a:spcAft>
                      </a:pPr>
                      <a:r>
                        <a:rPr lang="zh-CN" sz="4000" kern="100" dirty="0">
                          <a:effectLst/>
                        </a:rPr>
                        <a:t>殷勤</a:t>
                      </a:r>
                      <a:endParaRPr lang="en-US" sz="4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marL="0" lvl="0" indent="0" algn="just">
                        <a:spcAft>
                          <a:spcPts val="0"/>
                        </a:spcAft>
                        <a:buFont typeface="+mj-lt"/>
                        <a:buNone/>
                      </a:pPr>
                      <a:r>
                        <a:rPr lang="en-US" altLang="zh-CN" sz="4000" b="0" kern="100" dirty="0" smtClean="0">
                          <a:effectLst/>
                        </a:rPr>
                        <a:t>5.   </a:t>
                      </a:r>
                      <a:r>
                        <a:rPr lang="zh-CN" sz="4000" b="0" kern="100" dirty="0" smtClean="0">
                          <a:effectLst/>
                        </a:rPr>
                        <a:t>愤怒</a:t>
                      </a:r>
                      <a:endParaRPr lang="en-US" sz="40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69240" indent="-269240" algn="just">
                        <a:spcAft>
                          <a:spcPts val="0"/>
                        </a:spcAft>
                      </a:pPr>
                      <a:r>
                        <a:rPr lang="zh-CN" sz="4000" kern="100" dirty="0">
                          <a:effectLst/>
                        </a:rPr>
                        <a:t>温柔</a:t>
                      </a:r>
                      <a:r>
                        <a:rPr lang="en-US" sz="4000" kern="100" dirty="0">
                          <a:effectLst/>
                        </a:rPr>
                        <a:t>/</a:t>
                      </a:r>
                      <a:r>
                        <a:rPr lang="zh-CN" sz="4000" kern="100" dirty="0">
                          <a:effectLst/>
                        </a:rPr>
                        <a:t>忍耐</a:t>
                      </a:r>
                      <a:endParaRPr lang="en-US" sz="4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marL="0" lvl="0" indent="0" algn="just">
                        <a:spcAft>
                          <a:spcPts val="0"/>
                        </a:spcAft>
                        <a:buFont typeface="+mj-lt"/>
                        <a:buNone/>
                      </a:pPr>
                      <a:r>
                        <a:rPr lang="en-US" altLang="zh-CN" sz="4000" b="0" kern="100" dirty="0" smtClean="0">
                          <a:effectLst/>
                        </a:rPr>
                        <a:t>6.   </a:t>
                      </a:r>
                      <a:r>
                        <a:rPr lang="zh-CN" sz="4000" b="0" kern="100" dirty="0" smtClean="0">
                          <a:effectLst/>
                        </a:rPr>
                        <a:t>妒忌</a:t>
                      </a:r>
                      <a:r>
                        <a:rPr lang="en-US" sz="4000" b="0" kern="100" dirty="0">
                          <a:effectLst/>
                        </a:rPr>
                        <a:t>/</a:t>
                      </a:r>
                      <a:r>
                        <a:rPr lang="zh-CN" sz="4000" b="0" kern="100" dirty="0">
                          <a:effectLst/>
                        </a:rPr>
                        <a:t>虚荣</a:t>
                      </a:r>
                      <a:endParaRPr lang="en-US" sz="40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69240" indent="-269240" algn="just">
                        <a:spcAft>
                          <a:spcPts val="0"/>
                        </a:spcAft>
                      </a:pPr>
                      <a:r>
                        <a:rPr lang="zh-CN" sz="4000" kern="100" dirty="0">
                          <a:effectLst/>
                        </a:rPr>
                        <a:t>恩慈</a:t>
                      </a:r>
                      <a:r>
                        <a:rPr lang="en-US" sz="4000" kern="100" dirty="0">
                          <a:effectLst/>
                        </a:rPr>
                        <a:t>/</a:t>
                      </a:r>
                      <a:r>
                        <a:rPr lang="zh-CN" sz="4000" kern="100" dirty="0">
                          <a:effectLst/>
                        </a:rPr>
                        <a:t>良善</a:t>
                      </a:r>
                      <a:r>
                        <a:rPr lang="en-US" sz="4000" kern="100" dirty="0">
                          <a:effectLst/>
                        </a:rPr>
                        <a:t>/</a:t>
                      </a:r>
                      <a:r>
                        <a:rPr lang="zh-CN" sz="4000" kern="100" dirty="0">
                          <a:effectLst/>
                        </a:rPr>
                        <a:t>弟兄之爱</a:t>
                      </a:r>
                      <a:endParaRPr lang="en-US" sz="4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857250">
                <a:tc>
                  <a:txBody>
                    <a:bodyPr/>
                    <a:lstStyle/>
                    <a:p>
                      <a:pPr marL="0" lvl="0" indent="0" algn="just">
                        <a:spcAft>
                          <a:spcPts val="0"/>
                        </a:spcAft>
                        <a:buFont typeface="+mj-lt"/>
                        <a:buNone/>
                      </a:pPr>
                      <a:r>
                        <a:rPr lang="en-US" altLang="zh-CN" sz="4000" b="0" kern="100" dirty="0" smtClean="0">
                          <a:effectLst/>
                        </a:rPr>
                        <a:t>7.   </a:t>
                      </a:r>
                      <a:r>
                        <a:rPr lang="zh-CN" sz="4000" b="0" kern="100" dirty="0" smtClean="0">
                          <a:effectLst/>
                        </a:rPr>
                        <a:t>骄傲</a:t>
                      </a:r>
                      <a:endParaRPr lang="en-US" sz="40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69240" indent="-269240" algn="just">
                        <a:spcAft>
                          <a:spcPts val="0"/>
                        </a:spcAft>
                      </a:pPr>
                      <a:r>
                        <a:rPr lang="zh-CN" sz="4000" kern="100" dirty="0">
                          <a:effectLst/>
                        </a:rPr>
                        <a:t>谦卑</a:t>
                      </a:r>
                      <a:endParaRPr lang="en-US" sz="4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444222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107504" y="116632"/>
            <a:ext cx="9036496" cy="6741368"/>
          </a:xfrm>
        </p:spPr>
        <p:txBody>
          <a:bodyPr>
            <a:normAutofit fontScale="85000" lnSpcReduction="20000"/>
          </a:bodyPr>
          <a:lstStyle/>
          <a:p>
            <a:pPr marL="0" indent="0">
              <a:lnSpc>
                <a:spcPct val="110000"/>
              </a:lnSpc>
              <a:spcBef>
                <a:spcPts val="0"/>
              </a:spcBef>
              <a:spcAft>
                <a:spcPts val="600"/>
              </a:spcAft>
              <a:buNone/>
            </a:pPr>
            <a:r>
              <a:rPr lang="zh-TW" altLang="en-US" sz="4000" b="1" dirty="0">
                <a:solidFill>
                  <a:srgbClr val="FF0000"/>
                </a:solidFill>
              </a:rPr>
              <a:t>逃避试探</a:t>
            </a:r>
            <a:endParaRPr lang="en-US" sz="4000" b="1" dirty="0">
              <a:solidFill>
                <a:srgbClr val="FF0000"/>
              </a:solidFill>
            </a:endParaRPr>
          </a:p>
          <a:p>
            <a:pPr marL="0" indent="0">
              <a:lnSpc>
                <a:spcPct val="110000"/>
              </a:lnSpc>
              <a:spcBef>
                <a:spcPts val="0"/>
              </a:spcBef>
              <a:spcAft>
                <a:spcPts val="600"/>
              </a:spcAft>
              <a:buNone/>
            </a:pPr>
            <a:r>
              <a:rPr lang="en-US" sz="4000" dirty="0"/>
              <a:t>1</a:t>
            </a:r>
            <a:r>
              <a:rPr lang="zh-TW" altLang="en-US" sz="4000" dirty="0"/>
              <a:t>）</a:t>
            </a:r>
            <a:r>
              <a:rPr lang="zh-TW" altLang="en-US" sz="4000" dirty="0">
                <a:solidFill>
                  <a:srgbClr val="0070C0"/>
                </a:solidFill>
              </a:rPr>
              <a:t>贪财</a:t>
            </a:r>
            <a:r>
              <a:rPr lang="zh-TW" altLang="en-US" sz="4000" dirty="0" smtClean="0"/>
              <a:t>：提前</a:t>
            </a:r>
            <a:r>
              <a:rPr lang="en-US" sz="4000" dirty="0"/>
              <a:t>6:10-11 </a:t>
            </a:r>
            <a:r>
              <a:rPr lang="zh-TW" altLang="en-US" sz="4000" dirty="0"/>
              <a:t>贪财是万恶之根。有人贪恋钱财，就被引诱离了真道，用许多愁苦把自己刺透了。但你这属　神的人要逃避这些事，追求公义、敬虔、信心、爱心、忍耐、温柔。</a:t>
            </a:r>
            <a:endParaRPr lang="en-US" sz="4000" dirty="0"/>
          </a:p>
          <a:p>
            <a:pPr marL="0" indent="0">
              <a:lnSpc>
                <a:spcPct val="110000"/>
              </a:lnSpc>
              <a:spcBef>
                <a:spcPts val="0"/>
              </a:spcBef>
              <a:spcAft>
                <a:spcPts val="600"/>
              </a:spcAft>
              <a:buNone/>
            </a:pPr>
            <a:r>
              <a:rPr lang="en-US" sz="4000" dirty="0"/>
              <a:t>2</a:t>
            </a:r>
            <a:r>
              <a:rPr lang="zh-TW" altLang="en-US" sz="4000" dirty="0"/>
              <a:t>）</a:t>
            </a:r>
            <a:r>
              <a:rPr lang="zh-TW" altLang="en-US" sz="4000" dirty="0">
                <a:solidFill>
                  <a:srgbClr val="0070C0"/>
                </a:solidFill>
              </a:rPr>
              <a:t>少年的私欲</a:t>
            </a:r>
            <a:r>
              <a:rPr lang="zh-TW" altLang="en-US" sz="4000" dirty="0" smtClean="0"/>
              <a:t>：提</a:t>
            </a:r>
            <a:r>
              <a:rPr lang="zh-TW" altLang="en-US" sz="4000" dirty="0"/>
              <a:t>后</a:t>
            </a:r>
            <a:r>
              <a:rPr lang="en-US" sz="4000" dirty="0"/>
              <a:t>2:22 </a:t>
            </a:r>
            <a:r>
              <a:rPr lang="zh-TW" altLang="en-US" sz="4000" dirty="0"/>
              <a:t>你要逃避少年的私欲，同那清心祷告主的人追求公义、信德、仁爱、和平。</a:t>
            </a:r>
            <a:endParaRPr lang="en-US" sz="4000" dirty="0"/>
          </a:p>
          <a:p>
            <a:pPr marL="0" indent="0">
              <a:lnSpc>
                <a:spcPct val="110000"/>
              </a:lnSpc>
              <a:spcBef>
                <a:spcPts val="0"/>
              </a:spcBef>
              <a:spcAft>
                <a:spcPts val="600"/>
              </a:spcAft>
              <a:buNone/>
            </a:pPr>
            <a:r>
              <a:rPr lang="en-US" sz="4000" dirty="0"/>
              <a:t>3</a:t>
            </a:r>
            <a:r>
              <a:rPr lang="zh-TW" altLang="en-US" sz="4000" dirty="0"/>
              <a:t>）</a:t>
            </a:r>
            <a:r>
              <a:rPr lang="zh-TW" altLang="en-US" sz="4000" dirty="0">
                <a:solidFill>
                  <a:srgbClr val="0070C0"/>
                </a:solidFill>
              </a:rPr>
              <a:t>淫行</a:t>
            </a:r>
            <a:r>
              <a:rPr lang="zh-TW" altLang="en-US" sz="4000" dirty="0" smtClean="0"/>
              <a:t>：林</a:t>
            </a:r>
            <a:r>
              <a:rPr lang="zh-TW" altLang="en-US" sz="4000" dirty="0"/>
              <a:t>前</a:t>
            </a:r>
            <a:r>
              <a:rPr lang="en-US" sz="4000" dirty="0"/>
              <a:t>6:18 </a:t>
            </a:r>
            <a:r>
              <a:rPr lang="zh-TW" altLang="en-US" sz="4000" dirty="0"/>
              <a:t>你们要逃避淫行。人所犯的，无论什么罪，都在身子以外；惟有行淫的，是得罪自己的身子。</a:t>
            </a:r>
            <a:endParaRPr lang="en-US" sz="4000" dirty="0"/>
          </a:p>
          <a:p>
            <a:pPr marL="0" indent="0">
              <a:lnSpc>
                <a:spcPct val="110000"/>
              </a:lnSpc>
              <a:spcBef>
                <a:spcPts val="0"/>
              </a:spcBef>
              <a:spcAft>
                <a:spcPts val="600"/>
              </a:spcAft>
              <a:buNone/>
            </a:pPr>
            <a:r>
              <a:rPr lang="en-US" sz="4000" dirty="0"/>
              <a:t>4</a:t>
            </a:r>
            <a:r>
              <a:rPr lang="zh-TW" altLang="en-US" sz="4000" dirty="0"/>
              <a:t>）</a:t>
            </a:r>
            <a:r>
              <a:rPr lang="zh-TW" altLang="en-US" sz="4000" dirty="0">
                <a:solidFill>
                  <a:srgbClr val="0070C0"/>
                </a:solidFill>
              </a:rPr>
              <a:t>拜偶像</a:t>
            </a:r>
            <a:r>
              <a:rPr lang="zh-TW" altLang="en-US" sz="4000" dirty="0" smtClean="0"/>
              <a:t>：林</a:t>
            </a:r>
            <a:r>
              <a:rPr lang="zh-TW" altLang="en-US" sz="4000" dirty="0"/>
              <a:t>前</a:t>
            </a:r>
            <a:r>
              <a:rPr lang="en-US" sz="4000" dirty="0"/>
              <a:t>10:14 </a:t>
            </a:r>
            <a:r>
              <a:rPr lang="zh-TW" altLang="en-US" sz="4000" dirty="0"/>
              <a:t>我所亲爱的弟兄啊，你们要逃避拜偶像的事。</a:t>
            </a:r>
            <a:endParaRPr lang="en-US" sz="37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39833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a:bodyPr>
          <a:lstStyle/>
          <a:p>
            <a:pPr marL="0" indent="0">
              <a:buNone/>
            </a:pPr>
            <a:r>
              <a:rPr lang="zh-CN" altLang="en-US" sz="4800" dirty="0" smtClean="0">
                <a:solidFill>
                  <a:srgbClr val="C00000"/>
                </a:solidFill>
              </a:rPr>
              <a:t>默观等候神</a:t>
            </a:r>
            <a:endParaRPr lang="en-US" altLang="zh-CN" sz="4800" dirty="0" smtClean="0">
              <a:solidFill>
                <a:srgbClr val="C00000"/>
              </a:solidFill>
            </a:endParaRPr>
          </a:p>
          <a:p>
            <a:r>
              <a:rPr lang="zh-CN" altLang="en-US" sz="4800" dirty="0" smtClean="0"/>
              <a:t>默</a:t>
            </a:r>
            <a:r>
              <a:rPr lang="zh-CN" altLang="en-US" sz="4800" dirty="0"/>
              <a:t>观祷告是追求神的艺术，需要学习和有纪律的操练。</a:t>
            </a:r>
            <a:endParaRPr lang="en-US" sz="4800" dirty="0"/>
          </a:p>
          <a:p>
            <a:r>
              <a:rPr lang="zh-CN" altLang="en-US" sz="4800" dirty="0" smtClean="0"/>
              <a:t>路</a:t>
            </a:r>
            <a:r>
              <a:rPr lang="en-US" sz="4800" dirty="0" smtClean="0"/>
              <a:t> 17:20-21 </a:t>
            </a:r>
            <a:r>
              <a:rPr lang="zh-CN" altLang="en-US" sz="4800" dirty="0"/>
              <a:t>法利赛人问：“ 神的国几时来到？”耶稣回答说：“ 神的国来到不是眼所能见的</a:t>
            </a:r>
            <a:r>
              <a:rPr lang="zh-CN" altLang="en-US" sz="4800" dirty="0" smtClean="0"/>
              <a:t>。</a:t>
            </a:r>
            <a:r>
              <a:rPr lang="en-US" sz="4800" dirty="0" smtClean="0"/>
              <a:t> </a:t>
            </a:r>
            <a:r>
              <a:rPr lang="zh-CN" altLang="en-US" sz="4800" dirty="0"/>
              <a:t>人也不得说：‘看哪，在这里！看哪，在那里！’因为 神的国就在你们心里。</a:t>
            </a:r>
            <a:r>
              <a:rPr lang="zh-CN" altLang="en-US" sz="4800" dirty="0" smtClean="0"/>
              <a:t>”</a:t>
            </a:r>
            <a:endParaRPr lang="en-US" sz="4800" dirty="0"/>
          </a:p>
        </p:txBody>
      </p:sp>
    </p:spTree>
    <p:extLst>
      <p:ext uri="{BB962C8B-B14F-4D97-AF65-F5344CB8AC3E}">
        <p14:creationId xmlns:p14="http://schemas.microsoft.com/office/powerpoint/2010/main" val="13813663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a:bodyPr>
          <a:lstStyle/>
          <a:p>
            <a:pPr marL="0" indent="0">
              <a:buNone/>
            </a:pPr>
            <a:r>
              <a:rPr lang="zh-CN" altLang="en-US" sz="4800" dirty="0" smtClean="0"/>
              <a:t>不同的脑电波：</a:t>
            </a:r>
            <a:endParaRPr lang="en-US" sz="4800" dirty="0" smtClean="0"/>
          </a:p>
          <a:p>
            <a:r>
              <a:rPr lang="en-US" sz="4800" dirty="0" smtClean="0"/>
              <a:t>Beta </a:t>
            </a:r>
            <a:r>
              <a:rPr lang="zh-TW" altLang="en-US" sz="4800" dirty="0"/>
              <a:t>（</a:t>
            </a:r>
            <a:r>
              <a:rPr lang="en-US" sz="4800" dirty="0"/>
              <a:t>β</a:t>
            </a:r>
            <a:r>
              <a:rPr lang="zh-TW" altLang="en-US" sz="4800" dirty="0"/>
              <a:t>） 波：工作时</a:t>
            </a:r>
            <a:endParaRPr lang="en-US" sz="4800" dirty="0"/>
          </a:p>
          <a:p>
            <a:r>
              <a:rPr lang="en-US" sz="4800" dirty="0"/>
              <a:t>Delta </a:t>
            </a:r>
            <a:r>
              <a:rPr lang="zh-TW" altLang="en-US" sz="4800" dirty="0"/>
              <a:t>（</a:t>
            </a:r>
            <a:r>
              <a:rPr lang="en-US" sz="4800" dirty="0"/>
              <a:t>δ</a:t>
            </a:r>
            <a:r>
              <a:rPr lang="zh-TW" altLang="en-US" sz="4800" dirty="0"/>
              <a:t>） 波：睡着时</a:t>
            </a:r>
            <a:endParaRPr lang="en-US" sz="4800" dirty="0"/>
          </a:p>
          <a:p>
            <a:r>
              <a:rPr lang="en-US" sz="4800" dirty="0"/>
              <a:t>Alpha </a:t>
            </a:r>
            <a:r>
              <a:rPr lang="zh-TW" altLang="en-US" sz="4800" dirty="0"/>
              <a:t>（</a:t>
            </a:r>
            <a:r>
              <a:rPr lang="en-US" sz="4800" dirty="0"/>
              <a:t>α</a:t>
            </a:r>
            <a:r>
              <a:rPr lang="zh-TW" altLang="en-US" sz="4800" dirty="0"/>
              <a:t>） 波：醒着的休息（</a:t>
            </a:r>
            <a:r>
              <a:rPr lang="en-US" sz="4800" dirty="0"/>
              <a:t>wakeful rest</a:t>
            </a:r>
            <a:r>
              <a:rPr lang="zh-TW" altLang="en-US" sz="4800" dirty="0"/>
              <a:t>）</a:t>
            </a:r>
            <a:endParaRPr lang="en-US" sz="4800" dirty="0"/>
          </a:p>
        </p:txBody>
      </p:sp>
    </p:spTree>
    <p:extLst>
      <p:ext uri="{BB962C8B-B14F-4D97-AF65-F5344CB8AC3E}">
        <p14:creationId xmlns:p14="http://schemas.microsoft.com/office/powerpoint/2010/main" val="17828875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lnSpcReduction="10000"/>
          </a:bodyPr>
          <a:lstStyle/>
          <a:p>
            <a:pPr marL="0" indent="0">
              <a:buNone/>
            </a:pPr>
            <a:r>
              <a:rPr lang="zh-TW" altLang="en-US" sz="4800" dirty="0" smtClean="0">
                <a:latin typeface="华文楷体" panose="02010600040101010101" pitchFamily="2" charset="-122"/>
                <a:ea typeface="华文楷体" panose="02010600040101010101" pitchFamily="2" charset="-122"/>
              </a:rPr>
              <a:t>基督教默</a:t>
            </a:r>
            <a:r>
              <a:rPr lang="zh-CN" altLang="en-US" sz="4800" dirty="0" smtClean="0">
                <a:latin typeface="华文楷体" panose="02010600040101010101" pitchFamily="2" charset="-122"/>
                <a:ea typeface="华文楷体" panose="02010600040101010101" pitchFamily="2" charset="-122"/>
              </a:rPr>
              <a:t>观</a:t>
            </a:r>
            <a:r>
              <a:rPr lang="zh-TW" altLang="en-US" sz="4800" dirty="0" smtClean="0">
                <a:latin typeface="华文楷体" panose="02010600040101010101" pitchFamily="2" charset="-122"/>
                <a:ea typeface="华文楷体" panose="02010600040101010101" pitchFamily="2" charset="-122"/>
              </a:rPr>
              <a:t>与</a:t>
            </a:r>
            <a:r>
              <a:rPr lang="zh-TW" altLang="en-US" sz="4800" dirty="0">
                <a:latin typeface="华文楷体" panose="02010600040101010101" pitchFamily="2" charset="-122"/>
                <a:ea typeface="华文楷体" panose="02010600040101010101" pitchFamily="2" charset="-122"/>
              </a:rPr>
              <a:t>与东方宗教、新纪元默想的不同之处：</a:t>
            </a:r>
            <a:endParaRPr lang="en-US" sz="4800" dirty="0">
              <a:latin typeface="华文楷体" panose="02010600040101010101" pitchFamily="2" charset="-122"/>
              <a:ea typeface="华文楷体" panose="02010600040101010101" pitchFamily="2" charset="-122"/>
            </a:endParaRPr>
          </a:p>
          <a:p>
            <a:pPr marL="914400" lvl="0" indent="-914400">
              <a:buFont typeface="+mj-lt"/>
              <a:buAutoNum type="arabicPeriod"/>
            </a:pPr>
            <a:r>
              <a:rPr lang="zh-TW" altLang="en-US" sz="4800" dirty="0">
                <a:latin typeface="华文楷体" panose="02010600040101010101" pitchFamily="2" charset="-122"/>
                <a:ea typeface="华文楷体" panose="02010600040101010101" pitchFamily="2" charset="-122"/>
              </a:rPr>
              <a:t>倒空是为了被神充满</a:t>
            </a:r>
            <a:endParaRPr lang="en-US" sz="4800" dirty="0">
              <a:latin typeface="华文楷体" panose="02010600040101010101" pitchFamily="2" charset="-122"/>
              <a:ea typeface="华文楷体" panose="02010600040101010101" pitchFamily="2" charset="-122"/>
            </a:endParaRPr>
          </a:p>
          <a:p>
            <a:pPr marL="914400" lvl="0" indent="-914400">
              <a:buFont typeface="+mj-lt"/>
              <a:buAutoNum type="arabicPeriod"/>
            </a:pPr>
            <a:r>
              <a:rPr lang="zh-TW" altLang="en-US" sz="4800" dirty="0">
                <a:latin typeface="华文楷体" panose="02010600040101010101" pitchFamily="2" charset="-122"/>
                <a:ea typeface="华文楷体" panose="02010600040101010101" pitchFamily="2" charset="-122"/>
              </a:rPr>
              <a:t>对象是独一的真神</a:t>
            </a:r>
            <a:endParaRPr lang="en-US" sz="4800" dirty="0">
              <a:latin typeface="华文楷体" panose="02010600040101010101" pitchFamily="2" charset="-122"/>
              <a:ea typeface="华文楷体" panose="02010600040101010101" pitchFamily="2" charset="-122"/>
            </a:endParaRPr>
          </a:p>
          <a:p>
            <a:pPr marL="914400" lvl="0" indent="-914400">
              <a:buFont typeface="+mj-lt"/>
              <a:buAutoNum type="arabicPeriod"/>
            </a:pPr>
            <a:r>
              <a:rPr lang="zh-TW" altLang="en-US" sz="4800" dirty="0">
                <a:latin typeface="华文楷体" panose="02010600040101010101" pitchFamily="2" charset="-122"/>
                <a:ea typeface="华文楷体" panose="02010600040101010101" pitchFamily="2" charset="-122"/>
              </a:rPr>
              <a:t>靠着耶稣宝血的救赎，来到神面前</a:t>
            </a:r>
            <a:endParaRPr lang="en-US" sz="4800" dirty="0">
              <a:latin typeface="华文楷体" panose="02010600040101010101" pitchFamily="2" charset="-122"/>
              <a:ea typeface="华文楷体" panose="02010600040101010101" pitchFamily="2" charset="-122"/>
            </a:endParaRPr>
          </a:p>
          <a:p>
            <a:pPr marL="914400" lvl="0" indent="-914400">
              <a:buFont typeface="+mj-lt"/>
              <a:buAutoNum type="arabicPeriod"/>
            </a:pPr>
            <a:r>
              <a:rPr lang="zh-TW" altLang="en-US" sz="4800" dirty="0">
                <a:latin typeface="华文楷体" panose="02010600040101010101" pitchFamily="2" charset="-122"/>
                <a:ea typeface="华文楷体" panose="02010600040101010101" pitchFamily="2" charset="-122"/>
              </a:rPr>
              <a:t>相信圣经是神的话，并用圣经检验灵里的经历</a:t>
            </a:r>
            <a:endParaRPr lang="en-US" sz="4800" dirty="0">
              <a:latin typeface="华文楷体" panose="02010600040101010101" pitchFamily="2" charset="-122"/>
              <a:ea typeface="华文楷体" panose="02010600040101010101" pitchFamily="2" charset="-122"/>
            </a:endParaRPr>
          </a:p>
          <a:p>
            <a:pPr marL="914400" indent="-914400">
              <a:buFont typeface="+mj-lt"/>
              <a:buAutoNum type="arabicPeriod"/>
            </a:pPr>
            <a:r>
              <a:rPr lang="zh-TW" altLang="en-US" sz="4800" dirty="0">
                <a:latin typeface="华文楷体" panose="02010600040101010101" pitchFamily="2" charset="-122"/>
                <a:ea typeface="华文楷体" panose="02010600040101010101" pitchFamily="2" charset="-122"/>
              </a:rPr>
              <a:t>与基督的身体联结</a:t>
            </a:r>
            <a:endParaRPr lang="en-US" sz="48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40013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143508" y="125438"/>
            <a:ext cx="8856984" cy="6480720"/>
          </a:xfrm>
        </p:spPr>
        <p:txBody>
          <a:bodyPr>
            <a:normAutofit fontScale="92500"/>
          </a:bodyPr>
          <a:lstStyle/>
          <a:p>
            <a:pPr marL="0" indent="0">
              <a:buNone/>
            </a:pPr>
            <a:r>
              <a:rPr lang="zh-CN" altLang="en-US" sz="4800" dirty="0"/>
              <a:t>三种默观祷告：</a:t>
            </a:r>
            <a:endParaRPr lang="en-US" sz="4800" dirty="0"/>
          </a:p>
          <a:p>
            <a:pPr marL="914400" lvl="0" indent="-914400">
              <a:buFont typeface="+mj-lt"/>
              <a:buAutoNum type="arabicPeriod"/>
            </a:pPr>
            <a:r>
              <a:rPr lang="zh-CN" altLang="en-US" sz="4800" dirty="0"/>
              <a:t>归心祈祷（</a:t>
            </a:r>
            <a:r>
              <a:rPr lang="en-US" sz="4800" dirty="0"/>
              <a:t>recollection</a:t>
            </a:r>
            <a:r>
              <a:rPr lang="zh-CN" altLang="en-US" sz="4800" dirty="0"/>
              <a:t>）</a:t>
            </a:r>
            <a:r>
              <a:rPr lang="en-US" altLang="zh-CN" sz="4800" dirty="0"/>
              <a:t>——</a:t>
            </a:r>
            <a:r>
              <a:rPr lang="zh-CN" altLang="en-US" sz="4800" dirty="0"/>
              <a:t>炼路：治服心思与情感，刻意专注于寻求神。</a:t>
            </a:r>
            <a:endParaRPr lang="en-US" sz="4800" dirty="0"/>
          </a:p>
          <a:p>
            <a:pPr marL="914400" lvl="0" indent="-914400">
              <a:buFont typeface="+mj-lt"/>
              <a:buAutoNum type="arabicPeriod"/>
            </a:pPr>
            <a:r>
              <a:rPr lang="zh-CN" altLang="en-US" sz="4800" dirty="0"/>
              <a:t>安静祈祷（</a:t>
            </a:r>
            <a:r>
              <a:rPr lang="en-US" sz="4800" dirty="0"/>
              <a:t>quiet</a:t>
            </a:r>
            <a:r>
              <a:rPr lang="zh-CN" altLang="en-US" sz="4800" dirty="0"/>
              <a:t>）</a:t>
            </a:r>
            <a:r>
              <a:rPr lang="en-US" altLang="zh-CN" sz="4800" dirty="0"/>
              <a:t>——</a:t>
            </a:r>
            <a:r>
              <a:rPr lang="zh-CN" altLang="en-US" sz="4800" dirty="0"/>
              <a:t>光路：安静意志，柔和地安息于神的同在。</a:t>
            </a:r>
            <a:endParaRPr lang="en-US" sz="4800" dirty="0"/>
          </a:p>
          <a:p>
            <a:pPr marL="914400" lvl="0" indent="-914400">
              <a:buFont typeface="+mj-lt"/>
              <a:buAutoNum type="arabicPeriod"/>
            </a:pPr>
            <a:r>
              <a:rPr lang="zh-CN" altLang="en-US" sz="4800" dirty="0"/>
              <a:t>默观祈祷（</a:t>
            </a:r>
            <a:r>
              <a:rPr lang="en-US" sz="4800" dirty="0"/>
              <a:t>contemplation</a:t>
            </a:r>
            <a:r>
              <a:rPr lang="zh-CN" altLang="en-US" sz="4800" dirty="0"/>
              <a:t>）</a:t>
            </a:r>
            <a:r>
              <a:rPr lang="en-US" altLang="zh-CN" sz="4800" dirty="0"/>
              <a:t>——</a:t>
            </a:r>
            <a:r>
              <a:rPr lang="zh-CN" altLang="en-US" sz="4800" dirty="0"/>
              <a:t>合路：寻见心的归宿，喜乐地与神相交</a:t>
            </a:r>
            <a:r>
              <a:rPr lang="zh-CN" altLang="en-US" sz="4800" dirty="0" smtClean="0"/>
              <a:t>。</a:t>
            </a:r>
            <a:endParaRPr lang="en-US" sz="4800" dirty="0"/>
          </a:p>
        </p:txBody>
      </p:sp>
    </p:spTree>
    <p:extLst>
      <p:ext uri="{BB962C8B-B14F-4D97-AF65-F5344CB8AC3E}">
        <p14:creationId xmlns:p14="http://schemas.microsoft.com/office/powerpoint/2010/main" val="660974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143508" y="125438"/>
            <a:ext cx="8964996" cy="6615930"/>
          </a:xfrm>
        </p:spPr>
        <p:txBody>
          <a:bodyPr>
            <a:normAutofit fontScale="85000" lnSpcReduction="10000"/>
          </a:bodyPr>
          <a:lstStyle/>
          <a:p>
            <a:pPr>
              <a:lnSpc>
                <a:spcPct val="120000"/>
              </a:lnSpc>
              <a:spcBef>
                <a:spcPts val="0"/>
              </a:spcBef>
            </a:pPr>
            <a:r>
              <a:rPr lang="zh-CN" altLang="en-US" sz="4400" dirty="0" smtClean="0"/>
              <a:t>默想：</a:t>
            </a:r>
            <a:r>
              <a:rPr lang="zh-CN" altLang="en-US" sz="4400" dirty="0"/>
              <a:t>默观的预备阶段</a:t>
            </a:r>
            <a:endParaRPr lang="en-US" sz="4400" dirty="0"/>
          </a:p>
          <a:p>
            <a:pPr>
              <a:lnSpc>
                <a:spcPct val="120000"/>
              </a:lnSpc>
              <a:spcBef>
                <a:spcPts val="0"/>
              </a:spcBef>
            </a:pPr>
            <a:r>
              <a:rPr lang="zh-CN" altLang="en-US" sz="4400" dirty="0"/>
              <a:t>默想（神的名字，耶稣生平事迹，经文片段）：不是一直思考，而更像是观看图画般地注视，停留在其中。轻柔或安静地与祂对话。</a:t>
            </a:r>
            <a:endParaRPr lang="en-US" sz="4400" dirty="0"/>
          </a:p>
          <a:p>
            <a:pPr>
              <a:lnSpc>
                <a:spcPct val="120000"/>
              </a:lnSpc>
              <a:spcBef>
                <a:spcPts val="0"/>
              </a:spcBef>
            </a:pPr>
            <a:r>
              <a:rPr lang="zh-CN" altLang="en-US" sz="4400" dirty="0"/>
              <a:t>停止自己的活动，凭信竭力进入安息的</a:t>
            </a:r>
            <a:r>
              <a:rPr lang="zh-CN" altLang="en-US" sz="4400" dirty="0" smtClean="0"/>
              <a:t>中心。“</a:t>
            </a:r>
            <a:r>
              <a:rPr lang="en-US" altLang="zh-CN" sz="4400" dirty="0"/>
              <a:t>……</a:t>
            </a:r>
            <a:r>
              <a:rPr lang="zh-CN" altLang="en-US" sz="4400" dirty="0"/>
              <a:t>天国是努力进入的，努力的人就得着了。”</a:t>
            </a:r>
            <a:r>
              <a:rPr lang="en-US" sz="4400" dirty="0"/>
              <a:t>(</a:t>
            </a:r>
            <a:r>
              <a:rPr lang="zh-CN" altLang="en-US" sz="4400" dirty="0"/>
              <a:t>太</a:t>
            </a:r>
            <a:r>
              <a:rPr lang="en-US" sz="4400" dirty="0"/>
              <a:t>11:12</a:t>
            </a:r>
            <a:r>
              <a:rPr lang="en-US" sz="4400" dirty="0" smtClean="0"/>
              <a:t>)</a:t>
            </a:r>
            <a:r>
              <a:rPr lang="zh-CN" altLang="en-US" sz="4400" dirty="0" smtClean="0"/>
              <a:t>神</a:t>
            </a:r>
            <a:r>
              <a:rPr lang="zh-CN" altLang="en-US" sz="4400" dirty="0"/>
              <a:t>奖赏你努力进入内在灵魂世界的强悍力</a:t>
            </a:r>
            <a:r>
              <a:rPr lang="zh-CN" altLang="en-US" sz="4400" dirty="0" smtClean="0"/>
              <a:t>。这</a:t>
            </a:r>
            <a:r>
              <a:rPr lang="zh-CN" altLang="en-US" sz="4400" dirty="0"/>
              <a:t>是属灵的体操，训练我们属灵的心窍。</a:t>
            </a:r>
            <a:endParaRPr lang="en-US" sz="4400" dirty="0"/>
          </a:p>
        </p:txBody>
      </p:sp>
    </p:spTree>
    <p:extLst>
      <p:ext uri="{BB962C8B-B14F-4D97-AF65-F5344CB8AC3E}">
        <p14:creationId xmlns:p14="http://schemas.microsoft.com/office/powerpoint/2010/main" val="153725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3883893166"/>
              </p:ext>
            </p:extLst>
          </p:nvPr>
        </p:nvGraphicFramePr>
        <p:xfrm>
          <a:off x="0" y="548680"/>
          <a:ext cx="9144000" cy="5295800"/>
        </p:xfrm>
        <a:graphic>
          <a:graphicData uri="http://schemas.openxmlformats.org/drawingml/2006/table">
            <a:tbl>
              <a:tblPr firstRow="1" firstCol="1" bandRow="1">
                <a:tableStyleId>{08FB837D-C827-4EFA-A057-4D05807E0F7C}</a:tableStyleId>
              </a:tblPr>
              <a:tblGrid>
                <a:gridCol w="1716138"/>
                <a:gridCol w="1856311"/>
                <a:gridCol w="1856311"/>
                <a:gridCol w="1857620"/>
                <a:gridCol w="1857620"/>
              </a:tblGrid>
              <a:tr h="576064">
                <a:tc>
                  <a:txBody>
                    <a:bodyPr/>
                    <a:lstStyle/>
                    <a:p>
                      <a:pPr marL="1270" algn="ctr">
                        <a:spcAft>
                          <a:spcPts val="0"/>
                        </a:spcAft>
                      </a:pPr>
                      <a:r>
                        <a:rPr lang="zh-CN" sz="3000" kern="100" dirty="0">
                          <a:effectLst/>
                        </a:rPr>
                        <a:t>灵修</a:t>
                      </a:r>
                      <a:r>
                        <a:rPr lang="zh-CN" sz="3000" kern="100" dirty="0" smtClean="0">
                          <a:effectLst/>
                        </a:rPr>
                        <a:t>入门</a:t>
                      </a:r>
                      <a:endParaRPr lang="en-US" sz="3000" kern="100" dirty="0">
                        <a:effectLst/>
                      </a:endParaRPr>
                    </a:p>
                  </a:txBody>
                  <a:tcPr marL="68580" marR="68580" marT="0" marB="0">
                    <a:solidFill>
                      <a:srgbClr val="00B0F0"/>
                    </a:solidFill>
                  </a:tcPr>
                </a:tc>
                <a:tc>
                  <a:txBody>
                    <a:bodyPr/>
                    <a:lstStyle/>
                    <a:p>
                      <a:pPr algn="ctr">
                        <a:spcAft>
                          <a:spcPts val="0"/>
                        </a:spcAft>
                      </a:pPr>
                      <a:r>
                        <a:rPr lang="zh-CN" sz="3000" kern="100" dirty="0">
                          <a:effectLst/>
                        </a:rPr>
                        <a:t>灵修初</a:t>
                      </a:r>
                      <a:r>
                        <a:rPr lang="zh-CN" sz="3000" kern="100" dirty="0" smtClean="0">
                          <a:effectLst/>
                        </a:rPr>
                        <a:t>程</a:t>
                      </a:r>
                      <a:endParaRPr lang="en-US" sz="3000" kern="100" dirty="0">
                        <a:effectLst/>
                      </a:endParaRPr>
                    </a:p>
                  </a:txBody>
                  <a:tcPr marL="68580" marR="68580" marT="0" marB="0"/>
                </a:tc>
                <a:tc>
                  <a:txBody>
                    <a:bodyPr/>
                    <a:lstStyle/>
                    <a:p>
                      <a:pPr algn="ctr">
                        <a:spcAft>
                          <a:spcPts val="0"/>
                        </a:spcAft>
                      </a:pPr>
                      <a:r>
                        <a:rPr lang="zh-CN" sz="3000" kern="100" dirty="0">
                          <a:effectLst/>
                        </a:rPr>
                        <a:t>灵修</a:t>
                      </a:r>
                      <a:r>
                        <a:rPr lang="zh-CN" sz="3000" kern="100" dirty="0" smtClean="0">
                          <a:effectLst/>
                        </a:rPr>
                        <a:t>中程</a:t>
                      </a:r>
                      <a:endParaRPr lang="en-US" sz="3000" kern="100" dirty="0">
                        <a:effectLst/>
                      </a:endParaRPr>
                    </a:p>
                  </a:txBody>
                  <a:tcPr marL="68580" marR="68580" marT="0" marB="0"/>
                </a:tc>
                <a:tc>
                  <a:txBody>
                    <a:bodyPr/>
                    <a:lstStyle/>
                    <a:p>
                      <a:pPr algn="ctr">
                        <a:spcAft>
                          <a:spcPts val="0"/>
                        </a:spcAft>
                      </a:pPr>
                      <a:r>
                        <a:rPr lang="zh-CN" sz="3000" kern="100" dirty="0">
                          <a:effectLst/>
                        </a:rPr>
                        <a:t>灵修</a:t>
                      </a:r>
                      <a:r>
                        <a:rPr lang="zh-CN" sz="3000" kern="100" dirty="0" smtClean="0">
                          <a:effectLst/>
                        </a:rPr>
                        <a:t>关口</a:t>
                      </a:r>
                      <a:endParaRPr lang="en-US" sz="3000" kern="100" dirty="0">
                        <a:effectLst/>
                      </a:endParaRPr>
                    </a:p>
                  </a:txBody>
                  <a:tcPr marL="68580" marR="68580" marT="0" marB="0">
                    <a:solidFill>
                      <a:schemeClr val="bg2">
                        <a:lumMod val="50000"/>
                      </a:schemeClr>
                    </a:solidFill>
                  </a:tcPr>
                </a:tc>
                <a:tc>
                  <a:txBody>
                    <a:bodyPr/>
                    <a:lstStyle/>
                    <a:p>
                      <a:pPr algn="ctr">
                        <a:spcAft>
                          <a:spcPts val="0"/>
                        </a:spcAft>
                      </a:pPr>
                      <a:r>
                        <a:rPr lang="zh-CN" sz="3000" kern="100" dirty="0">
                          <a:effectLst/>
                        </a:rPr>
                        <a:t>灵修末</a:t>
                      </a:r>
                      <a:r>
                        <a:rPr lang="zh-CN" sz="3000" kern="100" dirty="0" smtClean="0">
                          <a:effectLst/>
                        </a:rPr>
                        <a:t>程</a:t>
                      </a:r>
                      <a:endParaRPr lang="en-US" sz="3000" kern="100" dirty="0">
                        <a:effectLst/>
                      </a:endParaRPr>
                    </a:p>
                  </a:txBody>
                  <a:tcPr marL="68580" marR="68580" marT="0" marB="0"/>
                </a:tc>
              </a:tr>
              <a:tr h="57606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觉醒</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00B0F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炼净</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光照</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黑夜</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chemeClr val="bg2">
                        <a:lumMod val="5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联合</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762000">
                <a:tc>
                  <a:txBody>
                    <a:bodyPr/>
                    <a:lstStyle/>
                    <a:p>
                      <a:pPr marL="20955" indent="-1270" algn="ctr">
                        <a:spcAft>
                          <a:spcPts val="0"/>
                        </a:spcAft>
                      </a:pPr>
                      <a:r>
                        <a:rPr lang="en-US" sz="2200" kern="100" dirty="0">
                          <a:solidFill>
                            <a:srgbClr val="FFFFFF"/>
                          </a:solidFill>
                          <a:effectLst/>
                          <a:latin typeface="Calibri" panose="020F0502020204030204" pitchFamily="34" charset="0"/>
                          <a:ea typeface="宋体" panose="02010600030101010101" pitchFamily="2" charset="-122"/>
                          <a:cs typeface="Times New Roman" panose="02020603050405020304" pitchFamily="18" charset="0"/>
                        </a:rPr>
                        <a:t>Awakening</a:t>
                      </a:r>
                      <a:endParaRPr lang="en-US"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00B0F0"/>
                    </a:solidFill>
                  </a:tcPr>
                </a:tc>
                <a:tc>
                  <a:txBody>
                    <a:bodyPr/>
                    <a:lstStyle/>
                    <a:p>
                      <a:pPr marL="20955" indent="-1270" algn="ctr">
                        <a:spcAft>
                          <a:spcPts val="0"/>
                        </a:spcAft>
                      </a:pPr>
                      <a:r>
                        <a:rPr lang="en-US" sz="2200" b="1" kern="100">
                          <a:solidFill>
                            <a:srgbClr val="FFFFFF"/>
                          </a:solidFill>
                          <a:effectLst/>
                          <a:latin typeface="Calibri" panose="020F0502020204030204" pitchFamily="34" charset="0"/>
                          <a:ea typeface="宋体" panose="02010600030101010101" pitchFamily="2" charset="-122"/>
                          <a:cs typeface="Times New Roman" panose="02020603050405020304" pitchFamily="18" charset="0"/>
                        </a:rPr>
                        <a:t>Purification</a:t>
                      </a:r>
                      <a:endParaRPr lang="en-US" sz="22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en-US" sz="2200" b="1" kern="100" dirty="0">
                          <a:solidFill>
                            <a:srgbClr val="FFFFFF"/>
                          </a:solidFill>
                          <a:effectLst/>
                          <a:latin typeface="Calibri" panose="020F0502020204030204" pitchFamily="34" charset="0"/>
                          <a:ea typeface="宋体" panose="02010600030101010101" pitchFamily="2" charset="-122"/>
                          <a:cs typeface="Times New Roman" panose="02020603050405020304" pitchFamily="18" charset="0"/>
                        </a:rPr>
                        <a:t>Illumination</a:t>
                      </a:r>
                      <a:endParaRPr lang="en-US"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en-US" sz="2200" b="1" kern="100" dirty="0">
                          <a:solidFill>
                            <a:srgbClr val="FFFFFF"/>
                          </a:solidFill>
                          <a:effectLst/>
                          <a:latin typeface="Calibri" panose="020F0502020204030204" pitchFamily="34" charset="0"/>
                          <a:ea typeface="宋体" panose="02010600030101010101" pitchFamily="2" charset="-122"/>
                          <a:cs typeface="Times New Roman" panose="02020603050405020304" pitchFamily="18" charset="0"/>
                        </a:rPr>
                        <a:t>Dark Night</a:t>
                      </a:r>
                      <a:endParaRPr lang="en-US"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chemeClr val="bg2">
                        <a:lumMod val="50000"/>
                      </a:schemeClr>
                    </a:solidFill>
                  </a:tcPr>
                </a:tc>
                <a:tc>
                  <a:txBody>
                    <a:bodyPr/>
                    <a:lstStyle/>
                    <a:p>
                      <a:pPr marL="20955" indent="-1270" algn="ctr">
                        <a:spcAft>
                          <a:spcPts val="0"/>
                        </a:spcAft>
                      </a:pPr>
                      <a:r>
                        <a:rPr lang="en-US" sz="2200" b="1" kern="100" dirty="0">
                          <a:solidFill>
                            <a:srgbClr val="FFFFFF"/>
                          </a:solidFill>
                          <a:effectLst/>
                          <a:latin typeface="Calibri" panose="020F0502020204030204" pitchFamily="34" charset="0"/>
                          <a:ea typeface="宋体" panose="02010600030101010101" pitchFamily="2" charset="-122"/>
                          <a:cs typeface="Times New Roman" panose="02020603050405020304" pitchFamily="18" charset="0"/>
                        </a:rPr>
                        <a:t>Union</a:t>
                      </a:r>
                      <a:endParaRPr lang="en-US"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762000">
                <a:tc>
                  <a:txBody>
                    <a:bodyPr/>
                    <a:lstStyle/>
                    <a:p>
                      <a:pPr marL="20955" indent="-1270" algn="ctr">
                        <a:spcAft>
                          <a:spcPts val="0"/>
                        </a:spcAft>
                      </a:pPr>
                      <a:r>
                        <a:rPr lang="zh-CN" sz="2800" b="0" kern="100" dirty="0">
                          <a:effectLst/>
                        </a:rPr>
                        <a:t>入门</a:t>
                      </a:r>
                      <a:endParaRPr lang="en-US" sz="28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00B0F0"/>
                    </a:solidFill>
                  </a:tcPr>
                </a:tc>
                <a:tc>
                  <a:txBody>
                    <a:bodyPr/>
                    <a:lstStyle/>
                    <a:p>
                      <a:pPr marL="20955" indent="-1270" algn="ctr">
                        <a:spcAft>
                          <a:spcPts val="0"/>
                        </a:spcAft>
                      </a:pPr>
                      <a:r>
                        <a:rPr lang="zh-CN" sz="2800" kern="100">
                          <a:effectLst/>
                        </a:rPr>
                        <a:t>外院</a:t>
                      </a:r>
                      <a:endParaRPr lang="en-US" sz="2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zh-CN" sz="2800" kern="100" dirty="0">
                          <a:effectLst/>
                        </a:rPr>
                        <a:t>圣所</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zh-CN" sz="2800" kern="100" dirty="0">
                          <a:effectLst/>
                        </a:rPr>
                        <a:t>幔子</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chemeClr val="bg2">
                        <a:lumMod val="50000"/>
                      </a:schemeClr>
                    </a:solidFill>
                  </a:tcPr>
                </a:tc>
                <a:tc>
                  <a:txBody>
                    <a:bodyPr/>
                    <a:lstStyle/>
                    <a:p>
                      <a:pPr marL="20955" indent="-1270" algn="ctr">
                        <a:spcAft>
                          <a:spcPts val="0"/>
                        </a:spcAft>
                      </a:pPr>
                      <a:r>
                        <a:rPr lang="zh-CN" sz="2800" kern="100">
                          <a:effectLst/>
                        </a:rPr>
                        <a:t>至圣所</a:t>
                      </a:r>
                      <a:endParaRPr lang="en-US" sz="2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762000">
                <a:tc>
                  <a:txBody>
                    <a:bodyPr/>
                    <a:lstStyle/>
                    <a:p>
                      <a:pPr marL="20955" indent="-1270" algn="ctr">
                        <a:spcAft>
                          <a:spcPts val="0"/>
                        </a:spcAft>
                      </a:pPr>
                      <a:r>
                        <a:rPr lang="zh-CN" sz="2800" b="0" kern="100" dirty="0">
                          <a:effectLst/>
                        </a:rPr>
                        <a:t>传道书</a:t>
                      </a:r>
                      <a:endParaRPr lang="en-US" sz="28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00B0F0"/>
                    </a:solidFill>
                  </a:tcPr>
                </a:tc>
                <a:tc>
                  <a:txBody>
                    <a:bodyPr/>
                    <a:lstStyle/>
                    <a:p>
                      <a:pPr marL="20955" indent="-1270" algn="ctr">
                        <a:spcAft>
                          <a:spcPts val="0"/>
                        </a:spcAft>
                      </a:pPr>
                      <a:r>
                        <a:rPr lang="zh-CN" sz="2800" kern="100">
                          <a:effectLst/>
                        </a:rPr>
                        <a:t>箴言</a:t>
                      </a:r>
                      <a:endParaRPr lang="en-US" sz="2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zh-CN" sz="2800" kern="100" dirty="0">
                          <a:effectLst/>
                        </a:rPr>
                        <a:t>诗篇</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zh-CN" sz="2800" kern="100" dirty="0">
                          <a:effectLst/>
                        </a:rPr>
                        <a:t>约伯记</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chemeClr val="bg2">
                        <a:lumMod val="50000"/>
                      </a:schemeClr>
                    </a:solidFill>
                  </a:tcPr>
                </a:tc>
                <a:tc>
                  <a:txBody>
                    <a:bodyPr/>
                    <a:lstStyle/>
                    <a:p>
                      <a:pPr marL="20955" indent="-1270" algn="ctr">
                        <a:spcAft>
                          <a:spcPts val="0"/>
                        </a:spcAft>
                      </a:pPr>
                      <a:r>
                        <a:rPr lang="zh-CN" sz="2800" kern="100">
                          <a:effectLst/>
                        </a:rPr>
                        <a:t>雅歌</a:t>
                      </a:r>
                      <a:endParaRPr lang="en-US" sz="2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1095672">
                <a:tc>
                  <a:txBody>
                    <a:bodyPr/>
                    <a:lstStyle/>
                    <a:p>
                      <a:pPr marL="20955" indent="-1270" algn="ctr">
                        <a:spcAft>
                          <a:spcPts val="0"/>
                        </a:spcAft>
                      </a:pPr>
                      <a:r>
                        <a:rPr lang="zh-CN" sz="2800" b="0" kern="100" dirty="0">
                          <a:solidFill>
                            <a:schemeClr val="tx1"/>
                          </a:solidFill>
                          <a:effectLst/>
                        </a:rPr>
                        <a:t>分离世俗</a:t>
                      </a:r>
                      <a:endParaRPr lang="en-US" sz="2800" b="0" kern="100" dirty="0">
                        <a:solidFill>
                          <a:schemeClr val="tx1"/>
                        </a:solidFill>
                        <a:effectLst/>
                      </a:endParaRPr>
                    </a:p>
                    <a:p>
                      <a:pPr marL="20955" indent="-1270" algn="ctr">
                        <a:spcAft>
                          <a:spcPts val="0"/>
                        </a:spcAft>
                      </a:pPr>
                      <a:r>
                        <a:rPr lang="en-US" sz="2800" b="0" kern="100" dirty="0">
                          <a:solidFill>
                            <a:schemeClr val="tx1"/>
                          </a:solidFill>
                          <a:effectLst/>
                        </a:rPr>
                        <a:t> </a:t>
                      </a:r>
                      <a:endParaRPr lang="en-US" sz="280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00B0F0"/>
                    </a:solidFill>
                  </a:tcPr>
                </a:tc>
                <a:tc>
                  <a:txBody>
                    <a:bodyPr/>
                    <a:lstStyle/>
                    <a:p>
                      <a:pPr marL="20955" indent="-1270" algn="ctr">
                        <a:spcAft>
                          <a:spcPts val="0"/>
                        </a:spcAft>
                      </a:pPr>
                      <a:r>
                        <a:rPr lang="zh-CN" sz="2800" kern="100" dirty="0">
                          <a:solidFill>
                            <a:schemeClr val="tx1"/>
                          </a:solidFill>
                          <a:effectLst/>
                        </a:rPr>
                        <a:t>舍弃自我</a:t>
                      </a:r>
                      <a:endParaRPr lang="en-US" sz="2800" kern="100" dirty="0">
                        <a:solidFill>
                          <a:schemeClr val="tx1"/>
                        </a:solidFill>
                        <a:effectLst/>
                      </a:endParaRPr>
                    </a:p>
                    <a:p>
                      <a:pPr marL="20955" indent="-1270" algn="ctr">
                        <a:spcAft>
                          <a:spcPts val="0"/>
                        </a:spcAft>
                      </a:pPr>
                      <a:r>
                        <a:rPr lang="zh-CN" sz="2800" kern="100" dirty="0" smtClean="0">
                          <a:solidFill>
                            <a:schemeClr val="tx1"/>
                          </a:solidFill>
                          <a:effectLst/>
                        </a:rPr>
                        <a:t>（净化</a:t>
                      </a:r>
                      <a:r>
                        <a:rPr lang="zh-CN" sz="2800" kern="100" dirty="0">
                          <a:solidFill>
                            <a:schemeClr val="tx1"/>
                          </a:solidFill>
                          <a:effectLst/>
                        </a:rPr>
                        <a:t>）</a:t>
                      </a:r>
                      <a:endParaRPr lang="en-US"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zh-CN" sz="2800" kern="100" dirty="0">
                          <a:solidFill>
                            <a:schemeClr val="tx1"/>
                          </a:solidFill>
                          <a:effectLst/>
                        </a:rPr>
                        <a:t>效法基督</a:t>
                      </a:r>
                      <a:endParaRPr lang="en-US" sz="2800" kern="100" dirty="0">
                        <a:solidFill>
                          <a:schemeClr val="tx1"/>
                        </a:solidFill>
                        <a:effectLst/>
                      </a:endParaRPr>
                    </a:p>
                    <a:p>
                      <a:pPr marL="20955" indent="-1270" algn="ctr">
                        <a:spcAft>
                          <a:spcPts val="0"/>
                        </a:spcAft>
                      </a:pPr>
                      <a:r>
                        <a:rPr lang="zh-CN" sz="2800" kern="100" dirty="0" smtClean="0">
                          <a:solidFill>
                            <a:schemeClr val="tx1"/>
                          </a:solidFill>
                          <a:effectLst/>
                        </a:rPr>
                        <a:t>（圣</a:t>
                      </a:r>
                      <a:r>
                        <a:rPr lang="zh-CN" sz="2800" kern="100" dirty="0">
                          <a:solidFill>
                            <a:schemeClr val="tx1"/>
                          </a:solidFill>
                          <a:effectLst/>
                        </a:rPr>
                        <a:t>化）</a:t>
                      </a:r>
                      <a:endParaRPr lang="en-US"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zh-CN" sz="2800" kern="100" dirty="0">
                          <a:solidFill>
                            <a:schemeClr val="tx1"/>
                          </a:solidFill>
                          <a:effectLst/>
                        </a:rPr>
                        <a:t>胜过试炼</a:t>
                      </a:r>
                      <a:endParaRPr lang="en-US"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chemeClr val="bg2">
                        <a:lumMod val="50000"/>
                      </a:schemeClr>
                    </a:solidFill>
                  </a:tcPr>
                </a:tc>
                <a:tc>
                  <a:txBody>
                    <a:bodyPr/>
                    <a:lstStyle/>
                    <a:p>
                      <a:pPr marL="20955" indent="-1270" algn="ctr">
                        <a:spcAft>
                          <a:spcPts val="0"/>
                        </a:spcAft>
                      </a:pPr>
                      <a:r>
                        <a:rPr lang="zh-CN" sz="2800" kern="100" dirty="0">
                          <a:solidFill>
                            <a:schemeClr val="tx1"/>
                          </a:solidFill>
                          <a:effectLst/>
                        </a:rPr>
                        <a:t>与神联合</a:t>
                      </a:r>
                      <a:endParaRPr lang="en-US" sz="2800" kern="100" dirty="0">
                        <a:solidFill>
                          <a:schemeClr val="tx1"/>
                        </a:solidFill>
                        <a:effectLst/>
                      </a:endParaRPr>
                    </a:p>
                    <a:p>
                      <a:pPr marL="20955" indent="-1270" algn="ctr">
                        <a:spcAft>
                          <a:spcPts val="0"/>
                        </a:spcAft>
                      </a:pPr>
                      <a:r>
                        <a:rPr lang="zh-CN" sz="2800" kern="100" dirty="0" smtClean="0">
                          <a:solidFill>
                            <a:schemeClr val="tx1"/>
                          </a:solidFill>
                          <a:effectLst/>
                        </a:rPr>
                        <a:t>（神化</a:t>
                      </a:r>
                      <a:r>
                        <a:rPr lang="zh-CN" sz="2800" kern="100" dirty="0">
                          <a:solidFill>
                            <a:schemeClr val="tx1"/>
                          </a:solidFill>
                          <a:effectLst/>
                        </a:rPr>
                        <a:t>）</a:t>
                      </a:r>
                      <a:endParaRPr lang="en-US"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762000">
                <a:tc>
                  <a:txBody>
                    <a:bodyPr/>
                    <a:lstStyle/>
                    <a:p>
                      <a:pPr marL="20955" indent="-1270" algn="ctr">
                        <a:spcAft>
                          <a:spcPts val="0"/>
                        </a:spcAft>
                      </a:pPr>
                      <a:r>
                        <a:rPr lang="zh-CN" sz="2800" b="0" kern="100" dirty="0">
                          <a:effectLst/>
                        </a:rPr>
                        <a:t>看见光明</a:t>
                      </a:r>
                      <a:endParaRPr lang="en-US" sz="28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00B0F0"/>
                    </a:solidFill>
                  </a:tcPr>
                </a:tc>
                <a:tc>
                  <a:txBody>
                    <a:bodyPr/>
                    <a:lstStyle/>
                    <a:p>
                      <a:pPr marL="20955" indent="-1270" algn="ctr">
                        <a:spcAft>
                          <a:spcPts val="0"/>
                        </a:spcAft>
                      </a:pPr>
                      <a:r>
                        <a:rPr lang="zh-CN" sz="2800" kern="100">
                          <a:effectLst/>
                        </a:rPr>
                        <a:t>脱离黑暗</a:t>
                      </a:r>
                      <a:endParaRPr lang="en-US" sz="2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zh-CN" sz="2800" kern="100" dirty="0">
                          <a:effectLst/>
                        </a:rPr>
                        <a:t>进入光明</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20955" indent="-1270" algn="ctr">
                        <a:spcAft>
                          <a:spcPts val="0"/>
                        </a:spcAft>
                      </a:pPr>
                      <a:r>
                        <a:rPr lang="zh-CN" sz="2800" kern="100" dirty="0">
                          <a:effectLst/>
                        </a:rPr>
                        <a:t>遭遇黑夜</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chemeClr val="bg2">
                        <a:lumMod val="50000"/>
                      </a:schemeClr>
                    </a:solidFill>
                  </a:tcPr>
                </a:tc>
                <a:tc>
                  <a:txBody>
                    <a:bodyPr/>
                    <a:lstStyle/>
                    <a:p>
                      <a:pPr marL="20955" indent="-1270" algn="ctr">
                        <a:spcAft>
                          <a:spcPts val="0"/>
                        </a:spcAft>
                      </a:pPr>
                      <a:r>
                        <a:rPr lang="zh-CN" sz="2800" kern="100" dirty="0">
                          <a:effectLst/>
                        </a:rPr>
                        <a:t>与光合一</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375842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323528" y="404664"/>
            <a:ext cx="8676964" cy="6201494"/>
          </a:xfrm>
        </p:spPr>
        <p:txBody>
          <a:bodyPr>
            <a:normAutofit/>
          </a:bodyPr>
          <a:lstStyle/>
          <a:p>
            <a:r>
              <a:rPr lang="zh-CN" altLang="en-US" sz="4400" dirty="0"/>
              <a:t>默观祷告是渴慕的表达（祷告），不是祈求，只是很简单的心思的注视，以及同样简单的意志的专注。</a:t>
            </a:r>
            <a:endParaRPr lang="en-US" sz="4400" dirty="0"/>
          </a:p>
          <a:p>
            <a:r>
              <a:rPr lang="zh-CN" altLang="en-US" sz="4400" dirty="0" smtClean="0"/>
              <a:t>一</a:t>
            </a:r>
            <a:r>
              <a:rPr lang="zh-CN" altLang="en-US" sz="4400" dirty="0"/>
              <a:t>个渐进的过程：渐渐地倒空一切不是真实的东西，包括虚假的老</a:t>
            </a:r>
            <a:r>
              <a:rPr lang="zh-CN" altLang="en-US" sz="4400" dirty="0" smtClean="0"/>
              <a:t>我。渐渐</a:t>
            </a:r>
            <a:r>
              <a:rPr lang="zh-CN" altLang="en-US" sz="4400" dirty="0"/>
              <a:t>清理干净里面</a:t>
            </a:r>
            <a:r>
              <a:rPr lang="zh-CN" altLang="en-US" sz="4400" dirty="0" smtClean="0"/>
              <a:t>的圣殿。</a:t>
            </a:r>
            <a:endParaRPr lang="en-US" altLang="zh-CN" sz="4400" dirty="0" smtClean="0"/>
          </a:p>
          <a:p>
            <a:r>
              <a:rPr lang="zh-CN" altLang="en-US" sz="4400" dirty="0"/>
              <a:t>几乎完全暂停了思考。竭力进入安息</a:t>
            </a:r>
            <a:r>
              <a:rPr lang="en-US" altLang="zh-CN" sz="4400" dirty="0"/>
              <a:t>——</a:t>
            </a:r>
            <a:r>
              <a:rPr lang="zh-CN" altLang="en-US" sz="4400" dirty="0"/>
              <a:t>不用力。多爱，少思考</a:t>
            </a:r>
            <a:r>
              <a:rPr lang="zh-CN" altLang="en-US" sz="4400" dirty="0" smtClean="0"/>
              <a:t>。</a:t>
            </a:r>
            <a:endParaRPr lang="en-US" sz="4400" dirty="0"/>
          </a:p>
        </p:txBody>
      </p:sp>
    </p:spTree>
    <p:extLst>
      <p:ext uri="{BB962C8B-B14F-4D97-AF65-F5344CB8AC3E}">
        <p14:creationId xmlns:p14="http://schemas.microsoft.com/office/powerpoint/2010/main" val="427737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0" y="0"/>
            <a:ext cx="9144000" cy="6858000"/>
          </a:xfrm>
        </p:spPr>
        <p:txBody>
          <a:bodyPr>
            <a:normAutofit fontScale="62500" lnSpcReduction="20000"/>
          </a:bodyPr>
          <a:lstStyle/>
          <a:p>
            <a:pPr marL="0" indent="0">
              <a:lnSpc>
                <a:spcPct val="120000"/>
              </a:lnSpc>
              <a:spcBef>
                <a:spcPts val="0"/>
              </a:spcBef>
              <a:buNone/>
            </a:pPr>
            <a:r>
              <a:rPr lang="zh-CN" altLang="en-US" sz="5400" dirty="0">
                <a:solidFill>
                  <a:srgbClr val="C00000"/>
                </a:solidFill>
              </a:rPr>
              <a:t>操练敬虔：</a:t>
            </a:r>
            <a:endParaRPr lang="en-US" sz="5400" dirty="0">
              <a:solidFill>
                <a:srgbClr val="C00000"/>
              </a:solidFill>
            </a:endParaRPr>
          </a:p>
          <a:p>
            <a:pPr>
              <a:lnSpc>
                <a:spcPct val="120000"/>
              </a:lnSpc>
              <a:spcBef>
                <a:spcPts val="0"/>
              </a:spcBef>
            </a:pPr>
            <a:r>
              <a:rPr lang="zh-CN" altLang="en-US" sz="5400" dirty="0"/>
              <a:t>操练身体：禁食，早起，守夜，独处，静默，简朴生活，手动劳作</a:t>
            </a:r>
            <a:r>
              <a:rPr lang="zh-CN" altLang="en-US" sz="5400" dirty="0" smtClean="0"/>
              <a:t>，奉献给予</a:t>
            </a:r>
            <a:endParaRPr lang="en-US" sz="5400" dirty="0"/>
          </a:p>
          <a:p>
            <a:pPr>
              <a:lnSpc>
                <a:spcPct val="120000"/>
              </a:lnSpc>
              <a:spcBef>
                <a:spcPts val="0"/>
              </a:spcBef>
            </a:pPr>
            <a:r>
              <a:rPr lang="zh-CN" altLang="en-US" sz="5400" dirty="0"/>
              <a:t>操练</a:t>
            </a:r>
            <a:r>
              <a:rPr lang="zh-CN" altLang="en-US" sz="5400" dirty="0" smtClean="0"/>
              <a:t>心灵：</a:t>
            </a:r>
            <a:r>
              <a:rPr lang="zh-CN" altLang="en-US" sz="5400" dirty="0"/>
              <a:t>读经，默想，背经，祷读，</a:t>
            </a:r>
            <a:r>
              <a:rPr lang="zh-CN" altLang="en-US" sz="5400" dirty="0" smtClean="0"/>
              <a:t>阅读属灵作品，</a:t>
            </a:r>
            <a:r>
              <a:rPr lang="zh-CN" altLang="en-US" sz="5400" dirty="0">
                <a:solidFill>
                  <a:srgbClr val="0070C0"/>
                </a:solidFill>
              </a:rPr>
              <a:t>默观</a:t>
            </a:r>
            <a:r>
              <a:rPr lang="zh-CN" altLang="en-US" sz="5400" dirty="0" smtClean="0">
                <a:solidFill>
                  <a:srgbClr val="0070C0"/>
                </a:solidFill>
              </a:rPr>
              <a:t>等候神</a:t>
            </a:r>
            <a:endParaRPr lang="en-US" sz="5400" dirty="0">
              <a:solidFill>
                <a:srgbClr val="0070C0"/>
              </a:solidFill>
            </a:endParaRPr>
          </a:p>
          <a:p>
            <a:pPr>
              <a:lnSpc>
                <a:spcPct val="120000"/>
              </a:lnSpc>
              <a:spcBef>
                <a:spcPts val="0"/>
              </a:spcBef>
            </a:pPr>
            <a:r>
              <a:rPr lang="zh-CN" altLang="en-US" sz="5400" dirty="0"/>
              <a:t>操练灵：方言祷告，敬拜赞美，代祷争战 </a:t>
            </a:r>
            <a:endParaRPr lang="en-US" sz="5400" dirty="0"/>
          </a:p>
          <a:p>
            <a:pPr>
              <a:lnSpc>
                <a:spcPct val="120000"/>
              </a:lnSpc>
              <a:spcBef>
                <a:spcPts val="0"/>
              </a:spcBef>
            </a:pPr>
            <a:r>
              <a:rPr lang="zh-CN" altLang="en-US" sz="5400" dirty="0" smtClean="0">
                <a:solidFill>
                  <a:srgbClr val="0070C0"/>
                </a:solidFill>
              </a:rPr>
              <a:t>不住</a:t>
            </a:r>
            <a:r>
              <a:rPr lang="zh-CN" altLang="en-US" sz="5400" dirty="0">
                <a:solidFill>
                  <a:srgbClr val="0070C0"/>
                </a:solidFill>
              </a:rPr>
              <a:t>祷告：耶稣祷文，诗篇祷文，操练与神同在，</a:t>
            </a:r>
            <a:r>
              <a:rPr lang="zh-CN" altLang="en-US" sz="5400" dirty="0"/>
              <a:t>倾心吐意，与主交谈，</a:t>
            </a:r>
            <a:r>
              <a:rPr lang="zh-CN" altLang="en-US" sz="5400" dirty="0">
                <a:solidFill>
                  <a:srgbClr val="0070C0"/>
                </a:solidFill>
              </a:rPr>
              <a:t>随事祷告</a:t>
            </a:r>
            <a:r>
              <a:rPr lang="zh-CN" altLang="en-US" sz="5400" dirty="0" smtClean="0">
                <a:solidFill>
                  <a:srgbClr val="0070C0"/>
                </a:solidFill>
              </a:rPr>
              <a:t>，圣化此刻</a:t>
            </a:r>
            <a:endParaRPr lang="en-US" sz="5400" dirty="0">
              <a:solidFill>
                <a:srgbClr val="0070C0"/>
              </a:solidFill>
            </a:endParaRPr>
          </a:p>
          <a:p>
            <a:pPr>
              <a:lnSpc>
                <a:spcPct val="120000"/>
              </a:lnSpc>
              <a:spcBef>
                <a:spcPts val="0"/>
              </a:spcBef>
            </a:pPr>
            <a:r>
              <a:rPr lang="zh-CN" altLang="en-US" sz="5400" dirty="0" smtClean="0"/>
              <a:t>社群操练：聚会团契，属灵同伴，属灵父母，传扬福音，</a:t>
            </a:r>
            <a:r>
              <a:rPr lang="zh-CN" altLang="en-US" sz="5400" dirty="0"/>
              <a:t>款待</a:t>
            </a:r>
            <a:r>
              <a:rPr lang="zh-CN" altLang="en-US" sz="5400" dirty="0" smtClean="0"/>
              <a:t>客人</a:t>
            </a:r>
            <a:endParaRPr lang="en-US" altLang="zh-CN" sz="5400" dirty="0" smtClean="0"/>
          </a:p>
          <a:p>
            <a:pPr>
              <a:lnSpc>
                <a:spcPct val="120000"/>
              </a:lnSpc>
              <a:spcBef>
                <a:spcPts val="0"/>
              </a:spcBef>
            </a:pPr>
            <a:r>
              <a:rPr lang="zh-CN" altLang="en-US" sz="5400" dirty="0" smtClean="0"/>
              <a:t>操练省思：</a:t>
            </a:r>
            <a:r>
              <a:rPr lang="zh-CN" altLang="en-US" sz="5400" dirty="0"/>
              <a:t>生活守则，自我省察，灵程</a:t>
            </a:r>
            <a:r>
              <a:rPr lang="zh-CN" altLang="en-US" sz="5400" dirty="0" smtClean="0"/>
              <a:t>札记</a:t>
            </a:r>
            <a:endParaRPr lang="en-US" altLang="zh-CN" sz="5400" dirty="0"/>
          </a:p>
        </p:txBody>
      </p:sp>
    </p:spTree>
    <p:extLst>
      <p:ext uri="{BB962C8B-B14F-4D97-AF65-F5344CB8AC3E}">
        <p14:creationId xmlns:p14="http://schemas.microsoft.com/office/powerpoint/2010/main" val="8932464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457200" y="764704"/>
            <a:ext cx="7931224" cy="5904656"/>
          </a:xfrm>
        </p:spPr>
        <p:txBody>
          <a:bodyPr>
            <a:normAutofit/>
          </a:bodyPr>
          <a:lstStyle/>
          <a:p>
            <a:r>
              <a:rPr lang="zh-CN" altLang="en-US" sz="3600" dirty="0"/>
              <a:t>神在此用一瞬间传递给灵魂的，是如此大的祕密、如此高的恩宠，灵魂所经历的又是如此极致的喜乐，我不知道有什么可以与之相比。我只能说，主在那个时刻是要用一种比任何属灵异象或属灵体验更高的方式来启示天堂的荣耀</a:t>
            </a:r>
            <a:r>
              <a:rPr lang="zh-CN" altLang="en-US" sz="3600" dirty="0" smtClean="0"/>
              <a:t>。</a:t>
            </a:r>
            <a:r>
              <a:rPr lang="en-US" sz="3600" dirty="0" smtClean="0"/>
              <a:t>——</a:t>
            </a:r>
            <a:r>
              <a:rPr lang="zh-CN" altLang="en-US" sz="3600" dirty="0"/>
              <a:t>大德兰（</a:t>
            </a:r>
            <a:r>
              <a:rPr lang="en-US" sz="3600" dirty="0"/>
              <a:t>Teresa of Avila</a:t>
            </a:r>
            <a:r>
              <a:rPr lang="zh-CN" altLang="en-US" sz="3600" dirty="0" smtClean="0"/>
              <a:t>）</a:t>
            </a:r>
            <a:endParaRPr lang="en-US" sz="3600" dirty="0"/>
          </a:p>
        </p:txBody>
      </p:sp>
    </p:spTree>
    <p:extLst>
      <p:ext uri="{BB962C8B-B14F-4D97-AF65-F5344CB8AC3E}">
        <p14:creationId xmlns:p14="http://schemas.microsoft.com/office/powerpoint/2010/main" val="1302355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2906463462"/>
              </p:ext>
            </p:extLst>
          </p:nvPr>
        </p:nvGraphicFramePr>
        <p:xfrm>
          <a:off x="0" y="548680"/>
          <a:ext cx="9144000" cy="5295800"/>
        </p:xfrm>
        <a:graphic>
          <a:graphicData uri="http://schemas.openxmlformats.org/drawingml/2006/table">
            <a:tbl>
              <a:tblPr firstRow="1" firstCol="1" bandRow="1">
                <a:tableStyleId>{08FB837D-C827-4EFA-A057-4D05807E0F7C}</a:tableStyleId>
              </a:tblPr>
              <a:tblGrid>
                <a:gridCol w="1716138"/>
                <a:gridCol w="1856311"/>
                <a:gridCol w="1856311"/>
                <a:gridCol w="1857620"/>
                <a:gridCol w="1857620"/>
              </a:tblGrid>
              <a:tr h="576064">
                <a:tc>
                  <a:txBody>
                    <a:bodyPr/>
                    <a:lstStyle/>
                    <a:p>
                      <a:pPr marL="1270" algn="ctr">
                        <a:spcAft>
                          <a:spcPts val="0"/>
                        </a:spcAft>
                      </a:pPr>
                      <a:r>
                        <a:rPr lang="zh-CN" sz="3000" kern="100" dirty="0">
                          <a:solidFill>
                            <a:schemeClr val="bg1"/>
                          </a:solidFill>
                          <a:effectLst/>
                        </a:rPr>
                        <a:t>灵修</a:t>
                      </a:r>
                      <a:r>
                        <a:rPr lang="zh-CN" sz="3000" kern="100" dirty="0" smtClean="0">
                          <a:solidFill>
                            <a:schemeClr val="bg1"/>
                          </a:solidFill>
                          <a:effectLst/>
                        </a:rPr>
                        <a:t>入门</a:t>
                      </a:r>
                      <a:endParaRPr lang="en-US" sz="3000" kern="100" dirty="0">
                        <a:solidFill>
                          <a:schemeClr val="bg1"/>
                        </a:solidFill>
                        <a:effectLst/>
                      </a:endParaRPr>
                    </a:p>
                  </a:txBody>
                  <a:tcPr marL="68580" marR="68580" marT="0" marB="0">
                    <a:solidFill>
                      <a:srgbClr val="92D050"/>
                    </a:solidFill>
                  </a:tcPr>
                </a:tc>
                <a:tc>
                  <a:txBody>
                    <a:bodyPr/>
                    <a:lstStyle/>
                    <a:p>
                      <a:pPr algn="ctr">
                        <a:spcAft>
                          <a:spcPts val="0"/>
                        </a:spcAft>
                      </a:pPr>
                      <a:r>
                        <a:rPr lang="zh-CN" sz="3000" kern="100" dirty="0">
                          <a:solidFill>
                            <a:schemeClr val="bg1"/>
                          </a:solidFill>
                          <a:effectLst/>
                        </a:rPr>
                        <a:t>灵修初</a:t>
                      </a:r>
                      <a:r>
                        <a:rPr lang="zh-CN" sz="3000" kern="100" dirty="0" smtClean="0">
                          <a:solidFill>
                            <a:schemeClr val="bg1"/>
                          </a:solidFill>
                          <a:effectLst/>
                        </a:rPr>
                        <a:t>程</a:t>
                      </a:r>
                      <a:endParaRPr lang="en-US" sz="3000" kern="100" dirty="0">
                        <a:solidFill>
                          <a:schemeClr val="bg1"/>
                        </a:solidFill>
                        <a:effectLst/>
                      </a:endParaRPr>
                    </a:p>
                  </a:txBody>
                  <a:tcPr marL="68580" marR="68580" marT="0" marB="0">
                    <a:solidFill>
                      <a:srgbClr val="92D050"/>
                    </a:solidFill>
                  </a:tcPr>
                </a:tc>
                <a:tc>
                  <a:txBody>
                    <a:bodyPr/>
                    <a:lstStyle/>
                    <a:p>
                      <a:pPr algn="ctr">
                        <a:spcAft>
                          <a:spcPts val="0"/>
                        </a:spcAft>
                      </a:pPr>
                      <a:r>
                        <a:rPr lang="zh-CN" sz="3000" kern="100" dirty="0">
                          <a:solidFill>
                            <a:schemeClr val="tx1"/>
                          </a:solidFill>
                          <a:effectLst/>
                        </a:rPr>
                        <a:t>灵修</a:t>
                      </a:r>
                      <a:r>
                        <a:rPr lang="zh-CN" sz="3000" kern="100" dirty="0" smtClean="0">
                          <a:solidFill>
                            <a:schemeClr val="tx1"/>
                          </a:solidFill>
                          <a:effectLst/>
                        </a:rPr>
                        <a:t>中程</a:t>
                      </a:r>
                      <a:endParaRPr lang="en-US" sz="3000" kern="100" dirty="0">
                        <a:solidFill>
                          <a:schemeClr val="tx1"/>
                        </a:solidFill>
                        <a:effectLst/>
                      </a:endParaRPr>
                    </a:p>
                  </a:txBody>
                  <a:tcPr marL="68580" marR="68580" marT="0" marB="0">
                    <a:solidFill>
                      <a:srgbClr val="FFFF00"/>
                    </a:solidFill>
                  </a:tcPr>
                </a:tc>
                <a:tc>
                  <a:txBody>
                    <a:bodyPr/>
                    <a:lstStyle/>
                    <a:p>
                      <a:pPr algn="ctr">
                        <a:spcAft>
                          <a:spcPts val="0"/>
                        </a:spcAft>
                      </a:pPr>
                      <a:r>
                        <a:rPr lang="zh-CN" sz="3000" kern="100" dirty="0">
                          <a:solidFill>
                            <a:schemeClr val="bg1"/>
                          </a:solidFill>
                          <a:effectLst/>
                        </a:rPr>
                        <a:t>灵修</a:t>
                      </a:r>
                      <a:r>
                        <a:rPr lang="zh-CN" sz="3000" kern="100" dirty="0" smtClean="0">
                          <a:solidFill>
                            <a:schemeClr val="bg1"/>
                          </a:solidFill>
                          <a:effectLst/>
                        </a:rPr>
                        <a:t>关口</a:t>
                      </a:r>
                      <a:endParaRPr lang="en-US" sz="3000" kern="100" dirty="0">
                        <a:solidFill>
                          <a:schemeClr val="bg1"/>
                        </a:solidFill>
                        <a:effectLst/>
                      </a:endParaRPr>
                    </a:p>
                  </a:txBody>
                  <a:tcPr marL="68580" marR="68580" marT="0" marB="0">
                    <a:solidFill>
                      <a:srgbClr val="92D050"/>
                    </a:solidFill>
                  </a:tcPr>
                </a:tc>
                <a:tc>
                  <a:txBody>
                    <a:bodyPr/>
                    <a:lstStyle/>
                    <a:p>
                      <a:pPr algn="ctr">
                        <a:spcAft>
                          <a:spcPts val="0"/>
                        </a:spcAft>
                      </a:pPr>
                      <a:r>
                        <a:rPr lang="zh-CN" sz="3000" kern="100" dirty="0">
                          <a:solidFill>
                            <a:schemeClr val="bg1"/>
                          </a:solidFill>
                          <a:effectLst/>
                        </a:rPr>
                        <a:t>灵修末</a:t>
                      </a:r>
                      <a:r>
                        <a:rPr lang="zh-CN" sz="3000" kern="100" dirty="0" smtClean="0">
                          <a:solidFill>
                            <a:schemeClr val="bg1"/>
                          </a:solidFill>
                          <a:effectLst/>
                        </a:rPr>
                        <a:t>程</a:t>
                      </a:r>
                      <a:endParaRPr lang="en-US" sz="3000" kern="100" dirty="0">
                        <a:solidFill>
                          <a:schemeClr val="bg1"/>
                        </a:solidFill>
                        <a:effectLst/>
                      </a:endParaRPr>
                    </a:p>
                  </a:txBody>
                  <a:tcPr marL="68580" marR="68580" marT="0" marB="0">
                    <a:solidFill>
                      <a:srgbClr val="92D050"/>
                    </a:solidFill>
                  </a:tcPr>
                </a:tc>
              </a:tr>
              <a:tr h="57606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觉醒</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炼净</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光照</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FFFF0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黑夜</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CN" altLang="en-US" sz="3000" b="0" kern="100" dirty="0" smtClean="0">
                          <a:solidFill>
                            <a:srgbClr val="C00000"/>
                          </a:solidFill>
                          <a:effectLst/>
                        </a:rPr>
                        <a:t>联合</a:t>
                      </a:r>
                      <a:endParaRPr lang="en-US" sz="3000" b="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r>
              <a:tr h="762000">
                <a:tc>
                  <a:txBody>
                    <a:bodyPr/>
                    <a:lstStyle/>
                    <a:p>
                      <a:pPr marL="20955" indent="-1270" algn="ctr">
                        <a:spcAft>
                          <a:spcPts val="0"/>
                        </a:spcAft>
                      </a:pPr>
                      <a:r>
                        <a:rPr lang="en-US" sz="2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Awakening</a:t>
                      </a:r>
                    </a:p>
                  </a:txBody>
                  <a:tcPr marL="68580" marR="68580" marT="0" marB="0">
                    <a:solidFill>
                      <a:srgbClr val="92D050"/>
                    </a:solidFill>
                  </a:tcPr>
                </a:tc>
                <a:tc>
                  <a:txBody>
                    <a:bodyPr/>
                    <a:lstStyle/>
                    <a:p>
                      <a:pPr marL="20955" indent="-1270" algn="ctr">
                        <a:spcAft>
                          <a:spcPts val="0"/>
                        </a:spcAft>
                      </a:pPr>
                      <a:r>
                        <a:rPr lang="en-US" sz="2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Purification</a:t>
                      </a:r>
                      <a:endParaRPr lang="en-US" sz="2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en-US" sz="22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Illumination</a:t>
                      </a:r>
                      <a:endParaRPr lang="en-US" sz="22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FFFF00"/>
                    </a:solidFill>
                  </a:tcPr>
                </a:tc>
                <a:tc>
                  <a:txBody>
                    <a:bodyPr/>
                    <a:lstStyle/>
                    <a:p>
                      <a:pPr marL="20955" indent="-1270" algn="ctr">
                        <a:spcAft>
                          <a:spcPts val="0"/>
                        </a:spcAft>
                      </a:pPr>
                      <a:r>
                        <a:rPr lang="en-US" sz="2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Dark Night</a:t>
                      </a:r>
                      <a:endParaRPr lang="en-US" sz="2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en-US" sz="22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Union</a:t>
                      </a:r>
                      <a:endParaRPr lang="en-US" sz="22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r>
              <a:tr h="762000">
                <a:tc>
                  <a:txBody>
                    <a:bodyPr/>
                    <a:lstStyle/>
                    <a:p>
                      <a:pPr marL="20955" indent="-1270" algn="ctr">
                        <a:spcAft>
                          <a:spcPts val="0"/>
                        </a:spcAft>
                      </a:pPr>
                      <a:r>
                        <a:rPr lang="zh-CN" sz="2800" b="0" kern="100" dirty="0">
                          <a:effectLst/>
                        </a:rPr>
                        <a:t>入门</a:t>
                      </a:r>
                      <a:endParaRPr lang="en-US" sz="28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effectLst/>
                        </a:rPr>
                        <a:t>外院</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effectLst/>
                        </a:rPr>
                        <a:t>圣所</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FFFF00"/>
                    </a:solidFill>
                  </a:tcPr>
                </a:tc>
                <a:tc>
                  <a:txBody>
                    <a:bodyPr/>
                    <a:lstStyle/>
                    <a:p>
                      <a:pPr marL="20955" indent="-1270" algn="ctr">
                        <a:spcAft>
                          <a:spcPts val="0"/>
                        </a:spcAft>
                      </a:pPr>
                      <a:r>
                        <a:rPr lang="zh-CN" sz="2800" kern="100" dirty="0">
                          <a:effectLst/>
                        </a:rPr>
                        <a:t>幔子</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a:effectLst/>
                        </a:rPr>
                        <a:t>至圣所</a:t>
                      </a:r>
                      <a:endParaRPr lang="en-US" sz="2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r>
              <a:tr h="762000">
                <a:tc>
                  <a:txBody>
                    <a:bodyPr/>
                    <a:lstStyle/>
                    <a:p>
                      <a:pPr marL="20955" indent="-1270" algn="ctr">
                        <a:spcAft>
                          <a:spcPts val="0"/>
                        </a:spcAft>
                      </a:pPr>
                      <a:r>
                        <a:rPr lang="zh-CN" sz="2800" b="0" kern="100" dirty="0">
                          <a:effectLst/>
                        </a:rPr>
                        <a:t>传道书</a:t>
                      </a:r>
                      <a:endParaRPr lang="en-US" sz="28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effectLst/>
                        </a:rPr>
                        <a:t>箴言</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effectLst/>
                        </a:rPr>
                        <a:t>诗篇</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FFFF00"/>
                    </a:solidFill>
                  </a:tcPr>
                </a:tc>
                <a:tc>
                  <a:txBody>
                    <a:bodyPr/>
                    <a:lstStyle/>
                    <a:p>
                      <a:pPr marL="20955" indent="-1270" algn="ctr">
                        <a:spcAft>
                          <a:spcPts val="0"/>
                        </a:spcAft>
                      </a:pPr>
                      <a:r>
                        <a:rPr lang="zh-CN" sz="2800" kern="100" dirty="0">
                          <a:effectLst/>
                        </a:rPr>
                        <a:t>约伯记</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a:effectLst/>
                        </a:rPr>
                        <a:t>雅歌</a:t>
                      </a:r>
                      <a:endParaRPr lang="en-US" sz="2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r>
              <a:tr h="1095672">
                <a:tc>
                  <a:txBody>
                    <a:bodyPr/>
                    <a:lstStyle/>
                    <a:p>
                      <a:pPr marL="20955" indent="-1270" algn="ctr">
                        <a:spcAft>
                          <a:spcPts val="0"/>
                        </a:spcAft>
                      </a:pPr>
                      <a:r>
                        <a:rPr lang="zh-CN" sz="2800" b="0" kern="100" dirty="0">
                          <a:solidFill>
                            <a:schemeClr val="tx1"/>
                          </a:solidFill>
                          <a:effectLst/>
                        </a:rPr>
                        <a:t>分离世俗</a:t>
                      </a:r>
                      <a:endParaRPr lang="en-US" sz="2800" b="0" kern="100" dirty="0">
                        <a:solidFill>
                          <a:schemeClr val="tx1"/>
                        </a:solidFill>
                        <a:effectLst/>
                      </a:endParaRPr>
                    </a:p>
                    <a:p>
                      <a:pPr marL="20955" indent="-1270" algn="ctr">
                        <a:spcAft>
                          <a:spcPts val="0"/>
                        </a:spcAft>
                      </a:pPr>
                      <a:r>
                        <a:rPr lang="en-US" sz="2800" b="0" kern="100" dirty="0">
                          <a:solidFill>
                            <a:schemeClr val="tx1"/>
                          </a:solidFill>
                          <a:effectLst/>
                        </a:rPr>
                        <a:t> </a:t>
                      </a:r>
                      <a:endParaRPr lang="en-US" sz="280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solidFill>
                            <a:schemeClr val="tx1"/>
                          </a:solidFill>
                          <a:effectLst/>
                        </a:rPr>
                        <a:t>舍弃自我</a:t>
                      </a:r>
                      <a:endParaRPr lang="en-US" sz="2800" kern="100" dirty="0">
                        <a:solidFill>
                          <a:schemeClr val="tx1"/>
                        </a:solidFill>
                        <a:effectLst/>
                      </a:endParaRPr>
                    </a:p>
                    <a:p>
                      <a:pPr marL="20955" indent="-1270" algn="ctr">
                        <a:spcAft>
                          <a:spcPts val="0"/>
                        </a:spcAft>
                      </a:pPr>
                      <a:r>
                        <a:rPr lang="zh-CN" sz="2800" kern="100" dirty="0" smtClean="0">
                          <a:solidFill>
                            <a:schemeClr val="tx1"/>
                          </a:solidFill>
                          <a:effectLst/>
                        </a:rPr>
                        <a:t>（净化</a:t>
                      </a:r>
                      <a:r>
                        <a:rPr lang="zh-CN" sz="2800" kern="100" dirty="0">
                          <a:solidFill>
                            <a:schemeClr val="tx1"/>
                          </a:solidFill>
                          <a:effectLst/>
                        </a:rPr>
                        <a:t>）</a:t>
                      </a:r>
                      <a:endParaRPr lang="en-US"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solidFill>
                            <a:schemeClr val="tx1"/>
                          </a:solidFill>
                          <a:effectLst/>
                        </a:rPr>
                        <a:t>效法基督</a:t>
                      </a:r>
                      <a:endParaRPr lang="en-US" sz="2800" kern="100" dirty="0">
                        <a:solidFill>
                          <a:schemeClr val="tx1"/>
                        </a:solidFill>
                        <a:effectLst/>
                      </a:endParaRPr>
                    </a:p>
                    <a:p>
                      <a:pPr marL="20955" indent="-1270" algn="ctr">
                        <a:spcAft>
                          <a:spcPts val="0"/>
                        </a:spcAft>
                      </a:pPr>
                      <a:r>
                        <a:rPr lang="zh-CN" sz="2800" kern="100" dirty="0" smtClean="0">
                          <a:solidFill>
                            <a:schemeClr val="tx1"/>
                          </a:solidFill>
                          <a:effectLst/>
                        </a:rPr>
                        <a:t>（圣</a:t>
                      </a:r>
                      <a:r>
                        <a:rPr lang="zh-CN" sz="2800" kern="100" dirty="0">
                          <a:solidFill>
                            <a:schemeClr val="tx1"/>
                          </a:solidFill>
                          <a:effectLst/>
                        </a:rPr>
                        <a:t>化）</a:t>
                      </a:r>
                      <a:endParaRPr lang="en-US"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FFFF00"/>
                    </a:solidFill>
                  </a:tcPr>
                </a:tc>
                <a:tc>
                  <a:txBody>
                    <a:bodyPr/>
                    <a:lstStyle/>
                    <a:p>
                      <a:pPr marL="20955" indent="-1270" algn="ctr">
                        <a:spcAft>
                          <a:spcPts val="0"/>
                        </a:spcAft>
                      </a:pPr>
                      <a:r>
                        <a:rPr lang="zh-CN" sz="2800" kern="100" dirty="0">
                          <a:solidFill>
                            <a:schemeClr val="tx1"/>
                          </a:solidFill>
                          <a:effectLst/>
                        </a:rPr>
                        <a:t>胜过试炼</a:t>
                      </a:r>
                      <a:endParaRPr lang="en-US"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solidFill>
                            <a:schemeClr val="tx1"/>
                          </a:solidFill>
                          <a:effectLst/>
                        </a:rPr>
                        <a:t>与神联合</a:t>
                      </a:r>
                      <a:endParaRPr lang="en-US" sz="2800" kern="100" dirty="0">
                        <a:solidFill>
                          <a:schemeClr val="tx1"/>
                        </a:solidFill>
                        <a:effectLst/>
                      </a:endParaRPr>
                    </a:p>
                    <a:p>
                      <a:pPr marL="20955" indent="-1270" algn="ctr">
                        <a:spcAft>
                          <a:spcPts val="0"/>
                        </a:spcAft>
                      </a:pPr>
                      <a:r>
                        <a:rPr lang="zh-CN" sz="2800" kern="100" dirty="0" smtClean="0">
                          <a:solidFill>
                            <a:schemeClr val="tx1"/>
                          </a:solidFill>
                          <a:effectLst/>
                        </a:rPr>
                        <a:t>（神化</a:t>
                      </a:r>
                      <a:r>
                        <a:rPr lang="zh-CN" sz="2800" kern="100" dirty="0">
                          <a:solidFill>
                            <a:schemeClr val="tx1"/>
                          </a:solidFill>
                          <a:effectLst/>
                        </a:rPr>
                        <a:t>）</a:t>
                      </a:r>
                      <a:endParaRPr lang="en-US"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r>
              <a:tr h="762000">
                <a:tc>
                  <a:txBody>
                    <a:bodyPr/>
                    <a:lstStyle/>
                    <a:p>
                      <a:pPr marL="20955" indent="-1270" algn="ctr">
                        <a:spcAft>
                          <a:spcPts val="0"/>
                        </a:spcAft>
                      </a:pPr>
                      <a:r>
                        <a:rPr lang="zh-CN" sz="2800" b="0" kern="100" dirty="0">
                          <a:effectLst/>
                        </a:rPr>
                        <a:t>看见光明</a:t>
                      </a:r>
                      <a:endParaRPr lang="en-US" sz="28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effectLst/>
                        </a:rPr>
                        <a:t>脱离黑暗</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effectLst/>
                        </a:rPr>
                        <a:t>进入光明</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FFFF00"/>
                    </a:solidFill>
                  </a:tcPr>
                </a:tc>
                <a:tc>
                  <a:txBody>
                    <a:bodyPr/>
                    <a:lstStyle/>
                    <a:p>
                      <a:pPr marL="20955" indent="-1270" algn="ctr">
                        <a:spcAft>
                          <a:spcPts val="0"/>
                        </a:spcAft>
                      </a:pPr>
                      <a:r>
                        <a:rPr lang="zh-CN" sz="2800" kern="100" dirty="0">
                          <a:effectLst/>
                        </a:rPr>
                        <a:t>遭遇黑夜</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c>
                  <a:txBody>
                    <a:bodyPr/>
                    <a:lstStyle/>
                    <a:p>
                      <a:pPr marL="20955" indent="-1270" algn="ctr">
                        <a:spcAft>
                          <a:spcPts val="0"/>
                        </a:spcAft>
                      </a:pPr>
                      <a:r>
                        <a:rPr lang="zh-CN" sz="2800" kern="100" dirty="0">
                          <a:effectLst/>
                        </a:rPr>
                        <a:t>与光合一</a:t>
                      </a:r>
                      <a:endParaRPr lang="en-US" sz="2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solidFill>
                      <a:srgbClr val="92D050"/>
                    </a:solidFill>
                  </a:tcPr>
                </a:tc>
              </a:tr>
            </a:tbl>
          </a:graphicData>
        </a:graphic>
      </p:graphicFrame>
    </p:spTree>
    <p:extLst>
      <p:ext uri="{BB962C8B-B14F-4D97-AF65-F5344CB8AC3E}">
        <p14:creationId xmlns:p14="http://schemas.microsoft.com/office/powerpoint/2010/main" val="3339226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395536" y="93861"/>
            <a:ext cx="8160365"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Arial" panose="020B0604020202020204" pitchFamily="34" charset="0"/>
                <a:ea typeface="新細明體" pitchFamily="18" charset="-120"/>
              </a:defRPr>
            </a:lvl1pPr>
            <a:lvl2pPr marL="742950" indent="-285750">
              <a:defRPr kumimoji="1">
                <a:solidFill>
                  <a:schemeClr val="tx1"/>
                </a:solidFill>
                <a:latin typeface="Arial" panose="020B0604020202020204" pitchFamily="34" charset="0"/>
                <a:ea typeface="新細明體" pitchFamily="18" charset="-120"/>
              </a:defRPr>
            </a:lvl2pPr>
            <a:lvl3pPr marL="1143000" indent="-228600">
              <a:defRPr kumimoji="1">
                <a:solidFill>
                  <a:schemeClr val="tx1"/>
                </a:solidFill>
                <a:latin typeface="Arial" panose="020B0604020202020204" pitchFamily="34" charset="0"/>
                <a:ea typeface="新細明體" pitchFamily="18" charset="-120"/>
              </a:defRPr>
            </a:lvl3pPr>
            <a:lvl4pPr marL="1600200" indent="-228600">
              <a:defRPr kumimoji="1">
                <a:solidFill>
                  <a:schemeClr val="tx1"/>
                </a:solidFill>
                <a:latin typeface="Arial" panose="020B0604020202020204" pitchFamily="34" charset="0"/>
                <a:ea typeface="新細明體" pitchFamily="18" charset="-120"/>
              </a:defRPr>
            </a:lvl4pPr>
            <a:lvl5pPr marL="2057400" indent="-228600">
              <a:defRPr kumimoji="1">
                <a:solidFill>
                  <a:schemeClr val="tx1"/>
                </a:solidFill>
                <a:latin typeface="Arial" panose="020B0604020202020204"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itchFamily="18" charset="-120"/>
              </a:defRPr>
            </a:lvl9pPr>
          </a:lstStyle>
          <a:p>
            <a:r>
              <a:rPr lang="zh-CN" altLang="en-US" sz="4800" dirty="0"/>
              <a:t>帖前</a:t>
            </a:r>
            <a:r>
              <a:rPr lang="en-US" sz="4800" dirty="0"/>
              <a:t>5:16-18 </a:t>
            </a:r>
            <a:r>
              <a:rPr lang="zh-CN" altLang="en-US" sz="4800" dirty="0"/>
              <a:t>要常常喜乐</a:t>
            </a:r>
            <a:r>
              <a:rPr lang="en-US" sz="4800" dirty="0"/>
              <a:t>,</a:t>
            </a:r>
            <a:r>
              <a:rPr lang="zh-CN" altLang="en-US" sz="4800" dirty="0"/>
              <a:t>不住的祷告</a:t>
            </a:r>
            <a:r>
              <a:rPr lang="en-US" sz="4800" dirty="0"/>
              <a:t>,</a:t>
            </a:r>
            <a:r>
              <a:rPr lang="zh-CN" altLang="en-US" sz="4800" dirty="0"/>
              <a:t>凡事谢恩。因为这是神在基督耶稣里向你们所定的旨意。</a:t>
            </a:r>
            <a:endParaRPr lang="en-US" sz="4800" dirty="0"/>
          </a:p>
          <a:p>
            <a:r>
              <a:rPr lang="en-US" sz="4800" dirty="0"/>
              <a:t> </a:t>
            </a:r>
          </a:p>
          <a:p>
            <a:r>
              <a:rPr lang="zh-CN" altLang="en-US" sz="4800" dirty="0"/>
              <a:t>玛</a:t>
            </a:r>
            <a:r>
              <a:rPr lang="en-US" sz="4800" dirty="0"/>
              <a:t>3:16	</a:t>
            </a:r>
            <a:r>
              <a:rPr lang="en-US" sz="4800" dirty="0" smtClean="0"/>
              <a:t> </a:t>
            </a:r>
            <a:r>
              <a:rPr lang="zh-CN" altLang="en-US" sz="4800" dirty="0" smtClean="0"/>
              <a:t>那时</a:t>
            </a:r>
            <a:r>
              <a:rPr lang="zh-CN" altLang="en-US" sz="4800" dirty="0"/>
              <a:t>，敬畏耶和华的彼此谈论。耶和华侧耳而听，且有纪念册在他面前，记录那敬畏耶和华，思念他名的人。</a:t>
            </a:r>
            <a:endParaRPr lang="en-US" sz="4800" dirty="0"/>
          </a:p>
        </p:txBody>
      </p:sp>
    </p:spTree>
    <p:extLst>
      <p:ext uri="{BB962C8B-B14F-4D97-AF65-F5344CB8AC3E}">
        <p14:creationId xmlns:p14="http://schemas.microsoft.com/office/powerpoint/2010/main" val="1804107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a:bodyPr>
          <a:lstStyle/>
          <a:p>
            <a:pPr marL="0" lvl="0" indent="0">
              <a:buNone/>
            </a:pPr>
            <a:r>
              <a:rPr lang="zh-CN" altLang="en-US" sz="5600" dirty="0" smtClean="0">
                <a:solidFill>
                  <a:srgbClr val="FF0000"/>
                </a:solidFill>
                <a:latin typeface="华文新魏" panose="02010800040101010101" pitchFamily="2" charset="-122"/>
                <a:ea typeface="华文新魏" panose="02010800040101010101" pitchFamily="2" charset="-122"/>
              </a:rPr>
              <a:t>耶稣祷文</a:t>
            </a:r>
            <a:endParaRPr lang="en-US" altLang="zh-TW" sz="5600" dirty="0" smtClean="0">
              <a:solidFill>
                <a:srgbClr val="FF0000"/>
              </a:solidFill>
              <a:latin typeface="华文新魏" panose="02010800040101010101" pitchFamily="2" charset="-122"/>
              <a:ea typeface="华文新魏" panose="02010800040101010101" pitchFamily="2" charset="-122"/>
            </a:endParaRPr>
          </a:p>
          <a:p>
            <a:pPr algn="ctr"/>
            <a:r>
              <a:rPr lang="zh-TW" altLang="en-US" sz="5600" dirty="0" smtClean="0">
                <a:latin typeface="华文新魏" panose="02010800040101010101" pitchFamily="2" charset="-122"/>
                <a:ea typeface="华文新魏" panose="02010800040101010101" pitchFamily="2" charset="-122"/>
              </a:rPr>
              <a:t>主</a:t>
            </a:r>
            <a:r>
              <a:rPr lang="zh-TW" altLang="en-US" sz="5600" dirty="0">
                <a:latin typeface="华文新魏" panose="02010800040101010101" pitchFamily="2" charset="-122"/>
                <a:ea typeface="华文新魏" panose="02010800040101010101" pitchFamily="2" charset="-122"/>
              </a:rPr>
              <a:t>耶稣基督</a:t>
            </a:r>
            <a:r>
              <a:rPr lang="zh-TW" altLang="en-US" sz="5600" dirty="0" smtClean="0">
                <a:latin typeface="华文新魏" panose="02010800040101010101" pitchFamily="2" charset="-122"/>
                <a:ea typeface="华文新魏" panose="02010800040101010101" pitchFamily="2" charset="-122"/>
              </a:rPr>
              <a:t>，</a:t>
            </a:r>
            <a:r>
              <a:rPr lang="zh-CN" altLang="en-US" sz="5600" dirty="0" smtClean="0">
                <a:latin typeface="华文新魏" panose="02010800040101010101" pitchFamily="2" charset="-122"/>
                <a:ea typeface="华文新魏" panose="02010800040101010101" pitchFamily="2" charset="-122"/>
              </a:rPr>
              <a:t>神的儿子，</a:t>
            </a:r>
            <a:endParaRPr lang="en-US" altLang="zh-CN" sz="5600" dirty="0" smtClean="0">
              <a:latin typeface="华文新魏" panose="02010800040101010101" pitchFamily="2" charset="-122"/>
              <a:ea typeface="华文新魏" panose="02010800040101010101" pitchFamily="2" charset="-122"/>
            </a:endParaRPr>
          </a:p>
          <a:p>
            <a:pPr marL="0" indent="0" algn="ctr">
              <a:buNone/>
            </a:pPr>
            <a:r>
              <a:rPr lang="en-US" altLang="zh-CN" sz="5600" dirty="0">
                <a:latin typeface="华文新魏" panose="02010800040101010101" pitchFamily="2" charset="-122"/>
                <a:ea typeface="华文新魏" panose="02010800040101010101" pitchFamily="2" charset="-122"/>
              </a:rPr>
              <a:t> </a:t>
            </a:r>
            <a:r>
              <a:rPr lang="zh-CN" altLang="en-US" sz="5600" dirty="0" smtClean="0">
                <a:latin typeface="华文新魏" panose="02010800040101010101" pitchFamily="2" charset="-122"/>
                <a:ea typeface="华文新魏" panose="02010800040101010101" pitchFamily="2" charset="-122"/>
              </a:rPr>
              <a:t>开恩可怜我，这个罪人。</a:t>
            </a:r>
            <a:endParaRPr lang="en-US" sz="56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1415225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fontScale="92500" lnSpcReduction="10000"/>
          </a:bodyPr>
          <a:lstStyle/>
          <a:p>
            <a:pPr marL="0" indent="0">
              <a:buNone/>
            </a:pPr>
            <a:r>
              <a:rPr lang="zh-TW" altLang="en-US" sz="6000" dirty="0">
                <a:latin typeface="华文楷体" panose="02010600040101010101" pitchFamily="2" charset="-122"/>
                <a:ea typeface="华文楷体" panose="02010600040101010101" pitchFamily="2" charset="-122"/>
              </a:rPr>
              <a:t>耶稣</a:t>
            </a:r>
            <a:r>
              <a:rPr lang="zh-TW" altLang="en-US" sz="6000" dirty="0" smtClean="0">
                <a:latin typeface="华文楷体" panose="02010600040101010101" pitchFamily="2" charset="-122"/>
                <a:ea typeface="华文楷体" panose="02010600040101010101" pitchFamily="2" charset="-122"/>
              </a:rPr>
              <a:t>祷文操练</a:t>
            </a:r>
            <a:r>
              <a:rPr lang="zh-CN" altLang="en-US" sz="6000" dirty="0" smtClean="0">
                <a:latin typeface="华文楷体" panose="02010600040101010101" pitchFamily="2" charset="-122"/>
                <a:ea typeface="华文楷体" panose="02010600040101010101" pitchFamily="2" charset="-122"/>
              </a:rPr>
              <a:t>的</a:t>
            </a:r>
            <a:r>
              <a:rPr lang="zh-TW" altLang="en-US" sz="6000" dirty="0" smtClean="0">
                <a:latin typeface="华文楷体" panose="02010600040101010101" pitchFamily="2" charset="-122"/>
                <a:ea typeface="华文楷体" panose="02010600040101010101" pitchFamily="2" charset="-122"/>
              </a:rPr>
              <a:t>四</a:t>
            </a:r>
            <a:r>
              <a:rPr lang="zh-TW" altLang="en-US" sz="6000" dirty="0">
                <a:latin typeface="华文楷体" panose="02010600040101010101" pitchFamily="2" charset="-122"/>
                <a:ea typeface="华文楷体" panose="02010600040101010101" pitchFamily="2" charset="-122"/>
              </a:rPr>
              <a:t>个重点：</a:t>
            </a:r>
            <a:endParaRPr lang="en-US" sz="6000" dirty="0">
              <a:latin typeface="华文楷体" panose="02010600040101010101" pitchFamily="2" charset="-122"/>
              <a:ea typeface="华文楷体" panose="02010600040101010101" pitchFamily="2" charset="-122"/>
            </a:endParaRPr>
          </a:p>
          <a:p>
            <a:pPr marL="1143000" lvl="0" indent="-1143000">
              <a:buFont typeface="+mj-lt"/>
              <a:buAutoNum type="arabicPeriod"/>
            </a:pPr>
            <a:r>
              <a:rPr lang="zh-CN" altLang="en-US" sz="6000" dirty="0">
                <a:latin typeface="华文楷体" panose="02010600040101010101" pitchFamily="2" charset="-122"/>
                <a:ea typeface="华文楷体" panose="02010600040101010101" pitchFamily="2" charset="-122"/>
              </a:rPr>
              <a:t>呼求神圣的主名「耶稣」；</a:t>
            </a:r>
            <a:endParaRPr lang="en-US" sz="6000" dirty="0">
              <a:latin typeface="华文楷体" panose="02010600040101010101" pitchFamily="2" charset="-122"/>
              <a:ea typeface="华文楷体" panose="02010600040101010101" pitchFamily="2" charset="-122"/>
            </a:endParaRPr>
          </a:p>
          <a:p>
            <a:pPr marL="1143000" lvl="0" indent="-1143000">
              <a:buFont typeface="+mj-lt"/>
              <a:buAutoNum type="arabicPeriod"/>
            </a:pPr>
            <a:r>
              <a:rPr lang="zh-CN" altLang="en-US" sz="6000" dirty="0">
                <a:latin typeface="华文楷体" panose="02010600040101010101" pitchFamily="2" charset="-122"/>
                <a:ea typeface="华文楷体" panose="02010600040101010101" pitchFamily="2" charset="-122"/>
              </a:rPr>
              <a:t>恳求神的怜悯，伴随着对罪的忧伤痛悔；</a:t>
            </a:r>
            <a:endParaRPr lang="en-US" sz="6000" dirty="0">
              <a:latin typeface="华文楷体" panose="02010600040101010101" pitchFamily="2" charset="-122"/>
              <a:ea typeface="华文楷体" panose="02010600040101010101" pitchFamily="2" charset="-122"/>
            </a:endParaRPr>
          </a:p>
          <a:p>
            <a:pPr marL="1143000" lvl="0" indent="-1143000">
              <a:buFont typeface="+mj-lt"/>
              <a:buAutoNum type="arabicPeriod"/>
            </a:pPr>
            <a:r>
              <a:rPr lang="zh-CN" altLang="en-US" sz="6000" dirty="0">
                <a:latin typeface="华文楷体" panose="02010600040101010101" pitchFamily="2" charset="-122"/>
                <a:ea typeface="华文楷体" panose="02010600040101010101" pitchFamily="2" charset="-122"/>
              </a:rPr>
              <a:t>频繁、甚至不停的重复；</a:t>
            </a:r>
            <a:endParaRPr lang="en-US" sz="6000" dirty="0">
              <a:latin typeface="华文楷体" panose="02010600040101010101" pitchFamily="2" charset="-122"/>
              <a:ea typeface="华文楷体" panose="02010600040101010101" pitchFamily="2" charset="-122"/>
            </a:endParaRPr>
          </a:p>
          <a:p>
            <a:pPr marL="1143000" indent="-1143000">
              <a:buFont typeface="+mj-lt"/>
              <a:buAutoNum type="arabicPeriod"/>
            </a:pPr>
            <a:r>
              <a:rPr lang="zh-TW" altLang="en-US" sz="6000" dirty="0">
                <a:latin typeface="华文楷体" panose="02010600040101010101" pitchFamily="2" charset="-122"/>
                <a:ea typeface="华文楷体" panose="02010600040101010101" pitchFamily="2" charset="-122"/>
              </a:rPr>
              <a:t>进入无言语、与神同在的渴望。</a:t>
            </a:r>
            <a:endParaRPr lang="en-US" sz="56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364507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a:bodyPr>
          <a:lstStyle/>
          <a:p>
            <a:pPr marL="0" indent="0">
              <a:buNone/>
            </a:pPr>
            <a:r>
              <a:rPr lang="zh-TW" altLang="en-US" sz="4800" b="1" dirty="0">
                <a:solidFill>
                  <a:srgbClr val="FF0000"/>
                </a:solidFill>
                <a:latin typeface="华文新魏" panose="02010800040101010101" pitchFamily="2" charset="-122"/>
                <a:ea typeface="华文新魏" panose="02010800040101010101" pitchFamily="2" charset="-122"/>
              </a:rPr>
              <a:t>诗篇</a:t>
            </a:r>
            <a:r>
              <a:rPr lang="zh-TW" altLang="en-US" sz="4800" b="1" dirty="0" smtClean="0">
                <a:solidFill>
                  <a:srgbClr val="FF0000"/>
                </a:solidFill>
                <a:latin typeface="华文新魏" panose="02010800040101010101" pitchFamily="2" charset="-122"/>
                <a:ea typeface="华文新魏" panose="02010800040101010101" pitchFamily="2" charset="-122"/>
              </a:rPr>
              <a:t>祷文</a:t>
            </a:r>
            <a:endParaRPr lang="en-US" sz="4800" dirty="0">
              <a:solidFill>
                <a:srgbClr val="FF0000"/>
              </a:solidFill>
              <a:latin typeface="华文新魏" panose="02010800040101010101" pitchFamily="2" charset="-122"/>
              <a:ea typeface="华文新魏" panose="02010800040101010101" pitchFamily="2" charset="-122"/>
            </a:endParaRPr>
          </a:p>
          <a:p>
            <a:r>
              <a:rPr lang="zh-CN" altLang="en-US" sz="4800" dirty="0">
                <a:latin typeface="华文新魏" panose="02010800040101010101" pitchFamily="2" charset="-122"/>
                <a:ea typeface="华文新魏" panose="02010800040101010101" pitchFamily="2" charset="-122"/>
              </a:rPr>
              <a:t>「神啊，求你快快搭救我。耶和华啊，求你速速帮助我。」（诗</a:t>
            </a:r>
            <a:r>
              <a:rPr lang="en-US" sz="4800" dirty="0">
                <a:latin typeface="华文新魏" panose="02010800040101010101" pitchFamily="2" charset="-122"/>
                <a:ea typeface="华文新魏" panose="02010800040101010101" pitchFamily="2" charset="-122"/>
              </a:rPr>
              <a:t>70:1</a:t>
            </a:r>
            <a:r>
              <a:rPr lang="zh-CN" altLang="en-US" sz="4800" dirty="0" smtClean="0">
                <a:latin typeface="华文新魏" panose="02010800040101010101" pitchFamily="2" charset="-122"/>
                <a:ea typeface="华文新魏" panose="02010800040101010101" pitchFamily="2" charset="-122"/>
              </a:rPr>
              <a:t>）</a:t>
            </a:r>
            <a:endParaRPr lang="en-US" sz="48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3152663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288032"/>
          </a:xfrm>
        </p:spPr>
        <p:txBody>
          <a:bodyPr>
            <a:normAutofit fontScale="90000"/>
          </a:bodyPr>
          <a:lstStyle/>
          <a:p>
            <a:endParaRPr lang="zh-CN" altLang="en-US" dirty="0"/>
          </a:p>
        </p:txBody>
      </p:sp>
      <p:sp>
        <p:nvSpPr>
          <p:cNvPr id="3" name="内容占位符 2"/>
          <p:cNvSpPr>
            <a:spLocks noGrp="1"/>
          </p:cNvSpPr>
          <p:nvPr>
            <p:ph idx="1"/>
          </p:nvPr>
        </p:nvSpPr>
        <p:spPr>
          <a:xfrm>
            <a:off x="251520" y="260648"/>
            <a:ext cx="8712968" cy="6336704"/>
          </a:xfrm>
        </p:spPr>
        <p:txBody>
          <a:bodyPr>
            <a:normAutofit/>
          </a:bodyPr>
          <a:lstStyle/>
          <a:p>
            <a:r>
              <a:rPr lang="zh-TW" altLang="en-US" sz="4800" dirty="0">
                <a:latin typeface="华文新魏" panose="02010800040101010101" pitchFamily="2" charset="-122"/>
                <a:ea typeface="华文新魏" panose="02010800040101010101" pitchFamily="2" charset="-122"/>
              </a:rPr>
              <a:t>「耶和华，我心中爱的烈焰啊，我爱你！」（诗</a:t>
            </a:r>
            <a:r>
              <a:rPr lang="en-US" sz="4800" dirty="0">
                <a:latin typeface="华文新魏" panose="02010800040101010101" pitchFamily="2" charset="-122"/>
                <a:ea typeface="华文新魏" panose="02010800040101010101" pitchFamily="2" charset="-122"/>
              </a:rPr>
              <a:t>18:1</a:t>
            </a:r>
            <a:r>
              <a:rPr lang="zh-CN" altLang="en-US" sz="4800" dirty="0">
                <a:latin typeface="华文新魏" panose="02010800040101010101" pitchFamily="2" charset="-122"/>
                <a:ea typeface="华文新魏" panose="02010800040101010101" pitchFamily="2" charset="-122"/>
              </a:rPr>
              <a:t>；</a:t>
            </a:r>
            <a:r>
              <a:rPr lang="zh-TW" altLang="en-US" sz="4800" dirty="0">
                <a:latin typeface="华文新魏" panose="02010800040101010101" pitchFamily="2" charset="-122"/>
                <a:ea typeface="华文新魏" panose="02010800040101010101" pitchFamily="2" charset="-122"/>
              </a:rPr>
              <a:t>申</a:t>
            </a:r>
            <a:r>
              <a:rPr lang="en-US" sz="4800" dirty="0">
                <a:latin typeface="华文新魏" panose="02010800040101010101" pitchFamily="2" charset="-122"/>
                <a:ea typeface="华文新魏" panose="02010800040101010101" pitchFamily="2" charset="-122"/>
              </a:rPr>
              <a:t>4:24</a:t>
            </a:r>
            <a:r>
              <a:rPr lang="zh-TW" altLang="en-US" sz="4800" dirty="0">
                <a:latin typeface="华文新魏" panose="02010800040101010101" pitchFamily="2" charset="-122"/>
                <a:ea typeface="华文新魏" panose="02010800040101010101" pitchFamily="2" charset="-122"/>
              </a:rPr>
              <a:t>；来</a:t>
            </a:r>
            <a:r>
              <a:rPr lang="en-US" sz="4800" dirty="0">
                <a:latin typeface="华文新魏" panose="02010800040101010101" pitchFamily="2" charset="-122"/>
                <a:ea typeface="华文新魏" panose="02010800040101010101" pitchFamily="2" charset="-122"/>
              </a:rPr>
              <a:t>12:29</a:t>
            </a:r>
            <a:r>
              <a:rPr lang="zh-TW" altLang="en-US" sz="4800" dirty="0">
                <a:latin typeface="华文新魏" panose="02010800040101010101" pitchFamily="2" charset="-122"/>
                <a:ea typeface="华文新魏" panose="02010800040101010101" pitchFamily="2" charset="-122"/>
              </a:rPr>
              <a:t>）</a:t>
            </a:r>
            <a:endParaRPr lang="en-US" sz="4800" dirty="0">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3767944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8844</TotalTime>
  <Words>1967</Words>
  <Application>Microsoft Office PowerPoint</Application>
  <PresentationFormat>全屏显示(4:3)</PresentationFormat>
  <Paragraphs>217</Paragraphs>
  <Slides>32</Slides>
  <Notes>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32</vt:i4>
      </vt:variant>
    </vt:vector>
  </HeadingPairs>
  <TitlesOfParts>
    <vt:vector size="44" baseType="lpstr">
      <vt:lpstr>新細明體</vt:lpstr>
      <vt:lpstr>华文行楷</vt:lpstr>
      <vt:lpstr>华文楷体</vt:lpstr>
      <vt:lpstr>华文新魏</vt:lpstr>
      <vt:lpstr>华文中宋</vt:lpstr>
      <vt:lpstr>宋体</vt:lpstr>
      <vt:lpstr>Arial</vt:lpstr>
      <vt:lpstr>Calibri</vt:lpstr>
      <vt:lpstr>Corbel</vt:lpstr>
      <vt:lpstr>Times New Roman</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JW</dc:creator>
  <cp:lastModifiedBy>D.S. Wu</cp:lastModifiedBy>
  <cp:revision>592</cp:revision>
  <dcterms:created xsi:type="dcterms:W3CDTF">2012-11-03T09:01:06Z</dcterms:created>
  <dcterms:modified xsi:type="dcterms:W3CDTF">2019-02-17T03:18:08Z</dcterms:modified>
</cp:coreProperties>
</file>