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  <p:sldMasterId id="2147483833" r:id="rId2"/>
  </p:sldMasterIdLst>
  <p:notesMasterIdLst>
    <p:notesMasterId r:id="rId42"/>
  </p:notesMasterIdLst>
  <p:sldIdLst>
    <p:sldId id="681" r:id="rId3"/>
    <p:sldId id="698" r:id="rId4"/>
    <p:sldId id="690" r:id="rId5"/>
    <p:sldId id="728" r:id="rId6"/>
    <p:sldId id="767" r:id="rId7"/>
    <p:sldId id="714" r:id="rId8"/>
    <p:sldId id="732" r:id="rId9"/>
    <p:sldId id="735" r:id="rId10"/>
    <p:sldId id="708" r:id="rId11"/>
    <p:sldId id="734" r:id="rId12"/>
    <p:sldId id="733" r:id="rId13"/>
    <p:sldId id="737" r:id="rId14"/>
    <p:sldId id="738" r:id="rId15"/>
    <p:sldId id="768" r:id="rId16"/>
    <p:sldId id="739" r:id="rId17"/>
    <p:sldId id="740" r:id="rId18"/>
    <p:sldId id="741" r:id="rId19"/>
    <p:sldId id="763" r:id="rId20"/>
    <p:sldId id="764" r:id="rId21"/>
    <p:sldId id="742" r:id="rId22"/>
    <p:sldId id="743" r:id="rId23"/>
    <p:sldId id="744" r:id="rId24"/>
    <p:sldId id="745" r:id="rId25"/>
    <p:sldId id="746" r:id="rId26"/>
    <p:sldId id="747" r:id="rId27"/>
    <p:sldId id="748" r:id="rId28"/>
    <p:sldId id="749" r:id="rId29"/>
    <p:sldId id="750" r:id="rId30"/>
    <p:sldId id="751" r:id="rId31"/>
    <p:sldId id="752" r:id="rId32"/>
    <p:sldId id="753" r:id="rId33"/>
    <p:sldId id="754" r:id="rId34"/>
    <p:sldId id="755" r:id="rId35"/>
    <p:sldId id="765" r:id="rId36"/>
    <p:sldId id="760" r:id="rId37"/>
    <p:sldId id="756" r:id="rId38"/>
    <p:sldId id="766" r:id="rId39"/>
    <p:sldId id="761" r:id="rId40"/>
    <p:sldId id="762" r:id="rId4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5" autoAdjust="0"/>
    <p:restoredTop sz="94660"/>
  </p:normalViewPr>
  <p:slideViewPr>
    <p:cSldViewPr>
      <p:cViewPr varScale="1">
        <p:scale>
          <a:sx n="63" d="100"/>
          <a:sy n="63" d="100"/>
        </p:scale>
        <p:origin x="134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DB95D-2764-47BD-AFAF-83E60DAE1A39}" type="datetimeFigureOut">
              <a:rPr lang="en-CA" smtClean="0"/>
              <a:t>2019-02-15</a:t>
            </a:fld>
            <a:endParaRPr lang="en-CA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0DE85-52FE-42E7-8F16-FE32B13EA2DE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35957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0DE85-52FE-42E7-8F16-FE32B13EA2DE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40450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0DE85-52FE-42E7-8F16-FE32B13EA2DE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6105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0DE85-52FE-42E7-8F16-FE32B13EA2DE}" type="slidenum">
              <a:rPr lang="en-CA" smtClean="0"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635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/>
              <a:pPr/>
              <a:t>2019-2-15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56469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/>
              <a:pPr/>
              <a:t>2019-2-15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03268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/>
              <a:pPr/>
              <a:t>2019-2-15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4749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2019-2-15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079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2019-2-15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721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2019-2-15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84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2019-2-15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004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2019-2-15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676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2019-2-15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009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2019-2-15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9582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2019-2-15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22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/>
              <a:pPr/>
              <a:t>2019-2-15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2811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2019-2-15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956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2019-2-15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869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2019-2-15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75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/>
              <a:pPr/>
              <a:t>2019-2-15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2454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/>
              <a:pPr/>
              <a:t>2019-2-15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055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/>
              <a:pPr/>
              <a:t>2019-2-15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01925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/>
              <a:pPr/>
              <a:t>2019-2-15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43348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/>
              <a:pPr/>
              <a:t>2019-2-15</a:t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821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/>
              <a:pPr/>
              <a:t>2019-2-15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7354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9AF3-2B2F-426A-8B7D-97D6AA3FB0EE}" type="datetimeFigureOut">
              <a:rPr lang="zh-CN" altLang="en-US" smtClean="0"/>
              <a:pPr/>
              <a:t>2019-2-15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47FFE-1C3C-4868-9E30-DF1FA5A988DC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66372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89AF3-2B2F-426A-8B7D-97D6AA3FB0EE}" type="datetimeFigureOut">
              <a:rPr lang="zh-CN" altLang="en-US" smtClean="0"/>
              <a:pPr/>
              <a:t>2019-2-15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7FFE-1C3C-4868-9E30-DF1FA5A988DC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855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6000"/>
            <a:lum/>
          </a:blip>
          <a:srcRect/>
          <a:stretch>
            <a:fillRect l="-49000" r="-4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89AF3-2B2F-426A-8B7D-97D6AA3FB0E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2019-2-15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7FFE-1C3C-4868-9E30-DF1FA5A988DC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271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755576" y="436306"/>
            <a:ext cx="8388424" cy="55849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sz="9600" dirty="0">
              <a:solidFill>
                <a:srgbClr val="7030A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9600" dirty="0">
                <a:solidFill>
                  <a:srgbClr val="7030A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持</a:t>
            </a:r>
            <a:r>
              <a:rPr lang="zh-CN" altLang="en-US" sz="9600" dirty="0" smtClean="0">
                <a:solidFill>
                  <a:srgbClr val="7030A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定标杆</a:t>
            </a:r>
            <a:endParaRPr lang="en-US" altLang="zh-CN" sz="9600" dirty="0" smtClean="0">
              <a:solidFill>
                <a:srgbClr val="7030A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9600" dirty="0" smtClean="0">
                <a:solidFill>
                  <a:srgbClr val="7030A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    操练敬虔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47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95536" y="764704"/>
            <a:ext cx="8424936" cy="4699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defTabSz="685800">
              <a:lnSpc>
                <a:spcPct val="110000"/>
              </a:lnSpc>
              <a:spcBef>
                <a:spcPts val="750"/>
              </a:spcBef>
              <a:spcAft>
                <a:spcPct val="40000"/>
              </a:spcAft>
            </a:pPr>
            <a:r>
              <a:rPr lang="en-US" altLang="zh-CN" sz="5000" dirty="0" smtClean="0">
                <a:latin typeface="+mn-lt"/>
                <a:ea typeface="+mn-ea"/>
              </a:rPr>
              <a:t>【</a:t>
            </a:r>
            <a:r>
              <a:rPr lang="zh-CN" altLang="en-US" sz="5000" dirty="0">
                <a:latin typeface="+mn-lt"/>
                <a:ea typeface="+mn-ea"/>
              </a:rPr>
              <a:t>提前</a:t>
            </a:r>
            <a:r>
              <a:rPr lang="en-US" altLang="zh-CN" sz="5000" dirty="0">
                <a:latin typeface="+mn-lt"/>
                <a:ea typeface="+mn-ea"/>
              </a:rPr>
              <a:t>4:7-8</a:t>
            </a:r>
            <a:r>
              <a:rPr lang="en-US" altLang="zh-CN" sz="5000" dirty="0" smtClean="0">
                <a:latin typeface="+mn-lt"/>
                <a:ea typeface="+mn-ea"/>
              </a:rPr>
              <a:t>】</a:t>
            </a:r>
          </a:p>
          <a:p>
            <a:pPr defTabSz="685800">
              <a:lnSpc>
                <a:spcPct val="110000"/>
              </a:lnSpc>
              <a:spcBef>
                <a:spcPts val="750"/>
              </a:spcBef>
              <a:spcAft>
                <a:spcPct val="40000"/>
              </a:spcAft>
            </a:pPr>
            <a:r>
              <a:rPr lang="zh-CN" altLang="en-US" sz="5000" dirty="0" smtClean="0">
                <a:latin typeface="+mn-lt"/>
                <a:ea typeface="+mn-ea"/>
              </a:rPr>
              <a:t>只是</a:t>
            </a:r>
            <a:r>
              <a:rPr lang="zh-CN" altLang="en-US" sz="5000" dirty="0">
                <a:latin typeface="+mn-lt"/>
                <a:ea typeface="+mn-ea"/>
              </a:rPr>
              <a:t>要</a:t>
            </a:r>
            <a:r>
              <a:rPr lang="en-US" altLang="zh-CN" sz="5000" dirty="0">
                <a:latin typeface="+mn-lt"/>
                <a:ea typeface="+mn-ea"/>
              </a:rPr>
              <a:t>……</a:t>
            </a:r>
            <a:r>
              <a:rPr lang="zh-CN" altLang="en-US" sz="5000" dirty="0">
                <a:latin typeface="+mn-lt"/>
                <a:ea typeface="+mn-ea"/>
              </a:rPr>
              <a:t>在敬虔上操练自己。操练身体，益处还少；惟独敬虔，凡事都有益处，因有今生和来生的应许。</a:t>
            </a:r>
            <a:endParaRPr lang="zh-TW" altLang="en-US" sz="500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2750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764704"/>
            <a:ext cx="816036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lnSpc>
                <a:spcPct val="120000"/>
              </a:lnSpc>
              <a:spcAft>
                <a:spcPct val="40000"/>
              </a:spcAft>
            </a:pPr>
            <a:r>
              <a:rPr lang="en-US" altLang="zh-CN" sz="4800" dirty="0">
                <a:latin typeface="华文行楷" panose="02010800040101010101" pitchFamily="2" charset="-122"/>
                <a:ea typeface="华文行楷" panose="02010800040101010101" pitchFamily="2" charset="-122"/>
              </a:rPr>
              <a:t>【</a:t>
            </a:r>
            <a:r>
              <a:rPr lang="zh-CN" altLang="en-US" sz="4800" dirty="0">
                <a:latin typeface="华文行楷" panose="02010800040101010101" pitchFamily="2" charset="-122"/>
                <a:ea typeface="华文行楷" panose="02010800040101010101" pitchFamily="2" charset="-122"/>
              </a:rPr>
              <a:t>创</a:t>
            </a:r>
            <a:r>
              <a:rPr lang="en-US" sz="48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2:15</a:t>
            </a:r>
            <a:r>
              <a:rPr lang="zh-CN" altLang="en-US" sz="48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，现代</a:t>
            </a:r>
            <a:r>
              <a:rPr lang="zh-CN" altLang="en-US" sz="4800" dirty="0">
                <a:latin typeface="华文行楷" panose="02010800040101010101" pitchFamily="2" charset="-122"/>
                <a:ea typeface="华文行楷" panose="02010800040101010101" pitchFamily="2" charset="-122"/>
              </a:rPr>
              <a:t>中文</a:t>
            </a:r>
            <a:r>
              <a:rPr lang="en-US" altLang="zh-CN" sz="48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】</a:t>
            </a:r>
          </a:p>
          <a:p>
            <a:pPr>
              <a:lnSpc>
                <a:spcPct val="120000"/>
              </a:lnSpc>
              <a:spcAft>
                <a:spcPct val="40000"/>
              </a:spcAft>
            </a:pPr>
            <a:r>
              <a:rPr lang="zh-CN" altLang="en-US" sz="48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主</a:t>
            </a:r>
            <a:r>
              <a:rPr lang="zh-CN" altLang="en-US" sz="4800" dirty="0">
                <a:latin typeface="华文行楷" panose="02010800040101010101" pitchFamily="2" charset="-122"/>
                <a:ea typeface="华文行楷" panose="02010800040101010101" pitchFamily="2" charset="-122"/>
              </a:rPr>
              <a:t>上帝把那人安置在伊甸园，叫他</a:t>
            </a:r>
            <a:r>
              <a:rPr lang="zh-CN" altLang="en-US" sz="4800" dirty="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耕种</a:t>
            </a:r>
            <a:r>
              <a:rPr lang="zh-CN" altLang="en-US" sz="4800" dirty="0">
                <a:latin typeface="华文行楷" panose="02010800040101010101" pitchFamily="2" charset="-122"/>
                <a:ea typeface="华文行楷" panose="02010800040101010101" pitchFamily="2" charset="-122"/>
              </a:rPr>
              <a:t>，</a:t>
            </a:r>
            <a:r>
              <a:rPr lang="zh-CN" altLang="en-US" sz="4800" dirty="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看守</a:t>
            </a:r>
            <a:r>
              <a:rPr lang="zh-CN" altLang="en-US" sz="4800" dirty="0">
                <a:latin typeface="华文行楷" panose="02010800040101010101" pitchFamily="2" charset="-122"/>
                <a:ea typeface="华文行楷" panose="02010800040101010101" pitchFamily="2" charset="-122"/>
              </a:rPr>
              <a:t>园子</a:t>
            </a:r>
            <a:r>
              <a:rPr lang="zh-CN" altLang="en-US" sz="48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。</a:t>
            </a:r>
            <a:endParaRPr lang="zh-TW" altLang="en-US" sz="48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502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5400" dirty="0">
                <a:solidFill>
                  <a:srgbClr val="C00000"/>
                </a:solidFill>
              </a:rPr>
              <a:t>操练敬虔：</a:t>
            </a:r>
            <a:endParaRPr lang="en-US" sz="5400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/>
              <a:t>操练身体：禁食，早起，守夜，独处，静默，简朴生活，手动劳作</a:t>
            </a:r>
            <a:r>
              <a:rPr lang="zh-CN" altLang="en-US" sz="5400" dirty="0" smtClean="0"/>
              <a:t>，奉献给予</a:t>
            </a:r>
            <a:endParaRPr lang="en-US" sz="5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/>
              <a:t>操练</a:t>
            </a:r>
            <a:r>
              <a:rPr lang="zh-CN" altLang="en-US" sz="5400" dirty="0" smtClean="0"/>
              <a:t>心灵：</a:t>
            </a:r>
            <a:r>
              <a:rPr lang="zh-CN" altLang="en-US" sz="5400" dirty="0"/>
              <a:t>读经，默想，背经，祷读，</a:t>
            </a:r>
            <a:r>
              <a:rPr lang="zh-CN" altLang="en-US" sz="5400" dirty="0" smtClean="0"/>
              <a:t>阅读属灵作品，安静等候神</a:t>
            </a:r>
            <a:endParaRPr lang="en-US" sz="5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/>
              <a:t>操练灵：方言祷告，敬拜赞美，代祷争战 </a:t>
            </a:r>
            <a:endParaRPr lang="en-US" sz="5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 smtClean="0"/>
              <a:t>不住</a:t>
            </a:r>
            <a:r>
              <a:rPr lang="zh-CN" altLang="en-US" sz="5400" dirty="0"/>
              <a:t>祷告：耶稣祷文，诗篇祷文，操练与神同在，倾心吐意，与主交谈，随事祷告</a:t>
            </a:r>
            <a:r>
              <a:rPr lang="zh-CN" altLang="en-US" sz="5400" dirty="0" smtClean="0"/>
              <a:t>，圣化此刻</a:t>
            </a:r>
            <a:endParaRPr lang="en-US" sz="5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 smtClean="0"/>
              <a:t>社群操练：聚会团契，属灵同伴，属灵父母，传扬福音，</a:t>
            </a:r>
            <a:r>
              <a:rPr lang="zh-CN" altLang="en-US" sz="5400" dirty="0"/>
              <a:t>款待</a:t>
            </a:r>
            <a:r>
              <a:rPr lang="zh-CN" altLang="en-US" sz="5400" dirty="0" smtClean="0"/>
              <a:t>客人</a:t>
            </a:r>
            <a:endParaRPr lang="en-US" altLang="zh-CN" sz="5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 smtClean="0"/>
              <a:t>操练省思：</a:t>
            </a:r>
            <a:r>
              <a:rPr lang="zh-CN" altLang="en-US" sz="5400" dirty="0"/>
              <a:t>生活守则，自我省察，灵程</a:t>
            </a:r>
            <a:r>
              <a:rPr lang="zh-CN" altLang="en-US" sz="5400" dirty="0" smtClean="0"/>
              <a:t>札记</a:t>
            </a:r>
            <a:endParaRPr lang="en-US" altLang="zh-CN" sz="5400" dirty="0"/>
          </a:p>
        </p:txBody>
      </p:sp>
    </p:spTree>
    <p:extLst>
      <p:ext uri="{BB962C8B-B14F-4D97-AF65-F5344CB8AC3E}">
        <p14:creationId xmlns:p14="http://schemas.microsoft.com/office/powerpoint/2010/main" val="69426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496" y="0"/>
            <a:ext cx="9108504" cy="685800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5400" dirty="0">
                <a:solidFill>
                  <a:srgbClr val="C00000"/>
                </a:solidFill>
              </a:rPr>
              <a:t>保守你心：</a:t>
            </a:r>
            <a:endParaRPr lang="en-US" sz="5400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 sz="5400" dirty="0"/>
              <a:t>心思战场（</a:t>
            </a:r>
            <a:r>
              <a:rPr lang="zh-CN" altLang="en-US" sz="5400" dirty="0">
                <a:solidFill>
                  <a:srgbClr val="0070C0"/>
                </a:solidFill>
              </a:rPr>
              <a:t>思想</a:t>
            </a:r>
            <a:r>
              <a:rPr lang="zh-CN" altLang="en-US" sz="5400" dirty="0"/>
              <a:t>）：守望思绪</a:t>
            </a:r>
            <a:r>
              <a:rPr lang="zh-CN" altLang="en-US" sz="5400" dirty="0" smtClean="0"/>
              <a:t>，抵挡三敌（</a:t>
            </a:r>
            <a:r>
              <a:rPr lang="zh-CN" altLang="en-US" sz="5400" dirty="0"/>
              <a:t>世界、肉体、</a:t>
            </a:r>
            <a:r>
              <a:rPr lang="zh-CN" altLang="en-US" sz="5400" dirty="0" smtClean="0"/>
              <a:t>魔鬼），慎选</a:t>
            </a:r>
            <a:r>
              <a:rPr lang="zh-CN" altLang="en-US" sz="5400" dirty="0"/>
              <a:t>阅读，胜过分心</a:t>
            </a:r>
            <a:endParaRPr lang="en-US" sz="5400" dirty="0"/>
          </a:p>
          <a:p>
            <a:pPr>
              <a:lnSpc>
                <a:spcPct val="120000"/>
              </a:lnSpc>
            </a:pPr>
            <a:r>
              <a:rPr lang="zh-CN" altLang="en-US" sz="5400" dirty="0"/>
              <a:t>治服己心（</a:t>
            </a:r>
            <a:r>
              <a:rPr lang="zh-CN" altLang="en-US" sz="5400" dirty="0">
                <a:solidFill>
                  <a:srgbClr val="0070C0"/>
                </a:solidFill>
              </a:rPr>
              <a:t>情感</a:t>
            </a:r>
            <a:r>
              <a:rPr lang="zh-CN" altLang="en-US" sz="5400" dirty="0"/>
              <a:t>）：胜过冒犯，平安作主，常常喜乐，饶恕爱敌</a:t>
            </a:r>
            <a:endParaRPr lang="en-US" sz="5400" dirty="0"/>
          </a:p>
          <a:p>
            <a:pPr>
              <a:lnSpc>
                <a:spcPct val="120000"/>
              </a:lnSpc>
            </a:pPr>
            <a:r>
              <a:rPr lang="zh-CN" altLang="en-US" sz="5400" dirty="0"/>
              <a:t>谦卑顺服（</a:t>
            </a:r>
            <a:r>
              <a:rPr lang="zh-CN" altLang="en-US" sz="5400" dirty="0">
                <a:solidFill>
                  <a:srgbClr val="0070C0"/>
                </a:solidFill>
              </a:rPr>
              <a:t>意志</a:t>
            </a:r>
            <a:r>
              <a:rPr lang="zh-CN" altLang="en-US" sz="5400" dirty="0"/>
              <a:t>）：我必衰微，仆人服事，与人和息，认罪</a:t>
            </a:r>
            <a:r>
              <a:rPr lang="zh-CN" altLang="en-US" sz="5400" dirty="0" smtClean="0"/>
              <a:t>悔改，保守</a:t>
            </a:r>
            <a:r>
              <a:rPr lang="zh-CN" altLang="en-US" sz="5400" dirty="0"/>
              <a:t>合一</a:t>
            </a:r>
            <a:endParaRPr lang="en-US" sz="5400" dirty="0"/>
          </a:p>
          <a:p>
            <a:pPr>
              <a:lnSpc>
                <a:spcPct val="120000"/>
              </a:lnSpc>
            </a:pPr>
            <a:r>
              <a:rPr lang="zh-CN" altLang="en-US" sz="5400" dirty="0"/>
              <a:t>管制感官（</a:t>
            </a:r>
            <a:r>
              <a:rPr lang="zh-CN" altLang="en-US" sz="5400" dirty="0">
                <a:solidFill>
                  <a:srgbClr val="0070C0"/>
                </a:solidFill>
              </a:rPr>
              <a:t>身体</a:t>
            </a:r>
            <a:r>
              <a:rPr lang="zh-CN" altLang="en-US" sz="5400" dirty="0"/>
              <a:t>）</a:t>
            </a:r>
            <a:r>
              <a:rPr lang="zh-CN" altLang="en-US" sz="5400" dirty="0" smtClean="0"/>
              <a:t>：节制食欲，保守眼门，谨守耳门，逃避诱惑</a:t>
            </a:r>
            <a:endParaRPr lang="en-US" sz="5400" dirty="0"/>
          </a:p>
          <a:p>
            <a:pPr>
              <a:lnSpc>
                <a:spcPct val="120000"/>
              </a:lnSpc>
            </a:pPr>
            <a:r>
              <a:rPr lang="zh-CN" altLang="en-US" sz="5400" dirty="0"/>
              <a:t>舌头权能</a:t>
            </a:r>
            <a:r>
              <a:rPr lang="zh-CN" altLang="en-US" sz="5400" dirty="0" smtClean="0"/>
              <a:t>（</a:t>
            </a:r>
            <a:r>
              <a:rPr lang="zh-CN" altLang="en-US" sz="5400" dirty="0" smtClean="0">
                <a:solidFill>
                  <a:srgbClr val="0070C0"/>
                </a:solidFill>
              </a:rPr>
              <a:t>话语</a:t>
            </a:r>
            <a:r>
              <a:rPr lang="zh-CN" altLang="en-US" sz="5400" dirty="0" smtClean="0"/>
              <a:t>）：勒住舌头，宣告</a:t>
            </a:r>
            <a:r>
              <a:rPr lang="zh-CN" altLang="en-US" sz="5400" dirty="0"/>
              <a:t>真理</a:t>
            </a:r>
            <a:r>
              <a:rPr lang="zh-CN" altLang="en-US" sz="5400" dirty="0" smtClean="0"/>
              <a:t>，大声赞美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28398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476672"/>
            <a:ext cx="8712968" cy="60486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CN" altLang="en-US" sz="5400" dirty="0" smtClean="0">
                <a:solidFill>
                  <a:srgbClr val="C00000"/>
                </a:solidFill>
              </a:rPr>
              <a:t>拆毁与建造：</a:t>
            </a:r>
            <a:endParaRPr lang="en-US" altLang="zh-CN" sz="5400" dirty="0" smtClean="0">
              <a:solidFill>
                <a:srgbClr val="C00000"/>
              </a:solidFill>
            </a:endParaRPr>
          </a:p>
          <a:p>
            <a:pPr lvl="0"/>
            <a:r>
              <a:rPr lang="zh-CN" altLang="en-US" sz="5400" dirty="0" smtClean="0"/>
              <a:t>除草</a:t>
            </a:r>
            <a:r>
              <a:rPr lang="zh-CN" altLang="en-US" sz="5400" dirty="0"/>
              <a:t>：对付偏情</a:t>
            </a:r>
            <a:r>
              <a:rPr lang="zh-CN" altLang="en-US" sz="5400" dirty="0" smtClean="0"/>
              <a:t>私欲</a:t>
            </a:r>
            <a:endParaRPr lang="en-US" altLang="zh-CN" sz="5400" dirty="0" smtClean="0"/>
          </a:p>
          <a:p>
            <a:pPr lvl="0"/>
            <a:r>
              <a:rPr lang="zh-CN" altLang="en-US" sz="5400" dirty="0" smtClean="0"/>
              <a:t>种花</a:t>
            </a:r>
            <a:r>
              <a:rPr lang="zh-CN" altLang="en-US" sz="5400" dirty="0"/>
              <a:t>：</a:t>
            </a:r>
            <a:r>
              <a:rPr lang="zh-CN" altLang="en-US" sz="5400" dirty="0" smtClean="0"/>
              <a:t>培养德性德行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4036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solidFill>
                  <a:srgbClr val="C00000"/>
                </a:solidFill>
              </a:rPr>
              <a:t>禁食</a:t>
            </a:r>
            <a:r>
              <a:rPr lang="zh-TW" altLang="en-US" sz="4800" b="1" dirty="0" smtClean="0"/>
              <a:t>的一些</a:t>
            </a:r>
            <a:r>
              <a:rPr lang="zh-TW" altLang="en-US" sz="4800" b="1" dirty="0"/>
              <a:t>其他</a:t>
            </a:r>
            <a:r>
              <a:rPr lang="zh-TW" altLang="en-US" sz="4800" b="1" dirty="0" smtClean="0"/>
              <a:t>操练</a:t>
            </a:r>
            <a:endParaRPr lang="en-US" sz="4800" b="1" dirty="0"/>
          </a:p>
          <a:p>
            <a:pPr marL="914400" indent="-914400">
              <a:buFont typeface="+mj-lt"/>
              <a:buAutoNum type="arabicPeriod"/>
            </a:pPr>
            <a:r>
              <a:rPr lang="zh-CN" altLang="en-US" sz="48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为</a:t>
            </a:r>
            <a:r>
              <a:rPr lang="zh-CN" altLang="en-US" sz="4800" dirty="0">
                <a:latin typeface="华文新魏" panose="02010800040101010101" pitchFamily="2" charset="-122"/>
                <a:ea typeface="华文新魏" panose="02010800040101010101" pitchFamily="2" charset="-122"/>
              </a:rPr>
              <a:t>营养进食，不为口味进食</a:t>
            </a:r>
            <a:endParaRPr lang="en-US" sz="48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914400" indent="-914400">
              <a:buFont typeface="+mj-lt"/>
              <a:buAutoNum type="arabicPeriod"/>
            </a:pPr>
            <a:r>
              <a:rPr lang="zh-CN" altLang="en-US" sz="48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不</a:t>
            </a:r>
            <a:r>
              <a:rPr lang="zh-CN" altLang="en-US" sz="4800" dirty="0">
                <a:latin typeface="华文新魏" panose="02010800040101010101" pitchFamily="2" charset="-122"/>
                <a:ea typeface="华文新魏" panose="02010800040101010101" pitchFamily="2" charset="-122"/>
              </a:rPr>
              <a:t>吃太多，也不吃太少</a:t>
            </a:r>
            <a:endParaRPr lang="en-US" sz="48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914400" indent="-914400">
              <a:buFont typeface="+mj-lt"/>
              <a:buAutoNum type="arabicPeriod"/>
            </a:pPr>
            <a:r>
              <a:rPr lang="zh-CN" altLang="en-US" sz="4800" dirty="0">
                <a:latin typeface="华文新魏" panose="02010800040101010101" pitchFamily="2" charset="-122"/>
                <a:ea typeface="华文新魏" panose="02010800040101010101" pitchFamily="2" charset="-122"/>
              </a:rPr>
              <a:t>只在定下的时间进食</a:t>
            </a:r>
            <a:endParaRPr lang="en-US" sz="48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914400" indent="-914400">
              <a:buFont typeface="+mj-lt"/>
              <a:buAutoNum type="arabicPeriod"/>
            </a:pPr>
            <a:r>
              <a:rPr lang="zh-TW" altLang="en-US" sz="48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吃</a:t>
            </a:r>
            <a:r>
              <a:rPr lang="zh-TW" altLang="en-US" sz="4800" dirty="0">
                <a:latin typeface="华文新魏" panose="02010800040101010101" pitchFamily="2" charset="-122"/>
                <a:ea typeface="华文新魏" panose="02010800040101010101" pitchFamily="2" charset="-122"/>
              </a:rPr>
              <a:t>摆在面前的食物</a:t>
            </a:r>
            <a:endParaRPr lang="zh-CN" altLang="en-US" sz="48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9907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CN" altLang="en-US" sz="4800" b="1" dirty="0">
                <a:solidFill>
                  <a:srgbClr val="C00000"/>
                </a:solidFill>
              </a:rPr>
              <a:t>守夜</a:t>
            </a:r>
            <a:r>
              <a:rPr lang="en-US" sz="4800" b="1" dirty="0">
                <a:solidFill>
                  <a:srgbClr val="C00000"/>
                </a:solidFill>
              </a:rPr>
              <a:t>/</a:t>
            </a:r>
            <a:r>
              <a:rPr lang="zh-CN" altLang="en-US" sz="4800" b="1" dirty="0" smtClean="0">
                <a:solidFill>
                  <a:srgbClr val="C00000"/>
                </a:solidFill>
              </a:rPr>
              <a:t>早起</a:t>
            </a:r>
            <a:endParaRPr lang="en-US" sz="4800" b="1" dirty="0">
              <a:solidFill>
                <a:srgbClr val="C00000"/>
              </a:solidFill>
            </a:endParaRPr>
          </a:p>
          <a:p>
            <a:r>
              <a:rPr lang="zh-CN" altLang="en-US" sz="4800" dirty="0"/>
              <a:t>耶稣的榜样</a:t>
            </a:r>
            <a:endParaRPr lang="en-US" sz="4800" dirty="0"/>
          </a:p>
          <a:p>
            <a:r>
              <a:rPr lang="zh-CN" altLang="en-US" sz="4800" dirty="0"/>
              <a:t>逾越节</a:t>
            </a:r>
            <a:r>
              <a:rPr lang="en-US" sz="4800" dirty="0"/>
              <a:t>/</a:t>
            </a:r>
            <a:r>
              <a:rPr lang="zh-CN" altLang="en-US" sz="4800" dirty="0"/>
              <a:t>受难节</a:t>
            </a:r>
            <a:endParaRPr lang="en-US" sz="4800" dirty="0"/>
          </a:p>
          <a:p>
            <a:endParaRPr lang="en-US" sz="4800" dirty="0"/>
          </a:p>
          <a:p>
            <a:r>
              <a:rPr lang="zh-CN" altLang="en-US" sz="4800" dirty="0"/>
              <a:t>集体守夜</a:t>
            </a:r>
            <a:endParaRPr lang="en-US" sz="4800" dirty="0"/>
          </a:p>
          <a:p>
            <a:r>
              <a:rPr lang="zh-CN" altLang="en-US" sz="4800" dirty="0"/>
              <a:t>个人守夜</a:t>
            </a:r>
            <a:endParaRPr lang="en-US" sz="4800" dirty="0"/>
          </a:p>
          <a:p>
            <a:pPr marL="0" indent="0">
              <a:buNone/>
            </a:pPr>
            <a:endParaRPr lang="en-US" sz="4800" dirty="0"/>
          </a:p>
          <a:p>
            <a:r>
              <a:rPr lang="zh-CN" altLang="en-US" sz="4800" dirty="0"/>
              <a:t>偶尔的守夜：在失眠之时（化失眠为祈祷）；在忧郁之时；在旅行之时；在压力之时</a:t>
            </a:r>
            <a:endParaRPr lang="en-US" sz="4800" dirty="0"/>
          </a:p>
          <a:p>
            <a:r>
              <a:rPr lang="zh-CN" altLang="en-US" sz="4800" dirty="0"/>
              <a:t>代祷的守夜：睡前一小时，睡间一小时，黎明前</a:t>
            </a:r>
            <a:r>
              <a:rPr lang="zh-CN" altLang="en-US" sz="4800" dirty="0" smtClean="0"/>
              <a:t>一小时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9851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800" dirty="0"/>
              <a:t>守夜方式：</a:t>
            </a:r>
            <a:endParaRPr lang="en-US" sz="4800" dirty="0"/>
          </a:p>
          <a:p>
            <a:r>
              <a:rPr lang="zh-CN" altLang="en-US" sz="4800" dirty="0"/>
              <a:t>敬拜祷告</a:t>
            </a:r>
            <a:endParaRPr lang="en-US" sz="4800" dirty="0"/>
          </a:p>
          <a:p>
            <a:r>
              <a:rPr lang="zh-CN" altLang="en-US" sz="4800" dirty="0"/>
              <a:t>安静等候，静坐守望</a:t>
            </a:r>
            <a:endParaRPr lang="en-US" sz="4800" dirty="0"/>
          </a:p>
          <a:p>
            <a:r>
              <a:rPr lang="zh-CN" altLang="en-US" sz="4800" dirty="0"/>
              <a:t>祷读经文</a:t>
            </a:r>
            <a:endParaRPr lang="en-US" sz="4800" dirty="0"/>
          </a:p>
          <a:p>
            <a:r>
              <a:rPr lang="zh-CN" altLang="en-US" sz="4800" dirty="0"/>
              <a:t>诵读经文（诗篇为主）</a:t>
            </a:r>
            <a:endParaRPr lang="en-US" sz="4800" dirty="0"/>
          </a:p>
          <a:p>
            <a:r>
              <a:rPr lang="zh-CN" altLang="en-US" sz="4800" dirty="0"/>
              <a:t>聆听经文念诵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3640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zh-TW" altLang="en-US" sz="4800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手动劳作</a:t>
            </a:r>
            <a:endParaRPr lang="en-US" sz="4800" b="1" dirty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zh-CN" altLang="en-US" sz="4800" dirty="0">
                <a:latin typeface="华文楷体" panose="02010600040101010101" pitchFamily="2" charset="-122"/>
                <a:ea typeface="华文楷体" panose="02010600040101010101" pitchFamily="2" charset="-122"/>
              </a:rPr>
              <a:t>目标：清心</a:t>
            </a:r>
            <a:r>
              <a:rPr lang="en-US" sz="4800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sz="4800" dirty="0">
                <a:latin typeface="华文楷体" panose="02010600040101010101" pitchFamily="2" charset="-122"/>
                <a:ea typeface="华文楷体" panose="02010600040101010101" pitchFamily="2" charset="-122"/>
              </a:rPr>
              <a:t>心中只有一个渴望，没有参杂、污损</a:t>
            </a:r>
            <a:r>
              <a:rPr lang="zh-CN" altLang="en-US" sz="4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4800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zh-CN" altLang="en-US" sz="4800" dirty="0"/>
              <a:t>“清心的人有福了，因为他们必得见 神。”</a:t>
            </a:r>
            <a:r>
              <a:rPr lang="en-US" sz="4800" dirty="0"/>
              <a:t>(</a:t>
            </a:r>
            <a:r>
              <a:rPr lang="zh-CN" altLang="en-US" sz="4800" dirty="0"/>
              <a:t>太</a:t>
            </a:r>
            <a:r>
              <a:rPr lang="en-US" sz="4800" dirty="0"/>
              <a:t>5:8</a:t>
            </a:r>
            <a:r>
              <a:rPr lang="en-US" sz="4800" dirty="0" smtClean="0"/>
              <a:t>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7143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操练</a:t>
            </a:r>
            <a:r>
              <a:rPr lang="zh-CN" altLang="en-US" sz="4800" dirty="0">
                <a:latin typeface="华文楷体" panose="02010600040101010101" pitchFamily="2" charset="-122"/>
                <a:ea typeface="华文楷体" panose="02010600040101010101" pitchFamily="2" charset="-122"/>
              </a:rPr>
              <a:t>的三步：</a:t>
            </a:r>
            <a:endParaRPr lang="en-US" sz="4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914400" lvl="0" indent="-9144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48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一次只做一件事</a:t>
            </a:r>
            <a:endParaRPr lang="en-US" sz="4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914400" lvl="0" indent="-9144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4800" dirty="0">
                <a:latin typeface="华文楷体" panose="02010600040101010101" pitchFamily="2" charset="-122"/>
                <a:ea typeface="华文楷体" panose="02010600040101010101" pitchFamily="2" charset="-122"/>
              </a:rPr>
              <a:t>留意到自己的注意力放在哪里</a:t>
            </a:r>
            <a:endParaRPr lang="en-US" sz="4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914400" lvl="0" indent="-9144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4800" dirty="0">
                <a:latin typeface="华文楷体" panose="02010600040101010101" pitchFamily="2" charset="-122"/>
                <a:ea typeface="华文楷体" panose="02010600040101010101" pitchFamily="2" charset="-122"/>
              </a:rPr>
              <a:t>把注意力转移到基督身上</a:t>
            </a:r>
            <a:r>
              <a:rPr lang="en-US" sz="4800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sz="48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为祂而做，与祂同做，在祂里面做</a:t>
            </a:r>
            <a:endParaRPr lang="en-US" sz="4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zh-TW" altLang="en-US" sz="4800" dirty="0">
                <a:latin typeface="华文楷体" panose="02010600040101010101" pitchFamily="2" charset="-122"/>
                <a:ea typeface="华文楷体" panose="02010600040101010101" pitchFamily="2" charset="-122"/>
              </a:rPr>
              <a:t>让工作与祷告结合起来：以致我们的工作就是祷告，祷告就是工作。</a:t>
            </a:r>
            <a:endParaRPr lang="en-US" sz="4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zh-TW" altLang="en-US" sz="4800" dirty="0">
                <a:latin typeface="华文楷体" panose="02010600040101010101" pitchFamily="2" charset="-122"/>
                <a:ea typeface="华文楷体" panose="02010600040101010101" pitchFamily="2" charset="-122"/>
              </a:rPr>
              <a:t>重复性的手动</a:t>
            </a:r>
            <a:r>
              <a:rPr lang="zh-TW" altLang="en-US" sz="48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劳作更</a:t>
            </a:r>
            <a:r>
              <a:rPr lang="zh-TW" altLang="en-US" sz="4800" dirty="0">
                <a:latin typeface="华文楷体" panose="02010600040101010101" pitchFamily="2" charset="-122"/>
                <a:ea typeface="华文楷体" panose="02010600040101010101" pitchFamily="2" charset="-122"/>
              </a:rPr>
              <a:t>容易与不住祷告结合。</a:t>
            </a:r>
            <a:endParaRPr lang="en-US" sz="4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7022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67544" y="404664"/>
            <a:ext cx="8160365" cy="389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lnSpc>
                <a:spcPct val="120000"/>
              </a:lnSpc>
              <a:spcAft>
                <a:spcPct val="40000"/>
              </a:spcAft>
            </a:pPr>
            <a:r>
              <a:rPr lang="en-US" altLang="zh-CN" sz="4800" dirty="0">
                <a:latin typeface="华文行楷" panose="02010800040101010101" pitchFamily="2" charset="-122"/>
                <a:ea typeface="华文行楷" panose="02010800040101010101" pitchFamily="2" charset="-122"/>
              </a:rPr>
              <a:t>【</a:t>
            </a:r>
            <a:r>
              <a:rPr lang="zh-CN" altLang="en-US" sz="4800" dirty="0">
                <a:latin typeface="华文行楷" panose="02010800040101010101" pitchFamily="2" charset="-122"/>
                <a:ea typeface="华文行楷" panose="02010800040101010101" pitchFamily="2" charset="-122"/>
              </a:rPr>
              <a:t>腓</a:t>
            </a:r>
            <a:r>
              <a:rPr lang="en-US" altLang="zh-CN" sz="4800" dirty="0">
                <a:latin typeface="华文行楷" panose="02010800040101010101" pitchFamily="2" charset="-122"/>
                <a:ea typeface="华文行楷" panose="02010800040101010101" pitchFamily="2" charset="-122"/>
              </a:rPr>
              <a:t>3:14</a:t>
            </a:r>
            <a:r>
              <a:rPr lang="en-US" altLang="zh-CN" sz="48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】</a:t>
            </a:r>
          </a:p>
          <a:p>
            <a:pPr>
              <a:lnSpc>
                <a:spcPct val="120000"/>
              </a:lnSpc>
              <a:spcAft>
                <a:spcPct val="40000"/>
              </a:spcAft>
            </a:pPr>
            <a:r>
              <a:rPr lang="zh-CN" altLang="en-US" sz="48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向着</a:t>
            </a:r>
            <a:r>
              <a:rPr lang="zh-CN" altLang="en-US" sz="4800" dirty="0">
                <a:latin typeface="华文行楷" panose="02010800040101010101" pitchFamily="2" charset="-122"/>
                <a:ea typeface="华文行楷" panose="02010800040101010101" pitchFamily="2" charset="-122"/>
              </a:rPr>
              <a:t>标竿直跑，要得　神在基督耶稣里从上面召我来得的奖赏。</a:t>
            </a:r>
            <a:endParaRPr lang="zh-TW" altLang="en-US" sz="48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410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1" dirty="0" smtClean="0">
                <a:solidFill>
                  <a:srgbClr val="C00000"/>
                </a:solidFill>
              </a:rPr>
              <a:t>默想</a:t>
            </a:r>
            <a:r>
              <a:rPr lang="zh-CN" altLang="en-US" sz="4800" b="1" dirty="0" smtClean="0">
                <a:solidFill>
                  <a:srgbClr val="C00000"/>
                </a:solidFill>
              </a:rPr>
              <a:t>：</a:t>
            </a:r>
            <a:r>
              <a:rPr lang="zh-CN" altLang="en-US" sz="4800" b="1" dirty="0" smtClean="0"/>
              <a:t>灵</a:t>
            </a:r>
            <a:r>
              <a:rPr lang="zh-CN" altLang="en-US" sz="4800" b="1" dirty="0"/>
              <a:t>阅（</a:t>
            </a:r>
            <a:r>
              <a:rPr lang="en-US" sz="4800" b="1" i="1" dirty="0"/>
              <a:t>lectio divina</a:t>
            </a:r>
            <a:r>
              <a:rPr lang="zh-CN" altLang="en-US" sz="4800" b="1" dirty="0" smtClean="0"/>
              <a:t>）</a:t>
            </a:r>
            <a:r>
              <a:rPr lang="en-US" altLang="zh-CN" sz="4800" b="1" dirty="0" smtClean="0"/>
              <a:t>/</a:t>
            </a:r>
            <a:r>
              <a:rPr lang="zh-CN" altLang="en-US" sz="4800" b="1" dirty="0" smtClean="0"/>
              <a:t>祷</a:t>
            </a:r>
            <a:r>
              <a:rPr lang="zh-CN" altLang="en-US" sz="4800" b="1" dirty="0"/>
              <a:t>读：</a:t>
            </a:r>
            <a:r>
              <a:rPr lang="zh-CN" altLang="en-US" sz="4800" dirty="0"/>
              <a:t>默想式（属灵）阅读</a:t>
            </a:r>
            <a:endParaRPr lang="en-US" sz="4800" dirty="0"/>
          </a:p>
          <a:p>
            <a:r>
              <a:rPr lang="zh-TW" altLang="en-US" sz="4800" dirty="0"/>
              <a:t>诗</a:t>
            </a:r>
            <a:r>
              <a:rPr lang="en-US" sz="4800" dirty="0"/>
              <a:t> 1:2 </a:t>
            </a:r>
            <a:r>
              <a:rPr lang="zh-TW" altLang="en-US" sz="4800" dirty="0"/>
              <a:t>惟喜爱耶和华的律法，昼夜思想，这人便为有福！</a:t>
            </a:r>
            <a:endParaRPr lang="en-US" sz="4800" dirty="0"/>
          </a:p>
          <a:p>
            <a:r>
              <a:rPr lang="zh-TW" altLang="en-US" sz="4800" dirty="0"/>
              <a:t>反刍，咀嚼</a:t>
            </a:r>
            <a:endParaRPr lang="en-US" sz="4800" dirty="0"/>
          </a:p>
          <a:p>
            <a:r>
              <a:rPr lang="zh-TW" altLang="en-US" sz="4800" dirty="0"/>
              <a:t>草</a:t>
            </a:r>
            <a:r>
              <a:rPr lang="en-US" sz="4800" dirty="0">
                <a:sym typeface="Wingdings" panose="05000000000000000000" pitchFamily="2" charset="2"/>
              </a:rPr>
              <a:t></a:t>
            </a:r>
            <a:r>
              <a:rPr lang="zh-TW" altLang="en-US" sz="4800" dirty="0" smtClean="0"/>
              <a:t>奶（字句</a:t>
            </a:r>
            <a:r>
              <a:rPr lang="en-US" sz="4800" dirty="0">
                <a:sym typeface="Wingdings" panose="05000000000000000000" pitchFamily="2" charset="2"/>
              </a:rPr>
              <a:t></a:t>
            </a:r>
            <a:r>
              <a:rPr lang="zh-TW" altLang="en-US" sz="4800" dirty="0"/>
              <a:t>灵</a:t>
            </a:r>
            <a:r>
              <a:rPr lang="zh-TW" altLang="en-US" sz="4800" dirty="0" smtClean="0"/>
              <a:t>奶）</a:t>
            </a:r>
            <a:endParaRPr lang="zh-CN" altLang="en-US" sz="48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13749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226589"/>
              </p:ext>
            </p:extLst>
          </p:nvPr>
        </p:nvGraphicFramePr>
        <p:xfrm>
          <a:off x="-2" y="1"/>
          <a:ext cx="9144001" cy="685799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614584"/>
                <a:gridCol w="3763824"/>
                <a:gridCol w="3765593"/>
              </a:tblGrid>
              <a:tr h="9797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4000" kern="100" dirty="0">
                          <a:effectLst/>
                        </a:rPr>
                        <a:t> </a:t>
                      </a:r>
                      <a:endParaRPr lang="en-US" sz="4000" kern="100" dirty="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b="1" kern="100" dirty="0"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知识阅读</a:t>
                      </a:r>
                      <a:endParaRPr lang="en-US" sz="4000" b="1" kern="100" dirty="0">
                        <a:effectLst/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b="1" kern="100" dirty="0"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属灵阅读</a:t>
                      </a:r>
                      <a:endParaRPr lang="en-US" sz="4000" b="1" kern="100" dirty="0">
                        <a:effectLst/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marL="17780" marR="17780" marT="0" marB="0"/>
                </a:tc>
              </a:tr>
              <a:tr h="979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b="1" kern="100" dirty="0"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主导者</a:t>
                      </a:r>
                      <a:endParaRPr lang="en-US" sz="4000" b="1" kern="100" dirty="0">
                        <a:effectLst/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 dirty="0">
                          <a:solidFill>
                            <a:srgbClr val="0070C0"/>
                          </a:solidFill>
                          <a:effectLst/>
                          <a:latin typeface="华文行楷" panose="02010800040101010101" pitchFamily="2" charset="-122"/>
                          <a:ea typeface="华文行楷" panose="02010800040101010101" pitchFamily="2" charset="-122"/>
                        </a:rPr>
                        <a:t>自我</a:t>
                      </a:r>
                      <a:endParaRPr lang="en-US" sz="4000" kern="100" dirty="0">
                        <a:solidFill>
                          <a:srgbClr val="0070C0"/>
                        </a:solidFill>
                        <a:effectLst/>
                        <a:latin typeface="华文行楷" panose="02010800040101010101" pitchFamily="2" charset="-122"/>
                        <a:ea typeface="华文行楷" panose="0201080004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>
                          <a:solidFill>
                            <a:srgbClr val="0070C0"/>
                          </a:solidFill>
                          <a:effectLst/>
                          <a:latin typeface="华文行楷" panose="02010800040101010101" pitchFamily="2" charset="-122"/>
                          <a:ea typeface="华文行楷" panose="02010800040101010101" pitchFamily="2" charset="-122"/>
                        </a:rPr>
                        <a:t>圣灵</a:t>
                      </a:r>
                      <a:endParaRPr lang="en-US" sz="4000" kern="100">
                        <a:solidFill>
                          <a:srgbClr val="0070C0"/>
                        </a:solidFill>
                        <a:effectLst/>
                        <a:latin typeface="华文行楷" panose="02010800040101010101" pitchFamily="2" charset="-122"/>
                        <a:ea typeface="华文行楷" panose="02010800040101010101" pitchFamily="2" charset="-122"/>
                      </a:endParaRPr>
                    </a:p>
                  </a:txBody>
                  <a:tcPr marL="17780" marR="17780" marT="0" marB="0"/>
                </a:tc>
              </a:tr>
              <a:tr h="979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b="1" kern="100" dirty="0"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方式</a:t>
                      </a:r>
                      <a:endParaRPr lang="en-US" sz="4000" b="1" kern="100" dirty="0">
                        <a:effectLst/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 dirty="0">
                          <a:solidFill>
                            <a:srgbClr val="0070C0"/>
                          </a:solidFill>
                          <a:effectLst/>
                          <a:latin typeface="华文行楷" panose="02010800040101010101" pitchFamily="2" charset="-122"/>
                          <a:ea typeface="华文行楷" panose="02010800040101010101" pitchFamily="2" charset="-122"/>
                        </a:rPr>
                        <a:t>用脑研读</a:t>
                      </a:r>
                      <a:endParaRPr lang="en-US" sz="4000" kern="100" dirty="0">
                        <a:solidFill>
                          <a:srgbClr val="0070C0"/>
                        </a:solidFill>
                        <a:effectLst/>
                        <a:latin typeface="华文行楷" panose="02010800040101010101" pitchFamily="2" charset="-122"/>
                        <a:ea typeface="华文行楷" panose="0201080004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 dirty="0">
                          <a:solidFill>
                            <a:srgbClr val="0070C0"/>
                          </a:solidFill>
                          <a:effectLst/>
                          <a:latin typeface="华文行楷" panose="02010800040101010101" pitchFamily="2" charset="-122"/>
                          <a:ea typeface="华文行楷" panose="02010800040101010101" pitchFamily="2" charset="-122"/>
                        </a:rPr>
                        <a:t>用心倾听</a:t>
                      </a:r>
                      <a:endParaRPr lang="en-US" sz="4000" kern="100" dirty="0">
                        <a:solidFill>
                          <a:srgbClr val="0070C0"/>
                        </a:solidFill>
                        <a:effectLst/>
                        <a:latin typeface="华文行楷" panose="02010800040101010101" pitchFamily="2" charset="-122"/>
                        <a:ea typeface="华文行楷" panose="02010800040101010101" pitchFamily="2" charset="-122"/>
                      </a:endParaRPr>
                    </a:p>
                  </a:txBody>
                  <a:tcPr marL="17780" marR="17780" marT="0" marB="0"/>
                </a:tc>
              </a:tr>
              <a:tr h="979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b="1" kern="100" dirty="0"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注重</a:t>
                      </a:r>
                      <a:endParaRPr lang="en-US" sz="4000" b="1" kern="100" dirty="0">
                        <a:effectLst/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 dirty="0">
                          <a:solidFill>
                            <a:srgbClr val="0070C0"/>
                          </a:solidFill>
                          <a:effectLst/>
                          <a:latin typeface="华文行楷" panose="02010800040101010101" pitchFamily="2" charset="-122"/>
                          <a:ea typeface="华文行楷" panose="02010800040101010101" pitchFamily="2" charset="-122"/>
                        </a:rPr>
                        <a:t>文字的意思</a:t>
                      </a:r>
                      <a:endParaRPr lang="en-US" sz="4000" kern="100" dirty="0">
                        <a:solidFill>
                          <a:srgbClr val="0070C0"/>
                        </a:solidFill>
                        <a:effectLst/>
                        <a:latin typeface="华文行楷" panose="02010800040101010101" pitchFamily="2" charset="-122"/>
                        <a:ea typeface="华文行楷" panose="0201080004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 dirty="0">
                          <a:solidFill>
                            <a:srgbClr val="0070C0"/>
                          </a:solidFill>
                          <a:effectLst/>
                          <a:latin typeface="华文行楷" panose="02010800040101010101" pitchFamily="2" charset="-122"/>
                          <a:ea typeface="华文行楷" panose="02010800040101010101" pitchFamily="2" charset="-122"/>
                        </a:rPr>
                        <a:t>对个人的含义</a:t>
                      </a:r>
                      <a:endParaRPr lang="en-US" sz="4000" kern="100" dirty="0">
                        <a:solidFill>
                          <a:srgbClr val="0070C0"/>
                        </a:solidFill>
                        <a:effectLst/>
                        <a:latin typeface="华文行楷" panose="02010800040101010101" pitchFamily="2" charset="-122"/>
                        <a:ea typeface="华文行楷" panose="02010800040101010101" pitchFamily="2" charset="-122"/>
                      </a:endParaRPr>
                    </a:p>
                  </a:txBody>
                  <a:tcPr marL="17780" marR="17780" marT="0" marB="0"/>
                </a:tc>
              </a:tr>
              <a:tr h="979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b="1" kern="100" dirty="0"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速度</a:t>
                      </a:r>
                      <a:endParaRPr lang="en-US" sz="4000" b="1" kern="100" dirty="0">
                        <a:effectLst/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>
                          <a:solidFill>
                            <a:srgbClr val="0070C0"/>
                          </a:solidFill>
                          <a:effectLst/>
                          <a:latin typeface="华文行楷" panose="02010800040101010101" pitchFamily="2" charset="-122"/>
                          <a:ea typeface="华文行楷" panose="02010800040101010101" pitchFamily="2" charset="-122"/>
                        </a:rPr>
                        <a:t>快</a:t>
                      </a:r>
                      <a:endParaRPr lang="en-US" sz="4000" kern="100">
                        <a:solidFill>
                          <a:srgbClr val="0070C0"/>
                        </a:solidFill>
                        <a:effectLst/>
                        <a:latin typeface="华文行楷" panose="02010800040101010101" pitchFamily="2" charset="-122"/>
                        <a:ea typeface="华文行楷" panose="0201080004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 dirty="0">
                          <a:solidFill>
                            <a:srgbClr val="0070C0"/>
                          </a:solidFill>
                          <a:effectLst/>
                          <a:latin typeface="华文行楷" panose="02010800040101010101" pitchFamily="2" charset="-122"/>
                          <a:ea typeface="华文行楷" panose="02010800040101010101" pitchFamily="2" charset="-122"/>
                        </a:rPr>
                        <a:t>慢</a:t>
                      </a:r>
                      <a:endParaRPr lang="en-US" sz="4000" kern="100" dirty="0">
                        <a:solidFill>
                          <a:srgbClr val="0070C0"/>
                        </a:solidFill>
                        <a:effectLst/>
                        <a:latin typeface="华文行楷" panose="02010800040101010101" pitchFamily="2" charset="-122"/>
                        <a:ea typeface="华文行楷" panose="02010800040101010101" pitchFamily="2" charset="-122"/>
                      </a:endParaRPr>
                    </a:p>
                  </a:txBody>
                  <a:tcPr marL="17780" marR="17780" marT="0" marB="0"/>
                </a:tc>
              </a:tr>
              <a:tr h="979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b="1" kern="100" dirty="0"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目的</a:t>
                      </a:r>
                      <a:endParaRPr lang="en-US" sz="4000" b="1" kern="100" dirty="0">
                        <a:effectLst/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>
                          <a:solidFill>
                            <a:srgbClr val="0070C0"/>
                          </a:solidFill>
                          <a:effectLst/>
                          <a:latin typeface="华文行楷" panose="02010800040101010101" pitchFamily="2" charset="-122"/>
                          <a:ea typeface="华文行楷" panose="02010800040101010101" pitchFamily="2" charset="-122"/>
                        </a:rPr>
                        <a:t>知识的获取</a:t>
                      </a:r>
                      <a:endParaRPr lang="en-US" sz="4000" kern="100">
                        <a:solidFill>
                          <a:srgbClr val="0070C0"/>
                        </a:solidFill>
                        <a:effectLst/>
                        <a:latin typeface="华文行楷" panose="02010800040101010101" pitchFamily="2" charset="-122"/>
                        <a:ea typeface="华文行楷" panose="0201080004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 dirty="0">
                          <a:solidFill>
                            <a:srgbClr val="0070C0"/>
                          </a:solidFill>
                          <a:effectLst/>
                          <a:latin typeface="华文行楷" panose="02010800040101010101" pitchFamily="2" charset="-122"/>
                          <a:ea typeface="华文行楷" panose="02010800040101010101" pitchFamily="2" charset="-122"/>
                        </a:rPr>
                        <a:t>心灵的塑造</a:t>
                      </a:r>
                      <a:endParaRPr lang="en-US" sz="4000" kern="100" dirty="0">
                        <a:solidFill>
                          <a:srgbClr val="0070C0"/>
                        </a:solidFill>
                        <a:effectLst/>
                        <a:latin typeface="华文行楷" panose="02010800040101010101" pitchFamily="2" charset="-122"/>
                        <a:ea typeface="华文行楷" panose="02010800040101010101" pitchFamily="2" charset="-122"/>
                      </a:endParaRPr>
                    </a:p>
                  </a:txBody>
                  <a:tcPr marL="17780" marR="17780" marT="0" marB="0"/>
                </a:tc>
              </a:tr>
              <a:tr h="979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b="1" kern="100" dirty="0"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功用</a:t>
                      </a:r>
                      <a:endParaRPr lang="en-US" sz="4000" b="1" kern="100" dirty="0">
                        <a:effectLst/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>
                          <a:solidFill>
                            <a:srgbClr val="0070C0"/>
                          </a:solidFill>
                          <a:effectLst/>
                          <a:latin typeface="华文行楷" panose="02010800040101010101" pitchFamily="2" charset="-122"/>
                          <a:ea typeface="华文行楷" panose="02010800040101010101" pitchFamily="2" charset="-122"/>
                        </a:rPr>
                        <a:t>实际的功用</a:t>
                      </a:r>
                      <a:endParaRPr lang="en-US" sz="4000" kern="100">
                        <a:solidFill>
                          <a:srgbClr val="0070C0"/>
                        </a:solidFill>
                        <a:effectLst/>
                        <a:latin typeface="华文行楷" panose="02010800040101010101" pitchFamily="2" charset="-122"/>
                        <a:ea typeface="华文行楷" panose="0201080004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 dirty="0">
                          <a:solidFill>
                            <a:srgbClr val="0070C0"/>
                          </a:solidFill>
                          <a:effectLst/>
                          <a:latin typeface="华文行楷" panose="02010800040101010101" pitchFamily="2" charset="-122"/>
                          <a:ea typeface="华文行楷" panose="02010800040101010101" pitchFamily="2" charset="-122"/>
                        </a:rPr>
                        <a:t>与神的关系</a:t>
                      </a:r>
                      <a:endParaRPr lang="en-US" sz="4000" kern="100" dirty="0">
                        <a:solidFill>
                          <a:srgbClr val="0070C0"/>
                        </a:solidFill>
                        <a:effectLst/>
                        <a:latin typeface="华文行楷" panose="02010800040101010101" pitchFamily="2" charset="-122"/>
                        <a:ea typeface="华文行楷" panose="02010800040101010101" pitchFamily="2" charset="-122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417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sz="4800" dirty="0"/>
              <a:t>灵阅四步骤：</a:t>
            </a:r>
            <a:endParaRPr lang="en-US" sz="4800" dirty="0"/>
          </a:p>
          <a:p>
            <a:pPr marL="914400" lvl="0" indent="-914400">
              <a:buFont typeface="+mj-lt"/>
              <a:buAutoNum type="arabicPeriod"/>
            </a:pPr>
            <a:r>
              <a:rPr lang="zh-TW" altLang="en-US" sz="4800" dirty="0"/>
              <a:t>诵读：开声，重复</a:t>
            </a:r>
            <a:endParaRPr lang="en-US" sz="4800" dirty="0"/>
          </a:p>
          <a:p>
            <a:pPr marL="914400" lvl="0" indent="-914400">
              <a:buFont typeface="+mj-lt"/>
              <a:buAutoNum type="arabicPeriod"/>
            </a:pPr>
            <a:r>
              <a:rPr lang="zh-TW" altLang="en-US" sz="4800" dirty="0"/>
              <a:t>默想：反刍（重复），咀嚼</a:t>
            </a:r>
            <a:endParaRPr lang="en-US" sz="4800" dirty="0"/>
          </a:p>
          <a:p>
            <a:pPr marL="914400" lvl="0" indent="-914400">
              <a:buFont typeface="+mj-lt"/>
              <a:buAutoNum type="arabicPeriod"/>
            </a:pPr>
            <a:r>
              <a:rPr lang="zh-TW" altLang="en-US" sz="4800" dirty="0"/>
              <a:t>祷告：个人化，情感</a:t>
            </a:r>
            <a:endParaRPr lang="en-US" sz="4800" dirty="0"/>
          </a:p>
          <a:p>
            <a:pPr marL="914400" lvl="0" indent="-914400">
              <a:buFont typeface="+mj-lt"/>
              <a:buAutoNum type="arabicPeriod"/>
            </a:pPr>
            <a:r>
              <a:rPr lang="zh-TW" altLang="en-US" sz="4800" dirty="0"/>
              <a:t>默观：静默，</a:t>
            </a:r>
            <a:r>
              <a:rPr lang="zh-TW" altLang="en-US" sz="4800" dirty="0" smtClean="0"/>
              <a:t>安息</a:t>
            </a:r>
            <a:endParaRPr lang="en-US" altLang="zh-TW" sz="4800" dirty="0" smtClean="0"/>
          </a:p>
          <a:p>
            <a:pPr marL="0" lv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zh-TW" altLang="en-US" sz="4800" dirty="0"/>
              <a:t>口</a:t>
            </a:r>
            <a:r>
              <a:rPr lang="en-US" sz="4800" dirty="0">
                <a:sym typeface="Wingdings" panose="05000000000000000000" pitchFamily="2" charset="2"/>
              </a:rPr>
              <a:t></a:t>
            </a:r>
            <a:r>
              <a:rPr lang="zh-TW" altLang="en-US" sz="4800" dirty="0"/>
              <a:t>头</a:t>
            </a:r>
            <a:r>
              <a:rPr lang="en-US" sz="4800" dirty="0">
                <a:sym typeface="Wingdings" panose="05000000000000000000" pitchFamily="2" charset="2"/>
              </a:rPr>
              <a:t></a:t>
            </a:r>
            <a:r>
              <a:rPr lang="zh-TW" altLang="en-US" sz="4800" dirty="0"/>
              <a:t>心</a:t>
            </a:r>
            <a:r>
              <a:rPr lang="en-US" sz="4800" dirty="0">
                <a:sym typeface="Wingdings" panose="05000000000000000000" pitchFamily="2" charset="2"/>
              </a:rPr>
              <a:t></a:t>
            </a:r>
            <a:r>
              <a:rPr lang="zh-TW" altLang="en-US" sz="4800" dirty="0"/>
              <a:t>灵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475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solidFill>
                  <a:srgbClr val="C00000"/>
                </a:solidFill>
              </a:rPr>
              <a:t>背诵经文</a:t>
            </a:r>
            <a:endParaRPr lang="en-US" sz="4800" b="1" dirty="0">
              <a:solidFill>
                <a:srgbClr val="C00000"/>
              </a:solidFill>
            </a:endParaRPr>
          </a:p>
          <a:p>
            <a:r>
              <a:rPr lang="zh-TW" altLang="en-US" sz="4800" dirty="0"/>
              <a:t>有规律、大量背诵</a:t>
            </a:r>
            <a:endParaRPr lang="en-US" sz="4800" dirty="0"/>
          </a:p>
          <a:p>
            <a:r>
              <a:rPr lang="zh-TW" altLang="en-US" sz="4800" dirty="0"/>
              <a:t>年纪大小都适合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703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800" b="1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阅读属灵</a:t>
            </a:r>
            <a:r>
              <a:rPr lang="zh-TW" altLang="en-US" sz="4800" b="1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作品</a:t>
            </a:r>
            <a:endParaRPr lang="en-US" sz="4800" b="1" dirty="0">
              <a:solidFill>
                <a:srgbClr val="C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sz="4800" dirty="0">
                <a:latin typeface="华文行楷" panose="02010800040101010101" pitchFamily="2" charset="-122"/>
                <a:ea typeface="华文行楷" panose="02010800040101010101" pitchFamily="2" charset="-122"/>
              </a:rPr>
              <a:t>神借着各世代中如云彩般的见证人向我们说话</a:t>
            </a:r>
            <a:endParaRPr lang="en-US" sz="48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sz="4800" dirty="0">
                <a:latin typeface="华文行楷" panose="02010800040101010101" pitchFamily="2" charset="-122"/>
                <a:ea typeface="华文行楷" panose="02010800040101010101" pitchFamily="2" charset="-122"/>
              </a:rPr>
              <a:t>经典的灵修作品经历了历史岁月及众多圣徒的考验</a:t>
            </a:r>
            <a:endParaRPr lang="en-US" sz="48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sz="4800" dirty="0">
                <a:latin typeface="华文行楷" panose="02010800040101010101" pitchFamily="2" charset="-122"/>
                <a:ea typeface="华文行楷" panose="02010800040101010101" pitchFamily="2" charset="-122"/>
              </a:rPr>
              <a:t>我们可以享受与历代圣徒相通的团契</a:t>
            </a:r>
            <a:endParaRPr lang="en-US" sz="48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217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800" dirty="0">
                <a:solidFill>
                  <a:srgbClr val="C00000"/>
                </a:solidFill>
              </a:rPr>
              <a:t>生活</a:t>
            </a:r>
            <a:r>
              <a:rPr lang="zh-CN" altLang="en-US" sz="4800" dirty="0" smtClean="0">
                <a:solidFill>
                  <a:srgbClr val="C00000"/>
                </a:solidFill>
              </a:rPr>
              <a:t>守则</a:t>
            </a:r>
            <a:endParaRPr lang="en-US" altLang="zh-CN" sz="4800" dirty="0" smtClean="0">
              <a:solidFill>
                <a:srgbClr val="C00000"/>
              </a:solidFill>
            </a:endParaRPr>
          </a:p>
          <a:p>
            <a:r>
              <a:rPr lang="zh-CN" altLang="en-US" sz="4800" smtClean="0"/>
              <a:t>人生目标：宣言；具体</a:t>
            </a:r>
            <a:endParaRPr lang="en-US" altLang="zh-CN" sz="4800" dirty="0" smtClean="0"/>
          </a:p>
          <a:p>
            <a:r>
              <a:rPr lang="zh-CN" altLang="en-US" sz="4800" dirty="0" smtClean="0"/>
              <a:t>生活计划：身心灵各方面</a:t>
            </a:r>
            <a:endParaRPr lang="en-US" altLang="zh-CN" sz="4800" dirty="0" smtClean="0"/>
          </a:p>
          <a:p>
            <a:r>
              <a:rPr lang="zh-CN" altLang="en-US" sz="4800" dirty="0" smtClean="0"/>
              <a:t>时间安排：具体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5623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r>
              <a:rPr lang="zh-CN" altLang="en-US" sz="4800" dirty="0"/>
              <a:t>人生宣言：我人生的首要目标是追求与神相遇，与神亲密相交，住在主里面，真认识神。我要靠着圣灵的能力，遵行天父的旨意，走基督十架的道路</a:t>
            </a:r>
            <a:r>
              <a:rPr lang="en-US" altLang="zh-CN" sz="4800" dirty="0"/>
              <a:t>——</a:t>
            </a:r>
            <a:r>
              <a:rPr lang="zh-CN" altLang="en-US" sz="4800" dirty="0"/>
              <a:t>在每天生活中努力舍己、争战得胜，寻求在爱神和爱人上不断成长，完全达成神在我身上的命定和目的。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8868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CN" altLang="en-US" sz="4800" dirty="0" smtClean="0"/>
              <a:t>定时的</a:t>
            </a:r>
            <a:r>
              <a:rPr lang="zh-CN" altLang="en-US" sz="4800" dirty="0" smtClean="0"/>
              <a:t>灵</a:t>
            </a:r>
            <a:r>
              <a:rPr lang="zh-CN" altLang="en-US" sz="4800" dirty="0"/>
              <a:t>修操练：</a:t>
            </a:r>
            <a:endParaRPr lang="en-US" sz="4800" dirty="0"/>
          </a:p>
          <a:p>
            <a:r>
              <a:rPr lang="zh-CN" altLang="en-US" sz="4800" dirty="0"/>
              <a:t>早上：</a:t>
            </a:r>
            <a:endParaRPr lang="en-US" sz="4800" dirty="0"/>
          </a:p>
          <a:p>
            <a:r>
              <a:rPr lang="zh-CN" altLang="en-US" sz="4800" dirty="0"/>
              <a:t>中午：</a:t>
            </a:r>
            <a:endParaRPr lang="en-US" sz="4800" dirty="0"/>
          </a:p>
          <a:p>
            <a:r>
              <a:rPr lang="zh-CN" altLang="en-US" sz="4800" dirty="0"/>
              <a:t>晚上：</a:t>
            </a:r>
            <a:endParaRPr lang="en-US" sz="4800" dirty="0"/>
          </a:p>
          <a:p>
            <a:r>
              <a:rPr lang="zh-CN" altLang="en-US" sz="4800" dirty="0"/>
              <a:t>每天：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329947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CN" altLang="en-US" sz="4800" dirty="0" smtClean="0"/>
              <a:t>随时的</a:t>
            </a:r>
            <a:r>
              <a:rPr lang="zh-CN" altLang="en-US" sz="4800" dirty="0" smtClean="0"/>
              <a:t>属</a:t>
            </a:r>
            <a:r>
              <a:rPr lang="zh-CN" altLang="en-US" sz="4800" dirty="0"/>
              <a:t>灵操练</a:t>
            </a:r>
            <a:endParaRPr lang="en-US" sz="4800" dirty="0"/>
          </a:p>
          <a:p>
            <a:pPr lvl="0"/>
            <a:r>
              <a:rPr lang="zh-CN" altLang="en-US" sz="4800" dirty="0"/>
              <a:t>上下班路上：</a:t>
            </a:r>
            <a:endParaRPr lang="en-US" sz="4800" dirty="0"/>
          </a:p>
          <a:p>
            <a:pPr lvl="0"/>
            <a:r>
              <a:rPr lang="zh-CN" altLang="en-US" sz="4800" dirty="0"/>
              <a:t>做家务时： </a:t>
            </a:r>
            <a:endParaRPr lang="en-US" sz="4800" dirty="0"/>
          </a:p>
          <a:p>
            <a:pPr lvl="0"/>
            <a:r>
              <a:rPr lang="zh-CN" altLang="en-US" sz="4800" dirty="0"/>
              <a:t>做杂事时： </a:t>
            </a:r>
            <a:endParaRPr lang="en-US" sz="4800" dirty="0"/>
          </a:p>
          <a:p>
            <a:pPr lvl="0"/>
            <a:r>
              <a:rPr lang="zh-CN" altLang="en-US" sz="4800" dirty="0"/>
              <a:t>随时：</a:t>
            </a:r>
            <a:endParaRPr lang="en-US" sz="4800" dirty="0"/>
          </a:p>
          <a:p>
            <a:pPr lvl="0"/>
            <a:r>
              <a:rPr lang="zh-CN" altLang="en-US" sz="4800" dirty="0"/>
              <a:t>每周：</a:t>
            </a:r>
            <a:endParaRPr lang="en-US" sz="4800" dirty="0"/>
          </a:p>
          <a:p>
            <a:pPr lvl="0"/>
            <a:r>
              <a:rPr lang="zh-CN" altLang="en-US" sz="4800" dirty="0"/>
              <a:t>服事：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6970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CN" altLang="en-US" sz="4800" dirty="0" smtClean="0"/>
              <a:t>身体，金钱与工作</a:t>
            </a:r>
            <a:endParaRPr lang="en-US" sz="4800" dirty="0"/>
          </a:p>
          <a:p>
            <a:pPr lvl="0"/>
            <a:r>
              <a:rPr lang="zh-CN" altLang="en-US" sz="4800" dirty="0"/>
              <a:t>运动：</a:t>
            </a:r>
            <a:endParaRPr lang="en-US" sz="4800" dirty="0"/>
          </a:p>
          <a:p>
            <a:pPr lvl="0"/>
            <a:r>
              <a:rPr lang="zh-CN" altLang="en-US" sz="4800" dirty="0"/>
              <a:t>安息日： </a:t>
            </a:r>
            <a:endParaRPr lang="en-US" sz="4800" dirty="0"/>
          </a:p>
          <a:p>
            <a:r>
              <a:rPr lang="zh-CN" altLang="en-US" sz="4800" dirty="0"/>
              <a:t>金钱奉献和使用： </a:t>
            </a:r>
            <a:endParaRPr lang="en-US" sz="4800" dirty="0"/>
          </a:p>
          <a:p>
            <a:pPr lvl="0"/>
            <a:r>
              <a:rPr lang="zh-CN" altLang="en-US" sz="4800" dirty="0" smtClean="0"/>
              <a:t>工作</a:t>
            </a:r>
            <a:r>
              <a:rPr lang="en-US" sz="4800" dirty="0"/>
              <a:t>/</a:t>
            </a:r>
            <a:r>
              <a:rPr lang="zh-CN" altLang="en-US" sz="4800" dirty="0"/>
              <a:t>学习：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397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5551209"/>
              </p:ext>
            </p:extLst>
          </p:nvPr>
        </p:nvGraphicFramePr>
        <p:xfrm>
          <a:off x="179512" y="476672"/>
          <a:ext cx="8784976" cy="6124098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2954027"/>
                <a:gridCol w="3157931"/>
                <a:gridCol w="2673018"/>
              </a:tblGrid>
              <a:tr h="792088"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b="1" kern="100" dirty="0">
                          <a:effectLst/>
                        </a:rPr>
                        <a:t>灵修初</a:t>
                      </a:r>
                      <a:r>
                        <a:rPr lang="zh-CN" sz="3600" b="1" kern="100" dirty="0" smtClean="0">
                          <a:effectLst/>
                        </a:rPr>
                        <a:t>程</a:t>
                      </a:r>
                      <a:endParaRPr lang="en-US" sz="3600" b="1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kern="100" dirty="0">
                          <a:effectLst/>
                        </a:rPr>
                        <a:t>灵修</a:t>
                      </a:r>
                      <a:r>
                        <a:rPr lang="zh-CN" sz="3600" kern="100" dirty="0" smtClean="0">
                          <a:effectLst/>
                        </a:rPr>
                        <a:t>中程</a:t>
                      </a:r>
                      <a:endParaRPr lang="en-US" sz="36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kern="100" dirty="0">
                          <a:effectLst/>
                        </a:rPr>
                        <a:t>灵修末</a:t>
                      </a:r>
                      <a:r>
                        <a:rPr lang="zh-CN" sz="3600" kern="100" dirty="0" smtClean="0">
                          <a:effectLst/>
                        </a:rPr>
                        <a:t>程</a:t>
                      </a:r>
                      <a:endParaRPr lang="en-US" sz="3600" kern="1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1368152"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altLang="en-US" sz="36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炼净</a:t>
                      </a:r>
                      <a:endParaRPr lang="en-US" sz="3600" b="0" kern="100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en-US" sz="36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Purification</a:t>
                      </a:r>
                      <a:endParaRPr lang="en-US" sz="3600" b="0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altLang="en-US" sz="36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光照</a:t>
                      </a:r>
                      <a:endParaRPr lang="en-US" sz="3600" b="0" kern="100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en-US" sz="36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Illumination</a:t>
                      </a:r>
                      <a:endParaRPr lang="en-US" sz="3600" b="0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altLang="en-US" sz="3600" kern="100" dirty="0" smtClean="0">
                          <a:solidFill>
                            <a:srgbClr val="C00000"/>
                          </a:solidFill>
                          <a:effectLst/>
                        </a:rPr>
                        <a:t>联合</a:t>
                      </a:r>
                      <a:endParaRPr lang="en-US" sz="3600" kern="100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en-US" sz="3600" kern="100" dirty="0" smtClean="0">
                          <a:solidFill>
                            <a:srgbClr val="C00000"/>
                          </a:solidFill>
                          <a:effectLst/>
                        </a:rPr>
                        <a:t>Union</a:t>
                      </a:r>
                      <a:endParaRPr lang="en-US" sz="3600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b="0" kern="100" dirty="0">
                          <a:effectLst/>
                        </a:rPr>
                        <a:t>外院</a:t>
                      </a:r>
                      <a:endParaRPr lang="en-US" sz="3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kern="100">
                          <a:effectLst/>
                        </a:rPr>
                        <a:t>圣所</a:t>
                      </a:r>
                      <a:endParaRPr lang="en-US" sz="36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kern="100">
                          <a:effectLst/>
                        </a:rPr>
                        <a:t>至圣所</a:t>
                      </a:r>
                      <a:endParaRPr lang="en-US" sz="36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b="0" kern="100" dirty="0">
                          <a:effectLst/>
                        </a:rPr>
                        <a:t>箴言</a:t>
                      </a:r>
                      <a:endParaRPr lang="en-US" sz="3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kern="100">
                          <a:effectLst/>
                        </a:rPr>
                        <a:t>诗篇</a:t>
                      </a:r>
                      <a:endParaRPr lang="en-US" sz="36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kern="100">
                          <a:effectLst/>
                        </a:rPr>
                        <a:t>雅歌</a:t>
                      </a:r>
                      <a:endParaRPr lang="en-US" sz="36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92108"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b="0" kern="100" dirty="0">
                          <a:solidFill>
                            <a:srgbClr val="0070C0"/>
                          </a:solidFill>
                          <a:effectLst/>
                        </a:rPr>
                        <a:t>舍弃自我</a:t>
                      </a:r>
                      <a:endParaRPr lang="en-US" sz="3600" b="0" kern="1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b="0" kern="100" dirty="0" smtClean="0">
                          <a:solidFill>
                            <a:srgbClr val="0070C0"/>
                          </a:solidFill>
                          <a:effectLst/>
                        </a:rPr>
                        <a:t>（净化</a:t>
                      </a:r>
                      <a:r>
                        <a:rPr lang="zh-CN" sz="3600" b="0" kern="100" dirty="0">
                          <a:solidFill>
                            <a:srgbClr val="0070C0"/>
                          </a:solidFill>
                          <a:effectLst/>
                        </a:rPr>
                        <a:t>）</a:t>
                      </a:r>
                      <a:endParaRPr lang="en-US" sz="3600" b="0" kern="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kern="100" dirty="0">
                          <a:solidFill>
                            <a:srgbClr val="0070C0"/>
                          </a:solidFill>
                          <a:effectLst/>
                        </a:rPr>
                        <a:t>效法基督</a:t>
                      </a:r>
                      <a:endParaRPr lang="en-US" sz="3600" kern="1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kern="100" dirty="0" smtClean="0">
                          <a:solidFill>
                            <a:srgbClr val="0070C0"/>
                          </a:solidFill>
                          <a:effectLst/>
                        </a:rPr>
                        <a:t>（圣</a:t>
                      </a:r>
                      <a:r>
                        <a:rPr lang="zh-CN" sz="3600" kern="100" dirty="0">
                          <a:solidFill>
                            <a:srgbClr val="0070C0"/>
                          </a:solidFill>
                          <a:effectLst/>
                        </a:rPr>
                        <a:t>化）</a:t>
                      </a:r>
                      <a:endParaRPr lang="en-US" sz="3600" kern="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kern="100" dirty="0">
                          <a:solidFill>
                            <a:srgbClr val="0070C0"/>
                          </a:solidFill>
                          <a:effectLst/>
                        </a:rPr>
                        <a:t>与神联合</a:t>
                      </a:r>
                      <a:endParaRPr lang="en-US" sz="3600" kern="1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kern="100" dirty="0" smtClean="0">
                          <a:solidFill>
                            <a:srgbClr val="0070C0"/>
                          </a:solidFill>
                          <a:effectLst/>
                        </a:rPr>
                        <a:t>（神化</a:t>
                      </a:r>
                      <a:r>
                        <a:rPr lang="zh-CN" sz="3600" kern="100" dirty="0">
                          <a:solidFill>
                            <a:srgbClr val="0070C0"/>
                          </a:solidFill>
                          <a:effectLst/>
                        </a:rPr>
                        <a:t>）</a:t>
                      </a:r>
                      <a:endParaRPr lang="en-US" sz="3600" kern="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250"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b="0" kern="100" dirty="0">
                          <a:effectLst/>
                        </a:rPr>
                        <a:t>脱离黑暗</a:t>
                      </a:r>
                      <a:endParaRPr lang="en-US" sz="3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kern="100">
                          <a:effectLst/>
                        </a:rPr>
                        <a:t>进入光明</a:t>
                      </a:r>
                      <a:endParaRPr lang="en-US" sz="36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" algn="ctr">
                        <a:spcAft>
                          <a:spcPts val="0"/>
                        </a:spcAft>
                      </a:pPr>
                      <a:r>
                        <a:rPr lang="zh-CN" sz="3600" kern="100" dirty="0">
                          <a:effectLst/>
                        </a:rPr>
                        <a:t>与光合一</a:t>
                      </a:r>
                      <a:endParaRPr lang="en-US" sz="36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25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CN" altLang="en-US" sz="4800" dirty="0" smtClean="0"/>
              <a:t>人际关系中</a:t>
            </a:r>
            <a:r>
              <a:rPr lang="zh-CN" altLang="en-US" sz="4800" dirty="0" smtClean="0"/>
              <a:t>的操练</a:t>
            </a:r>
            <a:endParaRPr lang="en-US" sz="4800" dirty="0"/>
          </a:p>
          <a:p>
            <a:pPr lvl="0"/>
            <a:r>
              <a:rPr lang="zh-CN" altLang="en-US" sz="4800" dirty="0" smtClean="0"/>
              <a:t>家庭： </a:t>
            </a:r>
            <a:endParaRPr lang="en-US" sz="4800" dirty="0"/>
          </a:p>
          <a:p>
            <a:pPr lvl="0"/>
            <a:r>
              <a:rPr lang="zh-CN" altLang="en-US" sz="4800" dirty="0"/>
              <a:t>职场：</a:t>
            </a:r>
            <a:endParaRPr lang="en-US" sz="4800" dirty="0"/>
          </a:p>
          <a:p>
            <a:pPr lvl="0"/>
            <a:r>
              <a:rPr lang="zh-CN" altLang="en-US" sz="4800" dirty="0" smtClean="0"/>
              <a:t>教会与服事：</a:t>
            </a:r>
            <a:endParaRPr lang="en-US" sz="4800" dirty="0"/>
          </a:p>
          <a:p>
            <a:pPr lvl="0"/>
            <a:r>
              <a:rPr lang="zh-CN" altLang="en-US" sz="4800" dirty="0"/>
              <a:t>谦卑的操练： </a:t>
            </a:r>
            <a:endParaRPr lang="en-US" sz="4800" dirty="0"/>
          </a:p>
          <a:p>
            <a:pPr lvl="0"/>
            <a:r>
              <a:rPr lang="zh-CN" altLang="en-US" sz="4800" dirty="0"/>
              <a:t>爱人的操练：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3605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CN" altLang="en-US" sz="4800" dirty="0"/>
              <a:t>其他</a:t>
            </a:r>
            <a:endParaRPr lang="en-US" sz="4800" dirty="0"/>
          </a:p>
          <a:p>
            <a:r>
              <a:rPr lang="zh-CN" altLang="en-US" sz="4800" dirty="0" smtClean="0"/>
              <a:t>每天操练：吗哪通常只能</a:t>
            </a:r>
            <a:r>
              <a:rPr lang="zh-CN" altLang="en-US" sz="4800" dirty="0"/>
              <a:t>维持</a:t>
            </a:r>
            <a:r>
              <a:rPr lang="en-CA" sz="4800" dirty="0"/>
              <a:t>24</a:t>
            </a:r>
            <a:r>
              <a:rPr lang="zh-CN" altLang="en-US" sz="4800" dirty="0" smtClean="0"/>
              <a:t>小时 </a:t>
            </a:r>
            <a:endParaRPr lang="en-US" altLang="zh-CN" sz="4800" dirty="0" smtClean="0"/>
          </a:p>
          <a:p>
            <a:r>
              <a:rPr lang="zh-CN" altLang="en-US" sz="4800" dirty="0"/>
              <a:t>需要留意：</a:t>
            </a:r>
            <a:endParaRPr lang="en-US" altLang="zh-CN" sz="4800" dirty="0"/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3336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400" dirty="0"/>
              <a:t>通常造成一个很</a:t>
            </a:r>
            <a:r>
              <a:rPr lang="zh-CN" altLang="en-US" sz="4400"/>
              <a:t>真</a:t>
            </a:r>
            <a:r>
              <a:rPr lang="zh-CN" altLang="en-US" sz="4400" smtClean="0"/>
              <a:t>心爱主的</a:t>
            </a:r>
            <a:r>
              <a:rPr lang="zh-CN" altLang="en-US" sz="4400" dirty="0"/>
              <a:t>基督徒在</a:t>
            </a:r>
            <a:r>
              <a:rPr lang="zh-CN" altLang="en-US" sz="4400" dirty="0" smtClean="0"/>
              <a:t>追求主上</a:t>
            </a:r>
            <a:r>
              <a:rPr lang="zh-CN" altLang="en-US" sz="4400" dirty="0"/>
              <a:t>滑出去的主要原因有三个</a:t>
            </a:r>
            <a:r>
              <a:rPr lang="en-CA" sz="4400" dirty="0"/>
              <a:t>:</a:t>
            </a:r>
            <a:endParaRPr lang="en-US" sz="4400" dirty="0"/>
          </a:p>
          <a:p>
            <a:pPr marL="625475" indent="-625475">
              <a:buNone/>
            </a:pPr>
            <a:r>
              <a:rPr lang="en-CA" sz="4400" dirty="0"/>
              <a:t>1</a:t>
            </a:r>
            <a:r>
              <a:rPr lang="en-CA" sz="4400" dirty="0">
                <a:latin typeface="华文新魏" panose="02010800040101010101" pitchFamily="2" charset="-122"/>
                <a:ea typeface="华文新魏" panose="02010800040101010101" pitchFamily="2" charset="-122"/>
              </a:rPr>
              <a:t>) </a:t>
            </a:r>
            <a:r>
              <a:rPr lang="zh-CN" altLang="en-US" sz="4400" dirty="0">
                <a:latin typeface="华文新魏" panose="02010800040101010101" pitchFamily="2" charset="-122"/>
                <a:ea typeface="华文新魏" panose="02010800040101010101" pitchFamily="2" charset="-122"/>
              </a:rPr>
              <a:t>没有经常重新更新追求主、定意爱主超过一切以上的异象</a:t>
            </a:r>
            <a:r>
              <a:rPr lang="en-CA" sz="4400" dirty="0">
                <a:latin typeface="华文新魏" panose="02010800040101010101" pitchFamily="2" charset="-122"/>
                <a:ea typeface="华文新魏" panose="02010800040101010101" pitchFamily="2" charset="-122"/>
              </a:rPr>
              <a:t>——</a:t>
            </a:r>
            <a:r>
              <a:rPr lang="zh-CN" altLang="en-US" sz="4400" dirty="0">
                <a:latin typeface="华文新魏" panose="02010800040101010101" pitchFamily="2" charset="-122"/>
                <a:ea typeface="华文新魏" panose="02010800040101010101" pitchFamily="2" charset="-122"/>
              </a:rPr>
              <a:t>每周重新省察自己</a:t>
            </a:r>
            <a:endParaRPr lang="en-US" sz="44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625475" indent="-625475">
              <a:buNone/>
            </a:pPr>
            <a:r>
              <a:rPr lang="en-CA" sz="4400" dirty="0">
                <a:latin typeface="华文新魏" panose="02010800040101010101" pitchFamily="2" charset="-122"/>
                <a:ea typeface="华文新魏" panose="02010800040101010101" pitchFamily="2" charset="-122"/>
              </a:rPr>
              <a:t>2) </a:t>
            </a:r>
            <a:r>
              <a:rPr lang="zh-CN" altLang="en-US" sz="4400" dirty="0">
                <a:latin typeface="华文新魏" panose="02010800040101010101" pitchFamily="2" charset="-122"/>
                <a:ea typeface="华文新魏" panose="02010800040101010101" pitchFamily="2" charset="-122"/>
              </a:rPr>
              <a:t>时间计划、时间管理上的失误</a:t>
            </a:r>
            <a:endParaRPr lang="en-US" sz="44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625475" indent="-625475">
              <a:buNone/>
            </a:pPr>
            <a:r>
              <a:rPr lang="en-CA" sz="4400" dirty="0">
                <a:latin typeface="华文新魏" panose="02010800040101010101" pitchFamily="2" charset="-122"/>
                <a:ea typeface="华文新魏" panose="02010800040101010101" pitchFamily="2" charset="-122"/>
              </a:rPr>
              <a:t>3) </a:t>
            </a:r>
            <a:r>
              <a:rPr lang="zh-TW" altLang="en-US" sz="4400" dirty="0">
                <a:latin typeface="华文新魏" panose="02010800040101010101" pitchFamily="2" charset="-122"/>
                <a:ea typeface="华文新魏" panose="02010800040101010101" pitchFamily="2" charset="-122"/>
              </a:rPr>
              <a:t>不看重日复一日平淡的过程（是长跑，不是短跑）</a:t>
            </a:r>
            <a:endParaRPr lang="en-US" sz="4400" dirty="0">
              <a:effectLst/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182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自我省察</a:t>
            </a:r>
            <a:endParaRPr lang="en-US" sz="40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每天自我反省</a:t>
            </a:r>
            <a:endParaRPr lang="en-US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TW" altLang="en-US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定期自我反省</a:t>
            </a:r>
            <a:endParaRPr lang="en-US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TW" altLang="en-US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反省外在的生活、及内在的活动</a:t>
            </a:r>
            <a:endParaRPr lang="en-US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TW" altLang="en-US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反省所学到的（正面和负面的）功课</a:t>
            </a:r>
            <a:endParaRPr lang="en-US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TW" altLang="en-US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反省在主里的得着：一切环境、人事物都是为了更多得着主！</a:t>
            </a:r>
            <a:endParaRPr lang="en-US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762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>
                <a:solidFill>
                  <a:srgbClr val="C00000"/>
                </a:solidFill>
              </a:rPr>
              <a:t>灵程</a:t>
            </a:r>
            <a:r>
              <a:rPr lang="zh-TW" altLang="en-US" sz="4000" b="1" dirty="0" smtClean="0">
                <a:solidFill>
                  <a:srgbClr val="C00000"/>
                </a:solidFill>
              </a:rPr>
              <a:t>札记</a:t>
            </a:r>
            <a:endParaRPr lang="en-US" altLang="zh-TW" sz="4000" b="1" dirty="0" smtClean="0">
              <a:solidFill>
                <a:srgbClr val="C00000"/>
              </a:solidFill>
            </a:endParaRPr>
          </a:p>
          <a:p>
            <a:r>
              <a:rPr lang="zh-TW" altLang="en-US" sz="4000" dirty="0" smtClean="0"/>
              <a:t>对</a:t>
            </a:r>
            <a:r>
              <a:rPr lang="zh-TW" altLang="en-US" sz="4000" dirty="0"/>
              <a:t>神的经历：在灵修、聚会、服事、生活中神同在的经历，或与神摔跤的</a:t>
            </a:r>
            <a:r>
              <a:rPr lang="zh-TW" altLang="en-US" sz="4000" dirty="0" smtClean="0"/>
              <a:t>经历</a:t>
            </a:r>
            <a:endParaRPr lang="en-US" altLang="zh-TW" sz="4000" dirty="0" smtClean="0"/>
          </a:p>
          <a:p>
            <a:r>
              <a:rPr lang="zh-TW" altLang="en-US" sz="4000" dirty="0" smtClean="0"/>
              <a:t>对</a:t>
            </a:r>
            <a:r>
              <a:rPr lang="zh-TW" altLang="en-US" sz="4000" dirty="0"/>
              <a:t>神话语的省</a:t>
            </a:r>
            <a:r>
              <a:rPr lang="zh-TW" altLang="en-US" sz="4000" dirty="0" smtClean="0"/>
              <a:t>思</a:t>
            </a:r>
            <a:endParaRPr lang="en-US" altLang="zh-TW" sz="4000" dirty="0" smtClean="0"/>
          </a:p>
          <a:p>
            <a:r>
              <a:rPr lang="zh-TW" altLang="en-US" sz="4000" dirty="0" smtClean="0"/>
              <a:t>读书</a:t>
            </a:r>
            <a:r>
              <a:rPr lang="zh-TW" altLang="en-US" sz="4000" dirty="0"/>
              <a:t>、听道、听课的</a:t>
            </a:r>
            <a:r>
              <a:rPr lang="zh-TW" altLang="en-US" sz="4000" dirty="0" smtClean="0"/>
              <a:t>领受</a:t>
            </a:r>
            <a:endParaRPr lang="en-US" altLang="zh-TW" sz="4000" dirty="0" smtClean="0"/>
          </a:p>
          <a:p>
            <a:r>
              <a:rPr lang="zh-TW" altLang="en-US" sz="4000" dirty="0" smtClean="0"/>
              <a:t>从</a:t>
            </a:r>
            <a:r>
              <a:rPr lang="zh-TW" altLang="en-US" sz="4000" dirty="0"/>
              <a:t>人来的值得留意的</a:t>
            </a:r>
            <a:r>
              <a:rPr lang="zh-TW" altLang="en-US" sz="4000" dirty="0" smtClean="0"/>
              <a:t>话语</a:t>
            </a:r>
            <a:endParaRPr lang="en-US" altLang="zh-TW" sz="4000" dirty="0" smtClean="0"/>
          </a:p>
          <a:p>
            <a:r>
              <a:rPr lang="zh-TW" altLang="en-US" sz="4000" dirty="0" smtClean="0"/>
              <a:t>对世界</a:t>
            </a:r>
            <a:r>
              <a:rPr lang="zh-TW" altLang="en-US" sz="4000" dirty="0"/>
              <a:t>大事、或周遭小事的</a:t>
            </a:r>
            <a:r>
              <a:rPr lang="zh-TW" altLang="en-US" sz="4000" dirty="0" smtClean="0"/>
              <a:t>回应</a:t>
            </a:r>
            <a:endParaRPr lang="en-US" altLang="zh-TW" sz="4000" dirty="0" smtClean="0"/>
          </a:p>
          <a:p>
            <a:r>
              <a:rPr lang="zh-TW" altLang="en-US" sz="4000" dirty="0" smtClean="0"/>
              <a:t>祷告</a:t>
            </a:r>
            <a:r>
              <a:rPr lang="zh-CN" altLang="en-US" sz="4000" dirty="0"/>
              <a:t>：</a:t>
            </a:r>
            <a:r>
              <a:rPr lang="zh-TW" altLang="en-US" sz="4000" dirty="0"/>
              <a:t>赞美、感恩、认罪、祈求与立志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4545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5400" dirty="0">
                <a:solidFill>
                  <a:srgbClr val="C00000"/>
                </a:solidFill>
              </a:rPr>
              <a:t>操练敬虔：</a:t>
            </a:r>
            <a:endParaRPr lang="en-US" sz="5400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>
                <a:solidFill>
                  <a:srgbClr val="0070C0"/>
                </a:solidFill>
              </a:rPr>
              <a:t>操练身体：禁食，早起，守夜，独处，静默，简朴生活，手动劳作</a:t>
            </a:r>
            <a:r>
              <a:rPr lang="zh-CN" altLang="en-US" sz="5400" dirty="0" smtClean="0">
                <a:solidFill>
                  <a:srgbClr val="0070C0"/>
                </a:solidFill>
              </a:rPr>
              <a:t>，奉献给予</a:t>
            </a:r>
            <a:endParaRPr lang="en-US" sz="54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>
                <a:solidFill>
                  <a:srgbClr val="0070C0"/>
                </a:solidFill>
              </a:rPr>
              <a:t>操练</a:t>
            </a:r>
            <a:r>
              <a:rPr lang="zh-CN" altLang="en-US" sz="5400" dirty="0" smtClean="0">
                <a:solidFill>
                  <a:srgbClr val="0070C0"/>
                </a:solidFill>
              </a:rPr>
              <a:t>心灵：</a:t>
            </a:r>
            <a:r>
              <a:rPr lang="zh-CN" altLang="en-US" sz="5400" dirty="0">
                <a:solidFill>
                  <a:srgbClr val="0070C0"/>
                </a:solidFill>
              </a:rPr>
              <a:t>读经，默想，背经，祷读，</a:t>
            </a:r>
            <a:r>
              <a:rPr lang="zh-CN" altLang="en-US" sz="5400" dirty="0" smtClean="0">
                <a:solidFill>
                  <a:srgbClr val="0070C0"/>
                </a:solidFill>
              </a:rPr>
              <a:t>阅读属灵作品，安静等候神</a:t>
            </a:r>
            <a:endParaRPr lang="en-US" sz="54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/>
              <a:t>操练灵：方言祷告，敬拜赞美，代祷争战 </a:t>
            </a:r>
            <a:endParaRPr lang="en-US" sz="5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 smtClean="0"/>
              <a:t>不住</a:t>
            </a:r>
            <a:r>
              <a:rPr lang="zh-CN" altLang="en-US" sz="5400" dirty="0"/>
              <a:t>祷告：耶稣祷文，诗篇祷文，操练与神同在，倾心吐意，与主交谈，随事祷告</a:t>
            </a:r>
            <a:r>
              <a:rPr lang="zh-CN" altLang="en-US" sz="5400" dirty="0" smtClean="0"/>
              <a:t>，圣化此刻</a:t>
            </a:r>
            <a:endParaRPr lang="en-US" sz="5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 smtClean="0"/>
              <a:t>社群操练：聚会团契，属灵同伴，属灵父母，传扬福音，</a:t>
            </a:r>
            <a:r>
              <a:rPr lang="zh-CN" altLang="en-US" sz="5400" dirty="0">
                <a:solidFill>
                  <a:srgbClr val="0070C0"/>
                </a:solidFill>
              </a:rPr>
              <a:t>款待</a:t>
            </a:r>
            <a:r>
              <a:rPr lang="zh-CN" altLang="en-US" sz="5400" dirty="0" smtClean="0">
                <a:solidFill>
                  <a:srgbClr val="0070C0"/>
                </a:solidFill>
              </a:rPr>
              <a:t>客人</a:t>
            </a:r>
            <a:endParaRPr lang="en-US" altLang="zh-CN" sz="5400" dirty="0" smtClean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>
                <a:solidFill>
                  <a:srgbClr val="0070C0"/>
                </a:solidFill>
              </a:rPr>
              <a:t>省思操练：生活守则，自我省察，灵程</a:t>
            </a:r>
            <a:r>
              <a:rPr lang="zh-CN" altLang="en-US" sz="5400" dirty="0" smtClean="0">
                <a:solidFill>
                  <a:srgbClr val="0070C0"/>
                </a:solidFill>
              </a:rPr>
              <a:t>札记</a:t>
            </a:r>
            <a:endParaRPr lang="en-US" altLang="zh-CN" sz="5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3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solidFill>
                  <a:srgbClr val="C00000"/>
                </a:solidFill>
              </a:rPr>
              <a:t>款待客人</a:t>
            </a:r>
            <a:endParaRPr lang="en-US" sz="4800" b="1" dirty="0">
              <a:solidFill>
                <a:srgbClr val="C00000"/>
              </a:solidFill>
            </a:endParaRPr>
          </a:p>
          <a:p>
            <a:r>
              <a:rPr lang="zh-TW" altLang="en-US" sz="4800" dirty="0"/>
              <a:t>视每一位你面前的客人，以及你所遇见的人，包括小子们（陌生人，穷人，病人，犯人，你通常不喜欢或轻看的人）为基督，用服侍基督的爱来服侍。</a:t>
            </a:r>
            <a:endParaRPr lang="en-US" sz="48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0557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5400" dirty="0">
                <a:solidFill>
                  <a:srgbClr val="C00000"/>
                </a:solidFill>
              </a:rPr>
              <a:t>操练敬虔：</a:t>
            </a:r>
            <a:endParaRPr lang="en-US" sz="5400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>
                <a:solidFill>
                  <a:srgbClr val="0070C0"/>
                </a:solidFill>
              </a:rPr>
              <a:t>操练身体：禁食，早起，守夜，独处，静默，简朴生活，手动劳作</a:t>
            </a:r>
            <a:r>
              <a:rPr lang="zh-CN" altLang="en-US" sz="5400" dirty="0" smtClean="0">
                <a:solidFill>
                  <a:srgbClr val="0070C0"/>
                </a:solidFill>
              </a:rPr>
              <a:t>，奉献给予</a:t>
            </a:r>
            <a:endParaRPr lang="en-US" sz="54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>
                <a:solidFill>
                  <a:srgbClr val="0070C0"/>
                </a:solidFill>
              </a:rPr>
              <a:t>操练</a:t>
            </a:r>
            <a:r>
              <a:rPr lang="zh-CN" altLang="en-US" sz="5400" dirty="0" smtClean="0">
                <a:solidFill>
                  <a:srgbClr val="0070C0"/>
                </a:solidFill>
              </a:rPr>
              <a:t>心灵：</a:t>
            </a:r>
            <a:r>
              <a:rPr lang="zh-CN" altLang="en-US" sz="5400" dirty="0">
                <a:solidFill>
                  <a:srgbClr val="0070C0"/>
                </a:solidFill>
              </a:rPr>
              <a:t>读经，默想，背经，祷读，</a:t>
            </a:r>
            <a:r>
              <a:rPr lang="zh-CN" altLang="en-US" sz="5400" dirty="0" smtClean="0">
                <a:solidFill>
                  <a:srgbClr val="0070C0"/>
                </a:solidFill>
              </a:rPr>
              <a:t>阅读属灵作品，安静等候神</a:t>
            </a:r>
            <a:endParaRPr lang="en-US" sz="54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/>
              <a:t>操练灵：方言祷告，敬拜赞美，代祷争战 </a:t>
            </a:r>
            <a:endParaRPr lang="en-US" sz="5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 smtClean="0">
                <a:solidFill>
                  <a:srgbClr val="C00000"/>
                </a:solidFill>
              </a:rPr>
              <a:t>不住</a:t>
            </a:r>
            <a:r>
              <a:rPr lang="zh-CN" altLang="en-US" sz="5400" dirty="0">
                <a:solidFill>
                  <a:srgbClr val="C00000"/>
                </a:solidFill>
              </a:rPr>
              <a:t>祷告：耶稣祷文，诗篇祷文，操练与神同在，倾心吐意，与主交谈，随事祷告</a:t>
            </a:r>
            <a:r>
              <a:rPr lang="zh-CN" altLang="en-US" sz="5400" dirty="0" smtClean="0">
                <a:solidFill>
                  <a:srgbClr val="C00000"/>
                </a:solidFill>
              </a:rPr>
              <a:t>，圣化此刻</a:t>
            </a:r>
            <a:endParaRPr lang="en-US" sz="5400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 smtClean="0"/>
              <a:t>社群操练：聚会团契，属灵同伴，属灵父母，传扬福音，</a:t>
            </a:r>
            <a:r>
              <a:rPr lang="zh-CN" altLang="en-US" sz="5400" dirty="0">
                <a:solidFill>
                  <a:srgbClr val="0070C0"/>
                </a:solidFill>
              </a:rPr>
              <a:t>款待</a:t>
            </a:r>
            <a:r>
              <a:rPr lang="zh-CN" altLang="en-US" sz="5400" dirty="0" smtClean="0">
                <a:solidFill>
                  <a:srgbClr val="0070C0"/>
                </a:solidFill>
              </a:rPr>
              <a:t>客人</a:t>
            </a:r>
            <a:endParaRPr lang="en-US" altLang="zh-CN" sz="5400" dirty="0" smtClean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5400" dirty="0">
                <a:solidFill>
                  <a:srgbClr val="0070C0"/>
                </a:solidFill>
              </a:rPr>
              <a:t>省思操练：生活守则，自我省察，灵程</a:t>
            </a:r>
            <a:r>
              <a:rPr lang="zh-CN" altLang="en-US" sz="5400" dirty="0" smtClean="0">
                <a:solidFill>
                  <a:srgbClr val="0070C0"/>
                </a:solidFill>
              </a:rPr>
              <a:t>札记</a:t>
            </a:r>
            <a:endParaRPr lang="en-US" altLang="zh-CN" sz="5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1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404664"/>
            <a:ext cx="8928992" cy="645333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000" dirty="0">
                <a:latin typeface="幼圆" panose="02010509060101010101" pitchFamily="49" charset="-122"/>
                <a:ea typeface="幼圆" panose="02010509060101010101" pitchFamily="49" charset="-122"/>
              </a:rPr>
              <a:t>“</a:t>
            </a:r>
            <a:r>
              <a:rPr lang="zh-TW" altLang="en-US" sz="5000" dirty="0">
                <a:latin typeface="幼圆" panose="02010509060101010101" pitchFamily="49" charset="-122"/>
                <a:ea typeface="幼圆" panose="02010509060101010101" pitchFamily="49" charset="-122"/>
              </a:rPr>
              <a:t>属灵阅读</a:t>
            </a:r>
            <a:r>
              <a:rPr lang="zh-CN" altLang="en-US" sz="5000" dirty="0">
                <a:latin typeface="幼圆" panose="02010509060101010101" pitchFamily="49" charset="-122"/>
                <a:ea typeface="幼圆" panose="02010509060101010101" pitchFamily="49" charset="-122"/>
              </a:rPr>
              <a:t>、守夜</a:t>
            </a:r>
            <a:r>
              <a:rPr lang="zh-TW" altLang="en-US" sz="5000" dirty="0">
                <a:latin typeface="幼圆" panose="02010509060101010101" pitchFamily="49" charset="-122"/>
                <a:ea typeface="幼圆" panose="02010509060101010101" pitchFamily="49" charset="-122"/>
              </a:rPr>
              <a:t>和祈祷使迷失的心安稳；饥饿</a:t>
            </a:r>
            <a:r>
              <a:rPr lang="zh-CN" altLang="en-US" sz="5000" dirty="0">
                <a:latin typeface="幼圆" panose="02010509060101010101" pitchFamily="49" charset="-122"/>
                <a:ea typeface="幼圆" panose="02010509060101010101" pitchFamily="49" charset="-122"/>
              </a:rPr>
              <a:t>、</a:t>
            </a:r>
            <a:r>
              <a:rPr lang="zh-TW" altLang="en-US" sz="5000" dirty="0">
                <a:latin typeface="幼圆" panose="02010509060101010101" pitchFamily="49" charset="-122"/>
                <a:ea typeface="幼圆" panose="02010509060101010101" pitchFamily="49" charset="-122"/>
              </a:rPr>
              <a:t>劳作和从世界隐退使燃烧的欲望枯萎；背诵诗篇</a:t>
            </a:r>
            <a:r>
              <a:rPr lang="zh-CN" altLang="en-US" sz="5000" dirty="0">
                <a:latin typeface="幼圆" panose="02010509060101010101" pitchFamily="49" charset="-122"/>
                <a:ea typeface="幼圆" panose="02010509060101010101" pitchFamily="49" charset="-122"/>
              </a:rPr>
              <a:t>、</a:t>
            </a:r>
            <a:r>
              <a:rPr lang="zh-TW" altLang="en-US" sz="5000" dirty="0">
                <a:latin typeface="幼圆" panose="02010509060101010101" pitchFamily="49" charset="-122"/>
                <a:ea typeface="幼圆" panose="02010509060101010101" pitchFamily="49" charset="-122"/>
              </a:rPr>
              <a:t>长久忍耐和怜悯使我们任性的恼怒得到约束。</a:t>
            </a:r>
            <a:r>
              <a:rPr lang="en-US" sz="5000" dirty="0" smtClean="0">
                <a:latin typeface="幼圆" panose="02010509060101010101" pitchFamily="49" charset="-122"/>
                <a:ea typeface="幼圆" panose="02010509060101010101" pitchFamily="49" charset="-122"/>
              </a:rPr>
              <a:t>” ——</a:t>
            </a:r>
            <a:r>
              <a:rPr lang="zh-CN" altLang="en-US" sz="5000" dirty="0">
                <a:latin typeface="幼圆" panose="02010509060101010101" pitchFamily="49" charset="-122"/>
                <a:ea typeface="幼圆" panose="02010509060101010101" pitchFamily="49" charset="-122"/>
              </a:rPr>
              <a:t>伊凡格流</a:t>
            </a:r>
            <a:endParaRPr lang="en-US" altLang="zh-CN" sz="5000" dirty="0">
              <a:solidFill>
                <a:srgbClr val="0070C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3889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sz="5400" dirty="0"/>
              <a:t>【</a:t>
            </a:r>
            <a:r>
              <a:rPr lang="zh-CN" altLang="en-US" sz="5400" dirty="0"/>
              <a:t>林前</a:t>
            </a:r>
            <a:r>
              <a:rPr lang="en-US" sz="5400" dirty="0" smtClean="0"/>
              <a:t>9:25-27</a:t>
            </a:r>
            <a:r>
              <a:rPr lang="en-US" altLang="zh-CN" sz="5400" dirty="0"/>
              <a:t>】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5400" dirty="0" smtClean="0"/>
              <a:t>凡</a:t>
            </a:r>
            <a:r>
              <a:rPr lang="zh-CN" altLang="en-US" sz="5400" dirty="0"/>
              <a:t>较力争胜的，诸事都有节制，他们不过是要得能坏的冠冕；我们却是要得不能坏的冠冕</a:t>
            </a:r>
            <a:r>
              <a:rPr lang="zh-CN" altLang="en-US" sz="5400" dirty="0" smtClean="0"/>
              <a:t>。</a:t>
            </a:r>
            <a:r>
              <a:rPr lang="en-US" altLang="zh-CN" sz="5400" dirty="0" smtClean="0"/>
              <a:t>……</a:t>
            </a:r>
            <a:r>
              <a:rPr lang="zh-CN" altLang="en-US" sz="5400" dirty="0" smtClean="0"/>
              <a:t>我</a:t>
            </a:r>
            <a:r>
              <a:rPr lang="zh-CN" altLang="en-US" sz="5400" dirty="0"/>
              <a:t>是攻克己身，叫身服我，恐怕我传福音给别人，自己反被弃绝了。</a:t>
            </a:r>
          </a:p>
        </p:txBody>
      </p:sp>
    </p:spTree>
    <p:extLst>
      <p:ext uri="{BB962C8B-B14F-4D97-AF65-F5344CB8AC3E}">
        <p14:creationId xmlns:p14="http://schemas.microsoft.com/office/powerpoint/2010/main" val="206451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171809"/>
              </p:ext>
            </p:extLst>
          </p:nvPr>
        </p:nvGraphicFramePr>
        <p:xfrm>
          <a:off x="0" y="764704"/>
          <a:ext cx="9143999" cy="5295800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2153657"/>
                <a:gridCol w="2329566"/>
                <a:gridCol w="2329566"/>
                <a:gridCol w="2331210"/>
              </a:tblGrid>
              <a:tr h="576064">
                <a:tc>
                  <a:txBody>
                    <a:bodyPr/>
                    <a:lstStyle/>
                    <a:p>
                      <a:pPr marL="1270" algn="ctr">
                        <a:spcAft>
                          <a:spcPts val="0"/>
                        </a:spcAft>
                      </a:pPr>
                      <a:r>
                        <a:rPr lang="zh-CN" sz="3000" kern="100" dirty="0">
                          <a:effectLst/>
                        </a:rPr>
                        <a:t>灵修</a:t>
                      </a:r>
                      <a:r>
                        <a:rPr lang="zh-CN" sz="3000" kern="100" dirty="0" smtClean="0">
                          <a:effectLst/>
                        </a:rPr>
                        <a:t>入门</a:t>
                      </a:r>
                      <a:endParaRPr lang="en-US" sz="3000" kern="1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000" kern="100" dirty="0">
                          <a:effectLst/>
                        </a:rPr>
                        <a:t>灵修初</a:t>
                      </a:r>
                      <a:r>
                        <a:rPr lang="zh-CN" sz="3000" kern="100" dirty="0" smtClean="0">
                          <a:effectLst/>
                        </a:rPr>
                        <a:t>程</a:t>
                      </a:r>
                      <a:endParaRPr lang="en-US" sz="30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000" kern="100" dirty="0">
                          <a:effectLst/>
                        </a:rPr>
                        <a:t>灵修</a:t>
                      </a:r>
                      <a:r>
                        <a:rPr lang="zh-CN" sz="3000" kern="100" dirty="0" smtClean="0">
                          <a:effectLst/>
                        </a:rPr>
                        <a:t>中程</a:t>
                      </a:r>
                      <a:endParaRPr lang="en-US" sz="30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000" kern="100" dirty="0">
                          <a:effectLst/>
                        </a:rPr>
                        <a:t>灵修末</a:t>
                      </a:r>
                      <a:r>
                        <a:rPr lang="zh-CN" sz="3000" kern="100" dirty="0" smtClean="0">
                          <a:effectLst/>
                        </a:rPr>
                        <a:t>程</a:t>
                      </a:r>
                      <a:endParaRPr lang="en-US" sz="3000" kern="1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0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觉醒</a:t>
                      </a:r>
                      <a:endParaRPr lang="en-US" sz="3000" b="0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0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炼净</a:t>
                      </a:r>
                      <a:endParaRPr lang="en-US" sz="3000" b="0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0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光照</a:t>
                      </a:r>
                      <a:endParaRPr lang="en-US" sz="3000" b="0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0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联合</a:t>
                      </a:r>
                      <a:endParaRPr lang="en-US" sz="3000" b="0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Awakening</a:t>
                      </a:r>
                      <a:endParaRPr lang="en-US" sz="2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en-US" sz="2200" b="1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Purification</a:t>
                      </a:r>
                      <a:endParaRPr lang="en-US" sz="2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en-US" sz="22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Illumination</a:t>
                      </a:r>
                      <a:endParaRPr lang="en-US" sz="2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en-US" sz="22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Union</a:t>
                      </a:r>
                      <a:endParaRPr lang="en-US" sz="2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b="0" kern="100" dirty="0">
                          <a:effectLst/>
                        </a:rPr>
                        <a:t>入门</a:t>
                      </a:r>
                      <a:endParaRPr lang="en-US" sz="28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外院</a:t>
                      </a:r>
                      <a:endParaRPr lang="en-US" sz="2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圣所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至圣所</a:t>
                      </a:r>
                      <a:endParaRPr lang="en-US" sz="2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b="0" kern="100" dirty="0">
                          <a:effectLst/>
                        </a:rPr>
                        <a:t>传道书</a:t>
                      </a:r>
                      <a:endParaRPr lang="en-US" sz="28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箴言</a:t>
                      </a:r>
                      <a:endParaRPr lang="en-US" sz="2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诗篇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雅歌</a:t>
                      </a:r>
                      <a:endParaRPr lang="en-US" sz="2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95672"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b="0" kern="100" dirty="0">
                          <a:solidFill>
                            <a:schemeClr val="tx1"/>
                          </a:solidFill>
                          <a:effectLst/>
                        </a:rPr>
                        <a:t>分离世俗</a:t>
                      </a:r>
                      <a:endParaRPr lang="en-US" sz="28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舍弃自我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solidFill>
                            <a:schemeClr val="tx1"/>
                          </a:solidFill>
                          <a:effectLst/>
                        </a:rPr>
                        <a:t>（净化</a:t>
                      </a: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效法基督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solidFill>
                            <a:schemeClr val="tx1"/>
                          </a:solidFill>
                          <a:effectLst/>
                        </a:rPr>
                        <a:t>（圣</a:t>
                      </a: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化）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与神联合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solidFill>
                            <a:schemeClr val="tx1"/>
                          </a:solidFill>
                          <a:effectLst/>
                        </a:rPr>
                        <a:t>（神化</a:t>
                      </a: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b="0" kern="100" dirty="0">
                          <a:effectLst/>
                        </a:rPr>
                        <a:t>看见光明</a:t>
                      </a:r>
                      <a:endParaRPr lang="en-US" sz="28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脱离黑暗</a:t>
                      </a:r>
                      <a:endParaRPr lang="en-US" sz="2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进入光明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与光合一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758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9317429"/>
              </p:ext>
            </p:extLst>
          </p:nvPr>
        </p:nvGraphicFramePr>
        <p:xfrm>
          <a:off x="0" y="548680"/>
          <a:ext cx="9144000" cy="5295800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1716138"/>
                <a:gridCol w="1856311"/>
                <a:gridCol w="1856311"/>
                <a:gridCol w="1857620"/>
                <a:gridCol w="1857620"/>
              </a:tblGrid>
              <a:tr h="576064">
                <a:tc>
                  <a:txBody>
                    <a:bodyPr/>
                    <a:lstStyle/>
                    <a:p>
                      <a:pPr marL="1270" algn="ctr">
                        <a:spcAft>
                          <a:spcPts val="0"/>
                        </a:spcAft>
                      </a:pPr>
                      <a:r>
                        <a:rPr lang="zh-CN" sz="3000" kern="100" dirty="0">
                          <a:effectLst/>
                        </a:rPr>
                        <a:t>灵修</a:t>
                      </a:r>
                      <a:r>
                        <a:rPr lang="zh-CN" sz="3000" kern="100" dirty="0" smtClean="0">
                          <a:effectLst/>
                        </a:rPr>
                        <a:t>入门</a:t>
                      </a:r>
                      <a:endParaRPr lang="en-US" sz="3000" kern="1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000" kern="100" dirty="0">
                          <a:effectLst/>
                        </a:rPr>
                        <a:t>灵修初</a:t>
                      </a:r>
                      <a:r>
                        <a:rPr lang="zh-CN" sz="3000" kern="100" dirty="0" smtClean="0">
                          <a:effectLst/>
                        </a:rPr>
                        <a:t>程</a:t>
                      </a:r>
                      <a:endParaRPr lang="en-US" sz="30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000" kern="100" dirty="0">
                          <a:effectLst/>
                        </a:rPr>
                        <a:t>灵修</a:t>
                      </a:r>
                      <a:r>
                        <a:rPr lang="zh-CN" sz="3000" kern="100" dirty="0" smtClean="0">
                          <a:effectLst/>
                        </a:rPr>
                        <a:t>中程</a:t>
                      </a:r>
                      <a:endParaRPr lang="en-US" sz="30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000" kern="100" dirty="0">
                          <a:effectLst/>
                        </a:rPr>
                        <a:t>灵修</a:t>
                      </a:r>
                      <a:r>
                        <a:rPr lang="zh-CN" sz="3000" kern="100" dirty="0" smtClean="0">
                          <a:effectLst/>
                        </a:rPr>
                        <a:t>关口</a:t>
                      </a:r>
                      <a:endParaRPr lang="en-US" sz="3000" kern="1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000" kern="100" dirty="0">
                          <a:effectLst/>
                        </a:rPr>
                        <a:t>灵修末</a:t>
                      </a:r>
                      <a:r>
                        <a:rPr lang="zh-CN" sz="3000" kern="100" dirty="0" smtClean="0">
                          <a:effectLst/>
                        </a:rPr>
                        <a:t>程</a:t>
                      </a:r>
                      <a:endParaRPr lang="en-US" sz="3000" kern="1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0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觉醒</a:t>
                      </a:r>
                      <a:endParaRPr lang="en-US" sz="3000" b="0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0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炼净</a:t>
                      </a:r>
                      <a:endParaRPr lang="en-US" sz="3000" b="0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0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光照</a:t>
                      </a:r>
                      <a:endParaRPr lang="en-US" sz="3000" b="0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0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黑夜</a:t>
                      </a:r>
                      <a:endParaRPr lang="en-US" sz="3000" b="0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0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联合</a:t>
                      </a:r>
                      <a:endParaRPr lang="en-US" sz="3000" b="0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Awakening</a:t>
                      </a:r>
                      <a:endParaRPr lang="en-US" sz="2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en-US" sz="2200" b="1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Purification</a:t>
                      </a:r>
                      <a:endParaRPr lang="en-US" sz="2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en-US" sz="22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Illumination</a:t>
                      </a:r>
                      <a:endParaRPr lang="en-US" sz="2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en-US" sz="22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Dark Night</a:t>
                      </a:r>
                      <a:endParaRPr lang="en-US" sz="2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en-US" sz="22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Union</a:t>
                      </a:r>
                      <a:endParaRPr lang="en-US" sz="2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b="0" kern="100" dirty="0">
                          <a:effectLst/>
                        </a:rPr>
                        <a:t>入门</a:t>
                      </a:r>
                      <a:endParaRPr lang="en-US" sz="28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外院</a:t>
                      </a:r>
                      <a:endParaRPr lang="en-US" sz="2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圣所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幔子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至圣所</a:t>
                      </a:r>
                      <a:endParaRPr lang="en-US" sz="2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b="0" kern="100" dirty="0">
                          <a:effectLst/>
                        </a:rPr>
                        <a:t>传道书</a:t>
                      </a:r>
                      <a:endParaRPr lang="en-US" sz="28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箴言</a:t>
                      </a:r>
                      <a:endParaRPr lang="en-US" sz="2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诗篇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约伯记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雅歌</a:t>
                      </a:r>
                      <a:endParaRPr lang="en-US" sz="2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95672"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b="0" kern="100" dirty="0">
                          <a:solidFill>
                            <a:schemeClr val="tx1"/>
                          </a:solidFill>
                          <a:effectLst/>
                        </a:rPr>
                        <a:t>分离世俗</a:t>
                      </a:r>
                      <a:endParaRPr lang="en-US" sz="28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舍弃自我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solidFill>
                            <a:schemeClr val="tx1"/>
                          </a:solidFill>
                          <a:effectLst/>
                        </a:rPr>
                        <a:t>（净化</a:t>
                      </a: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效法基督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solidFill>
                            <a:schemeClr val="tx1"/>
                          </a:solidFill>
                          <a:effectLst/>
                        </a:rPr>
                        <a:t>（圣</a:t>
                      </a: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化）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胜过试炼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与神联合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solidFill>
                            <a:schemeClr val="tx1"/>
                          </a:solidFill>
                          <a:effectLst/>
                        </a:rPr>
                        <a:t>（神化</a:t>
                      </a: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b="0" kern="100" dirty="0">
                          <a:effectLst/>
                        </a:rPr>
                        <a:t>看见光明</a:t>
                      </a:r>
                      <a:endParaRPr lang="en-US" sz="28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脱离黑暗</a:t>
                      </a:r>
                      <a:endParaRPr lang="en-US" sz="2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进入光明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遭遇黑夜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与光合一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40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16632"/>
            <a:ext cx="8964488" cy="662473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5400" dirty="0">
                <a:solidFill>
                  <a:srgbClr val="C00000"/>
                </a:solidFill>
              </a:rPr>
              <a:t>觉醒：追求上帝</a:t>
            </a:r>
            <a:endParaRPr lang="en-US" sz="5400" dirty="0">
              <a:solidFill>
                <a:srgbClr val="C0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5500" dirty="0"/>
              <a:t>【</a:t>
            </a:r>
            <a:r>
              <a:rPr lang="zh-CN" altLang="en-US" sz="5500" dirty="0"/>
              <a:t>太</a:t>
            </a:r>
            <a:r>
              <a:rPr lang="en-US" sz="5500" dirty="0"/>
              <a:t> 13:45-46</a:t>
            </a:r>
            <a:r>
              <a:rPr lang="en-US" altLang="zh-CN" sz="5500" dirty="0" smtClean="0"/>
              <a:t>】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5500" dirty="0" smtClean="0"/>
              <a:t>天国</a:t>
            </a:r>
            <a:r>
              <a:rPr lang="zh-CN" altLang="en-US" sz="5500" dirty="0"/>
              <a:t>又好象买卖人寻找好珠子，遇见一颗重价的珠子，就去变卖他一切所有的，买了这颗珠子</a:t>
            </a:r>
            <a:r>
              <a:rPr lang="zh-CN" altLang="en-US" sz="5500" dirty="0" smtClean="0"/>
              <a:t>。</a:t>
            </a:r>
            <a:endParaRPr lang="en-US" altLang="zh-CN" sz="5500" dirty="0"/>
          </a:p>
        </p:txBody>
      </p:sp>
    </p:spTree>
    <p:extLst>
      <p:ext uri="{BB962C8B-B14F-4D97-AF65-F5344CB8AC3E}">
        <p14:creationId xmlns:p14="http://schemas.microsoft.com/office/powerpoint/2010/main" val="379958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16632"/>
            <a:ext cx="8964488" cy="662473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5400" dirty="0" smtClean="0"/>
              <a:t>灵魂</a:t>
            </a:r>
            <a:r>
              <a:rPr lang="zh-CN" altLang="en-US" sz="5400" dirty="0"/>
              <a:t>之苏醒：自我的平衡状态受到冲击，对更真实属灵世界的觉醒</a:t>
            </a:r>
            <a:r>
              <a:rPr lang="zh-CN" altLang="en-US" sz="5400" dirty="0" smtClean="0"/>
              <a:t>。兴趣中心改变，生活重心转移。</a:t>
            </a:r>
            <a:endParaRPr lang="en-US" altLang="zh-CN" sz="5400" dirty="0" smtClean="0"/>
          </a:p>
        </p:txBody>
      </p:sp>
    </p:spTree>
    <p:extLst>
      <p:ext uri="{BB962C8B-B14F-4D97-AF65-F5344CB8AC3E}">
        <p14:creationId xmlns:p14="http://schemas.microsoft.com/office/powerpoint/2010/main" val="350820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4110265"/>
              </p:ext>
            </p:extLst>
          </p:nvPr>
        </p:nvGraphicFramePr>
        <p:xfrm>
          <a:off x="0" y="548680"/>
          <a:ext cx="9144000" cy="5295800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1716138"/>
                <a:gridCol w="1856311"/>
                <a:gridCol w="1856311"/>
                <a:gridCol w="1857620"/>
                <a:gridCol w="1857620"/>
              </a:tblGrid>
              <a:tr h="576064">
                <a:tc>
                  <a:txBody>
                    <a:bodyPr/>
                    <a:lstStyle/>
                    <a:p>
                      <a:pPr marL="1270" algn="ctr">
                        <a:spcAft>
                          <a:spcPts val="0"/>
                        </a:spcAft>
                      </a:pPr>
                      <a:r>
                        <a:rPr lang="zh-CN" sz="3000" kern="100" dirty="0">
                          <a:effectLst/>
                        </a:rPr>
                        <a:t>灵修</a:t>
                      </a:r>
                      <a:r>
                        <a:rPr lang="zh-CN" sz="3000" kern="100" dirty="0" smtClean="0">
                          <a:effectLst/>
                        </a:rPr>
                        <a:t>入门</a:t>
                      </a:r>
                      <a:endParaRPr lang="en-US" sz="3000" kern="1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000" kern="100" dirty="0">
                          <a:effectLst/>
                        </a:rPr>
                        <a:t>灵修初</a:t>
                      </a:r>
                      <a:r>
                        <a:rPr lang="zh-CN" sz="3000" kern="100" dirty="0" smtClean="0">
                          <a:effectLst/>
                        </a:rPr>
                        <a:t>程</a:t>
                      </a:r>
                      <a:endParaRPr lang="en-US" sz="3000" kern="1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000" kern="100" dirty="0">
                          <a:effectLst/>
                        </a:rPr>
                        <a:t>灵修</a:t>
                      </a:r>
                      <a:r>
                        <a:rPr lang="zh-CN" sz="3000" kern="100" dirty="0" smtClean="0">
                          <a:effectLst/>
                        </a:rPr>
                        <a:t>中程</a:t>
                      </a:r>
                      <a:endParaRPr lang="en-US" sz="3000" kern="1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000" kern="100" dirty="0">
                          <a:effectLst/>
                        </a:rPr>
                        <a:t>灵修</a:t>
                      </a:r>
                      <a:r>
                        <a:rPr lang="zh-CN" sz="3000" kern="100" dirty="0" smtClean="0">
                          <a:effectLst/>
                        </a:rPr>
                        <a:t>关口</a:t>
                      </a:r>
                      <a:endParaRPr lang="en-US" sz="3000" kern="1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3000" kern="100" dirty="0">
                          <a:effectLst/>
                        </a:rPr>
                        <a:t>灵修末</a:t>
                      </a:r>
                      <a:r>
                        <a:rPr lang="zh-CN" sz="3000" kern="100" dirty="0" smtClean="0">
                          <a:effectLst/>
                        </a:rPr>
                        <a:t>程</a:t>
                      </a:r>
                      <a:endParaRPr lang="en-US" sz="3000" kern="1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0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觉醒</a:t>
                      </a:r>
                      <a:endParaRPr lang="en-US" sz="3000" b="0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0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炼净</a:t>
                      </a:r>
                      <a:endParaRPr lang="en-US" sz="3000" b="0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0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光照</a:t>
                      </a:r>
                      <a:endParaRPr lang="en-US" sz="3000" b="0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0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黑夜</a:t>
                      </a:r>
                      <a:endParaRPr lang="en-US" sz="3000" b="0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000" b="0" kern="100" dirty="0" smtClean="0">
                          <a:solidFill>
                            <a:srgbClr val="C00000"/>
                          </a:solidFill>
                          <a:effectLst/>
                        </a:rPr>
                        <a:t>联合</a:t>
                      </a:r>
                      <a:endParaRPr lang="en-US" sz="3000" b="0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Awakening</a:t>
                      </a:r>
                      <a:endParaRPr lang="en-US" sz="2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en-US" sz="22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Purification</a:t>
                      </a:r>
                      <a:endParaRPr lang="en-US" sz="2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en-US" sz="22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Illumination</a:t>
                      </a:r>
                      <a:endParaRPr lang="en-US" sz="2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en-US" sz="22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Dark Night</a:t>
                      </a:r>
                      <a:endParaRPr lang="en-US" sz="2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en-US" sz="22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Union</a:t>
                      </a:r>
                      <a:endParaRPr lang="en-US" sz="2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b="0" kern="100" dirty="0">
                          <a:effectLst/>
                        </a:rPr>
                        <a:t>入门</a:t>
                      </a:r>
                      <a:endParaRPr lang="en-US" sz="28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外院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圣所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幔子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至圣所</a:t>
                      </a:r>
                      <a:endParaRPr lang="en-US" sz="2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b="0" kern="100" dirty="0">
                          <a:effectLst/>
                        </a:rPr>
                        <a:t>传道书</a:t>
                      </a:r>
                      <a:endParaRPr lang="en-US" sz="28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箴言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诗篇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约伯记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雅歌</a:t>
                      </a:r>
                      <a:endParaRPr lang="en-US" sz="2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1095672"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b="0" kern="100" dirty="0">
                          <a:solidFill>
                            <a:schemeClr val="tx1"/>
                          </a:solidFill>
                          <a:effectLst/>
                        </a:rPr>
                        <a:t>分离世俗</a:t>
                      </a:r>
                      <a:endParaRPr lang="en-US" sz="28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舍弃自我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solidFill>
                            <a:schemeClr val="tx1"/>
                          </a:solidFill>
                          <a:effectLst/>
                        </a:rPr>
                        <a:t>（净化</a:t>
                      </a: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效法基督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solidFill>
                            <a:schemeClr val="tx1"/>
                          </a:solidFill>
                          <a:effectLst/>
                        </a:rPr>
                        <a:t>（圣</a:t>
                      </a: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化）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胜过试炼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与神联合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solidFill>
                            <a:schemeClr val="tx1"/>
                          </a:solidFill>
                          <a:effectLst/>
                        </a:rPr>
                        <a:t>（神化</a:t>
                      </a:r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en-US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b="0" kern="100" dirty="0">
                          <a:effectLst/>
                        </a:rPr>
                        <a:t>看见光明</a:t>
                      </a:r>
                      <a:endParaRPr lang="en-US" sz="28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脱离黑暗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进入光明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遭遇黑夜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127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与光合一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94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8803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5400" dirty="0" smtClean="0">
                <a:solidFill>
                  <a:srgbClr val="C00000"/>
                </a:solidFill>
              </a:rPr>
              <a:t>炼净：苦修生活</a:t>
            </a:r>
            <a:endParaRPr lang="en-US" altLang="zh-CN" sz="5400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 sz="5400" dirty="0" smtClean="0"/>
              <a:t>苦</a:t>
            </a:r>
            <a:r>
              <a:rPr lang="zh-CN" altLang="en-US" sz="5400" dirty="0"/>
              <a:t>修的</a:t>
            </a:r>
            <a:r>
              <a:rPr lang="zh-CN" altLang="en-US" sz="5400" dirty="0" smtClean="0"/>
              <a:t>希腊文 </a:t>
            </a:r>
            <a:r>
              <a:rPr lang="en-US" sz="5400" i="1" dirty="0" smtClean="0"/>
              <a:t>ascetic </a:t>
            </a:r>
            <a:r>
              <a:rPr lang="zh-CN" altLang="en-US" sz="5400" dirty="0" smtClean="0"/>
              <a:t>原意</a:t>
            </a:r>
            <a:r>
              <a:rPr lang="zh-CN" altLang="en-US" sz="5400" dirty="0"/>
              <a:t>就是像运动员那样从事一些身体上的操练或</a:t>
            </a:r>
            <a:r>
              <a:rPr lang="zh-CN" altLang="en-US" sz="5400" dirty="0" smtClean="0"/>
              <a:t>训练</a:t>
            </a:r>
            <a:r>
              <a:rPr lang="zh-CN" altLang="en-US" sz="5400" dirty="0"/>
              <a:t>。</a:t>
            </a:r>
            <a:endParaRPr lang="en-US" altLang="zh-CN" sz="5400" dirty="0" smtClean="0"/>
          </a:p>
          <a:p>
            <a:pPr>
              <a:lnSpc>
                <a:spcPct val="120000"/>
              </a:lnSpc>
            </a:pPr>
            <a:r>
              <a:rPr lang="zh-CN" altLang="en-US" sz="5400" dirty="0" smtClean="0"/>
              <a:t>苦</a:t>
            </a:r>
            <a:r>
              <a:rPr lang="zh-CN" altLang="en-US" sz="5400" dirty="0"/>
              <a:t>修的精神就是为了达到某个更高的目标，而进行一些否定自己的操练</a:t>
            </a:r>
            <a:r>
              <a:rPr lang="zh-CN" altLang="en-US" sz="5400" dirty="0" smtClean="0"/>
              <a:t>。</a:t>
            </a:r>
            <a:endParaRPr lang="en-US" altLang="zh-CN" sz="5400" dirty="0"/>
          </a:p>
        </p:txBody>
      </p:sp>
    </p:spTree>
    <p:extLst>
      <p:ext uri="{BB962C8B-B14F-4D97-AF65-F5344CB8AC3E}">
        <p14:creationId xmlns:p14="http://schemas.microsoft.com/office/powerpoint/2010/main" val="163823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8681</TotalTime>
  <Words>1890</Words>
  <Application>Microsoft Office PowerPoint</Application>
  <PresentationFormat>全屏显示(4:3)</PresentationFormat>
  <Paragraphs>305</Paragraphs>
  <Slides>39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39</vt:i4>
      </vt:variant>
    </vt:vector>
  </HeadingPairs>
  <TitlesOfParts>
    <vt:vector size="53" baseType="lpstr">
      <vt:lpstr>新細明體</vt:lpstr>
      <vt:lpstr>仿宋</vt:lpstr>
      <vt:lpstr>华文行楷</vt:lpstr>
      <vt:lpstr>华文楷体</vt:lpstr>
      <vt:lpstr>华文新魏</vt:lpstr>
      <vt:lpstr>宋体</vt:lpstr>
      <vt:lpstr>幼圆</vt:lpstr>
      <vt:lpstr>Arial</vt:lpstr>
      <vt:lpstr>Calibri</vt:lpstr>
      <vt:lpstr>Corbel</vt:lpstr>
      <vt:lpstr>Times New Roman</vt:lpstr>
      <vt:lpstr>Wingdings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JW</dc:creator>
  <cp:lastModifiedBy>D.S. Wu</cp:lastModifiedBy>
  <cp:revision>585</cp:revision>
  <dcterms:created xsi:type="dcterms:W3CDTF">2012-11-03T09:01:06Z</dcterms:created>
  <dcterms:modified xsi:type="dcterms:W3CDTF">2019-02-16T01:21:55Z</dcterms:modified>
</cp:coreProperties>
</file>