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  <p:sldMasterId id="2147483675" r:id="rId4"/>
    <p:sldMasterId id="2147483676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 type="screen16x9"/>
  <p:notesSz cx="6858000" cy="9144000"/>
  <p:embeddedFontLst>
    <p:embeddedFont>
      <p:font typeface="FangSong" panose="02010609060101010101" pitchFamily="49" charset="-122"/>
      <p:regular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Libre Franklin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3B52F-3D86-4BE1-8B44-C0A3C7714E7A}" v="2" dt="2024-03-03T22:24:55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CF CA" userId="b980ee22cbae3751" providerId="Windows Live" clId="Web-{4D23B52F-3D86-4BE1-8B44-C0A3C7714E7A}"/>
    <pc:docChg chg="modSld">
      <pc:chgData name="AGCF CA" userId="b980ee22cbae3751" providerId="Windows Live" clId="Web-{4D23B52F-3D86-4BE1-8B44-C0A3C7714E7A}" dt="2024-03-03T22:24:55.245" v="1" actId="20577"/>
      <pc:docMkLst>
        <pc:docMk/>
      </pc:docMkLst>
      <pc:sldChg chg="modSp">
        <pc:chgData name="AGCF CA" userId="b980ee22cbae3751" providerId="Windows Live" clId="Web-{4D23B52F-3D86-4BE1-8B44-C0A3C7714E7A}" dt="2024-03-03T22:24:55.245" v="1" actId="20577"/>
        <pc:sldMkLst>
          <pc:docMk/>
          <pc:sldMk cId="0" sldId="257"/>
        </pc:sldMkLst>
        <pc:spChg chg="mod">
          <ac:chgData name="AGCF CA" userId="b980ee22cbae3751" providerId="Windows Live" clId="Web-{4D23B52F-3D86-4BE1-8B44-C0A3C7714E7A}" dt="2024-03-03T22:24:55.245" v="1" actId="20577"/>
          <ac:spMkLst>
            <pc:docMk/>
            <pc:sldMk cId="0" sldId="257"/>
            <ac:spMk id="2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31331ada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5" name="Google Shape;205;g2b31331ada7_0_79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b31331ada7_0_7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f083193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9" name="Google Shape;269;g2bf08319370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g2bf08319370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e8c226b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7" name="Google Shape;277;g2be8c226b75_0_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2be8c226b75_0_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eb871b3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5" name="Google Shape;285;g2beb871b32f_0_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2beb871b32f_0_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eb871b32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3" name="Google Shape;293;g2beb871b32f_0_1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g2beb871b32f_0_1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ebd126cc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2bebd126cc7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特殊字体：Jokerman</a:t>
            </a:r>
            <a:endParaRPr/>
          </a:p>
        </p:txBody>
      </p:sp>
      <p:sp>
        <p:nvSpPr>
          <p:cNvPr id="304" name="Google Shape;304;g2bebd126cc7_0_2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ebd126cc7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2bebd126cc7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特殊字体：Jokerman</a:t>
            </a:r>
            <a:endParaRPr/>
          </a:p>
        </p:txBody>
      </p:sp>
      <p:sp>
        <p:nvSpPr>
          <p:cNvPr id="314" name="Google Shape;314;g2bebd126cc7_0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ebd126cc7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2bebd126cc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ebd126cc7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bebd126cc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ebd126cc7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bebd126cc7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ebd126cc7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bebd126cc7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31331ada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2" name="Google Shape;212;g2b31331ada7_0_8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b31331ada7_0_8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ebd126cc7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2bebd126cc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bebd126cc7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bebd126cc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ebd126cc7_0_3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bebd126cc7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ebd126cc7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2bebd126cc7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bebd126cc7_0_3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2bebd126cc7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bebd126cc7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2bebd126cc7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ebd126cc7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2bebd126cc7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2bebd126cc7_0_3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bf08318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34" name="Google Shape;434;g2bf08318d7a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g2bf08318d7a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3fed553c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43" name="Google Shape;443;g2b3fed553c0_0_2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g2b3fed553c0_0_2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307ad68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9" name="Google Shape;219;g2b307ad683c_0_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b307ad683c_0_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6d589701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6" name="Google Shape;226;g266d5897018_0_9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266d5897018_0_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e4e8611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g2be4e861134_0_1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g2be4e861134_0_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e4e86113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0" name="Google Shape;240;g2be4e861134_0_13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g2be4e861134_0_13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e4e86113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7" name="Google Shape;247;g2be4e861134_0_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g2be4e861134_0_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e4e86113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4" name="Google Shape;254;g2be4e861134_0_19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g2be4e861134_0_1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eb871b3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1" name="Google Shape;261;g2beb871b32f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2beb871b32f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28599" y="2114550"/>
            <a:ext cx="86868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  <a:defRPr sz="6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571499" y="3600450"/>
            <a:ext cx="8001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标题和内容">
  <p:cSld name="48_标题和内容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228599" y="2114550"/>
            <a:ext cx="86868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  <a:defRPr sz="60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571499" y="3600450"/>
            <a:ext cx="8001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0A3A8"/>
            </a:gs>
            <a:gs pos="47500">
              <a:srgbClr val="D0D3D9"/>
            </a:gs>
            <a:gs pos="58499">
              <a:srgbClr val="D2D5DA"/>
            </a:gs>
            <a:gs pos="100000">
              <a:srgbClr val="A0A3A8"/>
            </a:gs>
          </a:gsLst>
          <a:lin ang="360000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1908571"/>
            <a:ext cx="9144000" cy="24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0" y="2000250"/>
            <a:ext cx="9144000" cy="20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0" y="4108847"/>
            <a:ext cx="9144000" cy="17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4819650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3148012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 descr="AGCF_Logo150透明背景1深色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62" y="589359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/>
        </p:nvSpPr>
        <p:spPr>
          <a:xfrm>
            <a:off x="0" y="75009"/>
            <a:ext cx="9144000" cy="10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0" y="126206"/>
            <a:ext cx="9144000" cy="8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0" y="1026319"/>
            <a:ext cx="9144000" cy="1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" name="Google Shape;32;p3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8125" y="214313"/>
            <a:ext cx="660796" cy="660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0A3A8"/>
            </a:gs>
            <a:gs pos="47500">
              <a:srgbClr val="D0D3D9"/>
            </a:gs>
            <a:gs pos="58499">
              <a:srgbClr val="D2D5DA"/>
            </a:gs>
            <a:gs pos="100000">
              <a:srgbClr val="A0A3A8"/>
            </a:gs>
          </a:gsLst>
          <a:lin ang="3600008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0" y="1908571"/>
            <a:ext cx="9144000" cy="24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0" y="2000250"/>
            <a:ext cx="9144000" cy="20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0" y="4108847"/>
            <a:ext cx="9144000" cy="17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4819650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3148012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/>
          </a:p>
        </p:txBody>
      </p:sp>
      <p:pic>
        <p:nvPicPr>
          <p:cNvPr id="72" name="Google Shape;72;p9" descr="AGCF_Logo150透明背景1深色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62" y="589359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0" y="75009"/>
            <a:ext cx="9144000" cy="10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0" y="126206"/>
            <a:ext cx="9144000" cy="8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0" y="1026319"/>
            <a:ext cx="9144000" cy="1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3" name="Google Shape;93;p11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8125" y="214313"/>
            <a:ext cx="660796" cy="660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9bCgv7wo9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 idx="4294967295"/>
          </p:nvPr>
        </p:nvSpPr>
        <p:spPr>
          <a:xfrm>
            <a:off x="228600" y="2073476"/>
            <a:ext cx="8686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rPr lang="zh-CN" sz="4800" b="1">
                <a:solidFill>
                  <a:schemeClr val="lt1"/>
                </a:solidFill>
              </a:rPr>
              <a:t>不要论断</a:t>
            </a:r>
            <a:endParaRPr sz="48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rPr lang="zh-CN" sz="3000" b="1"/>
              <a:t>（ 太 7: 1 - 5）</a:t>
            </a:r>
            <a:endParaRPr sz="3000" b="1"/>
          </a:p>
        </p:txBody>
      </p:sp>
      <p:sp>
        <p:nvSpPr>
          <p:cNvPr id="209" name="Google Shape;209;p30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三.为什么不要论断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2）”梁木“表示当人论断别人时，他的眼睛被一个</a:t>
            </a: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巨大的蒙蔽挡住了，因而无法看清别人，当然也难以</a:t>
            </a: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作正确判断。说明人若是论断的态度也就没有能力作</a:t>
            </a: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正确判断。</a:t>
            </a: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结论是</a:t>
            </a:r>
            <a:r>
              <a:rPr lang="zh-CN" sz="27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“没有能力论断”。</a:t>
            </a:r>
            <a:endParaRPr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075" y="3207700"/>
            <a:ext cx="2278225" cy="14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四.正确的作法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700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7:5 你这假冒伪善的人！先去掉自己眼中的梁木，然后才能看得清楚，去掉你弟兄眼中的刺。</a:t>
            </a:r>
            <a:endParaRPr sz="27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1）谨防论断的态度（假冒伪善）</a:t>
            </a:r>
            <a:endParaRPr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2）谦卑求光照自己（去掉梁木）</a:t>
            </a:r>
            <a:endParaRPr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3）有效地帮助别人（去掉刺）</a:t>
            </a:r>
            <a:endParaRPr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可以有劝勉、安慰、指正，用爱心</a:t>
            </a:r>
            <a:endParaRPr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说诚实话。</a:t>
            </a:r>
            <a:endParaRPr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525" y="2938200"/>
            <a:ext cx="3048925" cy="20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一个见证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90" name="Google Shape;2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125" y="1139125"/>
            <a:ext cx="6639050" cy="40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6651"/>
              <a:buFont typeface="Libre Franklin"/>
              <a:buNone/>
            </a:pPr>
            <a:r>
              <a:rPr lang="zh-CN" sz="5077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建造一个神家尊荣文化的教会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98" name="Google Shape;29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840" y="1297418"/>
            <a:ext cx="4210050" cy="399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2"/>
          <p:cNvSpPr txBox="1"/>
          <p:nvPr/>
        </p:nvSpPr>
        <p:spPr>
          <a:xfrm>
            <a:off x="3092796" y="2641591"/>
            <a:ext cx="2628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怜悯向审判夸胜</a:t>
            </a:r>
            <a:endParaRPr sz="3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3677395" y="4040666"/>
            <a:ext cx="1785300" cy="3429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92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3" descr="templates\picture_hover\&amp;pky350_sjzg_VCG41N1225273055&amp;2&amp;src_toppic_inpsrchzd1&amp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449" y="0"/>
            <a:ext cx="80586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/>
          <p:nvPr/>
        </p:nvSpPr>
        <p:spPr>
          <a:xfrm>
            <a:off x="3120390" y="1423511"/>
            <a:ext cx="81600" cy="570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4008120" y="2181701"/>
            <a:ext cx="57000" cy="570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3"/>
          <p:cNvSpPr/>
          <p:nvPr/>
        </p:nvSpPr>
        <p:spPr>
          <a:xfrm>
            <a:off x="4572000" y="3439478"/>
            <a:ext cx="57000" cy="570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5586413" y="2514600"/>
            <a:ext cx="57000" cy="570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4" descr="templates\picture_hover\&amp;pky270_sjzg_VCG41N646085546&amp;2&amp;src_toppic_inpsrchzd1&amp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459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376238" y="769144"/>
            <a:ext cx="86115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有统计表明，基督教会最令人诟病的毛病就是充满批评、论断、定罪的文化中，但这是神的心意吗？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约翰福音3：17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因为神差他的儿子降世，不是要定世人的罪，乃是要叫世人因他得救。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神的心意：怜悯向审判夸胜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真父母的心，不是定罪，而是怜悯，是无条件的爱与接纳</a:t>
            </a: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5" descr="templates\picture_hover\&amp;pky190_sjzg_VCG41472271779&amp;2&amp;src_toppic_inpsrchzd1&amp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805" y="0"/>
            <a:ext cx="86568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 txBox="1"/>
          <p:nvPr/>
        </p:nvSpPr>
        <p:spPr>
          <a:xfrm>
            <a:off x="1740218" y="946309"/>
            <a:ext cx="64128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约翰福音8：1-11 于是各人都回家去了。耶稣却往橄榄山去。2清早又回到殿里。众百姓都到他那里去，他就坐下教训他们。3文士和法利赛人，带着一个行淫时被拿的妇人来，叫她站在当中。4就对耶稣说，夫子，这妇人是正行淫之时被拿的。5摩西在律法上吩咐我们，把这样的妇人用石头打死。你说该把她怎么样呢？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6他们说这话，乃试探耶稣，要得着告他的把柄。耶稣却弯着腰用指头在地上画字。</a:t>
            </a:r>
            <a:endParaRPr sz="2400" b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6" descr="templates\picture_hover\&amp;pky190_sjzg_VCG41472271779&amp;2&amp;src_toppic_inpsrchzd1&amp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805" y="0"/>
            <a:ext cx="86568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6"/>
          <p:cNvSpPr txBox="1"/>
          <p:nvPr/>
        </p:nvSpPr>
        <p:spPr>
          <a:xfrm>
            <a:off x="1686401" y="866775"/>
            <a:ext cx="65184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约翰福音8：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7他们还是不住地问他，耶稣就直起腰来，对他们说，你们中间谁是没有罪的，谁就可以先拿石头打她。8于是又弯着腰用指头在地上画字。9他们听见这话，就从老到少一个一个地都出去了。只剩下耶稣一人。还有那妇人仍然站在当中。10耶稣就直起腰来，对她说，妇人，那些人在哪里呢？没有人定你的罪吗？11她说，主阿，没有。耶稣说，我也不定你的罪。去吧。从此不要再犯罪了。</a:t>
            </a:r>
            <a:endParaRPr sz="2400" b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5855047" y="862933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7"/>
          <p:cNvSpPr/>
          <p:nvPr/>
        </p:nvSpPr>
        <p:spPr>
          <a:xfrm>
            <a:off x="2927104" y="661538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7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7"/>
          <p:cNvSpPr/>
          <p:nvPr/>
        </p:nvSpPr>
        <p:spPr>
          <a:xfrm>
            <a:off x="801529" y="661511"/>
            <a:ext cx="1415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约8：1-6</a:t>
            </a:r>
            <a:endParaRPr sz="1100"/>
          </a:p>
        </p:txBody>
      </p:sp>
      <p:sp>
        <p:nvSpPr>
          <p:cNvPr id="338" name="Google Shape;338;p47"/>
          <p:cNvSpPr/>
          <p:nvPr/>
        </p:nvSpPr>
        <p:spPr>
          <a:xfrm>
            <a:off x="3726180" y="862965"/>
            <a:ext cx="1676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约8：6-9</a:t>
            </a:r>
            <a:endParaRPr sz="1100"/>
          </a:p>
        </p:txBody>
      </p:sp>
      <p:sp>
        <p:nvSpPr>
          <p:cNvPr id="339" name="Google Shape;339;p47"/>
          <p:cNvSpPr/>
          <p:nvPr/>
        </p:nvSpPr>
        <p:spPr>
          <a:xfrm>
            <a:off x="6827520" y="1068229"/>
            <a:ext cx="1660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约8：10-11</a:t>
            </a:r>
            <a:endParaRPr sz="1100"/>
          </a:p>
        </p:txBody>
      </p:sp>
      <p:sp>
        <p:nvSpPr>
          <p:cNvPr id="340" name="Google Shape;340;p47"/>
          <p:cNvSpPr/>
          <p:nvPr/>
        </p:nvSpPr>
        <p:spPr>
          <a:xfrm>
            <a:off x="538801" y="1254292"/>
            <a:ext cx="21243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活在定罪的</a:t>
            </a:r>
            <a:endParaRPr sz="1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文化中</a:t>
            </a:r>
            <a:endParaRPr sz="1100"/>
          </a:p>
        </p:txBody>
      </p:sp>
      <p:sp>
        <p:nvSpPr>
          <p:cNvPr id="341" name="Google Shape;341;p47"/>
          <p:cNvSpPr/>
          <p:nvPr/>
        </p:nvSpPr>
        <p:spPr>
          <a:xfrm>
            <a:off x="3230524" y="1426754"/>
            <a:ext cx="21243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没人有定罪的资格</a:t>
            </a:r>
            <a:endParaRPr sz="1100"/>
          </a:p>
        </p:txBody>
      </p:sp>
      <p:sp>
        <p:nvSpPr>
          <p:cNvPr id="342" name="Google Shape;342;p47"/>
          <p:cNvSpPr/>
          <p:nvPr/>
        </p:nvSpPr>
        <p:spPr>
          <a:xfrm>
            <a:off x="6297535" y="1661112"/>
            <a:ext cx="21243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活出怜悯向审判夸胜的生命</a:t>
            </a:r>
            <a:endParaRPr sz="12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0" y="2509361"/>
            <a:ext cx="9165300" cy="2316000"/>
          </a:xfrm>
          <a:prstGeom prst="rect">
            <a:avLst/>
          </a:prstGeom>
          <a:gradFill>
            <a:gsLst>
              <a:gs pos="0">
                <a:srgbClr val="FFCCC0"/>
              </a:gs>
              <a:gs pos="50000">
                <a:srgbClr val="FFBEAF"/>
              </a:gs>
              <a:gs pos="100000">
                <a:srgbClr val="FFB4A1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444818" y="2894648"/>
            <a:ext cx="82392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我们活在一个彼此定罪，彼此伤害的文化和世代中，但我们世人都犯了罪，没有任何一个人有资格定人的罪，让我们倚靠主耶稣，让他赦罪的生命进入我们的生命，给我们力量活出怜悯向审判夸胜的生命！</a:t>
            </a:r>
            <a:endParaRPr sz="2400" b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-1692116" y="3372803"/>
            <a:ext cx="3048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-3275647" y="-1167765"/>
            <a:ext cx="3048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上上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8"/>
          <p:cNvSpPr/>
          <p:nvPr/>
        </p:nvSpPr>
        <p:spPr>
          <a:xfrm>
            <a:off x="801529" y="661511"/>
            <a:ext cx="1415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约8：1-6</a:t>
            </a:r>
            <a:endParaRPr sz="1100"/>
          </a:p>
        </p:txBody>
      </p:sp>
      <p:sp>
        <p:nvSpPr>
          <p:cNvPr id="353" name="Google Shape;353;p48"/>
          <p:cNvSpPr/>
          <p:nvPr/>
        </p:nvSpPr>
        <p:spPr>
          <a:xfrm>
            <a:off x="3459956" y="661511"/>
            <a:ext cx="4035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活在定罪的文化中</a:t>
            </a:r>
            <a:endParaRPr sz="1100"/>
          </a:p>
        </p:txBody>
      </p:sp>
      <p:sp>
        <p:nvSpPr>
          <p:cNvPr id="354" name="Google Shape;354;p48"/>
          <p:cNvSpPr/>
          <p:nvPr/>
        </p:nvSpPr>
        <p:spPr>
          <a:xfrm>
            <a:off x="0" y="1560195"/>
            <a:ext cx="9165300" cy="2650200"/>
          </a:xfrm>
          <a:prstGeom prst="rect">
            <a:avLst/>
          </a:prstGeom>
          <a:gradFill>
            <a:gsLst>
              <a:gs pos="0">
                <a:srgbClr val="AFCBC7"/>
              </a:gs>
              <a:gs pos="50000">
                <a:srgbClr val="A2C2BD"/>
              </a:gs>
              <a:gs pos="100000">
                <a:srgbClr val="93BCB5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8"/>
          <p:cNvSpPr txBox="1"/>
          <p:nvPr/>
        </p:nvSpPr>
        <p:spPr>
          <a:xfrm>
            <a:off x="6517005" y="2114550"/>
            <a:ext cx="22821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诡计的恶毒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定罪的文化</a:t>
            </a:r>
            <a:endParaRPr sz="1100"/>
          </a:p>
        </p:txBody>
      </p:sp>
      <p:sp>
        <p:nvSpPr>
          <p:cNvPr id="356" name="Google Shape;356;p48"/>
          <p:cNvSpPr txBox="1"/>
          <p:nvPr/>
        </p:nvSpPr>
        <p:spPr>
          <a:xfrm>
            <a:off x="253841" y="1820704"/>
            <a:ext cx="4621800" cy="19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文士和法利赛人带着行淫时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被拿的妇人来见主耶稣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他们本意是要定罪妇人，定罪主耶稣，将主耶稣陷入两难之中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57" name="Google Shape;357;p48"/>
          <p:cNvSpPr/>
          <p:nvPr/>
        </p:nvSpPr>
        <p:spPr>
          <a:xfrm>
            <a:off x="4696301" y="2242661"/>
            <a:ext cx="1535100" cy="104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675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633" b="1">
                <a:solidFill>
                  <a:schemeClr val="dk1"/>
                </a:solidFill>
              </a:rPr>
              <a:t>经文（太7:1-5）</a:t>
            </a:r>
            <a:r>
              <a:rPr lang="zh-CN" sz="5633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91440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7:1 你们不要论断人，免得你们被论断。</a:t>
            </a:r>
            <a:endParaRPr lang="en-US" b="1">
              <a:solidFill>
                <a:srgbClr val="C00000"/>
              </a:solidFill>
              <a:latin typeface="Microsoft Yahei"/>
              <a:ea typeface="Microsoft Yahei"/>
              <a:cs typeface="Microsoft Yahe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7:2 因为你们怎样论断人，也必怎样被论断。你们用什么量器量给人，也必用什么量器量给你们。</a:t>
            </a:r>
            <a:endParaRPr b="1">
              <a:solidFill>
                <a:srgbClr val="C00000"/>
              </a:solidFill>
              <a:latin typeface="Microsoft Yahei"/>
              <a:ea typeface="Microsoft Yahei"/>
              <a:cs typeface="Microsoft Yahe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7:3 为什么看见你弟兄眼中有刺，却不想自己眼中有梁木呢？</a:t>
            </a:r>
            <a:endParaRPr b="1">
              <a:solidFill>
                <a:srgbClr val="C00000"/>
              </a:solidFill>
              <a:latin typeface="Microsoft Yahei"/>
              <a:ea typeface="Microsoft Yahei"/>
              <a:cs typeface="Microsoft Yahe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7:4你自己眼中有梁木,怎么对你弟兄说”容我去掉你眼中的刺”呢？</a:t>
            </a:r>
            <a:endParaRPr b="1">
              <a:solidFill>
                <a:srgbClr val="C00000"/>
              </a:solidFill>
              <a:latin typeface="Microsoft Yahei"/>
              <a:ea typeface="Microsoft Yahei"/>
              <a:cs typeface="Microsoft Yahe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7:5 你这假冒伪善的人！先去掉自己眼中的梁木，然后才能看得清楚，去掉你弟兄眼中的刺</a:t>
            </a:r>
            <a:endParaRPr b="1">
              <a:solidFill>
                <a:schemeClr val="dk1"/>
              </a:solidFill>
              <a:latin typeface="FangSong"/>
              <a:ea typeface="FangSong"/>
              <a:cs typeface="FangSong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9"/>
          <p:cNvSpPr/>
          <p:nvPr/>
        </p:nvSpPr>
        <p:spPr>
          <a:xfrm>
            <a:off x="801529" y="661511"/>
            <a:ext cx="1415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约8：1-6</a:t>
            </a:r>
            <a:endParaRPr sz="1100"/>
          </a:p>
        </p:txBody>
      </p:sp>
      <p:sp>
        <p:nvSpPr>
          <p:cNvPr id="364" name="Google Shape;364;p49"/>
          <p:cNvSpPr/>
          <p:nvPr/>
        </p:nvSpPr>
        <p:spPr>
          <a:xfrm>
            <a:off x="3459956" y="661511"/>
            <a:ext cx="4035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活在定罪的文化中</a:t>
            </a:r>
            <a:endParaRPr sz="1100"/>
          </a:p>
        </p:txBody>
      </p:sp>
      <p:sp>
        <p:nvSpPr>
          <p:cNvPr id="365" name="Google Shape;365;p49"/>
          <p:cNvSpPr/>
          <p:nvPr/>
        </p:nvSpPr>
        <p:spPr>
          <a:xfrm>
            <a:off x="0" y="1560195"/>
            <a:ext cx="9165300" cy="2650200"/>
          </a:xfrm>
          <a:prstGeom prst="rect">
            <a:avLst/>
          </a:prstGeom>
          <a:gradFill>
            <a:gsLst>
              <a:gs pos="0">
                <a:srgbClr val="AFCBC7"/>
              </a:gs>
              <a:gs pos="50000">
                <a:srgbClr val="A2C2BD"/>
              </a:gs>
              <a:gs pos="100000">
                <a:srgbClr val="93BCB5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9"/>
          <p:cNvSpPr txBox="1"/>
          <p:nvPr/>
        </p:nvSpPr>
        <p:spPr>
          <a:xfrm>
            <a:off x="801529" y="1820228"/>
            <a:ext cx="3368400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见证：滑雪时摔伤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自己的反应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牧师朋友的电话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67" name="Google Shape;367;p49"/>
          <p:cNvSpPr/>
          <p:nvPr/>
        </p:nvSpPr>
        <p:spPr>
          <a:xfrm>
            <a:off x="4696301" y="2242661"/>
            <a:ext cx="1535100" cy="104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675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9"/>
          <p:cNvSpPr txBox="1"/>
          <p:nvPr/>
        </p:nvSpPr>
        <p:spPr>
          <a:xfrm>
            <a:off x="6566059" y="2242661"/>
            <a:ext cx="2183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今天教会里的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定罪文化</a:t>
            </a: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0"/>
          <p:cNvSpPr/>
          <p:nvPr/>
        </p:nvSpPr>
        <p:spPr>
          <a:xfrm>
            <a:off x="801529" y="661511"/>
            <a:ext cx="1415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约8：1-6</a:t>
            </a:r>
            <a:endParaRPr sz="1100"/>
          </a:p>
        </p:txBody>
      </p:sp>
      <p:sp>
        <p:nvSpPr>
          <p:cNvPr id="375" name="Google Shape;375;p50"/>
          <p:cNvSpPr/>
          <p:nvPr/>
        </p:nvSpPr>
        <p:spPr>
          <a:xfrm>
            <a:off x="3459956" y="661511"/>
            <a:ext cx="4035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活在定罪的文化中</a:t>
            </a:r>
            <a:endParaRPr sz="1100"/>
          </a:p>
        </p:txBody>
      </p:sp>
      <p:sp>
        <p:nvSpPr>
          <p:cNvPr id="376" name="Google Shape;376;p50"/>
          <p:cNvSpPr/>
          <p:nvPr/>
        </p:nvSpPr>
        <p:spPr>
          <a:xfrm>
            <a:off x="0" y="1560195"/>
            <a:ext cx="9165300" cy="2817600"/>
          </a:xfrm>
          <a:prstGeom prst="rect">
            <a:avLst/>
          </a:prstGeom>
          <a:gradFill>
            <a:gsLst>
              <a:gs pos="0">
                <a:srgbClr val="AFCBC7"/>
              </a:gs>
              <a:gs pos="50000">
                <a:srgbClr val="A2C2BD"/>
              </a:gs>
              <a:gs pos="100000">
                <a:srgbClr val="93BCB5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0"/>
          <p:cNvSpPr txBox="1"/>
          <p:nvPr/>
        </p:nvSpPr>
        <p:spPr>
          <a:xfrm>
            <a:off x="687705" y="1606867"/>
            <a:ext cx="41892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眼睛：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盯着负面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心里：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负面、悲观、焦虑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口里：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批评、论断、埋怨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行为上：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定罪彼此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78" name="Google Shape;378;p50"/>
          <p:cNvSpPr/>
          <p:nvPr/>
        </p:nvSpPr>
        <p:spPr>
          <a:xfrm>
            <a:off x="4696301" y="2242661"/>
            <a:ext cx="1535100" cy="104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675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0"/>
          <p:cNvSpPr txBox="1"/>
          <p:nvPr/>
        </p:nvSpPr>
        <p:spPr>
          <a:xfrm>
            <a:off x="6702743" y="2242661"/>
            <a:ext cx="2039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如何往反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方向走？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BA6A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801529" y="661511"/>
            <a:ext cx="1415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约8：6-9</a:t>
            </a:r>
            <a:endParaRPr sz="1100"/>
          </a:p>
        </p:txBody>
      </p:sp>
      <p:sp>
        <p:nvSpPr>
          <p:cNvPr id="386" name="Google Shape;386;p51"/>
          <p:cNvSpPr/>
          <p:nvPr/>
        </p:nvSpPr>
        <p:spPr>
          <a:xfrm>
            <a:off x="3459956" y="661511"/>
            <a:ext cx="4035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没人有定罪的资格</a:t>
            </a:r>
            <a:endParaRPr sz="24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0" y="1332547"/>
            <a:ext cx="9165300" cy="3498900"/>
          </a:xfrm>
          <a:prstGeom prst="rect">
            <a:avLst/>
          </a:prstGeom>
          <a:gradFill>
            <a:gsLst>
              <a:gs pos="0">
                <a:srgbClr val="FFCCC0"/>
              </a:gs>
              <a:gs pos="50000">
                <a:srgbClr val="FFBEAF"/>
              </a:gs>
              <a:gs pos="100000">
                <a:srgbClr val="FFB4A1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6622733" y="2677478"/>
            <a:ext cx="2282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人们纷纷退场</a:t>
            </a: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89" name="Google Shape;389;p51"/>
          <p:cNvSpPr txBox="1"/>
          <p:nvPr/>
        </p:nvSpPr>
        <p:spPr>
          <a:xfrm>
            <a:off x="132397" y="1645920"/>
            <a:ext cx="4789200" cy="26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你们中间谁是没有罪的，谁就可以先拿石头打她！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主耶稣灵魂的拷问：谁有资格打她？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主耶稣超越的智慧圣洁公义与慈爱良善，完美的结合</a:t>
            </a: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90" name="Google Shape;390;p51"/>
          <p:cNvSpPr/>
          <p:nvPr/>
        </p:nvSpPr>
        <p:spPr>
          <a:xfrm>
            <a:off x="5087779" y="2372201"/>
            <a:ext cx="1535100" cy="104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BA6A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BA6A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2"/>
          <p:cNvSpPr/>
          <p:nvPr/>
        </p:nvSpPr>
        <p:spPr>
          <a:xfrm>
            <a:off x="801529" y="661511"/>
            <a:ext cx="1415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约8：6-9</a:t>
            </a:r>
            <a:endParaRPr sz="1100"/>
          </a:p>
        </p:txBody>
      </p:sp>
      <p:sp>
        <p:nvSpPr>
          <p:cNvPr id="397" name="Google Shape;397;p52"/>
          <p:cNvSpPr/>
          <p:nvPr/>
        </p:nvSpPr>
        <p:spPr>
          <a:xfrm>
            <a:off x="3459956" y="661511"/>
            <a:ext cx="4035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没人有定罪的资格</a:t>
            </a:r>
            <a:endParaRPr sz="24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8" name="Google Shape;398;p52"/>
          <p:cNvSpPr/>
          <p:nvPr/>
        </p:nvSpPr>
        <p:spPr>
          <a:xfrm>
            <a:off x="0" y="1423988"/>
            <a:ext cx="9165300" cy="3384300"/>
          </a:xfrm>
          <a:prstGeom prst="rect">
            <a:avLst/>
          </a:prstGeom>
          <a:gradFill>
            <a:gsLst>
              <a:gs pos="0">
                <a:srgbClr val="FFCCC0"/>
              </a:gs>
              <a:gs pos="50000">
                <a:srgbClr val="FFBEAF"/>
              </a:gs>
              <a:gs pos="100000">
                <a:srgbClr val="FFB4A1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2"/>
          <p:cNvSpPr txBox="1"/>
          <p:nvPr/>
        </p:nvSpPr>
        <p:spPr>
          <a:xfrm>
            <a:off x="329565" y="1645920"/>
            <a:ext cx="62928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0000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尊荣父母</a:t>
            </a:r>
            <a:endParaRPr sz="2400" b="1">
              <a:solidFill>
                <a:schemeClr val="dk1"/>
              </a:solidFill>
              <a:highlight>
                <a:srgbClr val="FFFF00"/>
              </a:highlight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明白：父母为什么定罪我们</a:t>
            </a:r>
            <a:endParaRPr sz="110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我们正在成为父母的样子，如果不倚靠耶稣</a:t>
            </a:r>
            <a:endParaRPr sz="110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不再定罪父母，也不再定罪孩子</a:t>
            </a:r>
            <a:endParaRPr sz="110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我们都没有资格</a:t>
            </a:r>
            <a:endParaRPr sz="1100"/>
          </a:p>
        </p:txBody>
      </p:sp>
      <p:pic>
        <p:nvPicPr>
          <p:cNvPr id="400" name="Google Shape;400;p52" descr="templates\picture_hover\&amp;pky170_sjzg_VCG41472269338&amp;2&amp;src_toppic_inpsrchzd1&amp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596" y="1560195"/>
            <a:ext cx="2727008" cy="3081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3"/>
          <p:cNvSpPr/>
          <p:nvPr/>
        </p:nvSpPr>
        <p:spPr>
          <a:xfrm>
            <a:off x="801529" y="661511"/>
            <a:ext cx="18027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约8：10-11</a:t>
            </a:r>
            <a:endParaRPr sz="1100"/>
          </a:p>
        </p:txBody>
      </p:sp>
      <p:sp>
        <p:nvSpPr>
          <p:cNvPr id="407" name="Google Shape;407;p53"/>
          <p:cNvSpPr/>
          <p:nvPr/>
        </p:nvSpPr>
        <p:spPr>
          <a:xfrm>
            <a:off x="3459956" y="661511"/>
            <a:ext cx="4035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活出怜悯向审判夸胜的生命</a:t>
            </a:r>
            <a:endParaRPr sz="24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8" name="Google Shape;408;p53"/>
          <p:cNvSpPr/>
          <p:nvPr/>
        </p:nvSpPr>
        <p:spPr>
          <a:xfrm>
            <a:off x="0" y="1560195"/>
            <a:ext cx="9165300" cy="2984700"/>
          </a:xfrm>
          <a:prstGeom prst="rect">
            <a:avLst/>
          </a:prstGeom>
          <a:gradFill>
            <a:gsLst>
              <a:gs pos="0">
                <a:srgbClr val="AFCBC7"/>
              </a:gs>
              <a:gs pos="50000">
                <a:srgbClr val="A2C2BD"/>
              </a:gs>
              <a:gs pos="100000">
                <a:srgbClr val="93BCB5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6517005" y="2749868"/>
            <a:ext cx="2282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主耶稣的拯救</a:t>
            </a:r>
            <a:endParaRPr sz="1100"/>
          </a:p>
        </p:txBody>
      </p:sp>
      <p:sp>
        <p:nvSpPr>
          <p:cNvPr id="410" name="Google Shape;410;p53"/>
          <p:cNvSpPr txBox="1"/>
          <p:nvPr/>
        </p:nvSpPr>
        <p:spPr>
          <a:xfrm>
            <a:off x="253841" y="1713547"/>
            <a:ext cx="46218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雨过天晴，太阳驱散了乌云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没人可以定妇人的罪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主耶稣也不定她的罪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从此不要犯罪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411" name="Google Shape;411;p53"/>
          <p:cNvSpPr/>
          <p:nvPr/>
        </p:nvSpPr>
        <p:spPr>
          <a:xfrm>
            <a:off x="4536758" y="2527935"/>
            <a:ext cx="1535100" cy="104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675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/>
          <p:nvPr/>
        </p:nvSpPr>
        <p:spPr>
          <a:xfrm>
            <a:off x="11024" y="467284"/>
            <a:ext cx="3310200" cy="79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4"/>
          <p:cNvSpPr/>
          <p:nvPr/>
        </p:nvSpPr>
        <p:spPr>
          <a:xfrm>
            <a:off x="801529" y="661511"/>
            <a:ext cx="18027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约8：10-11</a:t>
            </a:r>
            <a:endParaRPr sz="1100"/>
          </a:p>
        </p:txBody>
      </p:sp>
      <p:sp>
        <p:nvSpPr>
          <p:cNvPr id="418" name="Google Shape;418;p54"/>
          <p:cNvSpPr/>
          <p:nvPr/>
        </p:nvSpPr>
        <p:spPr>
          <a:xfrm>
            <a:off x="3726180" y="862965"/>
            <a:ext cx="1676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约8：6-9</a:t>
            </a:r>
            <a:endParaRPr sz="1100"/>
          </a:p>
        </p:txBody>
      </p:sp>
      <p:sp>
        <p:nvSpPr>
          <p:cNvPr id="419" name="Google Shape;419;p54"/>
          <p:cNvSpPr/>
          <p:nvPr/>
        </p:nvSpPr>
        <p:spPr>
          <a:xfrm>
            <a:off x="6827520" y="1068229"/>
            <a:ext cx="1660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约8：10-11</a:t>
            </a:r>
            <a:endParaRPr sz="1100"/>
          </a:p>
        </p:txBody>
      </p:sp>
      <p:sp>
        <p:nvSpPr>
          <p:cNvPr id="420" name="Google Shape;420;p54"/>
          <p:cNvSpPr/>
          <p:nvPr/>
        </p:nvSpPr>
        <p:spPr>
          <a:xfrm>
            <a:off x="3459956" y="661511"/>
            <a:ext cx="4035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活出怜悯向审判夸胜的生命</a:t>
            </a:r>
            <a:endParaRPr sz="24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1" name="Google Shape;421;p54"/>
          <p:cNvSpPr/>
          <p:nvPr/>
        </p:nvSpPr>
        <p:spPr>
          <a:xfrm>
            <a:off x="0" y="1560195"/>
            <a:ext cx="9165300" cy="2984700"/>
          </a:xfrm>
          <a:prstGeom prst="rect">
            <a:avLst/>
          </a:prstGeom>
          <a:gradFill>
            <a:gsLst>
              <a:gs pos="0">
                <a:srgbClr val="AFCBC7"/>
              </a:gs>
              <a:gs pos="50000">
                <a:srgbClr val="A2C2BD"/>
              </a:gs>
              <a:gs pos="100000">
                <a:srgbClr val="93BCB5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4"/>
          <p:cNvSpPr txBox="1"/>
          <p:nvPr/>
        </p:nvSpPr>
        <p:spPr>
          <a:xfrm>
            <a:off x="315278" y="1768316"/>
            <a:ext cx="85350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0000"/>
                </a:solidFill>
                <a:highlight>
                  <a:srgbClr val="FFFF00"/>
                </a:highlight>
                <a:latin typeface="SimSun"/>
                <a:ea typeface="SimSun"/>
                <a:cs typeface="SimSun"/>
                <a:sym typeface="SimSun"/>
              </a:rPr>
              <a:t>突破定罪的文化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1.建造尊荣文化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2.倚靠神，突破定罪的文化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3.培育真父母的心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父亲的心转向儿女，儿女的心转向父亲</a:t>
            </a:r>
            <a:endParaRPr sz="1100"/>
          </a:p>
        </p:txBody>
      </p:sp>
      <p:pic>
        <p:nvPicPr>
          <p:cNvPr id="423" name="Google Shape;423;p54" descr="templates\picture_hover\&amp;pky260_sjzg_VCG211269685882&amp;2&amp;src_toppic_inpsrchzd1&amp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511" y="1560195"/>
            <a:ext cx="2808923" cy="2984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5"/>
          <p:cNvPicPr preferRelativeResize="0"/>
          <p:nvPr/>
        </p:nvPicPr>
        <p:blipFill rotWithShape="1">
          <a:blip r:embed="rId3">
            <a:alphaModFix/>
          </a:blip>
          <a:srcRect l="49715"/>
          <a:stretch/>
        </p:blipFill>
        <p:spPr>
          <a:xfrm>
            <a:off x="-632" y="705010"/>
            <a:ext cx="2036877" cy="384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5"/>
          <p:cNvPicPr preferRelativeResize="0"/>
          <p:nvPr/>
        </p:nvPicPr>
        <p:blipFill rotWithShape="1">
          <a:blip r:embed="rId4">
            <a:alphaModFix/>
          </a:blip>
          <a:srcRect r="49746"/>
          <a:stretch/>
        </p:blipFill>
        <p:spPr>
          <a:xfrm>
            <a:off x="7129936" y="705010"/>
            <a:ext cx="2005760" cy="378633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5"/>
          <p:cNvSpPr txBox="1"/>
          <p:nvPr/>
        </p:nvSpPr>
        <p:spPr>
          <a:xfrm>
            <a:off x="2127409" y="786289"/>
            <a:ext cx="51435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对别人的问题、软弱和罪一目了然，彼此定罪的文化但世人都犯了罪，没有人有资格定罪。主耶稣不是来定罪，而是来拯救，他突破了定罪的文化。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accent1"/>
              </a:solidFill>
              <a:highlight>
                <a:srgbClr val="FFFF00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我们活在一个彼此定罪，彼此伤害的文化和世代中，但我们世人都犯了罪，没有任何一个人有资格定人的罪，让我们倚靠主耶稣，让他赦罪的生命进入我们的生命，给我们力量活出怜悯向审判夸胜的生命！</a:t>
            </a:r>
            <a:endParaRPr sz="21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38" name="Google Shape;43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040" y="1144168"/>
            <a:ext cx="4210050" cy="399430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6"/>
          <p:cNvSpPr txBox="1"/>
          <p:nvPr/>
        </p:nvSpPr>
        <p:spPr>
          <a:xfrm>
            <a:off x="3078821" y="2431941"/>
            <a:ext cx="26283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zh-CN" sz="27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让我们相爱合一，共同建造一个神家尊荣文化的教会！</a:t>
            </a:r>
            <a:endParaRPr sz="27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0" name="Google Shape;440;p56"/>
          <p:cNvSpPr/>
          <p:nvPr/>
        </p:nvSpPr>
        <p:spPr>
          <a:xfrm>
            <a:off x="3677395" y="4040666"/>
            <a:ext cx="1785300" cy="3429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92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回应诗歌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7" name="Google Shape;447;p57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家庭幸福温馨版~ 让爱住你家 - YouTube</a:t>
            </a:r>
            <a:endParaRPr sz="3600" b="1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8" name="Google Shape;448;p57"/>
          <p:cNvSpPr txBox="1"/>
          <p:nvPr/>
        </p:nvSpPr>
        <p:spPr>
          <a:xfrm>
            <a:off x="2657950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449" name="Google Shape;449;p57"/>
          <p:cNvSpPr txBox="1"/>
          <p:nvPr/>
        </p:nvSpPr>
        <p:spPr>
          <a:xfrm>
            <a:off x="2797700" y="2143500"/>
            <a:ext cx="30000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 u="sng">
                <a:solidFill>
                  <a:schemeClr val="hlink"/>
                </a:solidFill>
                <a:hlinkClick r:id="rId3"/>
              </a:rPr>
              <a:t>4:31</a:t>
            </a:r>
            <a:endParaRPr sz="1100" u="sng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633" b="1">
                <a:solidFill>
                  <a:schemeClr val="dk1"/>
                </a:solidFill>
              </a:rPr>
              <a:t>大纲</a:t>
            </a:r>
            <a:r>
              <a:rPr lang="zh-CN" sz="5633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91440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一.不要论断(1上)；</a:t>
            </a:r>
            <a:endParaRPr sz="30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二.论断的后果(1下和2节)；</a:t>
            </a:r>
            <a:endParaRPr sz="30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三.为什么不要论断(3和4节)</a:t>
            </a:r>
            <a:endParaRPr sz="30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四.正确的作法(5节)</a:t>
            </a:r>
            <a:endParaRPr sz="30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一.不要论断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7:1 你们不要论断人</a:t>
            </a: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1.什么是论断？</a:t>
            </a: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论断的英文字是judge，论断不论内容是否属实，因为他是从心里对别人有定罪和审判，因而论断都不符合神的心意。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论断有很多型式，下面我们靠着神将它们辨认出来，好使我们能够远离它们。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一.不要论断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2.论断的型式：</a:t>
            </a: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1)无知的论断(罗2:1下,3节:不知”自己所行却和别人一样”)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2)骄傲自义的论断 (罗14:3,10: 轻看别人)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3)越位的论断(罗14:4, 别人的仆人,站神的位置)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4)绊倒人的论断(罗14:3, 绊脚跌人之物)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5)苦毒的论断(路6:37, 定罪和不饶恕别人)</a:t>
            </a:r>
            <a:endParaRPr sz="24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一.不要论断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3.论断的本质</a:t>
            </a:r>
            <a:endParaRPr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Char char="●"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雅4:11-12, 批评论断弟兄，就是批评论断神的律法, 就是违背律法。只有神是设立律法和判断人的,论断就是僭越神的位置。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4.也要避免被论断</a:t>
            </a: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Char char="●"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林前10：29, 不可因你的自由使信心小的肢体论断你。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Char char="●"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西2：16, 不可因不拘小节而让人论断你。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二.论断的后果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icrosoft Yahei"/>
              <a:buChar char="●"/>
            </a:pPr>
            <a:r>
              <a:rPr lang="zh-CN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路6:37:论断&gt;被论断,定罪&gt;被定罪,不饶恕&gt;不被饶恕。</a:t>
            </a:r>
            <a:endParaRPr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icrosoft Yahei"/>
              <a:buChar char="●"/>
            </a:pPr>
            <a:r>
              <a:rPr lang="zh-CN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太7:1-2,精准报应（量器）</a:t>
            </a:r>
            <a:endParaRPr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icrosoft Yahei"/>
              <a:buChar char="●"/>
            </a:pPr>
            <a:r>
              <a:rPr lang="zh-CN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罗2:1,论断人&gt;定了自己的罪</a:t>
            </a:r>
            <a:endParaRPr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icrosoft Yahei"/>
              <a:buChar char="●"/>
            </a:pPr>
            <a:r>
              <a:rPr lang="zh-CN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罗2:3,论断人&gt;神的审判</a:t>
            </a:r>
            <a:endParaRPr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三.为什么不要论断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7:3 为什么看见你弟兄眼中有刺，却不想自己眼中有梁木呢？</a:t>
            </a:r>
            <a:endParaRPr sz="2400" b="1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 b="1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7:4你自己眼中有梁木,怎么对你弟兄说”容我去掉你眼中的刺”呢？</a:t>
            </a:r>
            <a:endParaRPr sz="2300" b="1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1.”梁木“和”刺“是什么意思？</a:t>
            </a:r>
            <a:endParaRPr sz="3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“梁木”和“刺“的比喻，流行的解释有下面两种：</a:t>
            </a: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 idx="4294967295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lang="zh-CN" sz="53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三.为什么不要论断</a:t>
            </a:r>
            <a:br>
              <a:rPr lang="zh-CN" sz="4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1）“大”和“小”的对比，就是说”你说他，你还不如他呢“，说明人没有资格论断别人。（我自己还没有发现其它经文支持罪大和罪小的说法，只发现两处经文说到“自己所行却和他们一样”罗2:1下,3节）。</a:t>
            </a: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结论是</a:t>
            </a:r>
            <a:r>
              <a:rPr lang="zh-CN" sz="2600" b="1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“没有资格论断”。</a:t>
            </a:r>
            <a:endParaRPr sz="2600" b="1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075" y="3207700"/>
            <a:ext cx="2278225" cy="14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自定义 5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0A197"/>
      </a:accent1>
      <a:accent2>
        <a:srgbClr val="FF9273"/>
      </a:accent2>
      <a:accent3>
        <a:srgbClr val="60A197"/>
      </a:accent3>
      <a:accent4>
        <a:srgbClr val="FF927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28</Slides>
  <Notes>28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2_TS101790490[1]</vt:lpstr>
      <vt:lpstr>TS101790490[1]</vt:lpstr>
      <vt:lpstr>2_TS101790490[1]</vt:lpstr>
      <vt:lpstr>TS101790490[1]</vt:lpstr>
      <vt:lpstr>Office 主题</vt:lpstr>
      <vt:lpstr>不要论断 （ 太 7: 1 - 5）</vt:lpstr>
      <vt:lpstr>  经文（太7:1-5）              </vt:lpstr>
      <vt:lpstr>  大纲              </vt:lpstr>
      <vt:lpstr> 一.不要论断 </vt:lpstr>
      <vt:lpstr> 一.不要论断 </vt:lpstr>
      <vt:lpstr> 一.不要论断 </vt:lpstr>
      <vt:lpstr> 二.论断的后果 </vt:lpstr>
      <vt:lpstr> 三.为什么不要论断 </vt:lpstr>
      <vt:lpstr> 三.为什么不要论断 </vt:lpstr>
      <vt:lpstr> 三.为什么不要论断 </vt:lpstr>
      <vt:lpstr> 四.正确的作法 </vt:lpstr>
      <vt:lpstr> 一个见证 </vt:lpstr>
      <vt:lpstr> 建造一个神家尊荣文化的教会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回应诗歌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不要论断 （ 太 7: 1 - 5）</dc:title>
  <cp:revision>3</cp:revision>
  <dcterms:modified xsi:type="dcterms:W3CDTF">2024-03-03T22:25:06Z</dcterms:modified>
</cp:coreProperties>
</file>