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  <p:sldMasterId id="2147483662" r:id="rId3"/>
    <p:sldMasterId id="2147483663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9144000" cy="5143500" type="screen16x9"/>
  <p:notesSz cx="6858000" cy="9144000"/>
  <p:embeddedFontLst>
    <p:embeddedFont>
      <p:font typeface="FangSong" panose="02010609060101010101" pitchFamily="49" charset="-122"/>
      <p:regular r:id="rId24"/>
    </p:embeddedFont>
    <p:embeddedFont>
      <p:font typeface="Microsoft Yahei" panose="020B0503020204020204" pitchFamily="34" charset="-122"/>
      <p:regular r:id="rId25"/>
      <p:bold r:id="rId26"/>
    </p:embeddedFont>
    <p:embeddedFont>
      <p:font typeface="Libre Franklin" pitchFamily="2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2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.fntdata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b31331ada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9" name="Google Shape;129;g2b31331ada7_0_79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2b31331ada7_0_79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66d5897018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2" name="Google Shape;192;g266d5897018_0_36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g266d5897018_0_36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b3fed553c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9" name="Google Shape;199;g2b3fed553c0_0_6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g2b3fed553c0_0_6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b3fed549c6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06" name="Google Shape;206;g2b3fed549c6_1_6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7" name="Google Shape;207;g2b3fed549c6_1_6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266d589701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3" name="Google Shape;213;g266d5897018_0_54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4" name="Google Shape;214;g266d5897018_0_54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66d5897018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0" name="Google Shape;220;g266d5897018_0_62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1" name="Google Shape;221;g266d5897018_0_62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66ed0f74b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7" name="Google Shape;227;g266ed0f74b1_1_0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8" name="Google Shape;228;g266ed0f74b1_1_0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66ed0f74b1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4" name="Google Shape;234;g266ed0f74b1_1_6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35" name="Google Shape;235;g266ed0f74b1_1_6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1" name="Google Shape;241;p21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2" name="Google Shape;242;p21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266ec92af0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3" name="Google Shape;273;g266ec92af03_0_0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4" name="Google Shape;274;g266ec92af03_0_0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b31331ada7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6" name="Google Shape;136;g2b31331ada7_0_85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2b31331ada7_0_85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b307ad683c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3" name="Google Shape;143;g2b307ad683c_0_1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2b307ad683c_0_1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66d589701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0" name="Google Shape;150;g266d5897018_0_9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1" name="Google Shape;151;g266d5897018_0_9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b3fed553c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57" name="Google Shape;157;g2b3fed553c0_0_12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g2b3fed553c0_0_12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4" name="Google Shape;164;p2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5" name="Google Shape;165;p2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b3fed553c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71" name="Google Shape;171;g2b3fed553c0_0_18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2" name="Google Shape;172;g2b3fed553c0_0_18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66d5897018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78" name="Google Shape;178;g266d5897018_0_28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9" name="Google Shape;179;g266d5897018_0_28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b3fed553c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5" name="Google Shape;185;g2b3fed553c0_0_0:notes"/>
          <p:cNvSpPr txBox="1">
            <a:spLocks noGrp="1"/>
          </p:cNvSpPr>
          <p:nvPr>
            <p:ph type="body" idx="1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6" name="Google Shape;186;g2b3fed553c0_0_0:notes"/>
          <p:cNvSpPr txBox="1"/>
          <p:nvPr/>
        </p:nvSpPr>
        <p:spPr>
          <a:xfrm>
            <a:off x="3884025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44800" rIns="89600" bIns="44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altLang="zh-CN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228599" y="2114550"/>
            <a:ext cx="8686800" cy="1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  <a:defRPr sz="6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571499" y="3600450"/>
            <a:ext cx="80010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3959225" y="3292078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4" name="Google Shape;114;p15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marL="914400" lvl="1" indent="-336550" algn="l" rtl="0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5" name="Google Shape;115;p15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6" name="Google Shape;116;p15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marL="914400" lvl="1" indent="-336550" algn="l" rtl="0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117" name="Google Shape;117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6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 rtl="0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marL="914400" lvl="1" indent="-358140" algn="l" rtl="0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3" name="Google Shape;123;p1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 rtl="0"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marL="914400" lvl="1" indent="-358140" algn="l" rtl="0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4" name="Google Shape;124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竖排文字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◆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较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 sz="24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两栏内容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8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Font typeface="Noto Sans Symbols"/>
              <a:buChar char="⮚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节标题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"/>
          <p:cNvSpPr txBox="1">
            <a:spLocks noGrp="1"/>
          </p:cNvSpPr>
          <p:nvPr>
            <p:ph type="title"/>
          </p:nvPr>
        </p:nvSpPr>
        <p:spPr>
          <a:xfrm>
            <a:off x="228599" y="2114550"/>
            <a:ext cx="8686800" cy="10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  <a:defRPr sz="6000" b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body" idx="1"/>
          </p:nvPr>
        </p:nvSpPr>
        <p:spPr>
          <a:xfrm>
            <a:off x="571499" y="3600450"/>
            <a:ext cx="8001000" cy="4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 rtl="0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ftr" idx="11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sldNum" idx="12"/>
          </p:nvPr>
        </p:nvSpPr>
        <p:spPr>
          <a:xfrm>
            <a:off x="3959225" y="3292078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标题和内容" type="obj">
  <p:cSld name="OBJEC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Font typeface="Noto Sans Symbols"/>
              <a:buChar char="⮚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仅标题" type="titleOnly">
  <p:cSld name="TITLE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2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0A3A8"/>
            </a:gs>
            <a:gs pos="47500">
              <a:srgbClr val="D0D3D9"/>
            </a:gs>
            <a:gs pos="58499">
              <a:srgbClr val="D2D5DA"/>
            </a:gs>
            <a:gs pos="100000">
              <a:srgbClr val="A0A3A8"/>
            </a:gs>
          </a:gsLst>
          <a:lin ang="3600008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/>
        </p:nvSpPr>
        <p:spPr>
          <a:xfrm>
            <a:off x="0" y="1908571"/>
            <a:ext cx="9144000" cy="24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" name="Google Shape;7;p1"/>
          <p:cNvSpPr txBox="1"/>
          <p:nvPr/>
        </p:nvSpPr>
        <p:spPr>
          <a:xfrm>
            <a:off x="0" y="2000250"/>
            <a:ext cx="9144000" cy="205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0" y="4108847"/>
            <a:ext cx="9144000" cy="17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4819650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lang="zh-CN" sz="32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1"/>
          <p:cNvSpPr txBox="1"/>
          <p:nvPr/>
        </p:nvSpPr>
        <p:spPr>
          <a:xfrm>
            <a:off x="3148012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lang="zh-CN" sz="32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1;p1" descr="AGCF_Logo150透明背景1深色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9062" y="589359"/>
            <a:ext cx="8572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3959225" y="3292078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/>
        </p:nvSpPr>
        <p:spPr>
          <a:xfrm>
            <a:off x="0" y="75009"/>
            <a:ext cx="9144000" cy="10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5" name="Google Shape;25;p3"/>
          <p:cNvSpPr txBox="1"/>
          <p:nvPr/>
        </p:nvSpPr>
        <p:spPr>
          <a:xfrm>
            <a:off x="0" y="126206"/>
            <a:ext cx="9144000" cy="86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3"/>
          <p:cNvSpPr txBox="1"/>
          <p:nvPr/>
        </p:nvSpPr>
        <p:spPr>
          <a:xfrm>
            <a:off x="0" y="1026319"/>
            <a:ext cx="9144000" cy="111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32" name="Google Shape;32;p3" descr="AGCF_Logo150透明背景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58125" y="214313"/>
            <a:ext cx="660796" cy="66079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0A3A8"/>
            </a:gs>
            <a:gs pos="47500">
              <a:srgbClr val="D0D3D9"/>
            </a:gs>
            <a:gs pos="58499">
              <a:srgbClr val="D2D5DA"/>
            </a:gs>
            <a:gs pos="100000">
              <a:srgbClr val="A0A3A8"/>
            </a:gs>
          </a:gsLst>
          <a:lin ang="3600008" scaled="0"/>
        </a:gra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"/>
          <p:cNvSpPr txBox="1"/>
          <p:nvPr/>
        </p:nvSpPr>
        <p:spPr>
          <a:xfrm>
            <a:off x="0" y="1908571"/>
            <a:ext cx="9144000" cy="244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8" name="Google Shape;68;p9"/>
          <p:cNvSpPr txBox="1"/>
          <p:nvPr/>
        </p:nvSpPr>
        <p:spPr>
          <a:xfrm>
            <a:off x="0" y="2000250"/>
            <a:ext cx="9144000" cy="205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9" name="Google Shape;69;p9"/>
          <p:cNvSpPr txBox="1"/>
          <p:nvPr/>
        </p:nvSpPr>
        <p:spPr>
          <a:xfrm>
            <a:off x="0" y="4108847"/>
            <a:ext cx="9144000" cy="177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0" name="Google Shape;70;p9"/>
          <p:cNvSpPr txBox="1"/>
          <p:nvPr/>
        </p:nvSpPr>
        <p:spPr>
          <a:xfrm>
            <a:off x="4819650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lang="zh-CN" sz="32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/>
          </a:p>
        </p:txBody>
      </p:sp>
      <p:sp>
        <p:nvSpPr>
          <p:cNvPr id="71" name="Google Shape;71;p9"/>
          <p:cNvSpPr txBox="1"/>
          <p:nvPr/>
        </p:nvSpPr>
        <p:spPr>
          <a:xfrm>
            <a:off x="3148012" y="3195638"/>
            <a:ext cx="12192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Libre Franklin"/>
              <a:buNone/>
            </a:pPr>
            <a:r>
              <a:rPr lang="zh-CN" sz="32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/>
          </a:p>
        </p:txBody>
      </p:sp>
      <p:pic>
        <p:nvPicPr>
          <p:cNvPr id="72" name="Google Shape;72;p9" descr="AGCF_Logo150透明背景1深色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9062" y="589359"/>
            <a:ext cx="85725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9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ftr" idx="11"/>
          </p:nvPr>
        </p:nvSpPr>
        <p:spPr>
          <a:xfrm>
            <a:off x="5791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3959225" y="3292078"/>
            <a:ext cx="12159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Libre Franklin"/>
              <a:buNone/>
              <a:defRPr sz="2400" b="0" i="0" u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/>
        </p:nvSpPr>
        <p:spPr>
          <a:xfrm>
            <a:off x="0" y="75009"/>
            <a:ext cx="9144000" cy="1090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6" name="Google Shape;86;p11"/>
          <p:cNvSpPr txBox="1"/>
          <p:nvPr/>
        </p:nvSpPr>
        <p:spPr>
          <a:xfrm>
            <a:off x="0" y="126206"/>
            <a:ext cx="9144000" cy="86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7" name="Google Shape;87;p11"/>
          <p:cNvSpPr txBox="1">
            <a:spLocks noGrp="1"/>
          </p:cNvSpPr>
          <p:nvPr>
            <p:ph type="title"/>
          </p:nvPr>
        </p:nvSpPr>
        <p:spPr>
          <a:xfrm>
            <a:off x="457200" y="136922"/>
            <a:ext cx="7329600" cy="8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Libre Franklin"/>
              <a:buNone/>
              <a:defRPr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sz="2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365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sz="20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17500" algn="l" rtl="0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  <a:defRPr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1"/>
          <p:cNvSpPr txBox="1"/>
          <p:nvPr/>
        </p:nvSpPr>
        <p:spPr>
          <a:xfrm>
            <a:off x="0" y="1026319"/>
            <a:ext cx="9144000" cy="111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id="93" name="Google Shape;93;p11" descr="AGCF_Logo150透明背景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858125" y="214313"/>
            <a:ext cx="660796" cy="66079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T4mcN9BoM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>
            <a:spLocks noGrp="1"/>
          </p:cNvSpPr>
          <p:nvPr>
            <p:ph type="title" idx="4294967295"/>
          </p:nvPr>
        </p:nvSpPr>
        <p:spPr>
          <a:xfrm>
            <a:off x="228600" y="2073476"/>
            <a:ext cx="8686800" cy="12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Libre Franklin"/>
              <a:buNone/>
            </a:pPr>
            <a:r>
              <a:rPr lang="zh-CN" sz="4800" b="1">
                <a:solidFill>
                  <a:schemeClr val="lt1"/>
                </a:solidFill>
              </a:rPr>
              <a:t>耶稣论律法</a:t>
            </a:r>
            <a:endParaRPr sz="4800" b="1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Libre Franklin"/>
              <a:buNone/>
            </a:pPr>
            <a:r>
              <a:rPr lang="zh-CN" sz="3000" b="1"/>
              <a:t>（ 太 5: 17 - 20）</a:t>
            </a:r>
            <a:endParaRPr sz="3000" b="1"/>
          </a:p>
        </p:txBody>
      </p:sp>
      <p:sp>
        <p:nvSpPr>
          <p:cNvPr id="133" name="Google Shape;133;p17"/>
          <p:cNvSpPr txBox="1"/>
          <p:nvPr/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Libre Franklin"/>
              <a:buNone/>
            </a:pPr>
            <a:r>
              <a:rPr lang="zh-CN" sz="1200" b="0" i="0" u="non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*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4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9.律法是将人导向神的恩典</a:t>
            </a:r>
            <a:endParaRPr sz="34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7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律法是我们训蒙的师傅,引我们到基督那里,使我们因信称义。(加3:24)</a:t>
            </a:r>
            <a:endParaRPr sz="2700"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人碰到律法，有三种态度：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1）抵挡(废法主义)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2）天然人强制执行(形成律法主义，作不到就假冒伪善)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3）遵行不了(诚实降卑，奔向神的恩典）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7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03" name="Google Shape;203;p27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10.律法与登山宝训（旧约律法与新约律法）</a:t>
            </a:r>
            <a:endParaRPr sz="3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1）旧约律法只要求外面的行为，天然人行不出完全律法。</a:t>
            </a: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2）主耶稣的一生，是完全的肉身人性依靠圣灵帮助，全然活出神圣律法。</a:t>
            </a: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3) 登山宝训是新约律法，是从里到外的要求，重生的基督徒有重生的新生命和内住的圣灵，效法耶稣能够行出此律法。</a:t>
            </a: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4）新约的信徒，活出登山宝训，需要有信心,顺服和付代价。</a:t>
            </a: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10" name="Google Shape;210;p28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3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11. 登山宝训概论</a:t>
            </a:r>
            <a:endParaRPr sz="3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1）登山宝训开宗明义以“八福”开头，每一福的条件都是门徒的生命性情being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2）带出后面15条具体的行为doing: 门徒为盐为光，对待律法，仇恨，奸淫，起誓，爱仇敌，施舍，祷告，禁食，真财宝，心里的光，勿虑衣食，论断，祈求，进窄门。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3）最后结果：两种果树，两种根基。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9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二.对待律法的两种结局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17" name="Google Shape;217;p29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2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所以无论何人废掉这诫命中最小的一条,又教训人这样作,他在天国要称为最小的。但无论何人遵行这诫命,又教训人遵行,他在天国要称为大的。(太5：19)</a:t>
            </a:r>
            <a:r>
              <a:rPr lang="zh-CN" sz="2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新约基督徒对待律法的正确态度是遵行。</a:t>
            </a: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2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所以凡听见我这话就去行的，好比一个聪明人，把房子盖在磐石上。雨淋，水冲，风吹，撞着那房子，房子总不倒塌。因为根基立在磐石上。凡听见我这话不去行的，好比一个无知的人，把房子盖在沙土上。雨淋，水冲，风吹，撞着那房子，房子就倒塌了。并且倒塌得很大。（太7：24-27）</a:t>
            </a:r>
            <a:r>
              <a:rPr lang="zh-CN" sz="2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新约基督徒对待登山宝训耶稣的教导还是遵行。</a:t>
            </a: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2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我告诉你们，你们的义，若不胜于文士和法利赛人的义，断不能进天国。（太5：20）</a:t>
            </a:r>
            <a:endParaRPr sz="2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0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三. 进天国的义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24" name="Google Shape;224;p30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icrosoft Yahei"/>
              <a:buAutoNum type="arabicPeriod"/>
            </a:pPr>
            <a:r>
              <a:rPr lang="zh-CN" sz="3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三种不同的义：</a:t>
            </a:r>
            <a:endParaRPr sz="3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1）文士和法利赛人的义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2）因信称义的义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3）进天国的义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(太5:20我告诉你们，你们的义，若不胜于文士和法利赛人的义，断不能进天国。)</a:t>
            </a:r>
            <a:endParaRPr sz="2400"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三. 进天国的义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31" name="Google Shape;231;p31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2.  恩典与代价</a:t>
            </a:r>
            <a:endParaRPr sz="3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1）神创造人是恩典，拯救人是恩典，呼召人成为新妇承接君王祭司与神同掌王权更是恩典。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2）登山宝训的目标本身就是恩典：新妇，君王，祭司，多么崇高荣耀的呼召！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2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三. 进天国的义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38" name="Google Shape;238;p32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3）神的律法与神的恩典，不要对立，它们是彼此祝福的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4）同时，所有恩典都需要人正确的回应，人要付上自己的代价。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总之，从旧约到新约，从始至终都是神的恩典，神就是爱。爱有两种表达形式：恩慈的爱（soft love）, 坚强的爱（tough love）.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3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4122"/>
              <a:buFont typeface="Libre Franklin"/>
              <a:buNone/>
            </a:pPr>
            <a:r>
              <a:rPr lang="zh-CN" sz="3854" b="1"/>
              <a:t> </a:t>
            </a:r>
            <a:r>
              <a:rPr lang="zh-CN" sz="4411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三. 进天国的义（2. 恩典与代价）</a:t>
            </a:r>
            <a:r>
              <a:rPr lang="zh-CN" sz="555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zh-CN" sz="4999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zh-CN" sz="6700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lang="zh-CN"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45" name="Google Shape;245;p33"/>
          <p:cNvSpPr txBox="1">
            <a:spLocks noGrp="1"/>
          </p:cNvSpPr>
          <p:nvPr>
            <p:ph type="body" idx="1"/>
          </p:nvPr>
        </p:nvSpPr>
        <p:spPr>
          <a:xfrm>
            <a:off x="133550" y="1200150"/>
            <a:ext cx="9010500" cy="37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zh-CN" sz="2800" b="1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基督徒成长的每一个阶段，恩典充满始终，人也需回应</a:t>
            </a:r>
            <a:endParaRPr sz="2800" b="1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Arial"/>
              <a:buAutoNum type="arabicPeriod"/>
            </a:pPr>
            <a:r>
              <a:rPr lang="zh-CN" sz="20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未得救的阶段（神普世的恩典，人付罪的代价）</a:t>
            </a:r>
            <a:endParaRPr sz="2000"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rial"/>
              <a:buAutoNum type="arabicPeriod"/>
            </a:pPr>
            <a:r>
              <a:rPr lang="zh-CN" sz="2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得救，但自己坐宝座（神救赎的恩典，耶稣付代价，我领受）</a:t>
            </a:r>
            <a:endParaRPr sz="20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Arial"/>
              <a:buAutoNum type="arabicPeriod"/>
            </a:pPr>
            <a:r>
              <a:rPr lang="zh-CN" sz="20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耶稣坐宝座，我下来（耶稣是主，我是仆，我付顺服的代价）</a:t>
            </a:r>
            <a:endParaRPr sz="2000"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Arial"/>
              <a:buAutoNum type="arabicPeriod"/>
            </a:pPr>
            <a:r>
              <a:rPr lang="zh-CN" sz="20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没有自己，唯有耶稣（耶稣是主，我付倒空背起自己的十字架的代价）</a:t>
            </a:r>
            <a:endParaRPr sz="2000"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Arial"/>
              <a:buAutoNum type="arabicPeriod"/>
            </a:pPr>
            <a:r>
              <a:rPr lang="zh-CN" sz="20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耶稣是主，我是小妹（耶稣全能，我付成长的代价）</a:t>
            </a:r>
            <a:endParaRPr sz="2000"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000"/>
              <a:buFont typeface="Arial"/>
              <a:buAutoNum type="arabicPeriod"/>
            </a:pPr>
            <a:r>
              <a:rPr lang="zh-CN" sz="2000" b="1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成熟新妇，与主合一（君王祭司，我付成熟的代价）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6" name="Google Shape;246;p33"/>
          <p:cNvGrpSpPr/>
          <p:nvPr/>
        </p:nvGrpSpPr>
        <p:grpSpPr>
          <a:xfrm>
            <a:off x="279415" y="3748008"/>
            <a:ext cx="8585161" cy="1199739"/>
            <a:chOff x="118787" y="3195589"/>
            <a:chExt cx="8645681" cy="1313918"/>
          </a:xfrm>
        </p:grpSpPr>
        <p:sp>
          <p:nvSpPr>
            <p:cNvPr id="247" name="Google Shape;247;p33"/>
            <p:cNvSpPr/>
            <p:nvPr/>
          </p:nvSpPr>
          <p:spPr>
            <a:xfrm>
              <a:off x="3114668" y="3196133"/>
              <a:ext cx="1155000" cy="1144200"/>
            </a:xfrm>
            <a:prstGeom prst="donut">
              <a:avLst>
                <a:gd name="adj" fmla="val 25000"/>
              </a:avLst>
            </a:prstGeom>
            <a:solidFill>
              <a:schemeClr val="lt2"/>
            </a:solidFill>
            <a:ln w="381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1" i="0" u="none" strike="noStrike" cap="none">
                <a:solidFill>
                  <a:srgbClr val="000000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grpSp>
          <p:nvGrpSpPr>
            <p:cNvPr id="248" name="Google Shape;248;p33"/>
            <p:cNvGrpSpPr/>
            <p:nvPr/>
          </p:nvGrpSpPr>
          <p:grpSpPr>
            <a:xfrm>
              <a:off x="118787" y="3195589"/>
              <a:ext cx="8645681" cy="1313918"/>
              <a:chOff x="118787" y="3195589"/>
              <a:chExt cx="8645681" cy="1313918"/>
            </a:xfrm>
          </p:grpSpPr>
          <p:sp>
            <p:nvSpPr>
              <p:cNvPr id="249" name="Google Shape;249;p33"/>
              <p:cNvSpPr txBox="1"/>
              <p:nvPr/>
            </p:nvSpPr>
            <p:spPr>
              <a:xfrm>
                <a:off x="489600" y="3621077"/>
                <a:ext cx="307200" cy="264900"/>
              </a:xfrm>
              <a:prstGeom prst="rect">
                <a:avLst/>
              </a:prstGeom>
              <a:noFill/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zh-CN" sz="24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sz="2400" b="1" i="0" u="none" strike="noStrike" cap="none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50" name="Google Shape;250;p33"/>
              <p:cNvSpPr/>
              <p:nvPr/>
            </p:nvSpPr>
            <p:spPr>
              <a:xfrm>
                <a:off x="118787" y="3196135"/>
                <a:ext cx="1155000" cy="1144200"/>
              </a:xfrm>
              <a:prstGeom prst="donut">
                <a:avLst>
                  <a:gd name="adj" fmla="val 25000"/>
                </a:avLst>
              </a:prstGeom>
              <a:solidFill>
                <a:schemeClr val="lt2"/>
              </a:solidFill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1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51" name="Google Shape;251;p33"/>
              <p:cNvSpPr txBox="1"/>
              <p:nvPr/>
            </p:nvSpPr>
            <p:spPr>
              <a:xfrm>
                <a:off x="118787" y="4294707"/>
                <a:ext cx="248700" cy="214800"/>
              </a:xfrm>
              <a:prstGeom prst="rect">
                <a:avLst/>
              </a:prstGeom>
              <a:noFill/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zh-CN" sz="2000" b="1" i="0" u="none" strike="noStrike" cap="none">
                    <a:solidFill>
                      <a:schemeClr val="dk1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sz="20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52" name="Google Shape;252;p33"/>
              <p:cNvSpPr txBox="1"/>
              <p:nvPr/>
            </p:nvSpPr>
            <p:spPr>
              <a:xfrm>
                <a:off x="1983600" y="3635831"/>
                <a:ext cx="307200" cy="264900"/>
              </a:xfrm>
              <a:prstGeom prst="rect">
                <a:avLst/>
              </a:prstGeom>
              <a:noFill/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zh-CN" sz="24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sz="2400" b="1" i="0" u="none" strike="noStrike" cap="none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53" name="Google Shape;253;p33"/>
              <p:cNvSpPr/>
              <p:nvPr/>
            </p:nvSpPr>
            <p:spPr>
              <a:xfrm>
                <a:off x="1665402" y="3196133"/>
                <a:ext cx="1155000" cy="1144200"/>
              </a:xfrm>
              <a:prstGeom prst="donut">
                <a:avLst>
                  <a:gd name="adj" fmla="val 25000"/>
                </a:avLst>
              </a:prstGeom>
              <a:solidFill>
                <a:schemeClr val="lt2"/>
              </a:solidFill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1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54" name="Google Shape;254;p33"/>
              <p:cNvSpPr txBox="1"/>
              <p:nvPr/>
            </p:nvSpPr>
            <p:spPr>
              <a:xfrm>
                <a:off x="2103747" y="4080809"/>
                <a:ext cx="212700" cy="183600"/>
              </a:xfrm>
              <a:prstGeom prst="rect">
                <a:avLst/>
              </a:prstGeom>
              <a:noFill/>
              <a:ln w="2857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zh-CN" sz="2000" b="1" i="0" u="none" strike="noStrike" cap="none">
                    <a:solidFill>
                      <a:schemeClr val="dk1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sz="1600" b="1" i="0" u="none" strike="noStrike" cap="none">
                  <a:solidFill>
                    <a:schemeClr val="dk1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55" name="Google Shape;255;p33"/>
              <p:cNvSpPr txBox="1"/>
              <p:nvPr/>
            </p:nvSpPr>
            <p:spPr>
              <a:xfrm>
                <a:off x="3466800" y="3635831"/>
                <a:ext cx="307200" cy="264900"/>
              </a:xfrm>
              <a:prstGeom prst="rect">
                <a:avLst/>
              </a:prstGeom>
              <a:noFill/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zh-CN" sz="24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sz="2400" b="1" i="0" u="none" strike="noStrike" cap="none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56" name="Google Shape;256;p33"/>
              <p:cNvSpPr txBox="1"/>
              <p:nvPr/>
            </p:nvSpPr>
            <p:spPr>
              <a:xfrm>
                <a:off x="3553013" y="4080809"/>
                <a:ext cx="212700" cy="183600"/>
              </a:xfrm>
              <a:prstGeom prst="rect">
                <a:avLst/>
              </a:prstGeom>
              <a:noFill/>
              <a:ln w="2857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000"/>
                  <a:buFont typeface="Arial"/>
                  <a:buNone/>
                </a:pPr>
                <a:r>
                  <a:rPr lang="zh-CN" sz="20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我</a:t>
                </a:r>
                <a:endParaRPr sz="1600" b="1" i="0" u="none" strike="noStrike" cap="none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grpSp>
            <p:nvGrpSpPr>
              <p:cNvPr id="257" name="Google Shape;257;p33"/>
              <p:cNvGrpSpPr/>
              <p:nvPr/>
            </p:nvGrpSpPr>
            <p:grpSpPr>
              <a:xfrm>
                <a:off x="4651616" y="3196134"/>
                <a:ext cx="1155019" cy="1144190"/>
                <a:chOff x="1944300" y="1698150"/>
                <a:chExt cx="1279800" cy="1267800"/>
              </a:xfrm>
            </p:grpSpPr>
            <p:sp>
              <p:nvSpPr>
                <p:cNvPr id="258" name="Google Shape;258;p33"/>
                <p:cNvSpPr txBox="1"/>
                <p:nvPr/>
              </p:nvSpPr>
              <p:spPr>
                <a:xfrm>
                  <a:off x="2294863" y="2185350"/>
                  <a:ext cx="340500" cy="293400"/>
                </a:xfrm>
                <a:prstGeom prst="rect">
                  <a:avLst/>
                </a:prstGeom>
                <a:noFill/>
                <a:ln w="28575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lang="zh-CN" sz="2400" b="1" i="0" u="none" strike="noStrike" cap="none">
                      <a:solidFill>
                        <a:schemeClr val="dk2"/>
                      </a:solidFill>
                      <a:latin typeface="Libre Franklin"/>
                      <a:ea typeface="Libre Franklin"/>
                      <a:cs typeface="Libre Franklin"/>
                      <a:sym typeface="Libre Franklin"/>
                    </a:rPr>
                    <a:t>主</a:t>
                  </a:r>
                  <a:endParaRPr sz="24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  <p:sp>
              <p:nvSpPr>
                <p:cNvPr id="259" name="Google Shape;259;p33"/>
                <p:cNvSpPr/>
                <p:nvPr/>
              </p:nvSpPr>
              <p:spPr>
                <a:xfrm>
                  <a:off x="1944300" y="1698150"/>
                  <a:ext cx="1279800" cy="1267800"/>
                </a:xfrm>
                <a:prstGeom prst="donut">
                  <a:avLst>
                    <a:gd name="adj" fmla="val 25000"/>
                  </a:avLst>
                </a:prstGeom>
                <a:solidFill>
                  <a:schemeClr val="lt2"/>
                </a:solidFill>
                <a:ln w="3810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400"/>
                    <a:buFont typeface="Arial"/>
                    <a:buNone/>
                  </a:pPr>
                  <a:endParaRPr sz="1400" b="1" i="0" u="none" strike="noStrike" cap="none">
                    <a:solidFill>
                      <a:srgbClr val="000000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  <p:sp>
              <p:nvSpPr>
                <p:cNvPr id="260" name="Google Shape;260;p33"/>
                <p:cNvSpPr txBox="1"/>
                <p:nvPr/>
              </p:nvSpPr>
              <p:spPr>
                <a:xfrm>
                  <a:off x="2430000" y="2678400"/>
                  <a:ext cx="235800" cy="203400"/>
                </a:xfrm>
                <a:prstGeom prst="rect">
                  <a:avLst/>
                </a:prstGeom>
                <a:noFill/>
                <a:ln w="28575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marR="0" lvl="0" indent="0" algn="l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600"/>
                    <a:buFont typeface="Arial"/>
                    <a:buNone/>
                  </a:pPr>
                  <a:endParaRPr sz="16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endParaRPr>
                </a:p>
              </p:txBody>
            </p:sp>
          </p:grpSp>
          <p:sp>
            <p:nvSpPr>
              <p:cNvPr id="261" name="Google Shape;261;p33"/>
              <p:cNvSpPr txBox="1"/>
              <p:nvPr/>
            </p:nvSpPr>
            <p:spPr>
              <a:xfrm>
                <a:off x="6483600" y="3635831"/>
                <a:ext cx="307200" cy="264900"/>
              </a:xfrm>
              <a:prstGeom prst="rect">
                <a:avLst/>
              </a:prstGeom>
              <a:noFill/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2400"/>
                  <a:buFont typeface="Arial"/>
                  <a:buNone/>
                </a:pPr>
                <a:r>
                  <a:rPr lang="zh-CN" sz="24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主</a:t>
                </a:r>
                <a:endParaRPr sz="2400" b="1" i="0" u="none" strike="noStrike" cap="none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62" name="Google Shape;262;p33"/>
              <p:cNvSpPr/>
              <p:nvPr/>
            </p:nvSpPr>
            <p:spPr>
              <a:xfrm>
                <a:off x="6130847" y="3196133"/>
                <a:ext cx="1155000" cy="1144200"/>
              </a:xfrm>
              <a:prstGeom prst="donut">
                <a:avLst>
                  <a:gd name="adj" fmla="val 25000"/>
                </a:avLst>
              </a:prstGeom>
              <a:solidFill>
                <a:schemeClr val="lt2"/>
              </a:solidFill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1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63" name="Google Shape;263;p33"/>
              <p:cNvSpPr txBox="1"/>
              <p:nvPr/>
            </p:nvSpPr>
            <p:spPr>
              <a:xfrm>
                <a:off x="6422897" y="4080945"/>
                <a:ext cx="570900" cy="183300"/>
              </a:xfrm>
              <a:prstGeom prst="rect">
                <a:avLst/>
              </a:prstGeom>
              <a:noFill/>
              <a:ln w="28575" cap="flat" cmpd="sng">
                <a:solidFill>
                  <a:schemeClr val="l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r>
                  <a:rPr lang="zh-CN" sz="14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新我</a:t>
                </a:r>
                <a:endParaRPr sz="1000" b="1" i="0" u="none" strike="noStrike" cap="none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64" name="Google Shape;264;p33"/>
              <p:cNvSpPr/>
              <p:nvPr/>
            </p:nvSpPr>
            <p:spPr>
              <a:xfrm>
                <a:off x="7610068" y="3195589"/>
                <a:ext cx="1154400" cy="1144500"/>
              </a:xfrm>
              <a:prstGeom prst="donut">
                <a:avLst>
                  <a:gd name="adj" fmla="val 25000"/>
                </a:avLst>
              </a:prstGeom>
              <a:solidFill>
                <a:schemeClr val="lt2"/>
              </a:solidFill>
              <a:ln w="381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1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65" name="Google Shape;265;p33"/>
              <p:cNvSpPr txBox="1"/>
              <p:nvPr/>
            </p:nvSpPr>
            <p:spPr>
              <a:xfrm>
                <a:off x="7984277" y="3635497"/>
                <a:ext cx="406200" cy="264900"/>
              </a:xfrm>
              <a:prstGeom prst="rect">
                <a:avLst/>
              </a:prstGeom>
              <a:noFill/>
              <a:ln w="28575" cap="flat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900"/>
                  <a:buFont typeface="Arial"/>
                  <a:buNone/>
                </a:pPr>
                <a:r>
                  <a:rPr lang="zh-CN" sz="1900" b="1" i="0" u="none" strike="noStrike" cap="none">
                    <a:solidFill>
                      <a:schemeClr val="dk2"/>
                    </a:solidFill>
                    <a:latin typeface="Libre Franklin"/>
                    <a:ea typeface="Libre Franklin"/>
                    <a:cs typeface="Libre Franklin"/>
                    <a:sym typeface="Libre Franklin"/>
                  </a:rPr>
                  <a:t>JI</a:t>
                </a:r>
                <a:endParaRPr sz="1900" b="1" i="0" u="none" strike="noStrike" cap="none">
                  <a:solidFill>
                    <a:schemeClr val="dk2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66" name="Google Shape;266;p33"/>
              <p:cNvSpPr/>
              <p:nvPr/>
            </p:nvSpPr>
            <p:spPr>
              <a:xfrm>
                <a:off x="1304747" y="3676245"/>
                <a:ext cx="321900" cy="1833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67" name="Google Shape;267;p33"/>
              <p:cNvSpPr/>
              <p:nvPr/>
            </p:nvSpPr>
            <p:spPr>
              <a:xfrm>
                <a:off x="7322212" y="3676245"/>
                <a:ext cx="321900" cy="183300"/>
              </a:xfrm>
              <a:prstGeom prst="rightArrow">
                <a:avLst>
                  <a:gd name="adj1" fmla="val 27704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68" name="Google Shape;268;p33"/>
              <p:cNvSpPr/>
              <p:nvPr/>
            </p:nvSpPr>
            <p:spPr>
              <a:xfrm>
                <a:off x="5807895" y="3676245"/>
                <a:ext cx="321900" cy="1833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69" name="Google Shape;269;p33"/>
              <p:cNvSpPr/>
              <p:nvPr/>
            </p:nvSpPr>
            <p:spPr>
              <a:xfrm>
                <a:off x="4299806" y="3676245"/>
                <a:ext cx="321900" cy="1833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  <p:sp>
            <p:nvSpPr>
              <p:cNvPr id="270" name="Google Shape;270;p33"/>
              <p:cNvSpPr/>
              <p:nvPr/>
            </p:nvSpPr>
            <p:spPr>
              <a:xfrm>
                <a:off x="2820575" y="3676245"/>
                <a:ext cx="321900" cy="1833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ibre Franklin"/>
                  <a:ea typeface="Libre Franklin"/>
                  <a:cs typeface="Libre Franklin"/>
                  <a:sym typeface="Libre Franklin"/>
                </a:endParaRPr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4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回应诗歌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77" name="Google Shape;277;p34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 u="sng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主賜給我</a:t>
            </a:r>
            <a:r>
              <a:rPr lang="zh-CN" sz="3600" u="sng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所有恩典&amp;我願為祢去 - YouTube</a:t>
            </a:r>
            <a:endParaRPr sz="3600"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6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（点击即可打开）</a:t>
            </a:r>
            <a:endParaRPr sz="3600"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lang="zh-CN" sz="5300" b="1"/>
              <a:t> </a:t>
            </a:r>
            <a:r>
              <a:rPr lang="zh-CN" sz="5633" b="1">
                <a:solidFill>
                  <a:schemeClr val="dk1"/>
                </a:solidFill>
              </a:rPr>
              <a:t>经文（太5:17-20）</a:t>
            </a:r>
            <a:r>
              <a:rPr lang="zh-CN" sz="5633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zh-CN" sz="555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zh-CN" sz="6700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lang="zh-CN"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5:17莫想我来要废掉律法和先知。我来不是要废掉，乃是要成全。</a:t>
            </a:r>
            <a:endParaRPr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5:18我实在告诉你们，就是到天地都废去了，律法的一点一画也不能废去，都要成全。</a:t>
            </a:r>
            <a:endParaRPr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5:19所以无论何人废掉这诫命中最小的一条，又教训人这样作，他在天国要称为最小的。但无论何人遵行这诫命，又教训人遵行，他在天国要称为大的。</a:t>
            </a:r>
            <a:endParaRPr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5:20我告诉你们，你们的义，若不胜于文士和法利赛人的义，断不能进天国。</a:t>
            </a:r>
            <a:endParaRPr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800" b="1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 b="1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marL="342900" marR="0" lvl="0" indent="-171450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endParaRPr sz="2900" b="1" i="0" u="none">
              <a:solidFill>
                <a:srgbClr val="C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lang="zh-CN" sz="5300" b="1"/>
              <a:t> </a:t>
            </a:r>
            <a:r>
              <a:rPr lang="zh-CN" sz="5633" b="1">
                <a:solidFill>
                  <a:schemeClr val="dk1"/>
                </a:solidFill>
              </a:rPr>
              <a:t>大纲</a:t>
            </a:r>
            <a:r>
              <a:rPr lang="zh-CN" sz="5633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</a:t>
            </a:r>
            <a:r>
              <a:rPr lang="zh-CN" sz="5555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r>
              <a:rPr lang="zh-CN" sz="6700" b="1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        </a:t>
            </a:r>
            <a:br>
              <a:rPr lang="zh-CN" sz="4400" b="0" i="0" u="none" strike="noStrike" cap="non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7" name="Google Shape;147;p19"/>
          <p:cNvSpPr txBox="1">
            <a:spLocks noGrp="1"/>
          </p:cNvSpPr>
          <p:nvPr>
            <p:ph type="body" idx="1"/>
          </p:nvPr>
        </p:nvSpPr>
        <p:spPr>
          <a:xfrm>
            <a:off x="0" y="1200150"/>
            <a:ext cx="9144000" cy="39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3400" b="1">
                <a:solidFill>
                  <a:srgbClr val="0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一.神对律法的心意(17和18节)；</a:t>
            </a:r>
            <a:endParaRPr sz="3400" b="1">
              <a:solidFill>
                <a:srgbClr val="0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3400" b="1">
                <a:solidFill>
                  <a:srgbClr val="0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二.对待律法的两种结局(19节)；</a:t>
            </a:r>
            <a:endParaRPr sz="3400" b="1">
              <a:solidFill>
                <a:srgbClr val="0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3400" b="1">
                <a:solidFill>
                  <a:srgbClr val="0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三. 进天国的义(20节)</a:t>
            </a:r>
            <a:endParaRPr sz="3400" b="1">
              <a:solidFill>
                <a:srgbClr val="0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800" b="1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0" b="1">
              <a:solidFill>
                <a:schemeClr val="dk1"/>
              </a:solidFill>
              <a:latin typeface="FangSong"/>
              <a:ea typeface="FangSong"/>
              <a:cs typeface="FangSong"/>
              <a:sym typeface="FangSong"/>
            </a:endParaRPr>
          </a:p>
          <a:p>
            <a:pPr marL="342900" marR="0" lvl="0" indent="-171450" algn="l" rtl="0"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Noto Sans Symbols"/>
              <a:buNone/>
            </a:pPr>
            <a:endParaRPr sz="2900" b="1" i="0" u="none">
              <a:solidFill>
                <a:srgbClr val="C00000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4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1.什么是律法</a:t>
            </a:r>
            <a:endParaRPr sz="34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律法是指神透过摩西颁布的，以十诫为纲要的律法系统。</a:t>
            </a:r>
            <a:endParaRPr sz="2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4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2.律法是美善的</a:t>
            </a:r>
            <a:endParaRPr sz="34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rgbClr val="98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这样看来，律法是圣洁的，诫命也是圣洁、公义、良善的。（罗7：12）</a:t>
            </a:r>
            <a:endParaRPr sz="2800" b="1">
              <a:solidFill>
                <a:srgbClr val="98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98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200" b="1">
              <a:solidFill>
                <a:srgbClr val="98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1" name="Google Shape;161;p21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4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3.律法是要被成全的</a:t>
            </a:r>
            <a:endParaRPr sz="34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8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莫想我来要废掉律法和先知。我来不是要废掉，乃是要成全。我实在告诉你们，就是到天地都废去了，律法的一点一画也不能废去，都要成全。（太5：17-18）</a:t>
            </a:r>
            <a:endParaRPr sz="3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98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8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8" name="Google Shape;168;p22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4.律法与罪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没有律法之先，罪已经在世上。但没有律法，罪也不算罪（罪不被处罚）</a:t>
            </a:r>
            <a:r>
              <a:rPr lang="zh-CN" sz="32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。</a:t>
            </a:r>
            <a:r>
              <a:rPr lang="zh-CN" sz="26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（罗5：13）</a:t>
            </a:r>
            <a:r>
              <a:rPr lang="zh-CN" sz="2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罪是先存的，是从伊甸园开始的，律法是后加的，但也是神性情的反映。</a:t>
            </a:r>
            <a:endParaRPr sz="2600"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600" b="1">
              <a:solidFill>
                <a:srgbClr val="C00000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3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75" name="Google Shape;175;p23"/>
          <p:cNvSpPr txBox="1"/>
          <p:nvPr/>
        </p:nvSpPr>
        <p:spPr>
          <a:xfrm>
            <a:off x="2325" y="1139125"/>
            <a:ext cx="9144000" cy="4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5.天然人是很难遵行全律法的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所以凡有血气的没有一个，因行律法，能在神面前称义。（罗3：20上）</a:t>
            </a:r>
            <a:r>
              <a:rPr lang="zh-CN" sz="2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有血气的人就是天然人。</a:t>
            </a: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因为凡遵守全律法的,只在一条上跌倒,他就是犯了众条。(雅2:10)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4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82" name="Google Shape;182;p24"/>
          <p:cNvSpPr txBox="1"/>
          <p:nvPr/>
        </p:nvSpPr>
        <p:spPr>
          <a:xfrm>
            <a:off x="0" y="1027325"/>
            <a:ext cx="9144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6.律法与神的审判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凡在律法以下犯了罪的，也必按律法受审判。（罗2：12下） 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7.律法是叫人知罪的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600" b="1">
                <a:solidFill>
                  <a:srgbClr val="C000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因为律法本是叫人知罪。（罗3：20下）</a:t>
            </a:r>
            <a:r>
              <a:rPr lang="zh-CN" sz="26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律法象一面镜子，照出人的罪。不仅照出人不喜欢律法，而且照出人有限行不出律法。</a:t>
            </a:r>
            <a:endParaRPr sz="26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4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5"/>
          <p:cNvSpPr txBox="1">
            <a:spLocks noGrp="1"/>
          </p:cNvSpPr>
          <p:nvPr>
            <p:ph type="title" idx="4294967295"/>
          </p:nvPr>
        </p:nvSpPr>
        <p:spPr>
          <a:xfrm>
            <a:off x="0" y="137156"/>
            <a:ext cx="7786800" cy="8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Libre Franklin"/>
              <a:buNone/>
            </a:pP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3017"/>
              <a:buFont typeface="Libre Franklin"/>
              <a:buNone/>
            </a:pPr>
            <a:r>
              <a:rPr lang="zh-CN" sz="53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一.神对律法的心意</a:t>
            </a:r>
            <a:br>
              <a:rPr lang="zh-CN" sz="4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</a:br>
            <a:endParaRPr sz="4400" b="0" i="0" u="none" strike="noStrike" cap="none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89" name="Google Shape;189;p25"/>
          <p:cNvSpPr txBox="1"/>
          <p:nvPr/>
        </p:nvSpPr>
        <p:spPr>
          <a:xfrm>
            <a:off x="0" y="1027325"/>
            <a:ext cx="9144000" cy="40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8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8.律法与神的恩典</a:t>
            </a:r>
            <a:endParaRPr sz="3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1）神的恩典贯穿始终，律法本身就是恩典。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2）十字架是主耶稣替代罪人受审判，付代价成全律法。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 b="1">
                <a:solidFill>
                  <a:schemeClr val="dk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3）新约信徒靠恩典付代价可以行出律法的精义。</a:t>
            </a:r>
            <a:endParaRPr sz="32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Microsoft Yahei"/>
              <a:ea typeface="Microsoft Yahei"/>
              <a:cs typeface="Microsoft Yahei"/>
              <a:sym typeface="Microsoft Yahe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S101790490[1]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18</Slides>
  <Notes>18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2_TS101790490[1]</vt:lpstr>
      <vt:lpstr>TS101790490[1]</vt:lpstr>
      <vt:lpstr>2_TS101790490[1]</vt:lpstr>
      <vt:lpstr>TS101790490[1]</vt:lpstr>
      <vt:lpstr>耶稣论律法 （ 太 5: 17 - 20）</vt:lpstr>
      <vt:lpstr>  经文（太5:17-20）              </vt:lpstr>
      <vt:lpstr>  大纲              </vt:lpstr>
      <vt:lpstr> 一.神对律法的心意 </vt:lpstr>
      <vt:lpstr> 一.神对律法的心意 </vt:lpstr>
      <vt:lpstr> 一.神对律法的心意 </vt:lpstr>
      <vt:lpstr> 一.神对律法的心意 </vt:lpstr>
      <vt:lpstr> 一.神对律法的心意 </vt:lpstr>
      <vt:lpstr> 一.神对律法的心意 </vt:lpstr>
      <vt:lpstr> 一.神对律法的心意 </vt:lpstr>
      <vt:lpstr> 一.神对律法的心意 </vt:lpstr>
      <vt:lpstr> 一.神对律法的心意 </vt:lpstr>
      <vt:lpstr> 二.对待律法的两种结局 </vt:lpstr>
      <vt:lpstr> 三. 进天国的义 </vt:lpstr>
      <vt:lpstr> 三. 进天国的义 </vt:lpstr>
      <vt:lpstr> 三. 进天国的义 </vt:lpstr>
      <vt:lpstr>  三. 进天国的义（2. 恩典与代价）             </vt:lpstr>
      <vt:lpstr> 回应诗歌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耶稣论律法 （ 太 5: 17 - 20）</dc:title>
  <cp:revision>1</cp:revision>
  <dcterms:modified xsi:type="dcterms:W3CDTF">2024-01-28T22:39:48Z</dcterms:modified>
</cp:coreProperties>
</file>